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sldIdLst>
    <p:sldId id="592" r:id="rId2"/>
    <p:sldId id="534" r:id="rId3"/>
    <p:sldId id="535" r:id="rId4"/>
    <p:sldId id="518" r:id="rId5"/>
    <p:sldId id="579" r:id="rId6"/>
    <p:sldId id="528" r:id="rId7"/>
    <p:sldId id="529" r:id="rId8"/>
    <p:sldId id="538" r:id="rId9"/>
    <p:sldId id="556" r:id="rId10"/>
    <p:sldId id="539" r:id="rId11"/>
    <p:sldId id="540" r:id="rId12"/>
    <p:sldId id="593" r:id="rId13"/>
    <p:sldId id="594" r:id="rId14"/>
    <p:sldId id="557" r:id="rId15"/>
    <p:sldId id="541" r:id="rId16"/>
    <p:sldId id="561" r:id="rId17"/>
    <p:sldId id="542" r:id="rId18"/>
    <p:sldId id="543" r:id="rId19"/>
    <p:sldId id="544" r:id="rId20"/>
    <p:sldId id="545" r:id="rId21"/>
    <p:sldId id="530" r:id="rId22"/>
    <p:sldId id="546" r:id="rId23"/>
    <p:sldId id="568" r:id="rId24"/>
    <p:sldId id="547" r:id="rId25"/>
    <p:sldId id="548" r:id="rId26"/>
    <p:sldId id="571" r:id="rId27"/>
    <p:sldId id="549" r:id="rId28"/>
    <p:sldId id="550" r:id="rId29"/>
    <p:sldId id="551" r:id="rId30"/>
    <p:sldId id="531" r:id="rId31"/>
    <p:sldId id="580" r:id="rId32"/>
    <p:sldId id="552" r:id="rId33"/>
    <p:sldId id="532" r:id="rId34"/>
    <p:sldId id="586" r:id="rId35"/>
    <p:sldId id="591" r:id="rId36"/>
    <p:sldId id="583" r:id="rId37"/>
    <p:sldId id="589" r:id="rId38"/>
    <p:sldId id="585" r:id="rId39"/>
    <p:sldId id="533" r:id="rId40"/>
    <p:sldId id="554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65" d="100"/>
          <a:sy n="65" d="100"/>
        </p:scale>
        <p:origin x="43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A6D4B541-4766-4EC1-9962-2AF7A99F39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7C34627D-C350-4DEE-8EFD-812EBF71E3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A72B77-C58A-419F-9053-268AD8E8F5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D8D2FC13-9CE2-4D0D-9D00-0EF7B96B6B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B168BDA5-8E07-40BA-9B77-95C94D1570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B9B6D109-B4B4-4EBA-AB13-1C05FD494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95F5A1-EA99-4E46-812E-4F92AF2EE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C7DA00A-7A37-415E-BC15-ED11D1F5EED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389EE1E-08FB-4530-B01B-A0489AFBF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027CC81-5F73-4EFE-9771-A270F127E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7E475DA-BFFA-4829-BF6D-52B6E2B6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5939EC5-E149-402C-B482-98B69FE43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104297C-2EF5-4782-8A9C-DECF08016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94A84D3-9EB9-41F1-B9DB-56EA801B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A133053-5578-4218-B5F9-7E63B81F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D4F21F7-6F92-44BC-8E78-FED4E116A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9F1CB54-482E-45A3-A307-C56F6AC245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A6D1FC5F-D1E0-4AD2-A36A-55FA6787A1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E35CF4BF-4778-4C72-8809-A0DEBA3A9D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CC30A2A-410A-44B8-93ED-9CEE66B60E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46996D58-D4E6-43E3-BAEE-EA4848A06A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3889C5E-6E94-44E7-8EDB-AE89CFF3B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2F0946C-7DF1-4646-B7B8-34A241F22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337D52A-3136-4919-9D45-75C86EECF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9C95172-48CD-4379-8A6A-269AA50D2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8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84C8-CC51-4AFE-9466-65B34163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17E17-E694-4291-B0DB-8F6413E6C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B606BEF-A99A-4BF9-89C1-19A2B02531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8EF783-EA67-46D6-835C-50DE963485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C239-8190-4B8B-BE42-0FF1FD788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20409-0778-4F2D-8596-55338B653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C485D-0323-49F1-8BEA-5FC2A9C4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1B08223-6614-40B8-9740-BE75970F63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753FE9D-AADC-4B1D-9373-5683811562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52404-F1EC-41B2-86C4-3DD9D1D56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33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1A2-FF81-40C7-978E-C5F9F46E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64CC-E1DB-4D87-94E6-43B8D6B1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C0A4808-19F8-473A-9658-FA9A2D54A8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FB13A71-1B80-4165-8CDA-0F4209C092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FD025-6EDB-405F-88DA-4D231D6FD0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C54A-F989-4DB5-B7DA-99F0F961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B2C70-AF92-48A9-8701-D855FB1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783C0E5-C97B-4D69-8225-1C05AD2378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8C0D2DF-ABF8-42D0-91F2-96A6F59CFC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8D1DF-5535-4331-82CC-623026004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1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EC7E-31B8-4754-82F8-A4285C3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4546-8471-4992-B5DD-45B1CFBC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023B8-C9D3-4BAF-AD34-B9626C56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E9A92A0-396E-4773-B1B9-CAB020E4CE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B717D7C-53CB-4182-8F96-DC2CFCCC7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1993-3B46-4806-B2E3-4F6B6B59B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0085-BAF3-4FAF-93A2-5292E305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8E28-9B6C-428C-A48F-17FE6CAA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3D6A-A814-4D5D-92F9-5F43C25E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10820-F408-4A4D-8714-2B87E5E08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8FBA4-FB69-490E-BFC5-E7641460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A9D2E3B-2101-4E72-83B1-510905F630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B80B4C3-9249-4F3C-9923-D729D6525B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0E7F2-0EEE-4719-B498-DC77D4CB44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12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215-033B-42F1-AD07-A60AD473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E1DAA9A-16F3-414B-9AEC-B42F108EB2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217A30B-D270-4A6A-B500-800DD0219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A3998-4D83-475A-8485-089F006B6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1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9576000-D1A4-4CBE-B21F-BE2BE60BA8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321B41A-64F4-4A71-BA94-BCCDBF765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40676-497C-45F6-918D-FCBE4AAA1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451C-85A6-47E1-80FC-0950245F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E7A6-CF8F-423B-AC56-16F278AB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DEDE-3A42-448E-A2D6-AF2CDAF0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86CA0D2-7A91-4B17-AF5F-9F68DF41F7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1772E1-0CB0-43EC-834C-2F000C4C1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5BE4E-0FB3-4450-A1E6-3CD3D5B60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3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DC5-8ACE-4F0E-AFC2-AC65752E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FAF12-3F24-4C23-B5FA-C81B158A1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A7E1C-2955-498D-A1EB-6761EB9EB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BC3763-959A-4F6E-9071-C6DC09F0E2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B9E5116-46AF-43A8-8629-A49EC5AD45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5234-FDAE-4610-8512-5FEF7CA1E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9D1C6CE9-413F-4365-B7B3-AF6C9001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0F2938D2-E568-4052-BF01-CEB60C2AEE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623192E0-E917-4EF4-9C8B-2B6F92171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>
            <a:extLst>
              <a:ext uri="{FF2B5EF4-FFF2-40B4-BE49-F238E27FC236}">
                <a16:creationId xmlns:a16="http://schemas.microsoft.com/office/drawing/2014/main" id="{CAF51828-C6F7-4FF0-8E40-A36867313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9" name="Slide Number Placeholder 2">
            <a:extLst>
              <a:ext uri="{FF2B5EF4-FFF2-40B4-BE49-F238E27FC236}">
                <a16:creationId xmlns:a16="http://schemas.microsoft.com/office/drawing/2014/main" id="{6EF86E63-30EF-4284-8A4C-5A5BD1A10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4562CF-A138-40A2-B3AC-4EB0827C2BBB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4100" name="Line 2">
            <a:extLst>
              <a:ext uri="{FF2B5EF4-FFF2-40B4-BE49-F238E27FC236}">
                <a16:creationId xmlns:a16="http://schemas.microsoft.com/office/drawing/2014/main" id="{E6FB889A-97F3-447A-92DF-3392E6A56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19" name="Text Box 3">
            <a:extLst>
              <a:ext uri="{FF2B5EF4-FFF2-40B4-BE49-F238E27FC236}">
                <a16:creationId xmlns:a16="http://schemas.microsoft.com/office/drawing/2014/main" id="{BA92C401-E981-4D3D-9D2C-57735D402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3050"/>
            <a:ext cx="1992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Chapter   9</a:t>
            </a:r>
          </a:p>
        </p:txBody>
      </p:sp>
      <p:sp>
        <p:nvSpPr>
          <p:cNvPr id="546821" name="Text Box 5">
            <a:extLst>
              <a:ext uri="{FF2B5EF4-FFF2-40B4-BE49-F238E27FC236}">
                <a16:creationId xmlns:a16="http://schemas.microsoft.com/office/drawing/2014/main" id="{113AF35E-E4CF-4FAB-A5C7-3E45BC42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914400"/>
            <a:ext cx="67691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 Control Message </a:t>
            </a:r>
            <a:br>
              <a:rPr lang="en-US" alt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Protocol</a:t>
            </a:r>
          </a:p>
        </p:txBody>
      </p:sp>
      <p:sp>
        <p:nvSpPr>
          <p:cNvPr id="4104" name="Text Box 6">
            <a:extLst>
              <a:ext uri="{FF2B5EF4-FFF2-40B4-BE49-F238E27FC236}">
                <a16:creationId xmlns:a16="http://schemas.microsoft.com/office/drawing/2014/main" id="{46CA6F80-8065-474E-8C9D-05622714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4105" name="Picture 7">
            <a:extLst>
              <a:ext uri="{FF2B5EF4-FFF2-40B4-BE49-F238E27FC236}">
                <a16:creationId xmlns:a16="http://schemas.microsoft.com/office/drawing/2014/main" id="{D84C8540-DA33-41E7-B6B1-79092730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Rectangle 8">
            <a:extLst>
              <a:ext uri="{FF2B5EF4-FFF2-40B4-BE49-F238E27FC236}">
                <a16:creationId xmlns:a16="http://schemas.microsoft.com/office/drawing/2014/main" id="{CCA1780C-00C0-4EEE-BB7D-CC13EC2A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3505200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Ce este ICMP</a:t>
            </a: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Cunoașterea formatului mesajelor </a:t>
            </a:r>
            <a:r>
              <a:rPr lang="en-US" altLang="en-US" sz="2400" i="1">
                <a:latin typeface="Times New Roman" panose="02020603050405020304" pitchFamily="18" charset="0"/>
              </a:rPr>
              <a:t>ICMP </a:t>
            </a:r>
            <a:endParaRPr lang="ro-RO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Cunoașterea tipurilor de mesaje de raportare a erorilor </a:t>
            </a: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Cunoașterea tipurilor de mesaje de interogare ICMP</a:t>
            </a: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Suma de control</a:t>
            </a: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Folosirea comenzilor </a:t>
            </a:r>
            <a:r>
              <a:rPr lang="en-US" altLang="en-US" sz="2400" i="1" dirty="0">
                <a:latin typeface="Times New Roman" panose="02020603050405020304" pitchFamily="18" charset="0"/>
              </a:rPr>
              <a:t>ping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</a:t>
            </a:r>
            <a:r>
              <a:rPr lang="en-US" altLang="en-US" sz="2400" i="1" dirty="0">
                <a:latin typeface="Times New Roman" panose="02020603050405020304" pitchFamily="18" charset="0"/>
              </a:rPr>
              <a:t> traceroute </a:t>
            </a:r>
            <a:endParaRPr lang="ro-RO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Understand the modules and interactions of an ICMP package</a:t>
            </a:r>
          </a:p>
        </p:txBody>
      </p:sp>
      <p:sp>
        <p:nvSpPr>
          <p:cNvPr id="4107" name="Rectangle 9">
            <a:extLst>
              <a:ext uri="{FF2B5EF4-FFF2-40B4-BE49-F238E27FC236}">
                <a16:creationId xmlns:a16="http://schemas.microsoft.com/office/drawing/2014/main" id="{17FC872A-7F4D-4DD8-9F6C-3DEDA287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741613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Ob</a:t>
            </a:r>
            <a:r>
              <a:rPr lang="ro-RO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36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ective</a:t>
            </a:r>
            <a:endParaRPr lang="ro-RO" altLang="en-US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2C8BF801-0A82-47BB-983F-7863CD4382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F1C422B9-A328-48CA-BE57-34A61802D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10BB19-9717-4E12-9D27-84BC0568BB88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32C88C26-3585-4986-9386-E8CE2915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99" y="90488"/>
            <a:ext cx="7431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ro-RO" altLang="en-US" i="1" dirty="0">
                <a:latin typeface="Times New Roman" panose="02020603050405020304" pitchFamily="18" charset="0"/>
              </a:rPr>
              <a:t>Conținutul</a:t>
            </a:r>
            <a:r>
              <a:rPr lang="ro-RO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cîmpului date pentru mesaje de raportare erori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551EBB4-1E02-4B2C-A0BB-8310102DA6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CCF2E760-7710-461C-A0F5-E12ED14866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DB63C4C3-A671-4398-BFF3-7B18CF93B6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2" name="Rectangle 6">
            <a:extLst>
              <a:ext uri="{FF2B5EF4-FFF2-40B4-BE49-F238E27FC236}">
                <a16:creationId xmlns:a16="http://schemas.microsoft.com/office/drawing/2014/main" id="{81622B73-D73F-4BE0-AAB1-F3B953B0BC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CDE2363B-C5C4-4966-9A01-079A45EB50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D8195236-56E6-4884-9BDF-C81EDA3A49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575D81FF-D5B0-4F50-BCE1-01F8814C0D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6396" name="Picture 10">
            <a:extLst>
              <a:ext uri="{FF2B5EF4-FFF2-40B4-BE49-F238E27FC236}">
                <a16:creationId xmlns:a16="http://schemas.microsoft.com/office/drawing/2014/main" id="{B32E39EA-4539-40F4-94C5-9870A994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676400"/>
            <a:ext cx="7431087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>
            <a:extLst>
              <a:ext uri="{FF2B5EF4-FFF2-40B4-BE49-F238E27FC236}">
                <a16:creationId xmlns:a16="http://schemas.microsoft.com/office/drawing/2014/main" id="{D2C93F3E-88DF-4F94-A926-688DC0CBAE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698C4198-7693-456F-9777-CA0718E2C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E71CD6-F9B4-4AA7-B193-0CE1A9D9B912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C23122CD-9976-40F6-94C8-E5868DF1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Destination-unreachable format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E65D7C3-445F-4C03-AEA1-75530CD734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0C0400A0-BD2C-4FED-8AE1-B8ECFC0D4B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88600147-CEA8-4B02-90D3-BBF116582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17398A23-1A4C-4E2F-BEB2-F592A0DD7B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082F86B9-AACF-4CBF-AF13-DC5034041C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8" name="Rectangle 8">
            <a:extLst>
              <a:ext uri="{FF2B5EF4-FFF2-40B4-BE49-F238E27FC236}">
                <a16:creationId xmlns:a16="http://schemas.microsoft.com/office/drawing/2014/main" id="{DBE98F86-7499-48A4-B515-D32A658FAD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9" name="Rectangle 9">
            <a:extLst>
              <a:ext uri="{FF2B5EF4-FFF2-40B4-BE49-F238E27FC236}">
                <a16:creationId xmlns:a16="http://schemas.microsoft.com/office/drawing/2014/main" id="{1A8B683D-AD48-4743-9C7D-6CCC508A5F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7420" name="Picture 10">
            <a:extLst>
              <a:ext uri="{FF2B5EF4-FFF2-40B4-BE49-F238E27FC236}">
                <a16:creationId xmlns:a16="http://schemas.microsoft.com/office/drawing/2014/main" id="{40423E3D-78D9-4FBA-808B-BD5EB9C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73981"/>
            <a:ext cx="807085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75B48-31ED-44A1-9ADE-DB9D8B2211C0}"/>
              </a:ext>
            </a:extLst>
          </p:cNvPr>
          <p:cNvSpPr txBox="1"/>
          <p:nvPr/>
        </p:nvSpPr>
        <p:spPr>
          <a:xfrm>
            <a:off x="729595" y="3810000"/>
            <a:ext cx="819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Sunt 16 mesaje </a:t>
            </a:r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destination-unreachable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 diferite care detaliază din ce cauză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O destinație nu este găsită. 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>
            <a:extLst>
              <a:ext uri="{FF2B5EF4-FFF2-40B4-BE49-F238E27FC236}">
                <a16:creationId xmlns:a16="http://schemas.microsoft.com/office/drawing/2014/main" id="{D2C93F3E-88DF-4F94-A926-688DC0CBAE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698C4198-7693-456F-9777-CA0718E2C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E71CD6-F9B4-4AA7-B193-0CE1A9D9B912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C23122CD-9976-40F6-94C8-E5868DF1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Destination-unreachable </a:t>
            </a:r>
            <a:r>
              <a:rPr lang="ro-RO" altLang="en-US" i="1" dirty="0">
                <a:latin typeface="Times New Roman" panose="02020603050405020304" pitchFamily="18" charset="0"/>
              </a:rPr>
              <a:t>code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E65D7C3-445F-4C03-AEA1-75530CD734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0C0400A0-BD2C-4FED-8AE1-B8ECFC0D4B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88600147-CEA8-4B02-90D3-BBF116582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17398A23-1A4C-4E2F-BEB2-F592A0DD7B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082F86B9-AACF-4CBF-AF13-DC5034041C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8" name="Rectangle 8">
            <a:extLst>
              <a:ext uri="{FF2B5EF4-FFF2-40B4-BE49-F238E27FC236}">
                <a16:creationId xmlns:a16="http://schemas.microsoft.com/office/drawing/2014/main" id="{DBE98F86-7499-48A4-B515-D32A658FAD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9" name="Rectangle 9">
            <a:extLst>
              <a:ext uri="{FF2B5EF4-FFF2-40B4-BE49-F238E27FC236}">
                <a16:creationId xmlns:a16="http://schemas.microsoft.com/office/drawing/2014/main" id="{1A8B683D-AD48-4743-9C7D-6CCC508A5F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76435-2B03-4140-A52E-FCAF1A1CDB7E}"/>
              </a:ext>
            </a:extLst>
          </p:cNvPr>
          <p:cNvSpPr/>
          <p:nvPr/>
        </p:nvSpPr>
        <p:spPr>
          <a:xfrm>
            <a:off x="672306" y="1167917"/>
            <a:ext cx="77676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0.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network is unreachable, possibly due to hardware failure.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host is unreachable. This can also be due to hardware failure.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2.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protocol is unreachable. An IP datagram can carry data belonging to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higher-level protocols such as UDP, TCP, and OSPF. If the destination host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receives a datagram that must be delivered, for example, to the TCP protocol, but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TCP protocol is not running at the moment, a code 2 message is sent.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3.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port is unreachable. The application program (process) that the datagram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is destined for is not running at the moment.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4.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Fragmentation is required, but the DF (do not fragment) field of the datagram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has been set. In other words, the sender of the datagram has specified that the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datagram not be fragmented, but routing is impossible without fragmentation.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5.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Source routing cannot be accomplished. In other words, one or more routers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defined in the source routing option cannot be visited.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6.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destination network is unknown. This is different from code 0. In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code 0, the router knows that the destination network exists, but it is unreachable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moment. For code 6, the router has no information about the destination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network.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7.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destination host is unknown. This is different from code 1. In code 1,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router knows that the destination host exists, but it is unreachable at the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moment. For code 7, the router is unaware of the existence of the destination host.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396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>
            <a:extLst>
              <a:ext uri="{FF2B5EF4-FFF2-40B4-BE49-F238E27FC236}">
                <a16:creationId xmlns:a16="http://schemas.microsoft.com/office/drawing/2014/main" id="{D2C93F3E-88DF-4F94-A926-688DC0CBAE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698C4198-7693-456F-9777-CA0718E2C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E71CD6-F9B4-4AA7-B193-0CE1A9D9B912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C23122CD-9976-40F6-94C8-E5868DF1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Destination-unreachable </a:t>
            </a:r>
            <a:r>
              <a:rPr lang="ro-RO" altLang="en-US" i="1" dirty="0">
                <a:latin typeface="Times New Roman" panose="02020603050405020304" pitchFamily="18" charset="0"/>
              </a:rPr>
              <a:t>code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E65D7C3-445F-4C03-AEA1-75530CD734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0C0400A0-BD2C-4FED-8AE1-B8ECFC0D4B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88600147-CEA8-4B02-90D3-BBF116582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17398A23-1A4C-4E2F-BEB2-F592A0DD7B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082F86B9-AACF-4CBF-AF13-DC5034041C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8" name="Rectangle 8">
            <a:extLst>
              <a:ext uri="{FF2B5EF4-FFF2-40B4-BE49-F238E27FC236}">
                <a16:creationId xmlns:a16="http://schemas.microsoft.com/office/drawing/2014/main" id="{DBE98F86-7499-48A4-B515-D32A658FAD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7419" name="Rectangle 9">
            <a:extLst>
              <a:ext uri="{FF2B5EF4-FFF2-40B4-BE49-F238E27FC236}">
                <a16:creationId xmlns:a16="http://schemas.microsoft.com/office/drawing/2014/main" id="{1A8B683D-AD48-4743-9C7D-6CCC508A5F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1D0CA-5345-46A7-AC35-4C014044B8AD}"/>
              </a:ext>
            </a:extLst>
          </p:cNvPr>
          <p:cNvSpPr/>
          <p:nvPr/>
        </p:nvSpPr>
        <p:spPr>
          <a:xfrm>
            <a:off x="701675" y="1359725"/>
            <a:ext cx="75168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8.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source host is isolated.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9.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 with the destination network is administratively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prohibited.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10.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 with the destination host is administratively prohibited.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11.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network is unreachable for the specified type of service. This is different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from code 0. Here the router can route the datagram if the source had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requested an available type of service.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12.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host is unreachable for the specified type of service. This is different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from code 1. Here the router can route the datagram if the source had requested an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available type of service.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13.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host is unreachable because the administrator has put a filter on it.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14.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host is unreachable because the host precedence is violated. The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message is sent by a router to indicate that the requested precedence is not permitted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destination.</a:t>
            </a:r>
          </a:p>
          <a:p>
            <a:r>
              <a:rPr lang="en-US" sz="16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15.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host is unreachable because its precedence was cut off. This message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is generated when the network operators have imposed a minimum level of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precedence for the operation of the network, but the datagram was sent with a precedence</a:t>
            </a:r>
          </a:p>
          <a:p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below this level.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875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>
            <a:extLst>
              <a:ext uri="{FF2B5EF4-FFF2-40B4-BE49-F238E27FC236}">
                <a16:creationId xmlns:a16="http://schemas.microsoft.com/office/drawing/2014/main" id="{B458626E-703F-4416-869A-A0C03A3EE3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3BC4B502-653D-4922-A4C5-216B162FC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2D9BD1-A4F0-4FCF-9DF1-50C5D09C43DA}" type="slidenum">
              <a:rPr lang="en-US" altLang="en-US" b="0"/>
              <a:pPr/>
              <a:t>14</a:t>
            </a:fld>
            <a:endParaRPr lang="en-US" altLang="en-US" b="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7F31BEA-0889-48E3-BC63-EDD7174F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40" y="1219200"/>
            <a:ext cx="7543800" cy="185178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Mesajele </a:t>
            </a:r>
            <a:r>
              <a:rPr lang="en-US" altLang="en-US" sz="2400" i="1" dirty="0">
                <a:latin typeface="Times New Roman" panose="02020603050405020304" pitchFamily="18" charset="0"/>
              </a:rPr>
              <a:t>Destination-unreachable </a:t>
            </a:r>
            <a:r>
              <a:rPr lang="ro-RO" altLang="en-US" sz="2400" i="1" dirty="0">
                <a:latin typeface="Times New Roman" panose="02020603050405020304" pitchFamily="18" charset="0"/>
              </a:rPr>
              <a:t>cu</a:t>
            </a:r>
            <a:r>
              <a:rPr lang="en-US" altLang="en-US" sz="2400" i="1" dirty="0">
                <a:latin typeface="Times New Roman" panose="02020603050405020304" pitchFamily="18" charset="0"/>
              </a:rPr>
              <a:t> cod</a:t>
            </a:r>
            <a:r>
              <a:rPr lang="ro-RO" altLang="en-US" sz="2400" i="1" dirty="0">
                <a:latin typeface="Times New Roman" panose="02020603050405020304" pitchFamily="18" charset="0"/>
              </a:rPr>
              <a:t>urile</a:t>
            </a:r>
            <a:r>
              <a:rPr lang="en-US" altLang="en-US" sz="2400" i="1" dirty="0">
                <a:latin typeface="Times New Roman" panose="02020603050405020304" pitchFamily="18" charset="0"/>
              </a:rPr>
              <a:t> 2 </a:t>
            </a:r>
            <a:r>
              <a:rPr lang="ro-RO" altLang="en-US" sz="2400" i="1" dirty="0">
                <a:latin typeface="Times New Roman" panose="02020603050405020304" pitchFamily="18" charset="0"/>
              </a:rPr>
              <a:t>sau</a:t>
            </a:r>
            <a:r>
              <a:rPr lang="en-US" altLang="en-US" sz="2400" i="1" dirty="0">
                <a:latin typeface="Times New Roman" panose="02020603050405020304" pitchFamily="18" charset="0"/>
              </a:rPr>
              <a:t> 3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create numai de către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destination host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Alte mesaje</a:t>
            </a:r>
            <a:r>
              <a:rPr lang="en-US" altLang="en-US" sz="2400" i="1" dirty="0">
                <a:latin typeface="Times New Roman" panose="02020603050405020304" pitchFamily="18" charset="0"/>
              </a:rPr>
              <a:t> destination-unreachable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create numai de către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routers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7" name="PubRRectCallout">
            <a:extLst>
              <a:ext uri="{FF2B5EF4-FFF2-40B4-BE49-F238E27FC236}">
                <a16:creationId xmlns:a16="http://schemas.microsoft.com/office/drawing/2014/main" id="{BAD9B1D7-9938-4A23-9F52-A5388D7AC59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2000" y="222250"/>
            <a:ext cx="2743200" cy="768350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CAA25128-A4B5-4293-BEF5-0F23262F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24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4ABBFC-6953-4DB3-9256-B953959B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9" y="3752512"/>
            <a:ext cx="75438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Un</a:t>
            </a:r>
            <a:r>
              <a:rPr lang="en-US" altLang="en-US" sz="2400" i="1" dirty="0">
                <a:latin typeface="Times New Roman" panose="02020603050405020304" pitchFamily="18" charset="0"/>
              </a:rPr>
              <a:t> router </a:t>
            </a:r>
            <a:r>
              <a:rPr lang="ro-RO" altLang="en-US" sz="2400" i="1" dirty="0">
                <a:latin typeface="Times New Roman" panose="02020603050405020304" pitchFamily="18" charset="0"/>
              </a:rPr>
              <a:t>nu poate</a:t>
            </a:r>
            <a:r>
              <a:rPr lang="en-US" altLang="en-US" sz="2400" i="1" dirty="0">
                <a:latin typeface="Times New Roman" panose="02020603050405020304" pitchFamily="18" charset="0"/>
              </a:rPr>
              <a:t> detect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toate </a:t>
            </a:r>
            <a:r>
              <a:rPr lang="en-US" altLang="en-US" sz="2400" i="1" dirty="0">
                <a:latin typeface="Times New Roman" panose="02020603050405020304" pitchFamily="18" charset="0"/>
              </a:rPr>
              <a:t>problem</a:t>
            </a:r>
            <a:r>
              <a:rPr lang="ro-RO" altLang="en-US" sz="2400" i="1" dirty="0">
                <a:latin typeface="Times New Roman" panose="02020603050405020304" pitchFamily="18" charset="0"/>
              </a:rPr>
              <a:t>ele care afecta livrarea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unui </a:t>
            </a:r>
            <a:r>
              <a:rPr lang="en-US" altLang="en-US" sz="2400" i="1" dirty="0">
                <a:latin typeface="Times New Roman" panose="02020603050405020304" pitchFamily="18" charset="0"/>
              </a:rPr>
              <a:t>packet.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F090EDD-90BA-414B-8061-8420E02F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06" y="5172422"/>
            <a:ext cx="75438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În </a:t>
            </a:r>
            <a:r>
              <a:rPr lang="en-US" altLang="en-US" sz="2400" i="1" dirty="0">
                <a:latin typeface="Times New Roman" panose="02020603050405020304" pitchFamily="18" charset="0"/>
              </a:rPr>
              <a:t>IP protocol</a:t>
            </a:r>
            <a:r>
              <a:rPr lang="ro-RO" altLang="en-US" sz="2400" i="1" dirty="0">
                <a:latin typeface="Times New Roman" panose="02020603050405020304" pitchFamily="18" charset="0"/>
              </a:rPr>
              <a:t> nu există un mecanism de control al livrării pachetelor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>
            <a:extLst>
              <a:ext uri="{FF2B5EF4-FFF2-40B4-BE49-F238E27FC236}">
                <a16:creationId xmlns:a16="http://schemas.microsoft.com/office/drawing/2014/main" id="{F8C67A38-DBC9-4D5D-B162-0AD67B352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507" name="Slide Number Placeholder 2">
            <a:extLst>
              <a:ext uri="{FF2B5EF4-FFF2-40B4-BE49-F238E27FC236}">
                <a16:creationId xmlns:a16="http://schemas.microsoft.com/office/drawing/2014/main" id="{86DABBB8-2089-4890-90AE-4B15D9344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31C60B-9294-4C21-821E-1228E85573D6}" type="slidenum">
              <a:rPr lang="en-US" altLang="en-US" b="0"/>
              <a:pPr/>
              <a:t>15</a:t>
            </a:fld>
            <a:endParaRPr lang="en-US" altLang="en-US" b="0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25116E76-1FAA-43C5-9D5E-D8A96B81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9.8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Formatul mesajului </a:t>
            </a:r>
            <a:r>
              <a:rPr lang="en-US" altLang="en-US" i="1" dirty="0">
                <a:latin typeface="Times New Roman" panose="02020603050405020304" pitchFamily="18" charset="0"/>
              </a:rPr>
              <a:t>Source-quench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F0A2F29-3489-4322-8708-2EEB720D78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CDA8AC0F-E275-44AD-97A0-14E1EDBACF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B50B28E1-EED6-4ED4-932A-E1D97AA19A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71937FB9-3824-4120-80F9-548FE50FD6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6B117CA7-7917-4AF4-9CEC-0F551D4CA2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CB4627B2-53D6-4278-8FF5-3C55C444B7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5" name="Rectangle 9">
            <a:extLst>
              <a:ext uri="{FF2B5EF4-FFF2-40B4-BE49-F238E27FC236}">
                <a16:creationId xmlns:a16="http://schemas.microsoft.com/office/drawing/2014/main" id="{7D93BA89-0CCD-4C94-9E7E-BE5607E28B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1516" name="Picture 10">
            <a:extLst>
              <a:ext uri="{FF2B5EF4-FFF2-40B4-BE49-F238E27FC236}">
                <a16:creationId xmlns:a16="http://schemas.microsoft.com/office/drawing/2014/main" id="{8F919F59-DAC1-4BC9-91FF-351C3FA8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45" y="1251067"/>
            <a:ext cx="70659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2EB8DD5-F24A-4E64-8658-3B66D88D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12" y="3264653"/>
            <a:ext cx="7442200" cy="250324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Un mesaj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source-quench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informează sursa că o datagramă a fost aruncată din cauza </a:t>
            </a:r>
            <a:r>
              <a:rPr lang="en-US" altLang="en-US" sz="2000" i="1" dirty="0">
                <a:latin typeface="Times New Roman" panose="02020603050405020304" pitchFamily="18" charset="0"/>
              </a:rPr>
              <a:t>congesti</a:t>
            </a:r>
            <a:r>
              <a:rPr lang="ro-RO" altLang="en-US" sz="2000" i="1" dirty="0">
                <a:latin typeface="Times New Roman" panose="02020603050405020304" pitchFamily="18" charset="0"/>
              </a:rPr>
              <a:t>ei într-un ruter sau într-un host detinație.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Ca urmare, sursa trebuie </a:t>
            </a:r>
            <a:r>
              <a:rPr lang="ro-RO" altLang="en-US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sa reducă rata datagramelor </a:t>
            </a:r>
            <a:r>
              <a:rPr lang="ro-RO" altLang="en-US" sz="2000" i="1" dirty="0">
                <a:latin typeface="Times New Roman" panose="02020603050405020304" pitchFamily="18" charset="0"/>
              </a:rPr>
              <a:t>până ce congestia este rezolvată. </a:t>
            </a: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Este una dintre metodele de </a:t>
            </a:r>
            <a:r>
              <a:rPr lang="ro-RO" altLang="en-US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control al fluxului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>
            <a:extLst>
              <a:ext uri="{FF2B5EF4-FFF2-40B4-BE49-F238E27FC236}">
                <a16:creationId xmlns:a16="http://schemas.microsoft.com/office/drawing/2014/main" id="{50C0660B-44D0-419B-98FF-1559E57A1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3555" name="Slide Number Placeholder 2">
            <a:extLst>
              <a:ext uri="{FF2B5EF4-FFF2-40B4-BE49-F238E27FC236}">
                <a16:creationId xmlns:a16="http://schemas.microsoft.com/office/drawing/2014/main" id="{2F524DF4-8DEB-47E9-A6E4-1EB028F41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63488A-6A30-4B85-9484-93D8698AFEE7}" type="slidenum">
              <a:rPr lang="en-US" altLang="en-US" b="0"/>
              <a:pPr/>
              <a:t>16</a:t>
            </a:fld>
            <a:endParaRPr lang="en-US" altLang="en-US" b="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F525643-32DD-4A9B-B1A8-60CF6194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7543800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Un mesaj</a:t>
            </a:r>
            <a:r>
              <a:rPr lang="en-US" altLang="en-US" sz="2000" i="1" dirty="0">
                <a:latin typeface="Times New Roman" panose="02020603050405020304" pitchFamily="18" charset="0"/>
              </a:rPr>
              <a:t> source-quench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trimis ori de cîte ori o </a:t>
            </a:r>
            <a:r>
              <a:rPr lang="en-US" altLang="en-US" sz="2000" i="1" dirty="0">
                <a:latin typeface="Times New Roman" panose="02020603050405020304" pitchFamily="18" charset="0"/>
              </a:rPr>
              <a:t>datagram</a:t>
            </a:r>
            <a:r>
              <a:rPr lang="ro-RO" altLang="en-US" sz="2000" i="1" dirty="0">
                <a:latin typeface="Times New Roman" panose="02020603050405020304" pitchFamily="18" charset="0"/>
              </a:rPr>
              <a:t>ă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aruncată din cauza</a:t>
            </a:r>
            <a:r>
              <a:rPr lang="en-US" altLang="en-US" sz="2000" i="1" dirty="0">
                <a:latin typeface="Times New Roman" panose="02020603050405020304" pitchFamily="18" charset="0"/>
              </a:rPr>
              <a:t> congesti</a:t>
            </a:r>
            <a:r>
              <a:rPr lang="ro-RO" altLang="en-US" sz="2000" i="1" dirty="0">
                <a:latin typeface="Times New Roman" panose="02020603050405020304" pitchFamily="18" charset="0"/>
              </a:rPr>
              <a:t>ei</a:t>
            </a:r>
            <a:r>
              <a:rPr lang="en-US" altLang="en-US" sz="2000" i="1" dirty="0">
                <a:latin typeface="Times New Roman" panose="02020603050405020304" pitchFamily="18" charset="0"/>
              </a:rPr>
              <a:t>.</a:t>
            </a:r>
            <a:r>
              <a:rPr lang="ro-RO" altLang="en-US" sz="2000" i="1" dirty="0">
                <a:latin typeface="Times New Roman" panose="02020603050405020304" pitchFamily="18" charset="0"/>
              </a:rPr>
              <a:t> Aruncarea pachetului IP se face când valoarea câmpului TTL ajunge la zero.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3557" name="PubRRectCallout">
            <a:extLst>
              <a:ext uri="{FF2B5EF4-FFF2-40B4-BE49-F238E27FC236}">
                <a16:creationId xmlns:a16="http://schemas.microsoft.com/office/drawing/2014/main" id="{BF74F11D-6E32-4906-9C4E-D9BCEE12C46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85800" y="914400"/>
            <a:ext cx="2438400" cy="830996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3029" name="Text Box 5">
            <a:extLst>
              <a:ext uri="{FF2B5EF4-FFF2-40B4-BE49-F238E27FC236}">
                <a16:creationId xmlns:a16="http://schemas.microsoft.com/office/drawing/2014/main" id="{E2C16FEE-55DB-4196-B06E-69B6161E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46608"/>
            <a:ext cx="8675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</a:t>
            </a:r>
            <a:r>
              <a:rPr lang="ro-RO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ă</a:t>
            </a:r>
            <a:r>
              <a:rPr lang="en-US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>
            <a:extLst>
              <a:ext uri="{FF2B5EF4-FFF2-40B4-BE49-F238E27FC236}">
                <a16:creationId xmlns:a16="http://schemas.microsoft.com/office/drawing/2014/main" id="{7F0FDD03-C3E0-4B42-987E-B4A9CC5A9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32ACF0DA-BDD0-4B93-8E14-9B8A843C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2F1D27-9FF7-4BDB-A54E-1708AC388032}" type="slidenum">
              <a:rPr lang="en-US" altLang="en-US" b="0"/>
              <a:pPr/>
              <a:t>17</a:t>
            </a:fld>
            <a:endParaRPr lang="en-US" altLang="en-US" b="0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459639A2-A8A3-45AB-8155-3B15E64B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Formatul mesajului </a:t>
            </a:r>
            <a:r>
              <a:rPr lang="en-US" altLang="en-US" i="1" dirty="0">
                <a:latin typeface="Times New Roman" panose="02020603050405020304" pitchFamily="18" charset="0"/>
              </a:rPr>
              <a:t>Time-exceeded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B79BE5C-00C3-4FD3-9E4C-FA8B34E668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4DE58904-D207-4994-B33D-FA393FD829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4CDFFB8F-1817-417B-B61D-4163C72C4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72D96635-4A46-43D3-A8EC-71D6A7BC0C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2F367AA5-5EE5-46EB-A02F-BA80DD9938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id="{75A8236F-B580-455D-957A-2FC593E5DE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9" name="Rectangle 9">
            <a:extLst>
              <a:ext uri="{FF2B5EF4-FFF2-40B4-BE49-F238E27FC236}">
                <a16:creationId xmlns:a16="http://schemas.microsoft.com/office/drawing/2014/main" id="{5CD10165-BFAD-4F88-8160-A05B7AF225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7660" name="Picture 10">
            <a:extLst>
              <a:ext uri="{FF2B5EF4-FFF2-40B4-BE49-F238E27FC236}">
                <a16:creationId xmlns:a16="http://schemas.microsoft.com/office/drawing/2014/main" id="{E635760E-787F-441E-9321-CBEC9BA2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5" y="968375"/>
            <a:ext cx="70659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2E475413-801E-48F7-BD7A-57500A2D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1" y="2921168"/>
            <a:ext cx="7543800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Când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destinat</a:t>
            </a:r>
            <a:r>
              <a:rPr lang="ro-RO" altLang="en-US" sz="2000" i="1" dirty="0">
                <a:latin typeface="Times New Roman" panose="02020603050405020304" pitchFamily="18" charset="0"/>
              </a:rPr>
              <a:t>ia</a:t>
            </a:r>
            <a:r>
              <a:rPr lang="en-US" altLang="en-US" sz="2000" i="1" dirty="0">
                <a:latin typeface="Times New Roman" panose="02020603050405020304" pitchFamily="18" charset="0"/>
              </a:rPr>
              <a:t> final</a:t>
            </a:r>
            <a:r>
              <a:rPr lang="ro-RO" altLang="en-US" sz="2000" i="1" dirty="0">
                <a:latin typeface="Times New Roman" panose="02020603050405020304" pitchFamily="18" charset="0"/>
              </a:rPr>
              <a:t>ă nu recepționează toate </a:t>
            </a:r>
            <a:r>
              <a:rPr lang="en-US" altLang="en-US" sz="20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000" i="1" dirty="0">
                <a:latin typeface="Times New Roman" panose="02020603050405020304" pitchFamily="18" charset="0"/>
              </a:rPr>
              <a:t>ele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î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ro-RO" altLang="en-US" sz="2000" i="1" dirty="0">
                <a:latin typeface="Times New Roman" panose="02020603050405020304" pitchFamily="18" charset="0"/>
              </a:rPr>
              <a:t>tr-un timp prestbilit</a:t>
            </a:r>
            <a:r>
              <a:rPr lang="en-US" altLang="en-US" sz="2000" i="1" dirty="0"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latin typeface="Times New Roman" panose="02020603050405020304" pitchFamily="18" charset="0"/>
              </a:rPr>
              <a:t>el aruncă fragmentele recepționate și trimite un </a:t>
            </a:r>
            <a:r>
              <a:rPr lang="ro-RO" altLang="en-US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mesaj </a:t>
            </a:r>
            <a:r>
              <a:rPr lang="en-US" altLang="en-US" sz="2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time-exceeded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spre</a:t>
            </a:r>
            <a:r>
              <a:rPr lang="en-US" altLang="en-US" sz="2000" i="1" dirty="0">
                <a:latin typeface="Times New Roman" panose="02020603050405020304" pitchFamily="18" charset="0"/>
              </a:rPr>
              <a:t> sur</a:t>
            </a:r>
            <a:r>
              <a:rPr lang="ro-RO" altLang="en-US" sz="2000" i="1" dirty="0">
                <a:latin typeface="Times New Roman" panose="02020603050405020304" pitchFamily="18" charset="0"/>
              </a:rPr>
              <a:t>sa originală</a:t>
            </a:r>
            <a:r>
              <a:rPr lang="en-US" altLang="en-US" sz="20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BECB8D3-81AD-4F91-A228-F7B504FF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49" y="4687581"/>
            <a:ext cx="7543800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000" i="1" dirty="0">
                <a:latin typeface="Times New Roman" panose="02020603050405020304" pitchFamily="18" charset="0"/>
              </a:rPr>
              <a:t>In a time-exceeded message,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code 0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folosit numai de </a:t>
            </a:r>
            <a:r>
              <a:rPr lang="en-US" altLang="en-US" sz="2000" i="1" dirty="0">
                <a:latin typeface="Times New Roman" panose="02020603050405020304" pitchFamily="18" charset="0"/>
              </a:rPr>
              <a:t>routers </a:t>
            </a:r>
            <a:r>
              <a:rPr lang="ro-RO" altLang="en-US" sz="2000" i="1" dirty="0">
                <a:latin typeface="Times New Roman" panose="02020603050405020304" pitchFamily="18" charset="0"/>
              </a:rPr>
              <a:t>pentru a arăta că TTL a ajuns la 0</a:t>
            </a:r>
            <a:r>
              <a:rPr lang="en-US" altLang="en-US" sz="2000" i="1" dirty="0">
                <a:latin typeface="Times New Roman" panose="02020603050405020304" pitchFamily="18" charset="0"/>
              </a:rPr>
              <a:t>.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Code 1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folosit numai de </a:t>
            </a:r>
            <a:r>
              <a:rPr lang="en-US" altLang="en-US" sz="2000" i="1" dirty="0">
                <a:latin typeface="Times New Roman" panose="02020603050405020304" pitchFamily="18" charset="0"/>
              </a:rPr>
              <a:t>host</a:t>
            </a:r>
            <a:r>
              <a:rPr lang="ro-RO" altLang="en-US" sz="2000" i="1" dirty="0">
                <a:latin typeface="Times New Roman" panose="02020603050405020304" pitchFamily="18" charset="0"/>
              </a:rPr>
              <a:t>ul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destina</a:t>
            </a:r>
            <a:r>
              <a:rPr lang="ro-RO" altLang="en-US" sz="2000" i="1" dirty="0">
                <a:latin typeface="Times New Roman" panose="02020603050405020304" pitchFamily="18" charset="0"/>
              </a:rPr>
              <a:t>ție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pentru a arăta că nu toate </a:t>
            </a:r>
            <a:r>
              <a:rPr lang="en-US" altLang="en-US" sz="20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000" i="1" dirty="0">
                <a:latin typeface="Times New Roman" panose="02020603050405020304" pitchFamily="18" charset="0"/>
              </a:rPr>
              <a:t>ele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latin typeface="Times New Roman" panose="02020603050405020304" pitchFamily="18" charset="0"/>
              </a:rPr>
              <a:t>au sosit într-un timp prestabilui</a:t>
            </a:r>
            <a:r>
              <a:rPr lang="en-US" altLang="en-US" sz="20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AC3C8250-3488-43DC-9C99-3FF908369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4BDEA167-3D81-4CBE-BD42-1139B748F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2DD445-B8B1-4F99-85F5-5AFF7AFD2BC8}" type="slidenum">
              <a:rPr lang="en-US" altLang="en-US" b="0"/>
              <a:pPr/>
              <a:t>18</a:t>
            </a:fld>
            <a:endParaRPr lang="en-US" altLang="en-US" b="0"/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D63CF759-D6D7-4CDD-A7D2-ACF30E4F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328057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9.10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Formatul mesajului </a:t>
            </a:r>
            <a:r>
              <a:rPr lang="en-US" altLang="en-US" i="1" dirty="0">
                <a:latin typeface="Times New Roman" panose="02020603050405020304" pitchFamily="18" charset="0"/>
              </a:rPr>
              <a:t>Parameter-problem 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1758094-2FB6-4588-AEBA-E442FA68C0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702D09C8-F05F-44CB-89DB-903F5541D8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FDE1765-7702-4919-8C85-044725A740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0899AA68-F715-4D3C-A06D-2B28981B22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5A12EB70-143E-4228-9B10-795EB7D632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F0A17435-DAB2-4B6B-AE1E-10FDA4B459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C9D6F67D-8F2A-4737-967C-5BA851D3DE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8725" y="89347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9708" name="Picture 10">
            <a:extLst>
              <a:ext uri="{FF2B5EF4-FFF2-40B4-BE49-F238E27FC236}">
                <a16:creationId xmlns:a16="http://schemas.microsoft.com/office/drawing/2014/main" id="{B6BDC3DE-79D1-4B71-B240-809D57741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7" y="1200970"/>
            <a:ext cx="70659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02F6ABA-A32D-454C-B741-6040E8CF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6" y="3013501"/>
            <a:ext cx="7219263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Un mesaj de problemă de parametru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poate fi creat de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router </a:t>
            </a:r>
            <a:r>
              <a:rPr lang="ro-RO" altLang="en-US" sz="2400" i="1" dirty="0">
                <a:latin typeface="Times New Roman" panose="02020603050405020304" pitchFamily="18" charset="0"/>
              </a:rPr>
              <a:t>sau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destination host.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00D98-AE87-4040-8FD0-B3FC2F86635B}"/>
              </a:ext>
            </a:extLst>
          </p:cNvPr>
          <p:cNvSpPr/>
          <p:nvPr/>
        </p:nvSpPr>
        <p:spPr>
          <a:xfrm>
            <a:off x="394853" y="4130332"/>
            <a:ext cx="81676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9.9 shows the format of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parameter-problem message.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code field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 specifies the reason for discarding the datagram:</a:t>
            </a:r>
          </a:p>
          <a:p>
            <a:r>
              <a:rPr lang="en-US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0.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an error or ambiguity in one of the header fields. In this case, the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 in the pointer field points to the byte with the problem. For example, if the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 is zero, then the first byte is not a valid field.</a:t>
            </a:r>
          </a:p>
          <a:p>
            <a:r>
              <a:rPr lang="en-US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1.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required part of an option is missing. In this case, the pointer is not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used.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>
            <a:extLst>
              <a:ext uri="{FF2B5EF4-FFF2-40B4-BE49-F238E27FC236}">
                <a16:creationId xmlns:a16="http://schemas.microsoft.com/office/drawing/2014/main" id="{E2DD5A4B-D213-4B96-A840-62B1D048A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6C0F6AED-5AE7-421B-8B98-FFCB017D2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B5E2AC-8103-407E-80E7-8791315C97D2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4ED2778A-6956-4678-8E0F-5D5C35B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Redirection concept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A3248F02-EDAA-453C-B219-59B7E8DE7F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7D309549-9E7D-4A3E-ADDE-746E02028C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23C7617E-0D25-4057-96C2-9F43C89629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1D242357-373C-4A62-9448-7971E142C3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63C0E513-77FE-405E-B267-A83C88A2DB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ACB7C8F1-0D9E-4189-BF80-6EFEEF7B09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D180CB62-2159-48D1-A9EA-BE59781401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0732" name="Picture 10">
            <a:extLst>
              <a:ext uri="{FF2B5EF4-FFF2-40B4-BE49-F238E27FC236}">
                <a16:creationId xmlns:a16="http://schemas.microsoft.com/office/drawing/2014/main" id="{54F09F13-B072-4302-8053-B6D01C9B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4" y="1301750"/>
            <a:ext cx="8875713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72369B0-DADF-4F43-8416-81A6030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512231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Uzual, un ruter începe cu un tabel de rutare mic și treptat îl mărește și îl actualizează. O unealtă folosită în acest scop este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redirection message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>
            <a:extLst>
              <a:ext uri="{FF2B5EF4-FFF2-40B4-BE49-F238E27FC236}">
                <a16:creationId xmlns:a16="http://schemas.microsoft.com/office/drawing/2014/main" id="{B7F1C79A-4CA5-4420-8B5F-38B556FD2B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3" name="Slide Number Placeholder 2">
            <a:extLst>
              <a:ext uri="{FF2B5EF4-FFF2-40B4-BE49-F238E27FC236}">
                <a16:creationId xmlns:a16="http://schemas.microsoft.com/office/drawing/2014/main" id="{B0F9255D-6BAF-4873-B0A4-383BAD729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EAF418-B5DF-4668-B469-803C0F2D941B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8F6225F3-F623-4F34-9587-42A511850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Locul </a:t>
            </a:r>
            <a:r>
              <a:rPr lang="en-US" altLang="en-US" i="1" dirty="0">
                <a:latin typeface="Times New Roman" panose="02020603050405020304" pitchFamily="18" charset="0"/>
              </a:rPr>
              <a:t>ICMP in </a:t>
            </a:r>
            <a:r>
              <a:rPr lang="ro-RO" altLang="en-US" i="1" dirty="0">
                <a:latin typeface="Times New Roman" panose="02020603050405020304" pitchFamily="18" charset="0"/>
              </a:rPr>
              <a:t>nivelul rețea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A1F0A793-9A08-4E0A-A4B9-DF79550E27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26" name="Rectangle 4">
            <a:extLst>
              <a:ext uri="{FF2B5EF4-FFF2-40B4-BE49-F238E27FC236}">
                <a16:creationId xmlns:a16="http://schemas.microsoft.com/office/drawing/2014/main" id="{0A461E91-0828-4D13-9DA3-1C5E8275D6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694FD648-0597-41E2-B937-04548CE8D2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C55F7B89-6B2A-4715-845D-65C0DA3199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29" name="Rectangle 7">
            <a:extLst>
              <a:ext uri="{FF2B5EF4-FFF2-40B4-BE49-F238E27FC236}">
                <a16:creationId xmlns:a16="http://schemas.microsoft.com/office/drawing/2014/main" id="{AAFCFA40-052E-401F-8613-3F74D3CB99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30" name="Rectangle 8">
            <a:extLst>
              <a:ext uri="{FF2B5EF4-FFF2-40B4-BE49-F238E27FC236}">
                <a16:creationId xmlns:a16="http://schemas.microsoft.com/office/drawing/2014/main" id="{3E3DC3BC-10EF-4639-919D-09D868C26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131" name="Rectangle 9">
            <a:extLst>
              <a:ext uri="{FF2B5EF4-FFF2-40B4-BE49-F238E27FC236}">
                <a16:creationId xmlns:a16="http://schemas.microsoft.com/office/drawing/2014/main" id="{F7350046-6AC4-40B2-9D6E-DAFD7EDF71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5132" name="Picture 10">
            <a:extLst>
              <a:ext uri="{FF2B5EF4-FFF2-40B4-BE49-F238E27FC236}">
                <a16:creationId xmlns:a16="http://schemas.microsoft.com/office/drawing/2014/main" id="{62D821FC-03B0-4602-9A5C-2B706EC2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093914"/>
            <a:ext cx="754221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455DFB-BF41-4204-89EA-347BDE36C39A}"/>
              </a:ext>
            </a:extLst>
          </p:cNvPr>
          <p:cNvSpPr/>
          <p:nvPr/>
        </p:nvSpPr>
        <p:spPr>
          <a:xfrm>
            <a:off x="2286000" y="43208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</a:rPr>
              <a:t>IGMP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este un </a:t>
            </a:r>
            <a:r>
              <a:rPr lang="en-US" altLang="en-US" i="1" dirty="0">
                <a:latin typeface="Times New Roman" panose="02020603050405020304" pitchFamily="18" charset="0"/>
              </a:rPr>
              <a:t>protocol </a:t>
            </a:r>
            <a:r>
              <a:rPr lang="ro-RO" altLang="en-US" i="1" dirty="0">
                <a:latin typeface="Times New Roman" panose="02020603050405020304" pitchFamily="18" charset="0"/>
              </a:rPr>
              <a:t>pentru </a:t>
            </a:r>
            <a:r>
              <a:rPr lang="en-US" altLang="en-US" i="1" dirty="0">
                <a:latin typeface="Times New Roman" panose="02020603050405020304" pitchFamily="18" charset="0"/>
              </a:rPr>
              <a:t>management</a:t>
            </a:r>
            <a:r>
              <a:rPr lang="ro-RO" altLang="en-US" i="1" dirty="0">
                <a:latin typeface="Times New Roman" panose="02020603050405020304" pitchFamily="18" charset="0"/>
              </a:rPr>
              <a:t> unui </a:t>
            </a:r>
            <a:r>
              <a:rPr lang="en-US" altLang="en-US" i="1" dirty="0" err="1">
                <a:latin typeface="Times New Roman" panose="02020603050405020304" pitchFamily="18" charset="0"/>
              </a:rPr>
              <a:t>grup</a:t>
            </a:r>
            <a:r>
              <a:rPr lang="ro-RO" altLang="en-US" i="1" dirty="0">
                <a:latin typeface="Times New Roman" panose="02020603050405020304" pitchFamily="18" charset="0"/>
              </a:rPr>
              <a:t> de useri</a:t>
            </a:r>
            <a:r>
              <a:rPr lang="en-US" altLang="en-US" i="1" dirty="0">
                <a:latin typeface="Times New Roman" panose="02020603050405020304" pitchFamily="18" charset="0"/>
              </a:rPr>
              <a:t>. </a:t>
            </a:r>
            <a:r>
              <a:rPr lang="ro-RO" altLang="en-US" i="1" dirty="0">
                <a:latin typeface="Times New Roman" panose="02020603050405020304" pitchFamily="18" charset="0"/>
              </a:rPr>
              <a:t>El ajută un </a:t>
            </a:r>
            <a:r>
              <a:rPr lang="en-US" altLang="en-US" i="1" dirty="0">
                <a:latin typeface="Times New Roman" panose="02020603050405020304" pitchFamily="18" charset="0"/>
              </a:rPr>
              <a:t>router multicast </a:t>
            </a:r>
            <a:r>
              <a:rPr lang="ro-RO" altLang="en-US" i="1" dirty="0">
                <a:latin typeface="Times New Roman" panose="02020603050405020304" pitchFamily="18" charset="0"/>
              </a:rPr>
              <a:t>să </a:t>
            </a:r>
            <a:r>
              <a:rPr lang="en-US" altLang="en-US" i="1" dirty="0" err="1">
                <a:latin typeface="Times New Roman" panose="02020603050405020304" pitchFamily="18" charset="0"/>
              </a:rPr>
              <a:t>cre</a:t>
            </a:r>
            <a:r>
              <a:rPr lang="ro-RO" altLang="en-US" i="1" dirty="0">
                <a:latin typeface="Times New Roman" panose="02020603050405020304" pitchFamily="18" charset="0"/>
              </a:rPr>
              <a:t>eze și să actualizeze dinamic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i="1" dirty="0">
                <a:latin typeface="Times New Roman" panose="02020603050405020304" pitchFamily="18" charset="0"/>
              </a:rPr>
              <a:t> list</a:t>
            </a:r>
            <a:r>
              <a:rPr lang="ro-RO" altLang="en-US" i="1" dirty="0">
                <a:latin typeface="Times New Roman" panose="02020603050405020304" pitchFamily="18" charset="0"/>
              </a:rPr>
              <a:t>ă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de </a:t>
            </a:r>
            <a:r>
              <a:rPr lang="en-US" altLang="en-US" i="1" dirty="0" err="1">
                <a:latin typeface="Times New Roman" panose="02020603050405020304" pitchFamily="18" charset="0"/>
              </a:rPr>
              <a:t>memb</a:t>
            </a:r>
            <a:r>
              <a:rPr lang="ro-RO" altLang="en-US" i="1" dirty="0">
                <a:latin typeface="Times New Roman" panose="02020603050405020304" pitchFamily="18" charset="0"/>
              </a:rPr>
              <a:t>rii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con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ro-RO" altLang="en-US" i="1" dirty="0">
                <a:latin typeface="Times New Roman" panose="02020603050405020304" pitchFamily="18" charset="0"/>
              </a:rPr>
              <a:t>ctați pe i</a:t>
            </a:r>
            <a:r>
              <a:rPr lang="en-US" altLang="en-US" i="1" dirty="0" err="1">
                <a:latin typeface="Times New Roman" panose="02020603050405020304" pitchFamily="18" charset="0"/>
              </a:rPr>
              <a:t>nterf</a:t>
            </a:r>
            <a:r>
              <a:rPr lang="ro-RO" altLang="en-US" i="1" dirty="0">
                <a:latin typeface="Times New Roman" panose="02020603050405020304" pitchFamily="18" charset="0"/>
              </a:rPr>
              <a:t>ețele unui </a:t>
            </a:r>
            <a:r>
              <a:rPr lang="en-US" altLang="en-US" i="1" dirty="0">
                <a:latin typeface="Times New Roman" panose="02020603050405020304" pitchFamily="18" charset="0"/>
              </a:rPr>
              <a:t>router.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>
            <a:extLst>
              <a:ext uri="{FF2B5EF4-FFF2-40B4-BE49-F238E27FC236}">
                <a16:creationId xmlns:a16="http://schemas.microsoft.com/office/drawing/2014/main" id="{C97610B0-903D-4C3D-B79F-83DD5C1BF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A2E3DB99-FB2C-4ACA-8849-8C093D51F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74D5FC-7010-4541-A166-620F9A9D18A0}" type="slidenum">
              <a:rPr lang="en-US" altLang="en-US" b="0"/>
              <a:pPr/>
              <a:t>20</a:t>
            </a:fld>
            <a:endParaRPr lang="en-US" altLang="en-US" b="0"/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A9955478-A99D-4650-80AF-CB478A709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Redirection message format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0795C57-B0C3-43C3-922C-D84C902A1E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2B404DA1-3109-4859-9052-25193A047C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9E5DC9BF-68F6-4555-924F-BFA5C35A0C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50FF6C31-9C8D-4E6C-8CF1-5899F26691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123291C6-E9D5-4809-978F-55B0609790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95CED0B0-360C-4D45-AAD8-CBDE0F66BE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8943DA20-07CE-4368-8957-46D30CD0DC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2780" name="Picture 10">
            <a:extLst>
              <a:ext uri="{FF2B5EF4-FFF2-40B4-BE49-F238E27FC236}">
                <a16:creationId xmlns:a16="http://schemas.microsoft.com/office/drawing/2014/main" id="{C8C7E17E-AB54-4488-B729-7C6C4B0E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32" y="924682"/>
            <a:ext cx="70659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9729F96-1D93-4ACA-AA9E-AF7CBEEA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801978"/>
            <a:ext cx="7907648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Un mesaj de redirecționare este trimis de la un ruter la un </a:t>
            </a:r>
            <a:r>
              <a:rPr lang="en-US" altLang="en-US" sz="2000" i="1" dirty="0">
                <a:latin typeface="Times New Roman" panose="02020603050405020304" pitchFamily="18" charset="0"/>
              </a:rPr>
              <a:t>host </a:t>
            </a:r>
            <a:r>
              <a:rPr lang="ro-RO" altLang="en-US" sz="2000" i="1" dirty="0">
                <a:latin typeface="Times New Roman" panose="02020603050405020304" pitchFamily="18" charset="0"/>
              </a:rPr>
              <a:t>din acceași rețea locală. 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3C792-A2D9-41CC-ABC5-0A958B5D0123}"/>
              </a:ext>
            </a:extLst>
          </p:cNvPr>
          <p:cNvSpPr/>
          <p:nvPr/>
        </p:nvSpPr>
        <p:spPr>
          <a:xfrm>
            <a:off x="257455" y="3841782"/>
            <a:ext cx="870108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Although the redirection message is considered an error-reporting message, it is</a:t>
            </a:r>
          </a:p>
          <a:p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 from other error messages. </a:t>
            </a:r>
            <a:r>
              <a:rPr lang="en-US" sz="1900" b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The router does not discard the datagram in this</a:t>
            </a:r>
          </a:p>
          <a:p>
            <a:r>
              <a:rPr lang="en-US" sz="1900" b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case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it is sent to the appropriate router. </a:t>
            </a:r>
          </a:p>
          <a:p>
            <a:r>
              <a:rPr lang="en-US" sz="19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0. 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Redirection for a network-specific route.</a:t>
            </a:r>
          </a:p>
          <a:p>
            <a:r>
              <a:rPr lang="en-US" sz="19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1. 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Redirection for a host-specific route.</a:t>
            </a:r>
          </a:p>
          <a:p>
            <a:r>
              <a:rPr lang="en-US" sz="19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2. 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Redirection for a network-specific route based on a specified type </a:t>
            </a:r>
            <a:r>
              <a:rPr lang="en-US" sz="19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ofservice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900" b="0" dirty="0">
                <a:solidFill>
                  <a:srgbClr val="FF00FF"/>
                </a:solidFill>
                <a:latin typeface="ZapfDingbats"/>
              </a:rPr>
              <a:t>❑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Code 3. </a:t>
            </a:r>
            <a:r>
              <a:rPr lang="en-US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Redirection for a host-specific route based on a specified type of service.</a:t>
            </a:r>
            <a:endParaRPr lang="en-US" sz="1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>
            <a:extLst>
              <a:ext uri="{FF2B5EF4-FFF2-40B4-BE49-F238E27FC236}">
                <a16:creationId xmlns:a16="http://schemas.microsoft.com/office/drawing/2014/main" id="{92948E2D-2D87-4DB5-AE87-9BAD969A6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624BD473-C9DA-4263-96D5-36036AB13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4985D3-2A1F-4192-83DC-3BF8DCD00006}" type="slidenum">
              <a:rPr lang="en-US" altLang="en-US" b="0"/>
              <a:pPr/>
              <a:t>21</a:t>
            </a:fld>
            <a:endParaRPr lang="en-US" altLang="en-US" b="0"/>
          </a:p>
        </p:txBody>
      </p:sp>
      <p:grpSp>
        <p:nvGrpSpPr>
          <p:cNvPr id="34820" name="Group 2">
            <a:extLst>
              <a:ext uri="{FF2B5EF4-FFF2-40B4-BE49-F238E27FC236}">
                <a16:creationId xmlns:a16="http://schemas.microsoft.com/office/drawing/2014/main" id="{E8AF185C-C5E4-4995-BC20-4197919CC27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34825" name="AutoShape 3">
              <a:extLst>
                <a:ext uri="{FF2B5EF4-FFF2-40B4-BE49-F238E27FC236}">
                  <a16:creationId xmlns:a16="http://schemas.microsoft.com/office/drawing/2014/main" id="{BDB6790B-2C4E-49DD-8982-3E03DC71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26" name="AutoShape 4">
              <a:extLst>
                <a:ext uri="{FF2B5EF4-FFF2-40B4-BE49-F238E27FC236}">
                  <a16:creationId xmlns:a16="http://schemas.microsoft.com/office/drawing/2014/main" id="{14F2D4BB-30FB-4D10-BE4F-05AB559B326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5">
              <a:extLst>
                <a:ext uri="{FF2B5EF4-FFF2-40B4-BE49-F238E27FC236}">
                  <a16:creationId xmlns:a16="http://schemas.microsoft.com/office/drawing/2014/main" id="{F6060E5A-9A31-40BA-B4B9-0D62DC10A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Text Box 6">
            <a:extLst>
              <a:ext uri="{FF2B5EF4-FFF2-40B4-BE49-F238E27FC236}">
                <a16:creationId xmlns:a16="http://schemas.microsoft.com/office/drawing/2014/main" id="{182FFC64-FA37-4D6C-B4A3-31E4DE2B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9.4  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INTEROGĂRI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EAF19615-5B31-4E98-93B4-88DA1D1B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poate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diagnos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tica unele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problem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 de rețea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</a:rPr>
              <a:t>mesaje de interogare.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Acesata este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grup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patru perechi de mesaje diferite. Prin acestea un nod sursă interoghează un nod desinație, care îi va răspunde într-un mod specific. 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8D96DCE5-B9FD-4608-A986-7B5B6348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02687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3AF74580-DF99-4B9B-8C17-49A1EF5E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Echo Request and Reply	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Timestamp Request and Reply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Address-Mask Request and Reply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Router Solicitation and Advertisement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>
            <a:extLst>
              <a:ext uri="{FF2B5EF4-FFF2-40B4-BE49-F238E27FC236}">
                <a16:creationId xmlns:a16="http://schemas.microsoft.com/office/drawing/2014/main" id="{2CF0D433-40B2-498C-8C70-2F3678C3E7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447441F3-F91A-4EA4-B5A3-F0F90D3AC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A307F3-0C73-440D-8E15-0AA167E23888}" type="slidenum">
              <a:rPr lang="en-US" altLang="en-US" b="0"/>
              <a:pPr/>
              <a:t>22</a:t>
            </a:fld>
            <a:endParaRPr lang="en-US" altLang="en-US" b="0"/>
          </a:p>
        </p:txBody>
      </p:sp>
      <p:sp>
        <p:nvSpPr>
          <p:cNvPr id="35844" name="Text Box 2">
            <a:extLst>
              <a:ext uri="{FF2B5EF4-FFF2-40B4-BE49-F238E27FC236}">
                <a16:creationId xmlns:a16="http://schemas.microsoft.com/office/drawing/2014/main" id="{C030B17B-4542-4048-AACA-34D12E91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Query messages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8F06B07-ECC4-4DDD-9CD6-3A0BA0FB04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6A55B992-E5D0-46DA-AFA2-127E059E4B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0CA32402-C2AF-4253-A634-F87CC84B87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CBC9161C-FF3B-4D2B-8440-09DE134B6F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3CAC8110-C230-4A4B-B5B6-8FE370F38B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518B15EC-5F55-49D1-B76E-2EDE831A2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24A77AA2-9F9A-4F94-A1EE-5914A4ECE0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5852" name="Picture 10">
            <a:extLst>
              <a:ext uri="{FF2B5EF4-FFF2-40B4-BE49-F238E27FC236}">
                <a16:creationId xmlns:a16="http://schemas.microsoft.com/office/drawing/2014/main" id="{DE6A8E24-3E5C-4EA9-A1E4-ACC6DEC0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330450"/>
            <a:ext cx="880268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1">
            <a:extLst>
              <a:ext uri="{FF2B5EF4-FFF2-40B4-BE49-F238E27FC236}">
                <a16:creationId xmlns:a16="http://schemas.microsoft.com/office/drawing/2014/main" id="{7259E2E5-0162-4569-91BF-67CBE346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66F71677-565A-466A-903E-7E56A0065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A7B96C-224A-42E1-8E84-381485427569}" type="slidenum">
              <a:rPr lang="en-US" altLang="en-US" b="0"/>
              <a:pPr/>
              <a:t>23</a:t>
            </a:fld>
            <a:endParaRPr lang="en-US" altLang="en-US" b="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D044D72-A49D-4BD3-86A9-A43099A7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11107"/>
            <a:ext cx="7543800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Un </a:t>
            </a:r>
            <a:r>
              <a:rPr lang="en-US" altLang="en-US" sz="2400" i="1" dirty="0">
                <a:latin typeface="Times New Roman" panose="02020603050405020304" pitchFamily="18" charset="0"/>
              </a:rPr>
              <a:t>echo-request message </a:t>
            </a:r>
            <a:r>
              <a:rPr lang="ro-RO" altLang="en-US" sz="2400" i="1" dirty="0">
                <a:latin typeface="Times New Roman" panose="02020603050405020304" pitchFamily="18" charset="0"/>
              </a:rPr>
              <a:t>poate fi trimis de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host </a:t>
            </a:r>
            <a:r>
              <a:rPr lang="ro-RO" altLang="en-US" sz="2400" i="1" dirty="0">
                <a:latin typeface="Times New Roman" panose="02020603050405020304" pitchFamily="18" charset="0"/>
              </a:rPr>
              <a:t>sau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 router. </a:t>
            </a:r>
            <a:r>
              <a:rPr lang="ro-RO" altLang="en-US" sz="2400" i="1" dirty="0">
                <a:latin typeface="Times New Roman" panose="02020603050405020304" pitchFamily="18" charset="0"/>
              </a:rPr>
              <a:t>Un</a:t>
            </a:r>
            <a:r>
              <a:rPr lang="en-US" altLang="en-US" sz="2400" i="1" dirty="0">
                <a:latin typeface="Times New Roman" panose="02020603050405020304" pitchFamily="18" charset="0"/>
              </a:rPr>
              <a:t> echo-reply message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trimis ca răspuns de catre un ruter sau host care a primit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echo-request message.</a:t>
            </a:r>
          </a:p>
        </p:txBody>
      </p:sp>
      <p:sp>
        <p:nvSpPr>
          <p:cNvPr id="36869" name="PubRRectCallout">
            <a:extLst>
              <a:ext uri="{FF2B5EF4-FFF2-40B4-BE49-F238E27FC236}">
                <a16:creationId xmlns:a16="http://schemas.microsoft.com/office/drawing/2014/main" id="{DD52CD0B-E4E9-440D-9DD1-D3AC7E5DF9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8600" y="134332"/>
            <a:ext cx="2057400" cy="780068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0197" name="Text Box 5">
            <a:extLst>
              <a:ext uri="{FF2B5EF4-FFF2-40B4-BE49-F238E27FC236}">
                <a16:creationId xmlns:a16="http://schemas.microsoft.com/office/drawing/2014/main" id="{B39F4695-949D-46F4-BCC4-48AA30C58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3691"/>
            <a:ext cx="981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7F9B08-8216-44EC-9D8E-DEF8DD1C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92682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Mesajele </a:t>
            </a:r>
            <a:r>
              <a:rPr lang="ro-RO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e</a:t>
            </a:r>
            <a:r>
              <a:rPr lang="en-US" altLang="en-US" sz="2400" i="1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cho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-request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echo-reply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folosite de administratorii de pentru a verifica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funcționarea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protocol</a:t>
            </a:r>
            <a:r>
              <a:rPr lang="ro-RO" altLang="en-US" sz="2400" i="1" dirty="0">
                <a:latin typeface="Times New Roman" panose="02020603050405020304" pitchFamily="18" charset="0"/>
              </a:rPr>
              <a:t>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IP.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EA883F-28A1-4740-93AB-BCB544DD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6564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Mesajele </a:t>
            </a:r>
            <a:r>
              <a:rPr lang="ro-RO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e</a:t>
            </a:r>
            <a:r>
              <a:rPr lang="en-US" altLang="en-US" sz="2400" i="1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cho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-request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echo-reply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folosite pentru a </a:t>
            </a:r>
            <a:r>
              <a:rPr lang="en-US" altLang="en-US" sz="2400" i="1" dirty="0">
                <a:latin typeface="Times New Roman" panose="02020603050405020304" pitchFamily="18" charset="0"/>
              </a:rPr>
              <a:t>test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conectivitatea spre un </a:t>
            </a:r>
            <a:r>
              <a:rPr lang="en-US" altLang="en-US" sz="2400" i="1" dirty="0">
                <a:latin typeface="Times New Roman" panose="02020603050405020304" pitchFamily="18" charset="0"/>
              </a:rPr>
              <a:t>host. </a:t>
            </a:r>
            <a:r>
              <a:rPr lang="ro-RO" altLang="en-US" sz="2400" i="1" dirty="0">
                <a:latin typeface="Times New Roman" panose="02020603050405020304" pitchFamily="18" charset="0"/>
              </a:rPr>
              <a:t>Uzual se folosește comanda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ping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1">
            <a:extLst>
              <a:ext uri="{FF2B5EF4-FFF2-40B4-BE49-F238E27FC236}">
                <a16:creationId xmlns:a16="http://schemas.microsoft.com/office/drawing/2014/main" id="{86724D16-509A-4BE6-9CCF-D41C6DAE8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DC41312C-7388-4E76-BDFE-833BEC542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384DA1-26DE-47A9-BDE4-9FEBD8952C20}" type="slidenum">
              <a:rPr lang="en-US" altLang="en-US" b="0"/>
              <a:pPr/>
              <a:t>24</a:t>
            </a:fld>
            <a:endParaRPr lang="en-US" altLang="en-US" b="0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109E3537-74C5-4FDD-A7FF-BAECA728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Mesaje </a:t>
            </a:r>
            <a:r>
              <a:rPr lang="en-US" altLang="en-US" i="1" dirty="0">
                <a:latin typeface="Times New Roman" panose="02020603050405020304" pitchFamily="18" charset="0"/>
              </a:rPr>
              <a:t>Echo-request </a:t>
            </a:r>
            <a:r>
              <a:rPr lang="ro-RO" altLang="en-US" i="1" dirty="0">
                <a:latin typeface="Times New Roman" panose="02020603050405020304" pitchFamily="18" charset="0"/>
              </a:rPr>
              <a:t>și</a:t>
            </a:r>
            <a:r>
              <a:rPr lang="en-US" altLang="en-US" i="1" dirty="0">
                <a:latin typeface="Times New Roman" panose="02020603050405020304" pitchFamily="18" charset="0"/>
              </a:rPr>
              <a:t> echo-reply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BD34B8B-D0D0-4A6C-AFF1-079B31E100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D263B38F-8186-432F-ACF2-CBD38B2FAC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38602169-B192-4D61-A9BF-131A72CC0E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0E623FB8-0851-4550-9E12-7F7B58D67B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5" name="Rectangle 7">
            <a:extLst>
              <a:ext uri="{FF2B5EF4-FFF2-40B4-BE49-F238E27FC236}">
                <a16:creationId xmlns:a16="http://schemas.microsoft.com/office/drawing/2014/main" id="{23603998-53EC-4FBF-95F1-58CDC07FFC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6" name="Rectangle 8">
            <a:extLst>
              <a:ext uri="{FF2B5EF4-FFF2-40B4-BE49-F238E27FC236}">
                <a16:creationId xmlns:a16="http://schemas.microsoft.com/office/drawing/2014/main" id="{7199EBA0-8863-4EBB-BDD8-969AF272D6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7" name="Rectangle 9">
            <a:extLst>
              <a:ext uri="{FF2B5EF4-FFF2-40B4-BE49-F238E27FC236}">
                <a16:creationId xmlns:a16="http://schemas.microsoft.com/office/drawing/2014/main" id="{87D429CB-C696-4BEB-96F8-6DB9A87C89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9948" name="Picture 10">
            <a:extLst>
              <a:ext uri="{FF2B5EF4-FFF2-40B4-BE49-F238E27FC236}">
                <a16:creationId xmlns:a16="http://schemas.microsoft.com/office/drawing/2014/main" id="{4C12864A-8570-4675-B2C8-1F0B2A3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06613"/>
            <a:ext cx="7065962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>
            <a:extLst>
              <a:ext uri="{FF2B5EF4-FFF2-40B4-BE49-F238E27FC236}">
                <a16:creationId xmlns:a16="http://schemas.microsoft.com/office/drawing/2014/main" id="{B1DABF85-511E-4BAB-A375-6CD69F9BC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63" name="Slide Number Placeholder 2">
            <a:extLst>
              <a:ext uri="{FF2B5EF4-FFF2-40B4-BE49-F238E27FC236}">
                <a16:creationId xmlns:a16="http://schemas.microsoft.com/office/drawing/2014/main" id="{5C1DD40E-4CA2-4677-8406-7B82A8BE6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D1DAA7-7DE9-455E-8822-2EC9977273E4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C851C1B9-9915-4588-95AD-A857E725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23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Timestamp-request and timestamp-reply message format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70F5EAB-DA07-4B35-B333-9E913879FE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FE2F901F-FC31-4D8D-B1A4-8CDBF1C547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757CA989-3270-4508-93DF-CD4580D320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0BD527D9-935F-4C6B-B2B8-BC5BBE0D86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072CB091-9177-45EB-8AE3-6B77322AAA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A12C53B5-F236-44F7-9D97-6E31F6231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05EE2AEC-A9E6-41C3-B017-95721D0377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0972" name="Picture 10">
            <a:extLst>
              <a:ext uri="{FF2B5EF4-FFF2-40B4-BE49-F238E27FC236}">
                <a16:creationId xmlns:a16="http://schemas.microsoft.com/office/drawing/2014/main" id="{B507B961-2E53-4B6D-89A1-607BD680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767556"/>
            <a:ext cx="7065962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>
            <a:extLst>
              <a:ext uri="{FF2B5EF4-FFF2-40B4-BE49-F238E27FC236}">
                <a16:creationId xmlns:a16="http://schemas.microsoft.com/office/drawing/2014/main" id="{F9B7C4B4-18A9-4BCB-9CFE-84D5AB287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1987" name="Slide Number Placeholder 2">
            <a:extLst>
              <a:ext uri="{FF2B5EF4-FFF2-40B4-BE49-F238E27FC236}">
                <a16:creationId xmlns:a16="http://schemas.microsoft.com/office/drawing/2014/main" id="{D247162F-5F4E-4F7E-B99C-DB08AAD98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6A6632-E1DC-4BF8-A344-87AB5797000B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F4A1BD3-CEDF-4649-B681-CB1F9210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637050"/>
            <a:ext cx="7543800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Mesajele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Timestamp-request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timestamp-reply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folosite pentru a calcula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round-trip time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între o mașină </a:t>
            </a:r>
            <a:r>
              <a:rPr lang="en-US" altLang="en-US" sz="2400" i="1" dirty="0">
                <a:latin typeface="Times New Roman" panose="02020603050405020304" pitchFamily="18" charset="0"/>
              </a:rPr>
              <a:t>sur</a:t>
            </a:r>
            <a:r>
              <a:rPr lang="ro-RO" altLang="en-US" sz="2400" i="1" dirty="0">
                <a:latin typeface="Times New Roman" panose="02020603050405020304" pitchFamily="18" charset="0"/>
              </a:rPr>
              <a:t>să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una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destinati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chiar dacă ceasurile lor nu sunt sincronizate.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1989" name="PubRRectCallout">
            <a:extLst>
              <a:ext uri="{FF2B5EF4-FFF2-40B4-BE49-F238E27FC236}">
                <a16:creationId xmlns:a16="http://schemas.microsoft.com/office/drawing/2014/main" id="{A747A011-8B0B-43BC-9C79-DD8EC21C832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8600" y="457200"/>
            <a:ext cx="2514600" cy="838200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3269" name="Text Box 5">
            <a:extLst>
              <a:ext uri="{FF2B5EF4-FFF2-40B4-BE49-F238E27FC236}">
                <a16:creationId xmlns:a16="http://schemas.microsoft.com/office/drawing/2014/main" id="{569AE116-F638-4982-83A9-33A4439B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533400"/>
            <a:ext cx="1096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0CB1BD-AF32-4BD8-BEB6-78AE241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29" y="3732163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Mesajele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Timestamp-request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timestamp-reply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pot fi folosite pentru a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ro-RO" altLang="en-US" sz="2400" i="1" dirty="0">
                <a:latin typeface="Times New Roman" panose="02020603050405020304" pitchFamily="18" charset="0"/>
              </a:rPr>
              <a:t>i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ncroniz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două ceasuri </a:t>
            </a:r>
            <a:r>
              <a:rPr lang="en-US" altLang="en-US" sz="2400" i="1" dirty="0">
                <a:latin typeface="Times New Roman" panose="02020603050405020304" pitchFamily="18" charset="0"/>
              </a:rPr>
              <a:t>in </a:t>
            </a:r>
            <a:r>
              <a:rPr lang="ro-RO" altLang="en-US" sz="2400" i="1" dirty="0">
                <a:latin typeface="Times New Roman" panose="02020603050405020304" pitchFamily="18" charset="0"/>
              </a:rPr>
              <a:t>două mașini, dacă se cunoaște exact durata comunicației </a:t>
            </a:r>
            <a:r>
              <a:rPr lang="en-US" altLang="en-US" sz="2400" i="1" dirty="0">
                <a:latin typeface="Times New Roman" panose="02020603050405020304" pitchFamily="18" charset="0"/>
              </a:rPr>
              <a:t>one-way</a:t>
            </a:r>
            <a:r>
              <a:rPr lang="ro-RO" altLang="en-US" sz="2400" i="1" dirty="0">
                <a:latin typeface="Times New Roman" panose="02020603050405020304" pitchFamily="18" charset="0"/>
              </a:rPr>
              <a:t>.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>
            <a:extLst>
              <a:ext uri="{FF2B5EF4-FFF2-40B4-BE49-F238E27FC236}">
                <a16:creationId xmlns:a16="http://schemas.microsoft.com/office/drawing/2014/main" id="{FCB65A2B-D124-4D70-B236-3ED71DE6A7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4035" name="Slide Number Placeholder 2">
            <a:extLst>
              <a:ext uri="{FF2B5EF4-FFF2-40B4-BE49-F238E27FC236}">
                <a16:creationId xmlns:a16="http://schemas.microsoft.com/office/drawing/2014/main" id="{68DA0690-4F69-46B6-BBB5-263F0B6A7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3AF1A8-F7A5-4DC2-976C-D323C091260A}" type="slidenum">
              <a:rPr lang="en-US" altLang="en-US" b="0"/>
              <a:pPr/>
              <a:t>27</a:t>
            </a:fld>
            <a:endParaRPr lang="en-US" altLang="en-US" b="0"/>
          </a:p>
        </p:txBody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B4A0F162-21DD-4C55-9EF6-65343DC1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46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Mask-request and mask-reply message format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19466A20-BF14-4264-95B1-B1943D4C90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5E8068C5-3984-4EA9-8144-8584E73352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9" name="Rectangle 5">
            <a:extLst>
              <a:ext uri="{FF2B5EF4-FFF2-40B4-BE49-F238E27FC236}">
                <a16:creationId xmlns:a16="http://schemas.microsoft.com/office/drawing/2014/main" id="{C79F9D23-AB77-4A2D-BB8C-6F5B134C5A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0" name="Rectangle 6">
            <a:extLst>
              <a:ext uri="{FF2B5EF4-FFF2-40B4-BE49-F238E27FC236}">
                <a16:creationId xmlns:a16="http://schemas.microsoft.com/office/drawing/2014/main" id="{A657A882-5AA4-4D5D-935B-1CC27F080D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1" name="Rectangle 7">
            <a:extLst>
              <a:ext uri="{FF2B5EF4-FFF2-40B4-BE49-F238E27FC236}">
                <a16:creationId xmlns:a16="http://schemas.microsoft.com/office/drawing/2014/main" id="{8314EC6C-F6A5-4473-B93A-F84AF1A290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2" name="Rectangle 8">
            <a:extLst>
              <a:ext uri="{FF2B5EF4-FFF2-40B4-BE49-F238E27FC236}">
                <a16:creationId xmlns:a16="http://schemas.microsoft.com/office/drawing/2014/main" id="{68C7BF13-7CA6-4EC6-A942-81CB1D51B3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3" name="Rectangle 9">
            <a:extLst>
              <a:ext uri="{FF2B5EF4-FFF2-40B4-BE49-F238E27FC236}">
                <a16:creationId xmlns:a16="http://schemas.microsoft.com/office/drawing/2014/main" id="{F96EA544-2305-4F61-9D3E-5A3B0E71D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4044" name="Picture 10">
            <a:extLst>
              <a:ext uri="{FF2B5EF4-FFF2-40B4-BE49-F238E27FC236}">
                <a16:creationId xmlns:a16="http://schemas.microsoft.com/office/drawing/2014/main" id="{04D4F081-E7B9-4F78-895E-A61E34EE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14550"/>
            <a:ext cx="7065962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>
            <a:extLst>
              <a:ext uri="{FF2B5EF4-FFF2-40B4-BE49-F238E27FC236}">
                <a16:creationId xmlns:a16="http://schemas.microsoft.com/office/drawing/2014/main" id="{93C9ED27-175F-43D6-96C6-F6ABB5FE4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56BBF712-EA6B-4493-97CD-B1067A70B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B6D0D6-E255-4A99-8BEF-46ED2C870204}" type="slidenum">
              <a:rPr lang="en-US" altLang="en-US" b="0"/>
              <a:pPr/>
              <a:t>28</a:t>
            </a:fld>
            <a:endParaRPr lang="en-US" altLang="en-US" b="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57797121-5523-499D-BCD0-519A6EB4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Router-solicitation message format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9954053-8CCC-4FA4-85A1-8432C60282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25A6F9D7-43F4-48B0-A80F-5DAC0CE7E8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8DC81AAD-0406-4078-8F2D-50FCC3A6E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1C62ADBD-DD54-42EE-8230-0732A06BC2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CEC9DFFA-F4A1-48EE-929C-4CB1D5AC02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11B27009-255B-47C6-9B8C-9B095F3F08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7" name="Rectangle 9">
            <a:extLst>
              <a:ext uri="{FF2B5EF4-FFF2-40B4-BE49-F238E27FC236}">
                <a16:creationId xmlns:a16="http://schemas.microsoft.com/office/drawing/2014/main" id="{CCF71251-2D02-4975-8BC5-7B0FDBFB6E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5068" name="Picture 10">
            <a:extLst>
              <a:ext uri="{FF2B5EF4-FFF2-40B4-BE49-F238E27FC236}">
                <a16:creationId xmlns:a16="http://schemas.microsoft.com/office/drawing/2014/main" id="{C9077FE3-3934-4D6A-A57C-FFE31546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932113"/>
            <a:ext cx="7065962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1">
            <a:extLst>
              <a:ext uri="{FF2B5EF4-FFF2-40B4-BE49-F238E27FC236}">
                <a16:creationId xmlns:a16="http://schemas.microsoft.com/office/drawing/2014/main" id="{EACE1F58-17F5-4E58-8C93-C09F574E8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6083" name="Slide Number Placeholder 2">
            <a:extLst>
              <a:ext uri="{FF2B5EF4-FFF2-40B4-BE49-F238E27FC236}">
                <a16:creationId xmlns:a16="http://schemas.microsoft.com/office/drawing/2014/main" id="{A57304D0-6547-41A6-873E-E23EEFE7C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F5CC64-32BB-4206-BC79-1A2EAEA4437E}" type="slidenum">
              <a:rPr lang="en-US" altLang="en-US" b="0"/>
              <a:pPr/>
              <a:t>29</a:t>
            </a:fld>
            <a:endParaRPr lang="en-US" altLang="en-US" b="0"/>
          </a:p>
        </p:txBody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F9B8944E-8BC6-49EF-B8E4-F04BBA8D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Router-advertisement message format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06DF4498-8D55-44E3-BAEA-025130D5A6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86" name="Rectangle 4">
            <a:extLst>
              <a:ext uri="{FF2B5EF4-FFF2-40B4-BE49-F238E27FC236}">
                <a16:creationId xmlns:a16="http://schemas.microsoft.com/office/drawing/2014/main" id="{AA8F29FD-F828-46FD-925A-C2D49EFFEF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87" name="Rectangle 5">
            <a:extLst>
              <a:ext uri="{FF2B5EF4-FFF2-40B4-BE49-F238E27FC236}">
                <a16:creationId xmlns:a16="http://schemas.microsoft.com/office/drawing/2014/main" id="{226A3E73-318B-4912-9B36-6B20AA42F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88" name="Rectangle 6">
            <a:extLst>
              <a:ext uri="{FF2B5EF4-FFF2-40B4-BE49-F238E27FC236}">
                <a16:creationId xmlns:a16="http://schemas.microsoft.com/office/drawing/2014/main" id="{B389B706-F457-446F-87F4-FAA24028F0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89" name="Rectangle 7">
            <a:extLst>
              <a:ext uri="{FF2B5EF4-FFF2-40B4-BE49-F238E27FC236}">
                <a16:creationId xmlns:a16="http://schemas.microsoft.com/office/drawing/2014/main" id="{9740913D-6D9C-429D-8B45-730CFE73AE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90" name="Rectangle 8">
            <a:extLst>
              <a:ext uri="{FF2B5EF4-FFF2-40B4-BE49-F238E27FC236}">
                <a16:creationId xmlns:a16="http://schemas.microsoft.com/office/drawing/2014/main" id="{2E5A5589-7754-46BF-98BD-D118B86FD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6091" name="Rectangle 9">
            <a:extLst>
              <a:ext uri="{FF2B5EF4-FFF2-40B4-BE49-F238E27FC236}">
                <a16:creationId xmlns:a16="http://schemas.microsoft.com/office/drawing/2014/main" id="{C9BBC18B-A2F1-4BF3-B186-5AAA5699FB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6092" name="Picture 11">
            <a:extLst>
              <a:ext uri="{FF2B5EF4-FFF2-40B4-BE49-F238E27FC236}">
                <a16:creationId xmlns:a16="http://schemas.microsoft.com/office/drawing/2014/main" id="{74A96CCB-854A-45D9-AFBF-754D1C8D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93812"/>
            <a:ext cx="7350125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>
            <a:extLst>
              <a:ext uri="{FF2B5EF4-FFF2-40B4-BE49-F238E27FC236}">
                <a16:creationId xmlns:a16="http://schemas.microsoft.com/office/drawing/2014/main" id="{69DF8940-9E17-4E00-8624-211279371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757870BE-F2B3-498F-BF88-963029304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93003A-0F64-4295-A65D-2DC059746D08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33DECEF9-BCA5-46BC-AEF3-E565EF23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9.2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dirty="0">
                <a:latin typeface="Times New Roman" panose="02020603050405020304" pitchFamily="18" charset="0"/>
              </a:rPr>
              <a:t>Incapsularea </a:t>
            </a:r>
            <a:r>
              <a:rPr lang="en-US" altLang="en-US" i="1" dirty="0">
                <a:latin typeface="Times New Roman" panose="02020603050405020304" pitchFamily="18" charset="0"/>
              </a:rPr>
              <a:t>ICMP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197F1FCB-AB83-4BF1-881E-1834F10FDB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352B29B7-2ECB-4845-A93D-0EF98262AD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5BE6C625-AA10-4EFF-9719-099B593962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194FFF14-330D-4706-9CD2-B9EE24760C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35A98B4D-8401-474B-B78E-7E95D6B2A4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4" name="Rectangle 8">
            <a:extLst>
              <a:ext uri="{FF2B5EF4-FFF2-40B4-BE49-F238E27FC236}">
                <a16:creationId xmlns:a16="http://schemas.microsoft.com/office/drawing/2014/main" id="{61F031CB-D486-423A-92F0-38B0ED2680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5" name="Rectangle 9">
            <a:extLst>
              <a:ext uri="{FF2B5EF4-FFF2-40B4-BE49-F238E27FC236}">
                <a16:creationId xmlns:a16="http://schemas.microsoft.com/office/drawing/2014/main" id="{4C4E564D-8F00-4480-97C8-CFAE395F23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156" name="Picture 10">
            <a:extLst>
              <a:ext uri="{FF2B5EF4-FFF2-40B4-BE49-F238E27FC236}">
                <a16:creationId xmlns:a16="http://schemas.microsoft.com/office/drawing/2014/main" id="{028858C9-9DC6-4B02-8B94-D7DFB888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854200"/>
            <a:ext cx="78994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1">
            <a:extLst>
              <a:ext uri="{FF2B5EF4-FFF2-40B4-BE49-F238E27FC236}">
                <a16:creationId xmlns:a16="http://schemas.microsoft.com/office/drawing/2014/main" id="{F709E2E2-ADCA-4CAC-9D2C-D07663B50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237FC7FA-751C-4975-817B-26097614D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8C7AFD-4E00-4988-969A-A30FDC3A4441}" type="slidenum">
              <a:rPr lang="en-US" altLang="en-US" b="0"/>
              <a:pPr/>
              <a:t>30</a:t>
            </a:fld>
            <a:endParaRPr lang="en-US" altLang="en-US" b="0"/>
          </a:p>
        </p:txBody>
      </p:sp>
      <p:grpSp>
        <p:nvGrpSpPr>
          <p:cNvPr id="47108" name="Group 2">
            <a:extLst>
              <a:ext uri="{FF2B5EF4-FFF2-40B4-BE49-F238E27FC236}">
                <a16:creationId xmlns:a16="http://schemas.microsoft.com/office/drawing/2014/main" id="{00207629-E946-431E-BFDA-9977B99A5C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113" name="AutoShape 3">
              <a:extLst>
                <a:ext uri="{FF2B5EF4-FFF2-40B4-BE49-F238E27FC236}">
                  <a16:creationId xmlns:a16="http://schemas.microsoft.com/office/drawing/2014/main" id="{DADF1290-5D5C-4122-8930-56A93C49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14" name="AutoShape 4">
              <a:extLst>
                <a:ext uri="{FF2B5EF4-FFF2-40B4-BE49-F238E27FC236}">
                  <a16:creationId xmlns:a16="http://schemas.microsoft.com/office/drawing/2014/main" id="{DF578F84-2913-4CE0-B727-648FE985284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5">
              <a:extLst>
                <a:ext uri="{FF2B5EF4-FFF2-40B4-BE49-F238E27FC236}">
                  <a16:creationId xmlns:a16="http://schemas.microsoft.com/office/drawing/2014/main" id="{73D7E8DF-C0E7-4B4E-A2C9-5246062E0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9" name="Text Box 6">
            <a:extLst>
              <a:ext uri="{FF2B5EF4-FFF2-40B4-BE49-F238E27FC236}">
                <a16:creationId xmlns:a16="http://schemas.microsoft.com/office/drawing/2014/main" id="{75D69928-7183-4927-A462-DA0C65D44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9.5   CHECKSUM</a:t>
            </a:r>
          </a:p>
        </p:txBody>
      </p:sp>
      <p:sp>
        <p:nvSpPr>
          <p:cNvPr id="477191" name="Rectangle 7">
            <a:extLst>
              <a:ext uri="{FF2B5EF4-FFF2-40B4-BE49-F238E27FC236}">
                <a16:creationId xmlns:a16="http://schemas.microsoft.com/office/drawing/2014/main" id="{23D3FB4E-A38A-4740-B9B2-8AA4446C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52613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In 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suma de control este calculată pe întregul mesaj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(header and data). </a:t>
            </a:r>
          </a:p>
        </p:txBody>
      </p:sp>
      <p:sp>
        <p:nvSpPr>
          <p:cNvPr id="477192" name="Rectangle 8">
            <a:extLst>
              <a:ext uri="{FF2B5EF4-FFF2-40B4-BE49-F238E27FC236}">
                <a16:creationId xmlns:a16="http://schemas.microsoft.com/office/drawing/2014/main" id="{40EE6FD2-42BB-46DC-803D-24D927EA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179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7193" name="Rectangle 9">
            <a:extLst>
              <a:ext uri="{FF2B5EF4-FFF2-40B4-BE49-F238E27FC236}">
                <a16:creationId xmlns:a16="http://schemas.microsoft.com/office/drawing/2014/main" id="{F41101B0-8DC5-4FB7-8461-A56C1CB6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751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Checksum Calculation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Checksum Testing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1">
            <a:extLst>
              <a:ext uri="{FF2B5EF4-FFF2-40B4-BE49-F238E27FC236}">
                <a16:creationId xmlns:a16="http://schemas.microsoft.com/office/drawing/2014/main" id="{1A55DCCB-C022-4202-AD24-B3DF32F1F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8131" name="Slide Number Placeholder 2">
            <a:extLst>
              <a:ext uri="{FF2B5EF4-FFF2-40B4-BE49-F238E27FC236}">
                <a16:creationId xmlns:a16="http://schemas.microsoft.com/office/drawing/2014/main" id="{56FCFF53-F47F-486D-9394-155FEA57D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EC88AA-B089-4EE1-BD52-767DACD6D9CB}" type="slidenum">
              <a:rPr lang="en-US" altLang="en-US" b="0"/>
              <a:pPr/>
              <a:t>31</a:t>
            </a:fld>
            <a:endParaRPr lang="en-US" altLang="en-US" b="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597BF62C-B316-41FE-9A48-7C083860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97025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Figure 9.19 </a:t>
            </a:r>
            <a:r>
              <a:rPr lang="ro-RO" altLang="en-US" sz="2400" i="1" dirty="0">
                <a:latin typeface="Times New Roman" panose="02020603050405020304" pitchFamily="18" charset="0"/>
              </a:rPr>
              <a:t>arată un exemplu de calculare a sumei de control pentru un mesaj simplu </a:t>
            </a:r>
            <a:r>
              <a:rPr lang="en-US" altLang="en-US" sz="2400" i="1" dirty="0">
                <a:latin typeface="Times New Roman" panose="02020603050405020304" pitchFamily="18" charset="0"/>
              </a:rPr>
              <a:t>echo-request (</a:t>
            </a:r>
            <a:r>
              <a:rPr lang="ro-RO" altLang="en-US" sz="2400" i="1" dirty="0">
                <a:latin typeface="Times New Roman" panose="02020603050405020304" pitchFamily="18" charset="0"/>
              </a:rPr>
              <a:t>v.</a:t>
            </a:r>
            <a:r>
              <a:rPr lang="en-US" altLang="en-US" sz="2400" i="1" dirty="0">
                <a:latin typeface="Times New Roman" panose="02020603050405020304" pitchFamily="18" charset="0"/>
              </a:rPr>
              <a:t> Figure 9.14). </a:t>
            </a:r>
            <a:r>
              <a:rPr lang="ro-RO" altLang="en-US" sz="2400" i="1" dirty="0">
                <a:latin typeface="Times New Roman" panose="02020603050405020304" pitchFamily="18" charset="0"/>
              </a:rPr>
              <a:t>Am ales aleator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ca identificatorul să fie </a:t>
            </a:r>
            <a:r>
              <a:rPr lang="en-US" altLang="en-US" sz="2400" i="1" dirty="0">
                <a:latin typeface="Times New Roman" panose="02020603050405020304" pitchFamily="18" charset="0"/>
              </a:rPr>
              <a:t>1 </a:t>
            </a:r>
            <a:r>
              <a:rPr lang="ro-RO" altLang="en-US" sz="2400" i="1" dirty="0">
                <a:latin typeface="Times New Roman" panose="02020603050405020304" pitchFamily="18" charset="0"/>
              </a:rPr>
              <a:t>iar </a:t>
            </a:r>
            <a:r>
              <a:rPr lang="en-US" altLang="en-US" sz="2400" i="1" dirty="0">
                <a:latin typeface="Times New Roman" panose="02020603050405020304" pitchFamily="18" charset="0"/>
              </a:rPr>
              <a:t>sequence number </a:t>
            </a:r>
            <a:r>
              <a:rPr lang="ro-RO" altLang="en-US" sz="2400" i="1" dirty="0">
                <a:latin typeface="Times New Roman" panose="02020603050405020304" pitchFamily="18" charset="0"/>
              </a:rPr>
              <a:t>să fie </a:t>
            </a:r>
            <a:r>
              <a:rPr lang="en-US" altLang="en-US" sz="2400" i="1" dirty="0">
                <a:latin typeface="Times New Roman" panose="02020603050405020304" pitchFamily="18" charset="0"/>
              </a:rPr>
              <a:t>9. </a:t>
            </a:r>
            <a:r>
              <a:rPr lang="ro-RO" altLang="en-US" sz="2400" i="1" dirty="0">
                <a:latin typeface="Times New Roman" panose="02020603050405020304" pitchFamily="18" charset="0"/>
              </a:rPr>
              <a:t>Mesajul este divizat în cuvinte de </a:t>
            </a:r>
            <a:r>
              <a:rPr lang="en-US" altLang="en-US" sz="2400" i="1" dirty="0">
                <a:latin typeface="Times New Roman" panose="02020603050405020304" pitchFamily="18" charset="0"/>
              </a:rPr>
              <a:t>16-bit (2-byte). </a:t>
            </a:r>
            <a:r>
              <a:rPr lang="ro-RO" altLang="en-US" sz="2400" i="1" dirty="0">
                <a:latin typeface="Times New Roman" panose="02020603050405020304" pitchFamily="18" charset="0"/>
              </a:rPr>
              <a:t>Cuvintele sunt adunate intre ele și apoi suma 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complement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ată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Valoarea obținută este pusă în câmpul </a:t>
            </a:r>
            <a:r>
              <a:rPr lang="en-US" altLang="en-US" sz="2400" i="1" dirty="0">
                <a:latin typeface="Times New Roman" panose="02020603050405020304" pitchFamily="18" charset="0"/>
              </a:rPr>
              <a:t>checksum.</a:t>
            </a: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DCA48111-0BC7-4375-952D-CE13C987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A2512BC6-94D5-4685-8C4E-7E579C74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  <p:sp>
        <p:nvSpPr>
          <p:cNvPr id="48135" name="Rectangle 5">
            <a:extLst>
              <a:ext uri="{FF2B5EF4-FFF2-40B4-BE49-F238E27FC236}">
                <a16:creationId xmlns:a16="http://schemas.microsoft.com/office/drawing/2014/main" id="{B516C044-30A0-4190-B743-63C41AE3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1">
            <a:extLst>
              <a:ext uri="{FF2B5EF4-FFF2-40B4-BE49-F238E27FC236}">
                <a16:creationId xmlns:a16="http://schemas.microsoft.com/office/drawing/2014/main" id="{97315CD9-C2EF-4EF7-9D42-6B170C662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9155" name="Slide Number Placeholder 2">
            <a:extLst>
              <a:ext uri="{FF2B5EF4-FFF2-40B4-BE49-F238E27FC236}">
                <a16:creationId xmlns:a16="http://schemas.microsoft.com/office/drawing/2014/main" id="{AAE9369C-B8C2-4FCA-881B-02BA32AF4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AAB5AC-C3B9-4C03-9A8F-32A83ED4E740}" type="slidenum">
              <a:rPr lang="en-US" altLang="en-US" b="0"/>
              <a:pPr/>
              <a:t>32</a:t>
            </a:fld>
            <a:endParaRPr lang="en-US" altLang="en-US" b="0"/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63684A3A-EAFB-4197-BD36-0900370A1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checksum calculation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BC33FB08-CFAB-4C10-BD0F-94A6A394F6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9A5AD7A7-34BE-4670-8DFF-B3CACBD270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CC92DC34-204B-4C04-8C3D-130E05F78E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114EFA1A-C582-47E9-A48F-65888E4883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5DCA8E71-D0F3-407E-BAD7-5749ECE7CD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62" name="Rectangle 8">
            <a:extLst>
              <a:ext uri="{FF2B5EF4-FFF2-40B4-BE49-F238E27FC236}">
                <a16:creationId xmlns:a16="http://schemas.microsoft.com/office/drawing/2014/main" id="{0588535A-AC7D-472F-B484-1480DE5C8F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6FA2CAE4-86D8-4C91-9530-267ECA162E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9164" name="Picture 10">
            <a:extLst>
              <a:ext uri="{FF2B5EF4-FFF2-40B4-BE49-F238E27FC236}">
                <a16:creationId xmlns:a16="http://schemas.microsoft.com/office/drawing/2014/main" id="{A26F84CA-1A3E-4F87-A6FE-5809558C2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384300"/>
            <a:ext cx="683736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>
            <a:extLst>
              <a:ext uri="{FF2B5EF4-FFF2-40B4-BE49-F238E27FC236}">
                <a16:creationId xmlns:a16="http://schemas.microsoft.com/office/drawing/2014/main" id="{0A33B178-A798-41AC-8E9A-FC47617F2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C742C5B-76CD-4BB9-864D-0942475A3F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0B45F6-8874-4228-95FF-BB59148798AB}" type="slidenum">
              <a:rPr lang="en-US" altLang="en-US" b="0"/>
              <a:pPr/>
              <a:t>33</a:t>
            </a:fld>
            <a:endParaRPr lang="en-US" altLang="en-US" b="0"/>
          </a:p>
        </p:txBody>
      </p:sp>
      <p:grpSp>
        <p:nvGrpSpPr>
          <p:cNvPr id="50180" name="Group 2">
            <a:extLst>
              <a:ext uri="{FF2B5EF4-FFF2-40B4-BE49-F238E27FC236}">
                <a16:creationId xmlns:a16="http://schemas.microsoft.com/office/drawing/2014/main" id="{9CC35A42-73E9-470E-82E7-FBE4504EC1E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50185" name="AutoShape 3">
              <a:extLst>
                <a:ext uri="{FF2B5EF4-FFF2-40B4-BE49-F238E27FC236}">
                  <a16:creationId xmlns:a16="http://schemas.microsoft.com/office/drawing/2014/main" id="{7F2102A2-0F61-4E94-9609-12A2D8392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6" name="AutoShape 4">
              <a:extLst>
                <a:ext uri="{FF2B5EF4-FFF2-40B4-BE49-F238E27FC236}">
                  <a16:creationId xmlns:a16="http://schemas.microsoft.com/office/drawing/2014/main" id="{66B4BF57-42A3-4BE5-B030-35D31F7B4DB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5">
              <a:extLst>
                <a:ext uri="{FF2B5EF4-FFF2-40B4-BE49-F238E27FC236}">
                  <a16:creationId xmlns:a16="http://schemas.microsoft.com/office/drawing/2014/main" id="{46A69028-DF1B-49F9-815A-FE0E4099C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1" name="Text Box 6">
            <a:extLst>
              <a:ext uri="{FF2B5EF4-FFF2-40B4-BE49-F238E27FC236}">
                <a16:creationId xmlns:a16="http://schemas.microsoft.com/office/drawing/2014/main" id="{E66891D9-CA69-4C5D-A5A8-612D0D1F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72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9.6   DEBUGGING TOOLS</a:t>
            </a:r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A80D67F4-135C-4CE9-9B38-76B32B83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foloește două unelte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depanare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traceroute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E18D2E88-3E73-4DEB-9EF0-92BC1495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179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6CAFFCF8-0EEF-4241-8A11-E7BE1CCB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0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Ping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Traceroute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>
            <a:extLst>
              <a:ext uri="{FF2B5EF4-FFF2-40B4-BE49-F238E27FC236}">
                <a16:creationId xmlns:a16="http://schemas.microsoft.com/office/drawing/2014/main" id="{F7AF1DB5-EFFB-48C0-8F88-8C5B7F418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03" name="Slide Number Placeholder 2">
            <a:extLst>
              <a:ext uri="{FF2B5EF4-FFF2-40B4-BE49-F238E27FC236}">
                <a16:creationId xmlns:a16="http://schemas.microsoft.com/office/drawing/2014/main" id="{0B1109AB-B501-4099-B8AC-D5EBD4975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5AA5BB-58F8-40C8-ADCA-8FADAE4B0A69}" type="slidenum">
              <a:rPr lang="en-US" altLang="en-US" b="0"/>
              <a:pPr/>
              <a:t>34</a:t>
            </a:fld>
            <a:endParaRPr lang="en-US" altLang="en-US" b="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F075CBC-68BE-4BB1-9571-7AA3DAB7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66" y="124618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Folosesc </a:t>
            </a:r>
            <a:r>
              <a:rPr lang="en-US" altLang="en-US" sz="2400" i="1" dirty="0">
                <a:latin typeface="Times New Roman" panose="02020603050405020304" pitchFamily="18" charset="0"/>
              </a:rPr>
              <a:t>ping program </a:t>
            </a:r>
            <a:r>
              <a:rPr lang="ro-RO" altLang="en-US" sz="2400" i="1" dirty="0">
                <a:latin typeface="Times New Roman" panose="02020603050405020304" pitchFamily="18" charset="0"/>
              </a:rPr>
              <a:t>pentru a testa conectivitatea la </a:t>
            </a:r>
            <a:r>
              <a:rPr lang="en-US" altLang="en-US" sz="2400" i="1" dirty="0">
                <a:latin typeface="Times New Roman" panose="02020603050405020304" pitchFamily="18" charset="0"/>
              </a:rPr>
              <a:t>server</a:t>
            </a:r>
            <a:r>
              <a:rPr lang="ro-RO" altLang="en-US" sz="2400" i="1" dirty="0">
                <a:latin typeface="Times New Roman" panose="02020603050405020304" pitchFamily="18" charset="0"/>
              </a:rPr>
              <a:t>ul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utm.ro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că acesta este operațional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Rezultatul 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A90BC786-1454-4DD5-A4C4-B9DCE8C1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2</a:t>
            </a:r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4853DE15-FA43-4966-BF72-53B27B43E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666" y="6037262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  <p:sp>
        <p:nvSpPr>
          <p:cNvPr id="51207" name="Rectangle 5">
            <a:extLst>
              <a:ext uri="{FF2B5EF4-FFF2-40B4-BE49-F238E27FC236}">
                <a16:creationId xmlns:a16="http://schemas.microsoft.com/office/drawing/2014/main" id="{CA96C95C-0C84-423A-845D-98FA2B09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263CF-9EC0-4D03-B917-24CADBA3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1" y="2147887"/>
            <a:ext cx="6466042" cy="33385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>
            <a:extLst>
              <a:ext uri="{FF2B5EF4-FFF2-40B4-BE49-F238E27FC236}">
                <a16:creationId xmlns:a16="http://schemas.microsoft.com/office/drawing/2014/main" id="{E76697B2-3FED-400A-AD47-C2B246143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5299" name="Slide Number Placeholder 2">
            <a:extLst>
              <a:ext uri="{FF2B5EF4-FFF2-40B4-BE49-F238E27FC236}">
                <a16:creationId xmlns:a16="http://schemas.microsoft.com/office/drawing/2014/main" id="{5BD6287A-EF3B-426D-B051-9D4758989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47A10A-8031-4789-A35B-021ACA4657D6}" type="slidenum">
              <a:rPr lang="en-US" altLang="en-US" b="0"/>
              <a:pPr/>
              <a:t>35</a:t>
            </a:fld>
            <a:endParaRPr lang="en-US" altLang="en-US" b="0"/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8F585006-CA65-40DF-B505-E7E77D5A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The traceroute program operation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5E673509-3879-4B9F-9DDC-B19C9FB2FB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F3676DEC-FD69-4015-A55B-78A3ABC4C1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94F588B2-DDBC-493B-9372-A8EBF9BDBD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4" name="Rectangle 6">
            <a:extLst>
              <a:ext uri="{FF2B5EF4-FFF2-40B4-BE49-F238E27FC236}">
                <a16:creationId xmlns:a16="http://schemas.microsoft.com/office/drawing/2014/main" id="{846C4359-F04E-4A4E-82AA-30CBD26C6B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5" name="Rectangle 7">
            <a:extLst>
              <a:ext uri="{FF2B5EF4-FFF2-40B4-BE49-F238E27FC236}">
                <a16:creationId xmlns:a16="http://schemas.microsoft.com/office/drawing/2014/main" id="{9E666B61-3C5F-4191-9CF0-A7A68CBA41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6" name="Rectangle 8">
            <a:extLst>
              <a:ext uri="{FF2B5EF4-FFF2-40B4-BE49-F238E27FC236}">
                <a16:creationId xmlns:a16="http://schemas.microsoft.com/office/drawing/2014/main" id="{912B4DAA-C23E-4508-852B-E95B6AA44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55307" name="Rectangle 9">
            <a:extLst>
              <a:ext uri="{FF2B5EF4-FFF2-40B4-BE49-F238E27FC236}">
                <a16:creationId xmlns:a16="http://schemas.microsoft.com/office/drawing/2014/main" id="{9684B634-17AD-4950-B898-DF5D0FDA93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55308" name="Picture 10">
            <a:extLst>
              <a:ext uri="{FF2B5EF4-FFF2-40B4-BE49-F238E27FC236}">
                <a16:creationId xmlns:a16="http://schemas.microsoft.com/office/drawing/2014/main" id="{609D9BCA-BFF4-4A8F-AEFB-3CDC9D7C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62150"/>
            <a:ext cx="81724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1">
            <a:extLst>
              <a:ext uri="{FF2B5EF4-FFF2-40B4-BE49-F238E27FC236}">
                <a16:creationId xmlns:a16="http://schemas.microsoft.com/office/drawing/2014/main" id="{9452139D-EC75-4A45-92AF-2E5199B9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6323" name="Slide Number Placeholder 2">
            <a:extLst>
              <a:ext uri="{FF2B5EF4-FFF2-40B4-BE49-F238E27FC236}">
                <a16:creationId xmlns:a16="http://schemas.microsoft.com/office/drawing/2014/main" id="{C1E82ED5-6C2A-4C74-8DC8-E4FF42C5E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4098A7-B4FD-4876-AF6F-B6679FD29F56}" type="slidenum">
              <a:rPr lang="en-US" altLang="en-US" b="0"/>
              <a:pPr/>
              <a:t>36</a:t>
            </a:fld>
            <a:endParaRPr lang="en-US" altLang="en-US" b="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2D51299C-FF67-406F-82F2-CA35C807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64" y="998685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Programul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traceroute</a:t>
            </a:r>
            <a:r>
              <a:rPr lang="ro-RO" altLang="en-US" sz="2400" i="1" dirty="0">
                <a:latin typeface="Times New Roman" panose="02020603050405020304" pitchFamily="18" charset="0"/>
              </a:rPr>
              <a:t> (în </a:t>
            </a:r>
            <a:r>
              <a:rPr lang="ro-RO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windovs comanda este tracert</a:t>
            </a:r>
            <a:r>
              <a:rPr lang="ro-RO" altLang="en-US" sz="2400" i="1" dirty="0">
                <a:latin typeface="Times New Roman" panose="02020603050405020304" pitchFamily="18" charset="0"/>
              </a:rPr>
              <a:t>) este folosit pentru a descoperi ruta de la un host la o destinație.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Rezultatul 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3B42D445-0902-427D-9B04-E1C0B0D8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1C8D566D-AFCF-4EB8-A539-B3FFF67F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920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  <p:sp>
        <p:nvSpPr>
          <p:cNvPr id="56327" name="Rectangle 5">
            <a:extLst>
              <a:ext uri="{FF2B5EF4-FFF2-40B4-BE49-F238E27FC236}">
                <a16:creationId xmlns:a16="http://schemas.microsoft.com/office/drawing/2014/main" id="{13FD3BC8-9843-4E7D-910D-CA44967D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747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362952-71C8-486A-86E7-BE934B19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41021"/>
            <a:ext cx="8105775" cy="39901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>
            <a:extLst>
              <a:ext uri="{FF2B5EF4-FFF2-40B4-BE49-F238E27FC236}">
                <a16:creationId xmlns:a16="http://schemas.microsoft.com/office/drawing/2014/main" id="{21F2DB3E-4B62-420C-972D-99AE5572DA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7347" name="Slide Number Placeholder 2">
            <a:extLst>
              <a:ext uri="{FF2B5EF4-FFF2-40B4-BE49-F238E27FC236}">
                <a16:creationId xmlns:a16="http://schemas.microsoft.com/office/drawing/2014/main" id="{0E9FE816-528F-4728-ADCB-9B06F3568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07EA57-E77B-48AB-95EE-B386288323F0}" type="slidenum">
              <a:rPr lang="en-US" altLang="en-US" b="0"/>
              <a:pPr/>
              <a:t>37</a:t>
            </a:fld>
            <a:endParaRPr lang="en-US" altLang="en-US" b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630CA21-E30D-4605-86C6-DBDDAD32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153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      </a:t>
            </a:r>
            <a:r>
              <a:rPr lang="ro-RO" altLang="en-US" sz="2000" i="1" dirty="0">
                <a:latin typeface="Times New Roman" panose="02020603050405020304" pitchFamily="18" charset="0"/>
              </a:rPr>
              <a:t>Prima linie (nenumerotată) de subcomandă arată că destinația este 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92.87.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94.93</a:t>
            </a:r>
            <a:r>
              <a:rPr lang="en-US" altLang="en-US" sz="2000" i="1" dirty="0">
                <a:latin typeface="Times New Roman" panose="02020603050405020304" pitchFamily="18" charset="0"/>
              </a:rPr>
              <a:t>. </a:t>
            </a:r>
            <a:r>
              <a:rPr lang="ro-RO" altLang="en-US" sz="2000" i="1" dirty="0">
                <a:latin typeface="Times New Roman" panose="02020603050405020304" pitchFamily="18" charset="0"/>
              </a:rPr>
              <a:t>valoarea</a:t>
            </a:r>
            <a:r>
              <a:rPr lang="en-US" altLang="en-US" sz="2000" i="1" dirty="0">
                <a:latin typeface="Times New Roman" panose="02020603050405020304" pitchFamily="18" charset="0"/>
              </a:rPr>
              <a:t> TTL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</a:t>
            </a:r>
            <a:r>
              <a:rPr lang="en-US" altLang="en-US" sz="2000" i="1" dirty="0">
                <a:latin typeface="Times New Roman" panose="02020603050405020304" pitchFamily="18" charset="0"/>
              </a:rPr>
              <a:t>30 hops. </a:t>
            </a:r>
            <a:endParaRPr lang="ro-RO" altLang="en-US" sz="2000" i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o-RO" altLang="en-US" sz="2000" i="1" dirty="0">
                <a:latin typeface="Times New Roman" panose="02020603050405020304" pitchFamily="18" charset="0"/>
              </a:rPr>
              <a:t>Primul ruter vizitat este cel din LAN (rețeaua de domiciliu </a:t>
            </a:r>
            <a:r>
              <a:rPr lang="ro-RO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192.168.1.1</a:t>
            </a:r>
            <a:r>
              <a:rPr lang="ro-RO" altLang="en-US" sz="2000" i="1" dirty="0">
                <a:latin typeface="Times New Roman" panose="02020603050405020304" pitchFamily="18" charset="0"/>
              </a:rPr>
              <a:t>).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57349" name="Text Box 3">
            <a:extLst>
              <a:ext uri="{FF2B5EF4-FFF2-40B4-BE49-F238E27FC236}">
                <a16:creationId xmlns:a16="http://schemas.microsoft.com/office/drawing/2014/main" id="{9C345789-3123-46E8-9C36-90FB1DD1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  </a:t>
            </a:r>
            <a:r>
              <a:rPr lang="en-US" altLang="en-US" sz="1400" i="1">
                <a:solidFill>
                  <a:schemeClr val="folHlink"/>
                </a:solidFill>
                <a:latin typeface="Algerian" panose="04020705040A02060702" pitchFamily="82" charset="0"/>
              </a:rPr>
              <a:t>(Continued)</a:t>
            </a:r>
          </a:p>
          <a:p>
            <a:endParaRPr lang="en-US" altLang="en-US" sz="2800" i="1">
              <a:solidFill>
                <a:schemeClr val="folHlink"/>
              </a:solidFill>
              <a:latin typeface="Algerian" panose="04020705040A02060702" pitchFamily="82" charset="0"/>
            </a:endParaRPr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19BCBEB7-C072-4174-B750-765B7C16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2" name="Rectangle 10">
            <a:extLst>
              <a:ext uri="{FF2B5EF4-FFF2-40B4-BE49-F238E27FC236}">
                <a16:creationId xmlns:a16="http://schemas.microsoft.com/office/drawing/2014/main" id="{2439069B-F231-4988-8206-942CAE07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40687"/>
            <a:ext cx="8153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      </a:t>
            </a:r>
            <a:r>
              <a:rPr lang="ro-RO" altLang="en-US" sz="2000" i="1" dirty="0">
                <a:latin typeface="Times New Roman" panose="02020603050405020304" pitchFamily="18" charset="0"/>
              </a:rPr>
              <a:t>A doua linie arată al doilea </a:t>
            </a:r>
            <a:r>
              <a:rPr lang="en-US" altLang="en-US" sz="2000" i="1" dirty="0">
                <a:latin typeface="Times New Roman" panose="02020603050405020304" pitchFamily="18" charset="0"/>
              </a:rPr>
              <a:t>router visit</a:t>
            </a:r>
            <a:r>
              <a:rPr lang="ro-RO" altLang="en-US" sz="2000" i="1" dirty="0">
                <a:latin typeface="Times New Roman" panose="02020603050405020304" pitchFamily="18" charset="0"/>
              </a:rPr>
              <a:t>at cu </a:t>
            </a:r>
            <a:r>
              <a:rPr lang="en-US" altLang="en-US" sz="2000" i="1" dirty="0">
                <a:latin typeface="Times New Roman" panose="02020603050405020304" pitchFamily="18" charset="0"/>
              </a:rPr>
              <a:t>IP address 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10.0.0.1</a:t>
            </a:r>
            <a:r>
              <a:rPr lang="en-US" altLang="en-US" sz="2000" i="1" dirty="0">
                <a:latin typeface="Times New Roman" panose="02020603050405020304" pitchFamily="18" charset="0"/>
              </a:rPr>
              <a:t>. The three round trip times are also shown.</a:t>
            </a:r>
            <a:endParaRPr lang="ro-RO" altLang="en-US" sz="2000" i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o-RO" altLang="en-US" sz="2000" i="1" dirty="0">
                <a:latin typeface="Times New Roman" panose="02020603050405020304" pitchFamily="18" charset="0"/>
              </a:rPr>
              <a:t>Urmează alte rutere din rețelele rds, Telecom si telia.net până la serverul destinație utm.ro (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92.87.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94.93</a:t>
            </a:r>
            <a:r>
              <a:rPr lang="ro-RO" altLang="en-US" sz="2000" i="1" dirty="0">
                <a:latin typeface="Times New Roman" panose="02020603050405020304" pitchFamily="18" charset="0"/>
              </a:rPr>
              <a:t>).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57353" name="Rectangle 11">
            <a:extLst>
              <a:ext uri="{FF2B5EF4-FFF2-40B4-BE49-F238E27FC236}">
                <a16:creationId xmlns:a16="http://schemas.microsoft.com/office/drawing/2014/main" id="{E8EFF69C-6969-4897-B764-78B7B882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90001"/>
            <a:ext cx="815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o-RO" altLang="en-US" sz="2000" i="1" dirty="0">
                <a:latin typeface="Times New Roman" panose="02020603050405020304" pitchFamily="18" charset="0"/>
              </a:rPr>
              <a:t>Sunt 13 salturi până la destinație, cu valorile RTT maxim 82ms, mediu 78ms și minim 73ms. 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1">
            <a:extLst>
              <a:ext uri="{FF2B5EF4-FFF2-40B4-BE49-F238E27FC236}">
                <a16:creationId xmlns:a16="http://schemas.microsoft.com/office/drawing/2014/main" id="{35F5AFA0-6A41-46DF-991D-5CAFA3D33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9395" name="Slide Number Placeholder 2">
            <a:extLst>
              <a:ext uri="{FF2B5EF4-FFF2-40B4-BE49-F238E27FC236}">
                <a16:creationId xmlns:a16="http://schemas.microsoft.com/office/drawing/2014/main" id="{F69B1688-1D1D-484E-A29A-FD29CE7F0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2095B1-DB27-4006-A4DB-1E5619E646FC}" type="slidenum">
              <a:rPr lang="en-US" altLang="en-US" b="0"/>
              <a:pPr/>
              <a:t>38</a:t>
            </a:fld>
            <a:endParaRPr lang="en-US" altLang="en-US" b="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0591C198-D901-407E-AC9B-BF4894E6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Interesant când se trimite un pachet tracert la propriul host. Pachetul (testarea) merge pe interfața (adresa loopback)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0A6A2012-8340-4C29-BDDE-163C1009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6</a:t>
            </a: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6E2E40E5-0FB1-4A1D-8044-E4E3FF1D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F1C8A-60BC-41AA-8EBE-0F207550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6" y="2536610"/>
            <a:ext cx="6508750" cy="219499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1">
            <a:extLst>
              <a:ext uri="{FF2B5EF4-FFF2-40B4-BE49-F238E27FC236}">
                <a16:creationId xmlns:a16="http://schemas.microsoft.com/office/drawing/2014/main" id="{376AA1C9-FBC9-4E95-B814-DF5FC48B2F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1443" name="Slide Number Placeholder 2">
            <a:extLst>
              <a:ext uri="{FF2B5EF4-FFF2-40B4-BE49-F238E27FC236}">
                <a16:creationId xmlns:a16="http://schemas.microsoft.com/office/drawing/2014/main" id="{A3EFDB97-7809-4450-A918-4C689A29E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2160F0-DD96-441B-9805-4B6EB7E5F283}" type="slidenum">
              <a:rPr lang="en-US" altLang="en-US" b="0"/>
              <a:pPr/>
              <a:t>39</a:t>
            </a:fld>
            <a:endParaRPr lang="en-US" altLang="en-US" b="0"/>
          </a:p>
        </p:txBody>
      </p:sp>
      <p:grpSp>
        <p:nvGrpSpPr>
          <p:cNvPr id="61444" name="Group 2">
            <a:extLst>
              <a:ext uri="{FF2B5EF4-FFF2-40B4-BE49-F238E27FC236}">
                <a16:creationId xmlns:a16="http://schemas.microsoft.com/office/drawing/2014/main" id="{B3DD00FF-E8C1-45AE-8422-4D0F5E63F5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61449" name="AutoShape 3">
              <a:extLst>
                <a:ext uri="{FF2B5EF4-FFF2-40B4-BE49-F238E27FC236}">
                  <a16:creationId xmlns:a16="http://schemas.microsoft.com/office/drawing/2014/main" id="{AD82D83B-6CDC-42FA-8F5B-1D00FE2FC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50" name="AutoShape 4">
              <a:extLst>
                <a:ext uri="{FF2B5EF4-FFF2-40B4-BE49-F238E27FC236}">
                  <a16:creationId xmlns:a16="http://schemas.microsoft.com/office/drawing/2014/main" id="{56215980-7E78-4E2F-9803-E9FDA1C86D4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5">
              <a:extLst>
                <a:ext uri="{FF2B5EF4-FFF2-40B4-BE49-F238E27FC236}">
                  <a16:creationId xmlns:a16="http://schemas.microsoft.com/office/drawing/2014/main" id="{CCD69B66-0AB6-40A5-BBAA-CCF72A9C2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" name="Text Box 6">
            <a:extLst>
              <a:ext uri="{FF2B5EF4-FFF2-40B4-BE49-F238E27FC236}">
                <a16:creationId xmlns:a16="http://schemas.microsoft.com/office/drawing/2014/main" id="{11B8DE5A-67C9-4FCD-9439-393D78E53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95788"/>
            <a:ext cx="63401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9.7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IMPLEMENTAREA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ICMP</a:t>
            </a:r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6396883F-4E9F-48BD-937B-296C3DC4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Spre a aveea o idee despre modul cum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poate trimite și recepționa mesaje,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ICMP messages,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 implementare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ar putea conține două module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input module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 un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output module. </a:t>
            </a:r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6F5E0768-A7CD-4251-93E2-ECF80560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179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0E94AAFF-81F9-40A1-92E8-8843A8DB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751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Input Module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Output 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E6428054-C331-4A19-B0D6-DBA82F6BC6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0A930BFB-D7F3-49E3-A92D-A3BBB1B8E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067ABE-6F5E-4510-8DE8-ECF35D377446}" type="slidenum">
              <a:rPr lang="en-US" altLang="en-US" b="0"/>
              <a:pPr/>
              <a:t>4</a:t>
            </a:fld>
            <a:endParaRPr lang="en-US" altLang="en-US" b="0"/>
          </a:p>
        </p:txBody>
      </p:sp>
      <p:grpSp>
        <p:nvGrpSpPr>
          <p:cNvPr id="7172" name="Group 2">
            <a:extLst>
              <a:ext uri="{FF2B5EF4-FFF2-40B4-BE49-F238E27FC236}">
                <a16:creationId xmlns:a16="http://schemas.microsoft.com/office/drawing/2014/main" id="{1BAD90F0-9AC1-4D38-8C19-0AB3A8DB35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7175" name="AutoShape 3">
              <a:extLst>
                <a:ext uri="{FF2B5EF4-FFF2-40B4-BE49-F238E27FC236}">
                  <a16:creationId xmlns:a16="http://schemas.microsoft.com/office/drawing/2014/main" id="{3AD0621B-1145-44C8-8254-F1AC6D24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6" name="AutoShape 4">
              <a:extLst>
                <a:ext uri="{FF2B5EF4-FFF2-40B4-BE49-F238E27FC236}">
                  <a16:creationId xmlns:a16="http://schemas.microsoft.com/office/drawing/2014/main" id="{ABFCE79C-C640-4D66-805A-88A42C5161E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5">
              <a:extLst>
                <a:ext uri="{FF2B5EF4-FFF2-40B4-BE49-F238E27FC236}">
                  <a16:creationId xmlns:a16="http://schemas.microsoft.com/office/drawing/2014/main" id="{EB554B44-6573-447D-9A6F-0B43DE57D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Text Box 6">
            <a:extLst>
              <a:ext uri="{FF2B5EF4-FFF2-40B4-BE49-F238E27FC236}">
                <a16:creationId xmlns:a16="http://schemas.microsoft.com/office/drawing/2014/main" id="{7A2A0E23-DD1D-40DF-B608-6754BD7D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1776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9.1  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Tipuri de 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MESA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JE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29E2E372-17C4-44B0-87BB-F85E32F3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Mesajele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sunt împărțite în două categorii: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</a:rPr>
              <a:t>mesaje de raportare a erorilor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</a:rPr>
              <a:t>mesaje de interogare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</a:p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Prima categorie raportează problemele pe care un ruter sau un host (destinație) le poate întâlni. </a:t>
            </a:r>
          </a:p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doua categorie permite ruterelor să obțină anumite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informa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ții de la un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router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sau un alt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host. 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C2FB340-8D90-4AD3-B402-C3AB9996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1499"/>
            <a:ext cx="5130007" cy="152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>
            <a:extLst>
              <a:ext uri="{FF2B5EF4-FFF2-40B4-BE49-F238E27FC236}">
                <a16:creationId xmlns:a16="http://schemas.microsoft.com/office/drawing/2014/main" id="{391328EB-53A2-4985-8BB6-74221AF4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2467" name="Slide Number Placeholder 2">
            <a:extLst>
              <a:ext uri="{FF2B5EF4-FFF2-40B4-BE49-F238E27FC236}">
                <a16:creationId xmlns:a16="http://schemas.microsoft.com/office/drawing/2014/main" id="{AA98D80F-02F9-480B-9FE1-6AA0C7945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12AEEF-5A06-413D-8026-BFC6FAFC3AB1}" type="slidenum">
              <a:rPr lang="en-US" altLang="en-US" b="0"/>
              <a:pPr/>
              <a:t>40</a:t>
            </a:fld>
            <a:endParaRPr lang="en-US" altLang="en-US" b="0"/>
          </a:p>
        </p:txBody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B9DEBDEC-FE0B-47FB-BF69-69BDBF85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9.21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ro-RO" altLang="en-US" dirty="0">
                <a:latin typeface="Times New Roman" panose="02020603050405020304" pitchFamily="18" charset="0"/>
              </a:rPr>
              <a:t>Implementare </a:t>
            </a:r>
            <a:r>
              <a:rPr lang="en-US" altLang="en-US" i="1" dirty="0">
                <a:latin typeface="Times New Roman" panose="02020603050405020304" pitchFamily="18" charset="0"/>
              </a:rPr>
              <a:t>ICMP 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915C63E3-F02A-44BA-B707-32A5EA596A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0" name="Rectangle 4">
            <a:extLst>
              <a:ext uri="{FF2B5EF4-FFF2-40B4-BE49-F238E27FC236}">
                <a16:creationId xmlns:a16="http://schemas.microsoft.com/office/drawing/2014/main" id="{5BF12209-687D-47E6-9664-2CDAEA5404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1" name="Rectangle 5">
            <a:extLst>
              <a:ext uri="{FF2B5EF4-FFF2-40B4-BE49-F238E27FC236}">
                <a16:creationId xmlns:a16="http://schemas.microsoft.com/office/drawing/2014/main" id="{10CD914E-AE3A-4F87-908F-BA5BF8CD5A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2" name="Rectangle 6">
            <a:extLst>
              <a:ext uri="{FF2B5EF4-FFF2-40B4-BE49-F238E27FC236}">
                <a16:creationId xmlns:a16="http://schemas.microsoft.com/office/drawing/2014/main" id="{F8D80229-73FA-4AF3-B8F9-606DBC1C78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3" name="Rectangle 7">
            <a:extLst>
              <a:ext uri="{FF2B5EF4-FFF2-40B4-BE49-F238E27FC236}">
                <a16:creationId xmlns:a16="http://schemas.microsoft.com/office/drawing/2014/main" id="{C5329683-EADA-4072-A19D-A96F9CE2B2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4" name="Rectangle 8">
            <a:extLst>
              <a:ext uri="{FF2B5EF4-FFF2-40B4-BE49-F238E27FC236}">
                <a16:creationId xmlns:a16="http://schemas.microsoft.com/office/drawing/2014/main" id="{59CC7381-84AE-4326-BDE5-E099683EE4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2475" name="Rectangle 9">
            <a:extLst>
              <a:ext uri="{FF2B5EF4-FFF2-40B4-BE49-F238E27FC236}">
                <a16:creationId xmlns:a16="http://schemas.microsoft.com/office/drawing/2014/main" id="{7102EAE5-66A6-4D45-8A81-BEAF3A0DFC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2476" name="Picture 10">
            <a:extLst>
              <a:ext uri="{FF2B5EF4-FFF2-40B4-BE49-F238E27FC236}">
                <a16:creationId xmlns:a16="http://schemas.microsoft.com/office/drawing/2014/main" id="{F52FB232-D804-48BB-892C-939A610A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13"/>
            <a:ext cx="8702675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>
            <a:extLst>
              <a:ext uri="{FF2B5EF4-FFF2-40B4-BE49-F238E27FC236}">
                <a16:creationId xmlns:a16="http://schemas.microsoft.com/office/drawing/2014/main" id="{9285E9D2-5177-4E8E-9CAD-EFF488600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3796FCB1-6711-4AA0-8525-3CA57E40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0068F7-DB4A-4660-B707-649C48C7C318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531459" name="Text Box 3">
            <a:extLst>
              <a:ext uri="{FF2B5EF4-FFF2-40B4-BE49-F238E27FC236}">
                <a16:creationId xmlns:a16="http://schemas.microsoft.com/office/drawing/2014/main" id="{81533CF3-9B6E-4C16-962E-9F448AFB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87463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9.1  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messages</a:t>
            </a:r>
          </a:p>
        </p:txBody>
      </p:sp>
      <p:pic>
        <p:nvPicPr>
          <p:cNvPr id="9221" name="Picture 41">
            <a:extLst>
              <a:ext uri="{FF2B5EF4-FFF2-40B4-BE49-F238E27FC236}">
                <a16:creationId xmlns:a16="http://schemas.microsoft.com/office/drawing/2014/main" id="{E5E90E5D-8EDD-41C8-88D1-E973BA55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744663"/>
            <a:ext cx="6745288" cy="2400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9222" name="Picture 43">
            <a:extLst>
              <a:ext uri="{FF2B5EF4-FFF2-40B4-BE49-F238E27FC236}">
                <a16:creationId xmlns:a16="http://schemas.microsoft.com/office/drawing/2014/main" id="{CA781C59-3971-43D9-9668-49EBBB8F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677386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CC2FD-29A9-4064-B7AD-DCF220649A4A}"/>
              </a:ext>
            </a:extLst>
          </p:cNvPr>
          <p:cNvSpPr txBox="1"/>
          <p:nvPr/>
        </p:nvSpPr>
        <p:spPr>
          <a:xfrm>
            <a:off x="6096000" y="258931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(Sursă închisă)</a:t>
            </a:r>
            <a:endParaRPr lang="en-US" sz="1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>
            <a:extLst>
              <a:ext uri="{FF2B5EF4-FFF2-40B4-BE49-F238E27FC236}">
                <a16:creationId xmlns:a16="http://schemas.microsoft.com/office/drawing/2014/main" id="{A9C8DEAC-3454-4647-B0DB-F039F3D0D2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D7CB2FDE-F9E7-439F-8E21-3D7A9B003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34795A-BCB2-4257-B6DC-EF0ABF5B897F}" type="slidenum">
              <a:rPr lang="en-US" altLang="en-US" b="0"/>
              <a:pPr/>
              <a:t>6</a:t>
            </a:fld>
            <a:endParaRPr lang="en-US" altLang="en-US" b="0"/>
          </a:p>
        </p:txBody>
      </p:sp>
      <p:grpSp>
        <p:nvGrpSpPr>
          <p:cNvPr id="10244" name="Group 2">
            <a:extLst>
              <a:ext uri="{FF2B5EF4-FFF2-40B4-BE49-F238E27FC236}">
                <a16:creationId xmlns:a16="http://schemas.microsoft.com/office/drawing/2014/main" id="{C493C0A0-97A1-4C72-A5B2-3DACD29609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0247" name="AutoShape 3">
              <a:extLst>
                <a:ext uri="{FF2B5EF4-FFF2-40B4-BE49-F238E27FC236}">
                  <a16:creationId xmlns:a16="http://schemas.microsoft.com/office/drawing/2014/main" id="{3C696EE8-AF21-4036-9E2F-7F180277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8" name="AutoShape 4">
              <a:extLst>
                <a:ext uri="{FF2B5EF4-FFF2-40B4-BE49-F238E27FC236}">
                  <a16:creationId xmlns:a16="http://schemas.microsoft.com/office/drawing/2014/main" id="{2F1BA555-CE7A-41D0-A48B-62CA9274C6C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5">
              <a:extLst>
                <a:ext uri="{FF2B5EF4-FFF2-40B4-BE49-F238E27FC236}">
                  <a16:creationId xmlns:a16="http://schemas.microsoft.com/office/drawing/2014/main" id="{48053BC6-3C02-4D2E-9944-F95BEB37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6">
            <a:extLst>
              <a:ext uri="{FF2B5EF4-FFF2-40B4-BE49-F238E27FC236}">
                <a16:creationId xmlns:a16="http://schemas.microsoft.com/office/drawing/2014/main" id="{02E698F1-1F72-43AD-830B-63C7D4F6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5028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9.2 FORMAT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UL 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ME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SAJELOR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857B3DF2-5985-48DB-90E4-24E8F825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 mesaj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are un antet de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8-byte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 o parte de date variabilă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 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Deși formatul general al antetului este diferit de la un tip de mesaj la altul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primii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 bytes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sunt comuni tuturor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8EB3DB2-649B-4F4B-96BF-46A9318C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9" y="3683389"/>
            <a:ext cx="7065962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CA112ED2-CE31-4A8D-B1F4-CA8FDFB1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983509"/>
            <a:ext cx="571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9.4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2000" i="1" dirty="0">
                <a:latin typeface="Times New Roman" panose="02020603050405020304" pitchFamily="18" charset="0"/>
              </a:rPr>
              <a:t>Formatul general al mesajelor ICMP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>
            <a:extLst>
              <a:ext uri="{FF2B5EF4-FFF2-40B4-BE49-F238E27FC236}">
                <a16:creationId xmlns:a16="http://schemas.microsoft.com/office/drawing/2014/main" id="{E68F9B99-0F9D-4C0C-8DE2-8A320AEAC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9CE6D7FE-3E02-4F0F-A582-2A1314E92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F62229-5FD8-4BA1-A712-E2B0343F6A4E}" type="slidenum">
              <a:rPr lang="en-US" altLang="en-US" b="0"/>
              <a:pPr/>
              <a:t>7</a:t>
            </a:fld>
            <a:endParaRPr lang="en-US" altLang="en-US" b="0"/>
          </a:p>
        </p:txBody>
      </p:sp>
      <p:grpSp>
        <p:nvGrpSpPr>
          <p:cNvPr id="12292" name="Group 2">
            <a:extLst>
              <a:ext uri="{FF2B5EF4-FFF2-40B4-BE49-F238E27FC236}">
                <a16:creationId xmlns:a16="http://schemas.microsoft.com/office/drawing/2014/main" id="{2D43C506-584F-41D8-B04E-55556FE8E3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2297" name="AutoShape 3">
              <a:extLst>
                <a:ext uri="{FF2B5EF4-FFF2-40B4-BE49-F238E27FC236}">
                  <a16:creationId xmlns:a16="http://schemas.microsoft.com/office/drawing/2014/main" id="{548AF2EB-BB37-4F97-A8B5-6073B3EC2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8" name="AutoShape 4">
              <a:extLst>
                <a:ext uri="{FF2B5EF4-FFF2-40B4-BE49-F238E27FC236}">
                  <a16:creationId xmlns:a16="http://schemas.microsoft.com/office/drawing/2014/main" id="{A5DF3388-E448-4E33-8B98-58AB0611411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5">
              <a:extLst>
                <a:ext uri="{FF2B5EF4-FFF2-40B4-BE49-F238E27FC236}">
                  <a16:creationId xmlns:a16="http://schemas.microsoft.com/office/drawing/2014/main" id="{004B9D54-1672-46A0-9496-424544C98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Text Box 6">
            <a:extLst>
              <a:ext uri="{FF2B5EF4-FFF2-40B4-BE49-F238E27FC236}">
                <a16:creationId xmlns:a16="http://schemas.microsoft.com/office/drawing/2014/main" id="{615862D7-9F7E-49FF-B204-27ED21F4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981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9.3  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RAPORTAREA 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EROR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ILOR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C25B1B9C-4C74-438D-8243-1AF3277E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 un protocol nesigur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nu se ocupă de verificarea și controlul pachetelor trimise în rețea.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fost gândit, printre altele și de a compensa aceast neajuns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ICMP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nu corectează erorile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ci doar le raportează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6F41E1F8-C17A-418E-A69E-FDBE2134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o-RO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Vor fi </a:t>
            </a:r>
            <a:r>
              <a:rPr lang="en-US" altLang="en-US" sz="2000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discu</a:t>
            </a:r>
            <a:r>
              <a:rPr lang="ro-RO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tate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următoarele mesaje de eroare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BCE60333-14FC-4314-9922-B108B24F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784" y="4327525"/>
            <a:ext cx="638901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Destination Unreachable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Source Quench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(informare sursă despre auncare pachet)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Time Exceeded	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Parameter Problem	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Redirection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6D14978-A93B-4BDB-9537-58DC628B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4580"/>
            <a:ext cx="75438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400" i="1" dirty="0">
                <a:latin typeface="Times New Roman" panose="02020603050405020304" pitchFamily="18" charset="0"/>
              </a:rPr>
              <a:t>ICMP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întotdeauna</a:t>
            </a:r>
            <a:r>
              <a:rPr lang="en-US" altLang="en-US" sz="2400" i="1" dirty="0">
                <a:latin typeface="Times New Roman" panose="02020603050405020304" pitchFamily="18" charset="0"/>
              </a:rPr>
              <a:t> r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port</a:t>
            </a:r>
            <a:r>
              <a:rPr lang="ro-RO" altLang="en-US" sz="2400" i="1" dirty="0">
                <a:latin typeface="Times New Roman" panose="02020603050405020304" pitchFamily="18" charset="0"/>
              </a:rPr>
              <a:t>ează</a:t>
            </a:r>
            <a:r>
              <a:rPr lang="en-US" altLang="en-US" sz="2400" i="1" dirty="0">
                <a:latin typeface="Times New Roman" panose="02020603050405020304" pitchFamily="18" charset="0"/>
              </a:rPr>
              <a:t> mesa</a:t>
            </a:r>
            <a:r>
              <a:rPr lang="ro-RO" altLang="en-US" sz="2400" i="1" dirty="0">
                <a:latin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</a:rPr>
              <a:t>e</a:t>
            </a:r>
            <a:r>
              <a:rPr lang="ro-RO" altLang="en-US" sz="2400" i="1" dirty="0">
                <a:latin typeface="Times New Roman" panose="02020603050405020304" pitchFamily="18" charset="0"/>
              </a:rPr>
              <a:t> de eroare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spre sursa mesajului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>
            <a:extLst>
              <a:ext uri="{FF2B5EF4-FFF2-40B4-BE49-F238E27FC236}">
                <a16:creationId xmlns:a16="http://schemas.microsoft.com/office/drawing/2014/main" id="{41648865-C980-45B2-A420-C28038E4B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4339" name="Slide Number Placeholder 2">
            <a:extLst>
              <a:ext uri="{FF2B5EF4-FFF2-40B4-BE49-F238E27FC236}">
                <a16:creationId xmlns:a16="http://schemas.microsoft.com/office/drawing/2014/main" id="{5C18E92F-56FC-460D-A031-54269FF70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1D60E-E4BC-454D-A812-399DC257B3CF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9C8D4FC0-B9B2-463C-91C3-95510BC6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9.5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Error-reporting messages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A53316F-E83B-4E65-A076-51E4029C34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2" name="Rectangle 4">
            <a:extLst>
              <a:ext uri="{FF2B5EF4-FFF2-40B4-BE49-F238E27FC236}">
                <a16:creationId xmlns:a16="http://schemas.microsoft.com/office/drawing/2014/main" id="{C7401440-DC07-4BD3-832B-0E58973607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02DFEA60-C386-4534-8D5F-3CF212BEFF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4" name="Rectangle 6">
            <a:extLst>
              <a:ext uri="{FF2B5EF4-FFF2-40B4-BE49-F238E27FC236}">
                <a16:creationId xmlns:a16="http://schemas.microsoft.com/office/drawing/2014/main" id="{0CF2D014-95B6-40F6-80EC-50F39B2ABC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5" name="Rectangle 7">
            <a:extLst>
              <a:ext uri="{FF2B5EF4-FFF2-40B4-BE49-F238E27FC236}">
                <a16:creationId xmlns:a16="http://schemas.microsoft.com/office/drawing/2014/main" id="{8EFE2E24-DA90-461D-A994-62935ECE2A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6" name="Rectangle 8">
            <a:extLst>
              <a:ext uri="{FF2B5EF4-FFF2-40B4-BE49-F238E27FC236}">
                <a16:creationId xmlns:a16="http://schemas.microsoft.com/office/drawing/2014/main" id="{0ABDD6D9-B5CA-437A-AEF8-1678710821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4347" name="Rectangle 9">
            <a:extLst>
              <a:ext uri="{FF2B5EF4-FFF2-40B4-BE49-F238E27FC236}">
                <a16:creationId xmlns:a16="http://schemas.microsoft.com/office/drawing/2014/main" id="{711AB983-FEA8-4D80-91B2-9A95E32A74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4348" name="Picture 10">
            <a:extLst>
              <a:ext uri="{FF2B5EF4-FFF2-40B4-BE49-F238E27FC236}">
                <a16:creationId xmlns:a16="http://schemas.microsoft.com/office/drawing/2014/main" id="{6BE202ED-E00C-4325-B6FF-CD2D8BBE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9" y="1981200"/>
            <a:ext cx="8496762" cy="19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>
            <a:extLst>
              <a:ext uri="{FF2B5EF4-FFF2-40B4-BE49-F238E27FC236}">
                <a16:creationId xmlns:a16="http://schemas.microsoft.com/office/drawing/2014/main" id="{F86E133C-4A3B-48A2-869A-CB891F6BA7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69624D18-45A5-4609-B05D-C3ABBE846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6992A3-8145-417B-9950-354CD68B54DB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51BED94-B83A-45E8-9A49-BD602B6C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85913"/>
            <a:ext cx="7543800" cy="456022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800" i="1" dirty="0">
                <a:latin typeface="Times New Roman" panose="02020603050405020304" pitchFamily="18" charset="0"/>
              </a:rPr>
              <a:t>Sunt importante următoarele aspecte referitoare la mesajele de eroare </a:t>
            </a:r>
            <a:r>
              <a:rPr lang="en-US" altLang="en-US" sz="2800" i="1" dirty="0">
                <a:latin typeface="Times New Roman" panose="02020603050405020304" pitchFamily="18" charset="0"/>
              </a:rPr>
              <a:t>ICMP :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400" i="1" dirty="0">
                <a:latin typeface="Times New Roman" panose="02020603050405020304" pitchFamily="18" charset="0"/>
              </a:rPr>
              <a:t> N</a:t>
            </a:r>
            <a:r>
              <a:rPr lang="ro-RO" altLang="en-US" sz="2400" i="1" dirty="0">
                <a:latin typeface="Times New Roman" panose="02020603050405020304" pitchFamily="18" charset="0"/>
              </a:rPr>
              <a:t>iciun mesaj de eroare nu va fi generat ca răspuns la trimiterea unui mesaj</a:t>
            </a:r>
            <a:r>
              <a:rPr lang="en-US" altLang="en-US" sz="2400" i="1" dirty="0">
                <a:latin typeface="Times New Roman" panose="02020603050405020304" pitchFamily="18" charset="0"/>
              </a:rPr>
              <a:t> ICMP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400" i="1" dirty="0">
                <a:latin typeface="Times New Roman" panose="02020603050405020304" pitchFamily="18" charset="0"/>
              </a:rPr>
              <a:t> N</a:t>
            </a:r>
            <a:r>
              <a:rPr lang="ro-RO" altLang="en-US" sz="2400" i="1" dirty="0">
                <a:latin typeface="Times New Roman" panose="02020603050405020304" pitchFamily="18" charset="0"/>
              </a:rPr>
              <a:t>iciun mesaj de eroare nu va fi generat pentru o 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datagram</a:t>
            </a:r>
            <a:r>
              <a:rPr lang="ro-RO" altLang="en-US" sz="2400" i="1" dirty="0">
                <a:latin typeface="Times New Roman" panose="02020603050405020304" pitchFamily="18" charset="0"/>
              </a:rPr>
              <a:t>ă</a:t>
            </a:r>
            <a:r>
              <a:rPr lang="en-US" altLang="en-US" sz="2400" i="1" dirty="0">
                <a:latin typeface="Times New Roman" panose="02020603050405020304" pitchFamily="18" charset="0"/>
              </a:rPr>
              <a:t> 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ată care nu este primul</a:t>
            </a:r>
            <a:r>
              <a:rPr lang="en-US" altLang="en-US" sz="2400" i="1" dirty="0">
                <a:latin typeface="Times New Roman" panose="02020603050405020304" pitchFamily="18" charset="0"/>
              </a:rPr>
              <a:t> fragment.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ro-RO" altLang="en-US" sz="2400" i="1" dirty="0">
                <a:latin typeface="Times New Roman" panose="02020603050405020304" pitchFamily="18" charset="0"/>
              </a:rPr>
              <a:t>iciun mesaj de eroare nu va fi generat pentru o 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datagram</a:t>
            </a:r>
            <a:r>
              <a:rPr lang="ro-RO" altLang="en-US" sz="2400" i="1" dirty="0">
                <a:latin typeface="Times New Roman" panose="02020603050405020304" pitchFamily="18" charset="0"/>
              </a:rPr>
              <a:t>ă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care are o adresă </a:t>
            </a:r>
            <a:r>
              <a:rPr lang="en-US" altLang="en-US" sz="2400" i="1" dirty="0">
                <a:latin typeface="Times New Roman" panose="02020603050405020304" pitchFamily="18" charset="0"/>
              </a:rPr>
              <a:t>multicast.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400" i="1" dirty="0">
                <a:latin typeface="Times New Roman" panose="02020603050405020304" pitchFamily="18" charset="0"/>
              </a:rPr>
              <a:t> N</a:t>
            </a:r>
            <a:r>
              <a:rPr lang="ro-RO" altLang="en-US" sz="2400" i="1" dirty="0">
                <a:latin typeface="Times New Roman" panose="02020603050405020304" pitchFamily="18" charset="0"/>
              </a:rPr>
              <a:t>iciun mesaj de eroare nu va fi generat pentru o 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</a:rPr>
              <a:t>datagram</a:t>
            </a:r>
            <a:r>
              <a:rPr lang="ro-RO" altLang="en-US" sz="2400" i="1" dirty="0">
                <a:latin typeface="Times New Roman" panose="02020603050405020304" pitchFamily="18" charset="0"/>
              </a:rPr>
              <a:t>ă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care are o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adresă </a:t>
            </a:r>
            <a:r>
              <a:rPr lang="en-US" altLang="en-US" sz="2400" i="1" dirty="0">
                <a:latin typeface="Times New Roman" panose="02020603050405020304" pitchFamily="18" charset="0"/>
              </a:rPr>
              <a:t>special</a:t>
            </a:r>
            <a:r>
              <a:rPr lang="ro-RO" altLang="en-US" sz="2400" i="1" dirty="0">
                <a:latin typeface="Times New Roman" panose="02020603050405020304" pitchFamily="18" charset="0"/>
              </a:rPr>
              <a:t>ă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cum ar fi </a:t>
            </a:r>
            <a:r>
              <a:rPr lang="en-US" altLang="en-US" sz="2400" i="1" dirty="0">
                <a:latin typeface="Times New Roman" panose="02020603050405020304" pitchFamily="18" charset="0"/>
              </a:rPr>
              <a:t>127.0.0.0 or 0.0.0.0.</a:t>
            </a:r>
          </a:p>
        </p:txBody>
      </p:sp>
      <p:sp>
        <p:nvSpPr>
          <p:cNvPr id="15365" name="PubRRectCallout">
            <a:extLst>
              <a:ext uri="{FF2B5EF4-FFF2-40B4-BE49-F238E27FC236}">
                <a16:creationId xmlns:a16="http://schemas.microsoft.com/office/drawing/2014/main" id="{BCC9B361-44AE-4409-A450-953F7286A9F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381000"/>
            <a:ext cx="2743200" cy="1143000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02789" name="Text Box 5">
            <a:extLst>
              <a:ext uri="{FF2B5EF4-FFF2-40B4-BE49-F238E27FC236}">
                <a16:creationId xmlns:a16="http://schemas.microsoft.com/office/drawing/2014/main" id="{5AD647A1-2C28-4143-BD24-0F5F84DF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AE6B4F-A0BA-4CB9-825B-4C5B40C721A8}"/>
</file>

<file path=customXml/itemProps2.xml><?xml version="1.0" encoding="utf-8"?>
<ds:datastoreItem xmlns:ds="http://schemas.openxmlformats.org/officeDocument/2006/customXml" ds:itemID="{F039D8F1-905A-4173-B695-BB816B3C5484}"/>
</file>

<file path=customXml/itemProps3.xml><?xml version="1.0" encoding="utf-8"?>
<ds:datastoreItem xmlns:ds="http://schemas.openxmlformats.org/officeDocument/2006/customXml" ds:itemID="{D4235626-9CD1-45A2-9047-619E892B39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2333</Words>
  <Application>Microsoft Office PowerPoint</Application>
  <PresentationFormat>On-screen Show (4:3)</PresentationFormat>
  <Paragraphs>249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Algerian</vt:lpstr>
      <vt:lpstr>Arial</vt:lpstr>
      <vt:lpstr>Baskerville Old Face</vt:lpstr>
      <vt:lpstr>McGrawHill-Italic</vt:lpstr>
      <vt:lpstr>Tahoma</vt:lpstr>
      <vt:lpstr>Times New Roman</vt:lpstr>
      <vt:lpstr>Wingdings</vt:lpstr>
      <vt:lpstr>ZapfDingbats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140</cp:revision>
  <dcterms:created xsi:type="dcterms:W3CDTF">2000-01-15T04:50:39Z</dcterms:created>
  <dcterms:modified xsi:type="dcterms:W3CDTF">2020-11-17T10:01:34Z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