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1" r:id="rId5"/>
    <p:sldId id="262" r:id="rId6"/>
    <p:sldId id="310" r:id="rId7"/>
    <p:sldId id="311" r:id="rId8"/>
    <p:sldId id="263" r:id="rId9"/>
    <p:sldId id="264" r:id="rId10"/>
    <p:sldId id="265" r:id="rId11"/>
    <p:sldId id="267" r:id="rId12"/>
    <p:sldId id="268" r:id="rId13"/>
    <p:sldId id="269" r:id="rId14"/>
    <p:sldId id="270" r:id="rId15"/>
    <p:sldId id="291" r:id="rId16"/>
    <p:sldId id="293" r:id="rId17"/>
    <p:sldId id="296" r:id="rId18"/>
    <p:sldId id="297" r:id="rId19"/>
    <p:sldId id="298" r:id="rId20"/>
    <p:sldId id="299" r:id="rId21"/>
    <p:sldId id="294" r:id="rId22"/>
    <p:sldId id="295" r:id="rId23"/>
    <p:sldId id="292" r:id="rId24"/>
    <p:sldId id="271" r:id="rId25"/>
    <p:sldId id="300" r:id="rId26"/>
    <p:sldId id="272" r:id="rId27"/>
    <p:sldId id="301" r:id="rId28"/>
    <p:sldId id="302" r:id="rId29"/>
    <p:sldId id="303" r:id="rId30"/>
    <p:sldId id="304" r:id="rId31"/>
    <p:sldId id="273" r:id="rId32"/>
    <p:sldId id="274" r:id="rId33"/>
    <p:sldId id="312" r:id="rId34"/>
    <p:sldId id="275" r:id="rId35"/>
    <p:sldId id="276" r:id="rId36"/>
    <p:sldId id="277" r:id="rId37"/>
    <p:sldId id="278" r:id="rId38"/>
    <p:sldId id="279" r:id="rId39"/>
    <p:sldId id="280" r:id="rId40"/>
    <p:sldId id="281" r:id="rId41"/>
    <p:sldId id="282" r:id="rId42"/>
    <p:sldId id="305" r:id="rId43"/>
    <p:sldId id="283" r:id="rId44"/>
    <p:sldId id="306" r:id="rId45"/>
    <p:sldId id="307" r:id="rId46"/>
    <p:sldId id="308" r:id="rId47"/>
    <p:sldId id="309" r:id="rId48"/>
    <p:sldId id="284" r:id="rId49"/>
    <p:sldId id="285" r:id="rId50"/>
    <p:sldId id="286" r:id="rId51"/>
    <p:sldId id="287" r:id="rId52"/>
    <p:sldId id="289" r:id="rId53"/>
    <p:sldId id="288" r:id="rId54"/>
    <p:sldId id="290"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58"/>
      </p:cViewPr>
      <p:guideLst>
        <p:guide orient="horz" pos="2160"/>
        <p:guide pos="2880"/>
      </p:guideLst>
    </p:cSldViewPr>
  </p:slid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72EF7E-7A6E-48EE-8533-3F85C66DC8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4D5352-C40F-4C60-BCAD-423D080A081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3DB442-19FD-423D-A8F8-A2471F19C8B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784F16-AA70-4D25-AC2D-550E3CCBD9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A767C4-98D3-4144-871A-05099B51ED6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B755D3-7C55-4125-A50B-439A3293469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72A745-DFBB-4BF0-8E3A-6478BBC3A8E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F3B46E6-63E0-430E-B39C-E9BD79CD89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0C39A59-6881-4605-AC61-F84BE4B97F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70A35D5-068C-4137-A41B-6BB1E4257B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2420AB-38FD-490D-B360-B729D521B6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2545E3-8915-4331-BDB7-B0E7F9E70C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882A01AF-70ED-4B9F-855F-93ADCDC13D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2051" name="Text Box 3"/>
          <p:cNvSpPr txBox="1">
            <a:spLocks noChangeArrowheads="1"/>
          </p:cNvSpPr>
          <p:nvPr/>
        </p:nvSpPr>
        <p:spPr bwMode="auto">
          <a:xfrm>
            <a:off x="468313" y="981075"/>
            <a:ext cx="8207375" cy="5293757"/>
          </a:xfrm>
          <a:prstGeom prst="rect">
            <a:avLst/>
          </a:prstGeom>
          <a:solidFill>
            <a:srgbClr val="CCFFCC">
              <a:alpha val="38823"/>
            </a:srgbClr>
          </a:solidFill>
          <a:ln w="9525">
            <a:noFill/>
            <a:miter lim="800000"/>
            <a:headEnd/>
            <a:tailEnd/>
          </a:ln>
        </p:spPr>
        <p:txBody>
          <a:bodyPr>
            <a:spAutoFit/>
          </a:bodyPr>
          <a:lstStyle/>
          <a:p>
            <a:pPr>
              <a:buFontTx/>
              <a:buChar char="•"/>
            </a:pPr>
            <a:r>
              <a:rPr lang="ro-RO" i="1" dirty="0"/>
              <a:t> </a:t>
            </a:r>
            <a:r>
              <a:rPr lang="ro-RO" sz="1600" dirty="0"/>
              <a:t>Rolul şi importanţa nivelului legătură de date</a:t>
            </a:r>
          </a:p>
          <a:p>
            <a:pPr>
              <a:buFontTx/>
              <a:buChar char="•"/>
            </a:pPr>
            <a:endParaRPr lang="ro-RO" sz="1600" dirty="0"/>
          </a:p>
          <a:p>
            <a:pPr>
              <a:buFontTx/>
              <a:buChar char="•"/>
            </a:pPr>
            <a:r>
              <a:rPr lang="ro-RO" sz="1600" dirty="0"/>
              <a:t> Nivele şi subnivele </a:t>
            </a:r>
          </a:p>
          <a:p>
            <a:pPr>
              <a:buFontTx/>
              <a:buChar char="•"/>
            </a:pPr>
            <a:endParaRPr lang="ro-RO" sz="1600" dirty="0"/>
          </a:p>
          <a:p>
            <a:pPr>
              <a:buFontTx/>
              <a:buChar char="•"/>
            </a:pPr>
            <a:r>
              <a:rPr lang="ro-RO" sz="1600" dirty="0"/>
              <a:t> Formate de cadru </a:t>
            </a:r>
          </a:p>
          <a:p>
            <a:pPr>
              <a:buFontTx/>
              <a:buChar char="•"/>
            </a:pPr>
            <a:endParaRPr lang="ro-RO" sz="1600" dirty="0"/>
          </a:p>
          <a:p>
            <a:pPr>
              <a:buFontTx/>
              <a:buChar char="•"/>
            </a:pPr>
            <a:r>
              <a:rPr lang="ro-RO" sz="1600" dirty="0"/>
              <a:t> Tehnici de detecţie şi corecţie a erorilor</a:t>
            </a:r>
          </a:p>
          <a:p>
            <a:pPr>
              <a:buFontTx/>
              <a:buChar char="•"/>
            </a:pPr>
            <a:endParaRPr lang="ro-RO" sz="1600" dirty="0"/>
          </a:p>
          <a:p>
            <a:pPr>
              <a:buFontTx/>
              <a:buChar char="•"/>
            </a:pPr>
            <a:r>
              <a:rPr lang="ro-RO" sz="1600" dirty="0"/>
              <a:t> Tehnici şi protocoale de control al fluxului</a:t>
            </a:r>
          </a:p>
          <a:p>
            <a:pPr>
              <a:buFontTx/>
              <a:buChar char="•"/>
            </a:pPr>
            <a:endParaRPr lang="ro-RO" sz="1600" dirty="0"/>
          </a:p>
          <a:p>
            <a:pPr>
              <a:buFontTx/>
              <a:buChar char="•"/>
            </a:pPr>
            <a:r>
              <a:rPr lang="ro-RO" sz="1600" dirty="0"/>
              <a:t> Descrierea unor protocoale de nivel (LAPB, HDLC, PPP, Ethernet, CSMA-CD, FR)</a:t>
            </a:r>
          </a:p>
          <a:p>
            <a:endParaRPr lang="ro-RO" sz="1600" dirty="0"/>
          </a:p>
          <a:p>
            <a:pPr>
              <a:buFontTx/>
              <a:buChar char="•"/>
            </a:pPr>
            <a:r>
              <a:rPr lang="ro-RO" sz="1600" dirty="0"/>
              <a:t>Retele Ethernet (simplu, comutat)</a:t>
            </a:r>
          </a:p>
          <a:p>
            <a:endParaRPr lang="ro-RO" sz="1600" dirty="0"/>
          </a:p>
          <a:p>
            <a:pPr>
              <a:buFontTx/>
              <a:buChar char="•"/>
            </a:pPr>
            <a:r>
              <a:rPr lang="ro-RO" sz="1600" dirty="0"/>
              <a:t> Protocoale de nivel 2 în reţele fără fir (protocoalele IEEE 802.11, 802.15, 802.16</a:t>
            </a:r>
          </a:p>
          <a:p>
            <a:pPr>
              <a:buFontTx/>
              <a:buChar char="•"/>
            </a:pPr>
            <a:endParaRPr lang="ro-RO" sz="1600" dirty="0"/>
          </a:p>
          <a:p>
            <a:pPr>
              <a:buFontTx/>
              <a:buChar char="•"/>
            </a:pPr>
            <a:r>
              <a:rPr lang="ro-RO" sz="1600" dirty="0"/>
              <a:t> Segmentarea unei reţele prin folosirea punţilor şi a comutatoarelor</a:t>
            </a:r>
          </a:p>
          <a:p>
            <a:pPr>
              <a:buFontTx/>
              <a:buChar char="•"/>
            </a:pPr>
            <a:endParaRPr lang="ro-RO" sz="1600" dirty="0"/>
          </a:p>
          <a:p>
            <a:pPr>
              <a:buFontTx/>
              <a:buChar char="•"/>
            </a:pPr>
            <a:r>
              <a:rPr lang="ro-RO" sz="1600" dirty="0"/>
              <a:t> Proiectarea şi realizarea unei reţele locale la nivel 2 pe bază de switch-uri şi hub-uri</a:t>
            </a:r>
          </a:p>
          <a:p>
            <a:pPr>
              <a:buFontTx/>
              <a:buChar char="•"/>
            </a:pPr>
            <a:endParaRPr lang="ro-RO" sz="1600" dirty="0"/>
          </a:p>
          <a:p>
            <a:pPr>
              <a:buFontTx/>
              <a:buChar char="•"/>
            </a:pPr>
            <a:r>
              <a:rPr lang="ro-RO" sz="1600" dirty="0"/>
              <a:t> Protocoale de LAN-uri virtuale(VLAN)</a:t>
            </a:r>
            <a:endParaRPr lang="en-US" sz="1600" dirty="0"/>
          </a:p>
        </p:txBody>
      </p:sp>
      <p:sp>
        <p:nvSpPr>
          <p:cNvPr id="205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05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en-US" sz="2400" b="1"/>
              <a:t>NIVELUL </a:t>
            </a:r>
            <a:r>
              <a:rPr lang="ro-RO" sz="2400" b="1"/>
              <a:t>LEGĂTURĂ DE DATE</a:t>
            </a:r>
            <a:r>
              <a:rPr lang="ro-RO">
                <a:solidFill>
                  <a:schemeClr val="tx1"/>
                </a:solidFill>
              </a:rPr>
              <a:t>	</a:t>
            </a:r>
            <a:endParaRPr lang="en-US"/>
          </a:p>
        </p:txBody>
      </p:sp>
      <p:sp>
        <p:nvSpPr>
          <p:cNvPr id="10243" name="Text Box 3"/>
          <p:cNvSpPr txBox="1">
            <a:spLocks noChangeArrowheads="1"/>
          </p:cNvSpPr>
          <p:nvPr/>
        </p:nvSpPr>
        <p:spPr bwMode="auto">
          <a:xfrm>
            <a:off x="468313" y="908050"/>
            <a:ext cx="8207375" cy="5286375"/>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Protocolul punct la punct (PPP)</a:t>
            </a:r>
          </a:p>
          <a:p>
            <a:endParaRPr lang="ro-RO" b="1" dirty="0"/>
          </a:p>
          <a:p>
            <a:r>
              <a:rPr lang="ro-RO" sz="1600" b="1" dirty="0"/>
              <a:t>  Este des folosită de utilizatorii casnici pentru conectare la Internet prin legături comutate bazate pe modemuri.</a:t>
            </a:r>
            <a:r>
              <a:rPr lang="ro-RO" sz="1600" dirty="0"/>
              <a:t> </a:t>
            </a:r>
          </a:p>
          <a:p>
            <a:endParaRPr lang="ro-RO" sz="1600" b="1" dirty="0"/>
          </a:p>
          <a:p>
            <a:r>
              <a:rPr lang="ro-RO" sz="1600" b="1" dirty="0"/>
              <a:t>Este definit de RFC 1661 şi dezvoltat în alte RFC (1662, 1663). PPP : </a:t>
            </a:r>
          </a:p>
          <a:p>
            <a:r>
              <a:rPr lang="ro-RO" sz="1600" b="1" dirty="0"/>
              <a:t>     face detecţia erorilor, </a:t>
            </a:r>
          </a:p>
          <a:p>
            <a:r>
              <a:rPr lang="ro-RO" sz="1600" b="1" dirty="0"/>
              <a:t>     suportă mai multe protocoale,</a:t>
            </a:r>
          </a:p>
          <a:p>
            <a:r>
              <a:rPr lang="ro-RO" sz="1600" b="1" dirty="0"/>
              <a:t>     permite negocierea adreselor IP în momentul conectării, </a:t>
            </a:r>
          </a:p>
          <a:p>
            <a:r>
              <a:rPr lang="ro-RO" sz="1600" b="1" dirty="0"/>
              <a:t>     permite autentificarea şi alte funcţii. </a:t>
            </a:r>
          </a:p>
          <a:p>
            <a:r>
              <a:rPr lang="ro-RO" sz="1600" dirty="0"/>
              <a:t> </a:t>
            </a:r>
          </a:p>
          <a:p>
            <a:r>
              <a:rPr lang="ro-RO" sz="1600" b="1" dirty="0"/>
              <a:t>PPP furnizează trei lucruri:</a:t>
            </a:r>
          </a:p>
          <a:p>
            <a:r>
              <a:rPr lang="ro-RO" sz="1600" dirty="0"/>
              <a:t> </a:t>
            </a:r>
          </a:p>
          <a:p>
            <a:r>
              <a:rPr lang="ro-RO" sz="1600" dirty="0"/>
              <a:t>  1.  o metodă de împărţire în cadre, format care permite detecţia erorilor;</a:t>
            </a:r>
          </a:p>
          <a:p>
            <a:r>
              <a:rPr lang="ro-RO" sz="1600" dirty="0"/>
              <a:t> </a:t>
            </a:r>
          </a:p>
          <a:p>
            <a:r>
              <a:rPr lang="ro-RO" sz="1600" dirty="0"/>
              <a:t>  2.  un protocol al legăturii pentru a obţine liniile, a le testa şi a negocia opţiunile, iar la terminarea transmisiei eliberarea lor. Acest protocol se numeşte</a:t>
            </a:r>
            <a:r>
              <a:rPr lang="ro-RO" sz="1600" b="1" dirty="0"/>
              <a:t> LCP (Link Control Procedure). </a:t>
            </a:r>
            <a:r>
              <a:rPr lang="ro-RO" sz="1600" dirty="0"/>
              <a:t>El suportă comunicaţii sincrone şi asincrone;</a:t>
            </a:r>
          </a:p>
          <a:p>
            <a:endParaRPr lang="ro-RO" sz="1600" dirty="0"/>
          </a:p>
          <a:p>
            <a:r>
              <a:rPr lang="ro-RO" sz="1600" dirty="0"/>
              <a:t>  3. un mod de a negocia opţiunile nivelului reţea printr-un protocol de control al reţelei</a:t>
            </a:r>
            <a:r>
              <a:rPr lang="ro-RO" sz="1600" b="1" dirty="0"/>
              <a:t> (NCP – Network Control Protocol).</a:t>
            </a:r>
            <a:endParaRPr lang="en-US" sz="1600" b="1" dirty="0"/>
          </a:p>
        </p:txBody>
      </p:sp>
      <p:sp>
        <p:nvSpPr>
          <p:cNvPr id="1024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024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en-US" sz="2400" b="1"/>
              <a:t>NIVELUL </a:t>
            </a:r>
            <a:r>
              <a:rPr lang="ro-RO" sz="2400" b="1"/>
              <a:t>LEGĂTURĂ DE DATE</a:t>
            </a:r>
            <a:r>
              <a:rPr lang="ro-RO">
                <a:solidFill>
                  <a:schemeClr val="tx1"/>
                </a:solidFill>
              </a:rPr>
              <a:t>	</a:t>
            </a:r>
            <a:endParaRPr lang="en-US"/>
          </a:p>
        </p:txBody>
      </p:sp>
      <p:sp>
        <p:nvSpPr>
          <p:cNvPr id="11267" name="Text Box 3"/>
          <p:cNvSpPr txBox="1">
            <a:spLocks noChangeArrowheads="1"/>
          </p:cNvSpPr>
          <p:nvPr/>
        </p:nvSpPr>
        <p:spPr bwMode="auto">
          <a:xfrm>
            <a:off x="468313" y="908050"/>
            <a:ext cx="8207375" cy="5286375"/>
          </a:xfrm>
          <a:prstGeom prst="rect">
            <a:avLst/>
          </a:prstGeom>
          <a:solidFill>
            <a:srgbClr val="CCFFCC">
              <a:alpha val="38823"/>
            </a:srgbClr>
          </a:solidFill>
          <a:ln w="9525">
            <a:noFill/>
            <a:miter lim="800000"/>
            <a:headEnd/>
            <a:tailEnd/>
          </a:ln>
        </p:spPr>
        <p:txBody>
          <a:bodyPr>
            <a:spAutoFit/>
          </a:bodyPr>
          <a:lstStyle/>
          <a:p>
            <a:r>
              <a:rPr lang="ro-RO" b="1">
                <a:solidFill>
                  <a:srgbClr val="3333FF"/>
                </a:solidFill>
              </a:rPr>
              <a:t>Protocolul punct la punct (PPP)</a:t>
            </a:r>
          </a:p>
          <a:p>
            <a:endParaRPr lang="ro-RO" b="1">
              <a:solidFill>
                <a:srgbClr val="3333FF"/>
              </a:solidFill>
            </a:endParaRPr>
          </a:p>
          <a:p>
            <a:r>
              <a:rPr lang="ro-RO" sz="1600" b="1"/>
              <a:t>  </a:t>
            </a:r>
          </a:p>
          <a:p>
            <a:endParaRPr lang="ro-RO" sz="1600" b="1"/>
          </a:p>
          <a:p>
            <a:endParaRPr lang="ro-RO" sz="1600" b="1"/>
          </a:p>
          <a:p>
            <a:endParaRPr lang="ro-RO" sz="1600" b="1"/>
          </a:p>
          <a:p>
            <a:r>
              <a:rPr lang="ro-RO" sz="1600" b="1" i="1"/>
              <a:t>Indicatoarele</a:t>
            </a:r>
            <a:r>
              <a:rPr lang="ro-RO" sz="1600" b="1"/>
              <a:t> </a:t>
            </a:r>
            <a:r>
              <a:rPr lang="ro-RO" sz="1600"/>
              <a:t>de început şi de sfârşit au acelaşi format ca la HDLC.</a:t>
            </a:r>
          </a:p>
          <a:p>
            <a:endParaRPr lang="ro-RO" sz="1600"/>
          </a:p>
          <a:p>
            <a:r>
              <a:rPr lang="ro-RO" sz="1600"/>
              <a:t> </a:t>
            </a:r>
            <a:r>
              <a:rPr lang="ro-RO" sz="1600" b="1" i="1"/>
              <a:t>Adresa</a:t>
            </a:r>
            <a:r>
              <a:rPr lang="ro-RO" sz="1600" b="1"/>
              <a:t> </a:t>
            </a:r>
            <a:r>
              <a:rPr lang="ro-RO" sz="1600"/>
              <a:t>este setată iniţial la  11111111 determinând toate staţiile să accepte cadrul.</a:t>
            </a:r>
            <a:r>
              <a:rPr lang="ro-RO" sz="1600" i="1"/>
              <a:t> </a:t>
            </a:r>
          </a:p>
          <a:p>
            <a:endParaRPr lang="ro-RO" sz="1600" i="1"/>
          </a:p>
          <a:p>
            <a:r>
              <a:rPr lang="ro-RO" sz="1600" b="1" i="1"/>
              <a:t>Controlul </a:t>
            </a:r>
            <a:r>
              <a:rPr lang="ro-RO" sz="1600"/>
              <a:t>are valoarea implicită 00000011 indicând cadru nenumerotat. </a:t>
            </a:r>
          </a:p>
          <a:p>
            <a:endParaRPr lang="ro-RO" sz="1600"/>
          </a:p>
          <a:p>
            <a:r>
              <a:rPr lang="ro-RO" sz="1600"/>
              <a:t>Câmpul  </a:t>
            </a:r>
            <a:r>
              <a:rPr lang="ro-RO" sz="1600" b="1" i="1"/>
              <a:t>Protocol</a:t>
            </a:r>
            <a:r>
              <a:rPr lang="ro-RO" sz="1600" b="1"/>
              <a:t> </a:t>
            </a:r>
            <a:r>
              <a:rPr lang="ro-RO" sz="1600"/>
              <a:t>indică ce tip de pachet este în câmpul de informaţie utilă: LCP, NCP, IP, IPX, Apple Talk şi altele. Protocoalele care încep cu 0 sunt de nivel reţea (IP, IPX, XNS, OSI CLNP). Cele care încep cu 1 sunt folosite pentru a negocia alte protocoale.</a:t>
            </a:r>
          </a:p>
          <a:p>
            <a:r>
              <a:rPr lang="ro-RO" sz="1600"/>
              <a:t> </a:t>
            </a:r>
          </a:p>
          <a:p>
            <a:r>
              <a:rPr lang="ro-RO" sz="1600"/>
              <a:t>Câmpul </a:t>
            </a:r>
            <a:r>
              <a:rPr lang="ro-RO" sz="1600" b="1" i="1"/>
              <a:t>Informaţie utilizator</a:t>
            </a:r>
            <a:r>
              <a:rPr lang="ro-RO" sz="1600"/>
              <a:t> are lungimea implicită 1500 octeţi, dar poate fi negociat folosind LCP. </a:t>
            </a:r>
          </a:p>
          <a:p>
            <a:endParaRPr lang="ro-RO" sz="1600"/>
          </a:p>
          <a:p>
            <a:r>
              <a:rPr lang="ro-RO" sz="1600"/>
              <a:t>Prin urmare, </a:t>
            </a:r>
            <a:r>
              <a:rPr lang="ro-RO" sz="1600" b="1"/>
              <a:t>PPP este un mecanism de încadrare multiprotocol potrivit pentru linii cu modem, linii seriale orientate pe bit (HDLC, SDH)</a:t>
            </a:r>
            <a:r>
              <a:rPr lang="ro-RO" sz="1600"/>
              <a:t> etc. </a:t>
            </a:r>
            <a:endParaRPr lang="en-US" sz="1600"/>
          </a:p>
        </p:txBody>
      </p:sp>
      <p:sp>
        <p:nvSpPr>
          <p:cNvPr id="1126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126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11270" name="Group 23"/>
          <p:cNvGrpSpPr>
            <a:grpSpLocks/>
          </p:cNvGrpSpPr>
          <p:nvPr/>
        </p:nvGrpSpPr>
        <p:grpSpPr bwMode="auto">
          <a:xfrm>
            <a:off x="971550" y="1484313"/>
            <a:ext cx="6913563" cy="939800"/>
            <a:chOff x="657" y="932"/>
            <a:chExt cx="4355" cy="592"/>
          </a:xfrm>
        </p:grpSpPr>
        <p:sp>
          <p:nvSpPr>
            <p:cNvPr id="11271" name="Text Box 7"/>
            <p:cNvSpPr txBox="1">
              <a:spLocks noChangeArrowheads="1"/>
            </p:cNvSpPr>
            <p:nvPr/>
          </p:nvSpPr>
          <p:spPr bwMode="auto">
            <a:xfrm>
              <a:off x="910" y="1087"/>
              <a:ext cx="477" cy="155"/>
            </a:xfrm>
            <a:prstGeom prst="rect">
              <a:avLst/>
            </a:prstGeom>
            <a:solidFill>
              <a:srgbClr val="C0C0C0">
                <a:alpha val="49019"/>
              </a:srgbClr>
            </a:solidFill>
            <a:ln w="9525">
              <a:solidFill>
                <a:srgbClr val="000000"/>
              </a:solidFill>
              <a:miter lim="800000"/>
              <a:headEnd/>
              <a:tailEnd/>
            </a:ln>
          </p:spPr>
          <p:txBody>
            <a:bodyPr lIns="0" tIns="10800" rIns="0" bIns="10800"/>
            <a:lstStyle/>
            <a:p>
              <a:pPr algn="ctr"/>
              <a:r>
                <a:rPr lang="en-US" sz="1000"/>
                <a:t>01111110</a:t>
              </a:r>
            </a:p>
          </p:txBody>
        </p:sp>
        <p:sp>
          <p:nvSpPr>
            <p:cNvPr id="11272" name="Text Box 8"/>
            <p:cNvSpPr txBox="1">
              <a:spLocks noChangeArrowheads="1"/>
            </p:cNvSpPr>
            <p:nvPr/>
          </p:nvSpPr>
          <p:spPr bwMode="auto">
            <a:xfrm>
              <a:off x="1387" y="1087"/>
              <a:ext cx="358" cy="1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a:latin typeface="Times New Roman" pitchFamily="18" charset="0"/>
                </a:rPr>
                <a:t>Adresă</a:t>
              </a:r>
              <a:endParaRPr lang="en-US" sz="1200"/>
            </a:p>
          </p:txBody>
        </p:sp>
        <p:sp>
          <p:nvSpPr>
            <p:cNvPr id="11273" name="Text Box 9"/>
            <p:cNvSpPr txBox="1">
              <a:spLocks noChangeArrowheads="1"/>
            </p:cNvSpPr>
            <p:nvPr/>
          </p:nvSpPr>
          <p:spPr bwMode="auto">
            <a:xfrm>
              <a:off x="1745" y="1087"/>
              <a:ext cx="403" cy="1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a:latin typeface="Times New Roman" pitchFamily="18" charset="0"/>
                </a:rPr>
                <a:t>Control</a:t>
              </a:r>
            </a:p>
          </p:txBody>
        </p:sp>
        <p:sp>
          <p:nvSpPr>
            <p:cNvPr id="11274" name="Text Box 10"/>
            <p:cNvSpPr txBox="1">
              <a:spLocks noChangeArrowheads="1"/>
            </p:cNvSpPr>
            <p:nvPr/>
          </p:nvSpPr>
          <p:spPr bwMode="auto">
            <a:xfrm>
              <a:off x="2148" y="1087"/>
              <a:ext cx="418" cy="158"/>
            </a:xfrm>
            <a:prstGeom prst="rect">
              <a:avLst/>
            </a:prstGeom>
            <a:solidFill>
              <a:srgbClr val="C0C0C0"/>
            </a:solidFill>
            <a:ln w="9525">
              <a:solidFill>
                <a:srgbClr val="000000"/>
              </a:solidFill>
              <a:miter lim="800000"/>
              <a:headEnd/>
              <a:tailEnd/>
            </a:ln>
          </p:spPr>
          <p:txBody>
            <a:bodyPr lIns="0" tIns="10800" rIns="0" bIns="10800"/>
            <a:lstStyle/>
            <a:p>
              <a:pPr algn="ctr"/>
              <a:r>
                <a:rPr lang="en-US" sz="1000"/>
                <a:t>Protocol</a:t>
              </a:r>
              <a:endParaRPr lang="en-US"/>
            </a:p>
          </p:txBody>
        </p:sp>
        <p:sp>
          <p:nvSpPr>
            <p:cNvPr id="11275" name="Text Box 11"/>
            <p:cNvSpPr txBox="1">
              <a:spLocks noChangeArrowheads="1"/>
            </p:cNvSpPr>
            <p:nvPr/>
          </p:nvSpPr>
          <p:spPr bwMode="auto">
            <a:xfrm>
              <a:off x="3610" y="1087"/>
              <a:ext cx="939" cy="1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a:latin typeface="Times New Roman" pitchFamily="18" charset="0"/>
                </a:rPr>
                <a:t>Sumă de control</a:t>
              </a:r>
              <a:endParaRPr lang="en-US" sz="1200"/>
            </a:p>
          </p:txBody>
        </p:sp>
        <p:sp>
          <p:nvSpPr>
            <p:cNvPr id="11276" name="Text Box 12"/>
            <p:cNvSpPr txBox="1">
              <a:spLocks noChangeArrowheads="1"/>
            </p:cNvSpPr>
            <p:nvPr/>
          </p:nvSpPr>
          <p:spPr bwMode="auto">
            <a:xfrm>
              <a:off x="999" y="932"/>
              <a:ext cx="149" cy="124"/>
            </a:xfrm>
            <a:prstGeom prst="rect">
              <a:avLst/>
            </a:prstGeom>
            <a:solidFill>
              <a:srgbClr val="FFFFFF"/>
            </a:solidFill>
            <a:ln w="9525">
              <a:noFill/>
              <a:miter lim="800000"/>
              <a:headEnd/>
              <a:tailEnd/>
            </a:ln>
          </p:spPr>
          <p:txBody>
            <a:bodyPr lIns="0" tIns="10800" rIns="0" bIns="10800"/>
            <a:lstStyle/>
            <a:p>
              <a:pPr algn="ctr"/>
              <a:r>
                <a:rPr lang="en-US" sz="1200"/>
                <a:t>1</a:t>
              </a:r>
            </a:p>
          </p:txBody>
        </p:sp>
        <p:sp>
          <p:nvSpPr>
            <p:cNvPr id="11277" name="Text Box 13"/>
            <p:cNvSpPr txBox="1">
              <a:spLocks noChangeArrowheads="1"/>
            </p:cNvSpPr>
            <p:nvPr/>
          </p:nvSpPr>
          <p:spPr bwMode="auto">
            <a:xfrm>
              <a:off x="4535" y="1087"/>
              <a:ext cx="477" cy="155"/>
            </a:xfrm>
            <a:prstGeom prst="rect">
              <a:avLst/>
            </a:prstGeom>
            <a:solidFill>
              <a:srgbClr val="C0C0C0">
                <a:alpha val="50195"/>
              </a:srgbClr>
            </a:solidFill>
            <a:ln w="9525">
              <a:solidFill>
                <a:srgbClr val="000000"/>
              </a:solidFill>
              <a:miter lim="800000"/>
              <a:headEnd/>
              <a:tailEnd/>
            </a:ln>
          </p:spPr>
          <p:txBody>
            <a:bodyPr lIns="0" tIns="10800" rIns="0" bIns="10800"/>
            <a:lstStyle/>
            <a:p>
              <a:pPr algn="ctr"/>
              <a:r>
                <a:rPr lang="en-US" sz="1000"/>
                <a:t>01111110</a:t>
              </a:r>
              <a:endParaRPr lang="en-US"/>
            </a:p>
          </p:txBody>
        </p:sp>
        <p:sp>
          <p:nvSpPr>
            <p:cNvPr id="11278" name="Text Box 14"/>
            <p:cNvSpPr txBox="1">
              <a:spLocks noChangeArrowheads="1"/>
            </p:cNvSpPr>
            <p:nvPr/>
          </p:nvSpPr>
          <p:spPr bwMode="auto">
            <a:xfrm>
              <a:off x="4728" y="932"/>
              <a:ext cx="149" cy="124"/>
            </a:xfrm>
            <a:prstGeom prst="rect">
              <a:avLst/>
            </a:prstGeom>
            <a:solidFill>
              <a:srgbClr val="FFFFFF"/>
            </a:solidFill>
            <a:ln w="9525">
              <a:noFill/>
              <a:miter lim="800000"/>
              <a:headEnd/>
              <a:tailEnd/>
            </a:ln>
          </p:spPr>
          <p:txBody>
            <a:bodyPr lIns="0" tIns="10800" rIns="0" bIns="10800"/>
            <a:lstStyle/>
            <a:p>
              <a:pPr algn="ctr"/>
              <a:r>
                <a:rPr lang="en-US" sz="1200"/>
                <a:t>1</a:t>
              </a:r>
            </a:p>
          </p:txBody>
        </p:sp>
        <p:sp>
          <p:nvSpPr>
            <p:cNvPr id="11279" name="Text Box 15"/>
            <p:cNvSpPr txBox="1">
              <a:spLocks noChangeArrowheads="1"/>
            </p:cNvSpPr>
            <p:nvPr/>
          </p:nvSpPr>
          <p:spPr bwMode="auto">
            <a:xfrm>
              <a:off x="1894" y="932"/>
              <a:ext cx="149" cy="124"/>
            </a:xfrm>
            <a:prstGeom prst="rect">
              <a:avLst/>
            </a:prstGeom>
            <a:solidFill>
              <a:srgbClr val="FFFFFF"/>
            </a:solidFill>
            <a:ln w="9525">
              <a:noFill/>
              <a:miter lim="800000"/>
              <a:headEnd/>
              <a:tailEnd/>
            </a:ln>
          </p:spPr>
          <p:txBody>
            <a:bodyPr lIns="0" tIns="10800" rIns="0" bIns="10800"/>
            <a:lstStyle/>
            <a:p>
              <a:pPr algn="ctr"/>
              <a:r>
                <a:rPr lang="en-US" sz="1000"/>
                <a:t>1</a:t>
              </a:r>
              <a:endParaRPr lang="en-US"/>
            </a:p>
          </p:txBody>
        </p:sp>
        <p:sp>
          <p:nvSpPr>
            <p:cNvPr id="11280" name="Text Box 16"/>
            <p:cNvSpPr txBox="1">
              <a:spLocks noChangeArrowheads="1"/>
            </p:cNvSpPr>
            <p:nvPr/>
          </p:nvSpPr>
          <p:spPr bwMode="auto">
            <a:xfrm>
              <a:off x="1477" y="932"/>
              <a:ext cx="149" cy="124"/>
            </a:xfrm>
            <a:prstGeom prst="rect">
              <a:avLst/>
            </a:prstGeom>
            <a:solidFill>
              <a:srgbClr val="FFFFFF"/>
            </a:solidFill>
            <a:ln w="9525">
              <a:noFill/>
              <a:miter lim="800000"/>
              <a:headEnd/>
              <a:tailEnd/>
            </a:ln>
          </p:spPr>
          <p:txBody>
            <a:bodyPr lIns="0" tIns="10800" rIns="0" bIns="10800"/>
            <a:lstStyle/>
            <a:p>
              <a:pPr algn="ctr"/>
              <a:r>
                <a:rPr lang="en-US" sz="1200"/>
                <a:t>1</a:t>
              </a:r>
            </a:p>
          </p:txBody>
        </p:sp>
        <p:sp>
          <p:nvSpPr>
            <p:cNvPr id="11281" name="Text Box 17"/>
            <p:cNvSpPr txBox="1">
              <a:spLocks noChangeArrowheads="1"/>
            </p:cNvSpPr>
            <p:nvPr/>
          </p:nvSpPr>
          <p:spPr bwMode="auto">
            <a:xfrm>
              <a:off x="3893" y="932"/>
              <a:ext cx="314" cy="127"/>
            </a:xfrm>
            <a:prstGeom prst="rect">
              <a:avLst/>
            </a:prstGeom>
            <a:solidFill>
              <a:srgbClr val="FFFFFF"/>
            </a:solidFill>
            <a:ln w="9525">
              <a:noFill/>
              <a:miter lim="800000"/>
              <a:headEnd/>
              <a:tailEnd/>
            </a:ln>
          </p:spPr>
          <p:txBody>
            <a:bodyPr lIns="0" tIns="10800" rIns="0" bIns="10800"/>
            <a:lstStyle/>
            <a:p>
              <a:pPr algn="ctr"/>
              <a:r>
                <a:rPr lang="en-US" sz="1200"/>
                <a:t>2 sau 4</a:t>
              </a:r>
            </a:p>
          </p:txBody>
        </p:sp>
        <p:sp>
          <p:nvSpPr>
            <p:cNvPr id="11282" name="Text Box 18"/>
            <p:cNvSpPr txBox="1">
              <a:spLocks noChangeArrowheads="1"/>
            </p:cNvSpPr>
            <p:nvPr/>
          </p:nvSpPr>
          <p:spPr bwMode="auto">
            <a:xfrm>
              <a:off x="2200" y="935"/>
              <a:ext cx="328" cy="125"/>
            </a:xfrm>
            <a:prstGeom prst="rect">
              <a:avLst/>
            </a:prstGeom>
            <a:solidFill>
              <a:srgbClr val="FFFFFF"/>
            </a:solidFill>
            <a:ln w="9525">
              <a:noFill/>
              <a:miter lim="800000"/>
              <a:headEnd/>
              <a:tailEnd/>
            </a:ln>
          </p:spPr>
          <p:txBody>
            <a:bodyPr lIns="0" tIns="10800" rIns="0" bIns="10800"/>
            <a:lstStyle/>
            <a:p>
              <a:pPr algn="ctr"/>
              <a:r>
                <a:rPr lang="en-US" sz="1200"/>
                <a:t>1 sau 2</a:t>
              </a:r>
            </a:p>
          </p:txBody>
        </p:sp>
        <p:sp>
          <p:nvSpPr>
            <p:cNvPr id="11283" name="Text Box 19"/>
            <p:cNvSpPr txBox="1">
              <a:spLocks noChangeArrowheads="1"/>
            </p:cNvSpPr>
            <p:nvPr/>
          </p:nvSpPr>
          <p:spPr bwMode="auto">
            <a:xfrm>
              <a:off x="657" y="935"/>
              <a:ext cx="298" cy="155"/>
            </a:xfrm>
            <a:prstGeom prst="rect">
              <a:avLst/>
            </a:prstGeom>
            <a:solidFill>
              <a:srgbClr val="FFFFFF"/>
            </a:solidFill>
            <a:ln w="9525">
              <a:noFill/>
              <a:miter lim="800000"/>
              <a:headEnd/>
              <a:tailEnd/>
            </a:ln>
          </p:spPr>
          <p:txBody>
            <a:bodyPr lIns="0" tIns="10800" rIns="0" bIns="10800"/>
            <a:lstStyle/>
            <a:p>
              <a:pPr algn="ctr"/>
              <a:r>
                <a:rPr lang="en-US" sz="1200">
                  <a:latin typeface="Times New Roman" pitchFamily="18" charset="0"/>
                </a:rPr>
                <a:t>Octeţi</a:t>
              </a:r>
              <a:endParaRPr lang="en-US" sz="1200"/>
            </a:p>
          </p:txBody>
        </p:sp>
        <p:sp>
          <p:nvSpPr>
            <p:cNvPr id="11284" name="Text Box 20"/>
            <p:cNvSpPr txBox="1">
              <a:spLocks noChangeArrowheads="1"/>
            </p:cNvSpPr>
            <p:nvPr/>
          </p:nvSpPr>
          <p:spPr bwMode="auto">
            <a:xfrm>
              <a:off x="2566" y="1090"/>
              <a:ext cx="1044" cy="155"/>
            </a:xfrm>
            <a:prstGeom prst="rect">
              <a:avLst/>
            </a:prstGeom>
            <a:solidFill>
              <a:srgbClr val="C0C0C0">
                <a:alpha val="76077"/>
              </a:srgbClr>
            </a:solidFill>
            <a:ln w="9525">
              <a:solidFill>
                <a:srgbClr val="000000"/>
              </a:solidFill>
              <a:miter lim="800000"/>
              <a:headEnd/>
              <a:tailEnd/>
            </a:ln>
          </p:spPr>
          <p:txBody>
            <a:bodyPr lIns="0" tIns="10800" rIns="0" bIns="10800"/>
            <a:lstStyle/>
            <a:p>
              <a:pPr algn="ctr"/>
              <a:r>
                <a:rPr lang="en-US" sz="1200">
                  <a:latin typeface="Times New Roman" pitchFamily="18" charset="0"/>
                </a:rPr>
                <a:t>Informaţie u</a:t>
              </a:r>
              <a:r>
                <a:rPr lang="en-US" sz="1200"/>
                <a:t>tilizator</a:t>
              </a:r>
            </a:p>
          </p:txBody>
        </p:sp>
        <p:sp>
          <p:nvSpPr>
            <p:cNvPr id="11285" name="Text Box 21"/>
            <p:cNvSpPr txBox="1">
              <a:spLocks noChangeArrowheads="1"/>
            </p:cNvSpPr>
            <p:nvPr/>
          </p:nvSpPr>
          <p:spPr bwMode="auto">
            <a:xfrm>
              <a:off x="2835" y="935"/>
              <a:ext cx="566" cy="124"/>
            </a:xfrm>
            <a:prstGeom prst="rect">
              <a:avLst/>
            </a:prstGeom>
            <a:solidFill>
              <a:srgbClr val="FFFFFF"/>
            </a:solidFill>
            <a:ln w="9525">
              <a:noFill/>
              <a:miter lim="800000"/>
              <a:headEnd/>
              <a:tailEnd/>
            </a:ln>
          </p:spPr>
          <p:txBody>
            <a:bodyPr lIns="0" tIns="10800" rIns="0" bIns="10800"/>
            <a:lstStyle/>
            <a:p>
              <a:pPr algn="ctr"/>
              <a:r>
                <a:rPr lang="en-US" sz="1200"/>
                <a:t>Variabil</a:t>
              </a:r>
            </a:p>
          </p:txBody>
        </p:sp>
        <p:sp>
          <p:nvSpPr>
            <p:cNvPr id="11286" name="Text Box 22"/>
            <p:cNvSpPr txBox="1">
              <a:spLocks noChangeArrowheads="1"/>
            </p:cNvSpPr>
            <p:nvPr/>
          </p:nvSpPr>
          <p:spPr bwMode="auto">
            <a:xfrm>
              <a:off x="925" y="1338"/>
              <a:ext cx="4087" cy="186"/>
            </a:xfrm>
            <a:prstGeom prst="rect">
              <a:avLst/>
            </a:prstGeom>
            <a:solidFill>
              <a:srgbClr val="FFFFFF"/>
            </a:solidFill>
            <a:ln w="9525">
              <a:noFill/>
              <a:miter lim="800000"/>
              <a:headEnd/>
              <a:tailEnd/>
            </a:ln>
          </p:spPr>
          <p:txBody>
            <a:bodyPr lIns="0" tIns="10800" rIns="0" bIns="10800"/>
            <a:lstStyle/>
            <a:p>
              <a:r>
                <a:rPr lang="en-US" sz="1200"/>
                <a:t> Fig. 3.5 Formatul cadrului PPP pentru operare nenumerotat</a:t>
              </a: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en-US" sz="2400" b="1"/>
              <a:t>NIVELUL </a:t>
            </a:r>
            <a:r>
              <a:rPr lang="ro-RO" sz="2400" b="1"/>
              <a:t>LEGĂTURĂ DE DATE</a:t>
            </a:r>
            <a:r>
              <a:rPr lang="ro-RO">
                <a:solidFill>
                  <a:schemeClr val="tx1"/>
                </a:solidFill>
              </a:rPr>
              <a:t>	</a:t>
            </a:r>
            <a:endParaRPr lang="en-US"/>
          </a:p>
        </p:txBody>
      </p:sp>
      <p:sp>
        <p:nvSpPr>
          <p:cNvPr id="12291" name="Text Box 3"/>
          <p:cNvSpPr txBox="1">
            <a:spLocks noChangeArrowheads="1"/>
          </p:cNvSpPr>
          <p:nvPr/>
        </p:nvSpPr>
        <p:spPr bwMode="auto">
          <a:xfrm>
            <a:off x="468313" y="908050"/>
            <a:ext cx="8207375" cy="2108200"/>
          </a:xfrm>
          <a:prstGeom prst="rect">
            <a:avLst/>
          </a:prstGeom>
          <a:solidFill>
            <a:srgbClr val="CCFFCC">
              <a:alpha val="38823"/>
            </a:srgbClr>
          </a:solidFill>
          <a:ln w="9525">
            <a:noFill/>
            <a:miter lim="800000"/>
            <a:headEnd/>
            <a:tailEnd/>
          </a:ln>
        </p:spPr>
        <p:txBody>
          <a:bodyPr>
            <a:spAutoFit/>
          </a:bodyPr>
          <a:lstStyle/>
          <a:p>
            <a:r>
              <a:rPr lang="ro-RO" b="1">
                <a:solidFill>
                  <a:srgbClr val="3333FF"/>
                </a:solidFill>
              </a:rPr>
              <a:t>Protocolul punct la punct (PPP)</a:t>
            </a:r>
          </a:p>
          <a:p>
            <a:endParaRPr lang="ro-RO" b="1">
              <a:solidFill>
                <a:srgbClr val="3333FF"/>
              </a:solidFill>
            </a:endParaRPr>
          </a:p>
          <a:p>
            <a:r>
              <a:rPr lang="ro-RO" sz="1600" b="1"/>
              <a:t>  PPP </a:t>
            </a:r>
            <a:r>
              <a:rPr lang="ro-RO" sz="1600"/>
              <a:t>nu este un simplu protocol de transfer de date între două noduri din reţea. </a:t>
            </a:r>
          </a:p>
          <a:p>
            <a:r>
              <a:rPr lang="ro-RO" sz="1600"/>
              <a:t>Permite </a:t>
            </a:r>
            <a:r>
              <a:rPr lang="ro-RO" sz="1600" b="1"/>
              <a:t>deschiderea legăturii</a:t>
            </a:r>
            <a:r>
              <a:rPr lang="ro-RO" sz="1600"/>
              <a:t> sau </a:t>
            </a:r>
            <a:r>
              <a:rPr lang="ro-RO" sz="1600" b="1"/>
              <a:t>refuzul</a:t>
            </a:r>
            <a:r>
              <a:rPr lang="ro-RO" sz="1600"/>
              <a:t> acesteia, </a:t>
            </a:r>
            <a:r>
              <a:rPr lang="ro-RO" sz="1600" b="1"/>
              <a:t>negocierea unor opţiuni</a:t>
            </a:r>
            <a:r>
              <a:rPr lang="ro-RO" sz="1600"/>
              <a:t>, </a:t>
            </a:r>
            <a:r>
              <a:rPr lang="ro-RO" sz="1600" b="1"/>
              <a:t>recunoaşterea reciprocă a gazdelor</a:t>
            </a:r>
            <a:r>
              <a:rPr lang="ro-RO" sz="1600"/>
              <a:t> corespondente etc.</a:t>
            </a:r>
          </a:p>
          <a:p>
            <a:endParaRPr lang="ro-RO" sz="1600"/>
          </a:p>
          <a:p>
            <a:r>
              <a:rPr lang="ro-RO" sz="1600"/>
              <a:t> Prin urmare, o linie de legătură dintre două noduri vecine trece prin mai multe stări care pot fi evidenţiate pe diagrama de faze din fig. 3.6.</a:t>
            </a:r>
            <a:endParaRPr lang="en-US" sz="1600"/>
          </a:p>
        </p:txBody>
      </p:sp>
      <p:sp>
        <p:nvSpPr>
          <p:cNvPr id="1229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229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12294" name="Group 51"/>
          <p:cNvGrpSpPr>
            <a:grpSpLocks/>
          </p:cNvGrpSpPr>
          <p:nvPr/>
        </p:nvGrpSpPr>
        <p:grpSpPr bwMode="auto">
          <a:xfrm>
            <a:off x="1547813" y="3060700"/>
            <a:ext cx="6696075" cy="2232025"/>
            <a:chOff x="975" y="1928"/>
            <a:chExt cx="4218" cy="1406"/>
          </a:xfrm>
        </p:grpSpPr>
        <p:sp>
          <p:nvSpPr>
            <p:cNvPr id="12295" name="Text Box 24"/>
            <p:cNvSpPr txBox="1">
              <a:spLocks noChangeArrowheads="1"/>
            </p:cNvSpPr>
            <p:nvPr/>
          </p:nvSpPr>
          <p:spPr bwMode="auto">
            <a:xfrm>
              <a:off x="1948" y="1928"/>
              <a:ext cx="487" cy="235"/>
            </a:xfrm>
            <a:prstGeom prst="rect">
              <a:avLst/>
            </a:prstGeom>
            <a:solidFill>
              <a:srgbClr val="FFFFFF"/>
            </a:solidFill>
            <a:ln w="9525">
              <a:noFill/>
              <a:miter lim="800000"/>
              <a:headEnd/>
              <a:tailEnd/>
            </a:ln>
          </p:spPr>
          <p:txBody>
            <a:bodyPr lIns="0" tIns="0" rIns="0" bIns="0"/>
            <a:lstStyle/>
            <a:p>
              <a:r>
                <a:rPr lang="en-US" sz="1200">
                  <a:latin typeface="Times New Roman" pitchFamily="18" charset="0"/>
                </a:rPr>
                <a:t>Purtătoare detectată</a:t>
              </a:r>
              <a:endParaRPr lang="en-US" sz="1200"/>
            </a:p>
          </p:txBody>
        </p:sp>
        <p:sp>
          <p:nvSpPr>
            <p:cNvPr id="12296" name="Text Box 25"/>
            <p:cNvSpPr txBox="1">
              <a:spLocks noChangeArrowheads="1"/>
            </p:cNvSpPr>
            <p:nvPr/>
          </p:nvSpPr>
          <p:spPr bwMode="auto">
            <a:xfrm>
              <a:off x="1364" y="2163"/>
              <a:ext cx="58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200">
                  <a:latin typeface="Times New Roman" pitchFamily="18" charset="0"/>
                </a:rPr>
                <a:t>Închisă</a:t>
              </a:r>
              <a:endParaRPr lang="en-US" sz="1200"/>
            </a:p>
          </p:txBody>
        </p:sp>
        <p:sp>
          <p:nvSpPr>
            <p:cNvPr id="12297" name="Text Box 26"/>
            <p:cNvSpPr txBox="1">
              <a:spLocks noChangeArrowheads="1"/>
            </p:cNvSpPr>
            <p:nvPr/>
          </p:nvSpPr>
          <p:spPr bwMode="auto">
            <a:xfrm>
              <a:off x="2468" y="2163"/>
              <a:ext cx="58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200">
                  <a:latin typeface="Times New Roman" pitchFamily="18" charset="0"/>
                </a:rPr>
                <a:t>Stabilită</a:t>
              </a:r>
              <a:endParaRPr lang="en-US" sz="1200"/>
            </a:p>
          </p:txBody>
        </p:sp>
        <p:sp>
          <p:nvSpPr>
            <p:cNvPr id="12298" name="Text Box 27"/>
            <p:cNvSpPr txBox="1">
              <a:spLocks noChangeArrowheads="1"/>
            </p:cNvSpPr>
            <p:nvPr/>
          </p:nvSpPr>
          <p:spPr bwMode="auto">
            <a:xfrm>
              <a:off x="3651" y="2160"/>
              <a:ext cx="71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000"/>
                <a:t>Autentificare</a:t>
              </a:r>
              <a:endParaRPr lang="en-US"/>
            </a:p>
          </p:txBody>
        </p:sp>
        <p:sp>
          <p:nvSpPr>
            <p:cNvPr id="12299" name="Line 28"/>
            <p:cNvSpPr>
              <a:spLocks noChangeShapeType="1"/>
            </p:cNvSpPr>
            <p:nvPr/>
          </p:nvSpPr>
          <p:spPr bwMode="auto">
            <a:xfrm>
              <a:off x="1948" y="2251"/>
              <a:ext cx="520" cy="0"/>
            </a:xfrm>
            <a:prstGeom prst="line">
              <a:avLst/>
            </a:prstGeom>
            <a:noFill/>
            <a:ln w="9525">
              <a:solidFill>
                <a:srgbClr val="000000"/>
              </a:solidFill>
              <a:round/>
              <a:headEnd/>
              <a:tailEnd type="triangle" w="med" len="med"/>
            </a:ln>
          </p:spPr>
          <p:txBody>
            <a:bodyPr/>
            <a:lstStyle/>
            <a:p>
              <a:endParaRPr lang="en-US"/>
            </a:p>
          </p:txBody>
        </p:sp>
        <p:sp>
          <p:nvSpPr>
            <p:cNvPr id="12300" name="Line 29"/>
            <p:cNvSpPr>
              <a:spLocks noChangeShapeType="1"/>
            </p:cNvSpPr>
            <p:nvPr/>
          </p:nvSpPr>
          <p:spPr bwMode="auto">
            <a:xfrm>
              <a:off x="3052" y="2251"/>
              <a:ext cx="616" cy="0"/>
            </a:xfrm>
            <a:prstGeom prst="line">
              <a:avLst/>
            </a:prstGeom>
            <a:noFill/>
            <a:ln w="9525">
              <a:solidFill>
                <a:srgbClr val="000000"/>
              </a:solidFill>
              <a:round/>
              <a:headEnd/>
              <a:tailEnd type="triangle" w="med" len="med"/>
            </a:ln>
          </p:spPr>
          <p:txBody>
            <a:bodyPr/>
            <a:lstStyle/>
            <a:p>
              <a:endParaRPr lang="en-US"/>
            </a:p>
          </p:txBody>
        </p:sp>
        <p:sp>
          <p:nvSpPr>
            <p:cNvPr id="12301" name="Line 30"/>
            <p:cNvSpPr>
              <a:spLocks noChangeShapeType="1"/>
            </p:cNvSpPr>
            <p:nvPr/>
          </p:nvSpPr>
          <p:spPr bwMode="auto">
            <a:xfrm>
              <a:off x="4025" y="2310"/>
              <a:ext cx="0" cy="499"/>
            </a:xfrm>
            <a:prstGeom prst="line">
              <a:avLst/>
            </a:prstGeom>
            <a:noFill/>
            <a:ln w="9525">
              <a:solidFill>
                <a:srgbClr val="000000"/>
              </a:solidFill>
              <a:round/>
              <a:headEnd/>
              <a:tailEnd type="triangle" w="med" len="med"/>
            </a:ln>
          </p:spPr>
          <p:txBody>
            <a:bodyPr/>
            <a:lstStyle/>
            <a:p>
              <a:endParaRPr lang="en-US"/>
            </a:p>
          </p:txBody>
        </p:sp>
        <p:sp>
          <p:nvSpPr>
            <p:cNvPr id="12302" name="Line 31"/>
            <p:cNvSpPr>
              <a:spLocks noChangeShapeType="1"/>
            </p:cNvSpPr>
            <p:nvPr/>
          </p:nvSpPr>
          <p:spPr bwMode="auto">
            <a:xfrm flipV="1">
              <a:off x="1656" y="2310"/>
              <a:ext cx="0" cy="499"/>
            </a:xfrm>
            <a:prstGeom prst="line">
              <a:avLst/>
            </a:prstGeom>
            <a:noFill/>
            <a:ln w="9525">
              <a:solidFill>
                <a:srgbClr val="000000"/>
              </a:solidFill>
              <a:round/>
              <a:headEnd/>
              <a:tailEnd type="triangle" w="med" len="med"/>
            </a:ln>
          </p:spPr>
          <p:txBody>
            <a:bodyPr/>
            <a:lstStyle/>
            <a:p>
              <a:endParaRPr lang="en-US"/>
            </a:p>
          </p:txBody>
        </p:sp>
        <p:sp>
          <p:nvSpPr>
            <p:cNvPr id="12303" name="Line 32"/>
            <p:cNvSpPr>
              <a:spLocks noChangeShapeType="1"/>
            </p:cNvSpPr>
            <p:nvPr/>
          </p:nvSpPr>
          <p:spPr bwMode="auto">
            <a:xfrm>
              <a:off x="2565" y="2310"/>
              <a:ext cx="0" cy="146"/>
            </a:xfrm>
            <a:prstGeom prst="line">
              <a:avLst/>
            </a:prstGeom>
            <a:noFill/>
            <a:ln w="9525">
              <a:solidFill>
                <a:srgbClr val="000000"/>
              </a:solidFill>
              <a:round/>
              <a:headEnd/>
              <a:tailEnd/>
            </a:ln>
          </p:spPr>
          <p:txBody>
            <a:bodyPr/>
            <a:lstStyle/>
            <a:p>
              <a:endParaRPr lang="en-US"/>
            </a:p>
          </p:txBody>
        </p:sp>
        <p:sp>
          <p:nvSpPr>
            <p:cNvPr id="12304" name="Line 33"/>
            <p:cNvSpPr>
              <a:spLocks noChangeShapeType="1"/>
            </p:cNvSpPr>
            <p:nvPr/>
          </p:nvSpPr>
          <p:spPr bwMode="auto">
            <a:xfrm flipH="1">
              <a:off x="1786" y="2456"/>
              <a:ext cx="779" cy="0"/>
            </a:xfrm>
            <a:prstGeom prst="line">
              <a:avLst/>
            </a:prstGeom>
            <a:noFill/>
            <a:ln w="9525">
              <a:solidFill>
                <a:srgbClr val="000000"/>
              </a:solidFill>
              <a:round/>
              <a:headEnd/>
              <a:tailEnd/>
            </a:ln>
          </p:spPr>
          <p:txBody>
            <a:bodyPr/>
            <a:lstStyle/>
            <a:p>
              <a:endParaRPr lang="en-US"/>
            </a:p>
          </p:txBody>
        </p:sp>
        <p:sp>
          <p:nvSpPr>
            <p:cNvPr id="12305" name="Line 34"/>
            <p:cNvSpPr>
              <a:spLocks noChangeShapeType="1"/>
            </p:cNvSpPr>
            <p:nvPr/>
          </p:nvSpPr>
          <p:spPr bwMode="auto">
            <a:xfrm flipV="1">
              <a:off x="1786" y="2310"/>
              <a:ext cx="0" cy="146"/>
            </a:xfrm>
            <a:prstGeom prst="line">
              <a:avLst/>
            </a:prstGeom>
            <a:noFill/>
            <a:ln w="9525">
              <a:solidFill>
                <a:srgbClr val="000000"/>
              </a:solidFill>
              <a:round/>
              <a:headEnd/>
              <a:tailEnd type="triangle" w="med" len="med"/>
            </a:ln>
          </p:spPr>
          <p:txBody>
            <a:bodyPr/>
            <a:lstStyle/>
            <a:p>
              <a:endParaRPr lang="en-US"/>
            </a:p>
          </p:txBody>
        </p:sp>
        <p:sp>
          <p:nvSpPr>
            <p:cNvPr id="12306" name="Line 35"/>
            <p:cNvSpPr>
              <a:spLocks noChangeShapeType="1"/>
            </p:cNvSpPr>
            <p:nvPr/>
          </p:nvSpPr>
          <p:spPr bwMode="auto">
            <a:xfrm flipH="1">
              <a:off x="1948" y="2310"/>
              <a:ext cx="1720" cy="499"/>
            </a:xfrm>
            <a:prstGeom prst="line">
              <a:avLst/>
            </a:prstGeom>
            <a:noFill/>
            <a:ln w="9525">
              <a:solidFill>
                <a:srgbClr val="000000"/>
              </a:solidFill>
              <a:round/>
              <a:headEnd/>
              <a:tailEnd type="triangle" w="med" len="med"/>
            </a:ln>
          </p:spPr>
          <p:txBody>
            <a:bodyPr/>
            <a:lstStyle/>
            <a:p>
              <a:endParaRPr lang="en-US"/>
            </a:p>
          </p:txBody>
        </p:sp>
        <p:sp>
          <p:nvSpPr>
            <p:cNvPr id="12307" name="Text Box 36"/>
            <p:cNvSpPr txBox="1">
              <a:spLocks noChangeArrowheads="1"/>
            </p:cNvSpPr>
            <p:nvPr/>
          </p:nvSpPr>
          <p:spPr bwMode="auto">
            <a:xfrm>
              <a:off x="1137" y="2486"/>
              <a:ext cx="487" cy="235"/>
            </a:xfrm>
            <a:prstGeom prst="rect">
              <a:avLst/>
            </a:prstGeom>
            <a:solidFill>
              <a:srgbClr val="FFFFFF"/>
            </a:solidFill>
            <a:ln w="9525">
              <a:noFill/>
              <a:miter lim="800000"/>
              <a:headEnd/>
              <a:tailEnd/>
            </a:ln>
          </p:spPr>
          <p:txBody>
            <a:bodyPr lIns="0" tIns="0" rIns="0" bIns="0"/>
            <a:lstStyle/>
            <a:p>
              <a:pPr algn="ctr"/>
              <a:r>
                <a:rPr lang="en-US" sz="1200">
                  <a:latin typeface="Times New Roman" pitchFamily="18" charset="0"/>
                </a:rPr>
                <a:t>Purtătoare  eliberată</a:t>
              </a:r>
              <a:endParaRPr lang="en-US" sz="1200"/>
            </a:p>
          </p:txBody>
        </p:sp>
        <p:grpSp>
          <p:nvGrpSpPr>
            <p:cNvPr id="12308" name="Group 50"/>
            <p:cNvGrpSpPr>
              <a:grpSpLocks/>
            </p:cNvGrpSpPr>
            <p:nvPr/>
          </p:nvGrpSpPr>
          <p:grpSpPr bwMode="auto">
            <a:xfrm>
              <a:off x="1364" y="2809"/>
              <a:ext cx="3018" cy="352"/>
              <a:chOff x="1364" y="2809"/>
              <a:chExt cx="3018" cy="352"/>
            </a:xfrm>
          </p:grpSpPr>
          <p:sp>
            <p:nvSpPr>
              <p:cNvPr id="12315" name="Text Box 38"/>
              <p:cNvSpPr txBox="1">
                <a:spLocks noChangeArrowheads="1"/>
              </p:cNvSpPr>
              <p:nvPr/>
            </p:nvSpPr>
            <p:spPr bwMode="auto">
              <a:xfrm>
                <a:off x="1364" y="2809"/>
                <a:ext cx="58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200">
                    <a:latin typeface="Times New Roman" pitchFamily="18" charset="0"/>
                  </a:rPr>
                  <a:t>Terminată</a:t>
                </a:r>
                <a:endParaRPr lang="en-US" sz="1200"/>
              </a:p>
            </p:txBody>
          </p:sp>
          <p:sp>
            <p:nvSpPr>
              <p:cNvPr id="12316" name="Text Box 39"/>
              <p:cNvSpPr txBox="1">
                <a:spLocks noChangeArrowheads="1"/>
              </p:cNvSpPr>
              <p:nvPr/>
            </p:nvSpPr>
            <p:spPr bwMode="auto">
              <a:xfrm>
                <a:off x="2532" y="2809"/>
                <a:ext cx="58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200">
                    <a:latin typeface="Times New Roman" pitchFamily="18" charset="0"/>
                  </a:rPr>
                  <a:t>Deschisă</a:t>
                </a:r>
                <a:endParaRPr lang="en-US" sz="1200"/>
              </a:p>
            </p:txBody>
          </p:sp>
          <p:sp>
            <p:nvSpPr>
              <p:cNvPr id="12317" name="Text Box 40"/>
              <p:cNvSpPr txBox="1">
                <a:spLocks noChangeArrowheads="1"/>
              </p:cNvSpPr>
              <p:nvPr/>
            </p:nvSpPr>
            <p:spPr bwMode="auto">
              <a:xfrm>
                <a:off x="3798" y="2809"/>
                <a:ext cx="584" cy="147"/>
              </a:xfrm>
              <a:prstGeom prst="rect">
                <a:avLst/>
              </a:prstGeom>
              <a:solidFill>
                <a:srgbClr val="C0C0C0"/>
              </a:solidFill>
              <a:ln w="9525">
                <a:solidFill>
                  <a:srgbClr val="000000"/>
                </a:solidFill>
                <a:miter lim="800000"/>
                <a:headEnd/>
                <a:tailEnd/>
              </a:ln>
            </p:spPr>
            <p:txBody>
              <a:bodyPr lIns="18000" tIns="0" rIns="18000" bIns="0"/>
              <a:lstStyle/>
              <a:p>
                <a:pPr algn="ctr"/>
                <a:r>
                  <a:rPr lang="en-US" sz="1200">
                    <a:latin typeface="Times New Roman" pitchFamily="18" charset="0"/>
                  </a:rPr>
                  <a:t>Reţea</a:t>
                </a:r>
                <a:endParaRPr lang="en-US" sz="1200"/>
              </a:p>
            </p:txBody>
          </p:sp>
          <p:sp>
            <p:nvSpPr>
              <p:cNvPr id="12318" name="Line 41"/>
              <p:cNvSpPr>
                <a:spLocks noChangeShapeType="1"/>
              </p:cNvSpPr>
              <p:nvPr/>
            </p:nvSpPr>
            <p:spPr bwMode="auto">
              <a:xfrm flipH="1">
                <a:off x="3116" y="2868"/>
                <a:ext cx="682" cy="0"/>
              </a:xfrm>
              <a:prstGeom prst="line">
                <a:avLst/>
              </a:prstGeom>
              <a:noFill/>
              <a:ln w="9525">
                <a:solidFill>
                  <a:srgbClr val="000000"/>
                </a:solidFill>
                <a:round/>
                <a:headEnd/>
                <a:tailEnd type="triangle" w="med" len="med"/>
              </a:ln>
            </p:spPr>
            <p:txBody>
              <a:bodyPr/>
              <a:lstStyle/>
              <a:p>
                <a:endParaRPr lang="en-US"/>
              </a:p>
            </p:txBody>
          </p:sp>
          <p:sp>
            <p:nvSpPr>
              <p:cNvPr id="12319" name="Line 42"/>
              <p:cNvSpPr>
                <a:spLocks noChangeShapeType="1"/>
              </p:cNvSpPr>
              <p:nvPr/>
            </p:nvSpPr>
            <p:spPr bwMode="auto">
              <a:xfrm flipH="1">
                <a:off x="1948" y="2868"/>
                <a:ext cx="584" cy="0"/>
              </a:xfrm>
              <a:prstGeom prst="line">
                <a:avLst/>
              </a:prstGeom>
              <a:noFill/>
              <a:ln w="9525">
                <a:solidFill>
                  <a:srgbClr val="000000"/>
                </a:solidFill>
                <a:round/>
                <a:headEnd/>
                <a:tailEnd type="triangle" w="med" len="med"/>
              </a:ln>
            </p:spPr>
            <p:txBody>
              <a:bodyPr/>
              <a:lstStyle/>
              <a:p>
                <a:endParaRPr lang="en-US"/>
              </a:p>
            </p:txBody>
          </p:sp>
          <p:sp>
            <p:nvSpPr>
              <p:cNvPr id="12320" name="Text Box 43"/>
              <p:cNvSpPr txBox="1">
                <a:spLocks noChangeArrowheads="1"/>
              </p:cNvSpPr>
              <p:nvPr/>
            </p:nvSpPr>
            <p:spPr bwMode="auto">
              <a:xfrm>
                <a:off x="3214" y="2926"/>
                <a:ext cx="551" cy="235"/>
              </a:xfrm>
              <a:prstGeom prst="rect">
                <a:avLst/>
              </a:prstGeom>
              <a:solidFill>
                <a:srgbClr val="FFFFFF"/>
              </a:solidFill>
              <a:ln w="9525">
                <a:noFill/>
                <a:miter lim="800000"/>
                <a:headEnd/>
                <a:tailEnd/>
              </a:ln>
            </p:spPr>
            <p:txBody>
              <a:bodyPr lIns="0" tIns="0" rIns="0" bIns="0"/>
              <a:lstStyle/>
              <a:p>
                <a:r>
                  <a:rPr lang="en-US" sz="1200">
                    <a:latin typeface="Times New Roman" pitchFamily="18" charset="0"/>
                  </a:rPr>
                  <a:t>Configurare </a:t>
                </a:r>
              </a:p>
              <a:p>
                <a:pPr algn="ctr"/>
                <a:r>
                  <a:rPr lang="en-US" sz="1200">
                    <a:latin typeface="Times New Roman" pitchFamily="18" charset="0"/>
                  </a:rPr>
                  <a:t>NCP</a:t>
                </a:r>
              </a:p>
            </p:txBody>
          </p:sp>
        </p:grpSp>
        <p:sp>
          <p:nvSpPr>
            <p:cNvPr id="12309" name="Text Box 44"/>
            <p:cNvSpPr txBox="1">
              <a:spLocks noChangeArrowheads="1"/>
            </p:cNvSpPr>
            <p:nvPr/>
          </p:nvSpPr>
          <p:spPr bwMode="auto">
            <a:xfrm>
              <a:off x="4057" y="2427"/>
              <a:ext cx="649" cy="235"/>
            </a:xfrm>
            <a:prstGeom prst="rect">
              <a:avLst/>
            </a:prstGeom>
            <a:solidFill>
              <a:srgbClr val="FFFFFF"/>
            </a:solidFill>
            <a:ln w="9525">
              <a:noFill/>
              <a:miter lim="800000"/>
              <a:headEnd/>
              <a:tailEnd/>
            </a:ln>
          </p:spPr>
          <p:txBody>
            <a:bodyPr lIns="0" tIns="0" rIns="0" bIns="0"/>
            <a:lstStyle/>
            <a:p>
              <a:pPr algn="ctr"/>
              <a:r>
                <a:rPr lang="en-US" sz="1200"/>
                <a:t>Autentificare</a:t>
              </a:r>
            </a:p>
            <a:p>
              <a:pPr algn="ctr"/>
              <a:r>
                <a:rPr lang="en-US" sz="1200">
                  <a:latin typeface="Times New Roman" pitchFamily="18" charset="0"/>
                </a:rPr>
                <a:t>reuşită</a:t>
              </a:r>
              <a:endParaRPr lang="en-US" sz="1200"/>
            </a:p>
          </p:txBody>
        </p:sp>
        <p:sp>
          <p:nvSpPr>
            <p:cNvPr id="12310" name="Text Box 45"/>
            <p:cNvSpPr txBox="1">
              <a:spLocks noChangeArrowheads="1"/>
            </p:cNvSpPr>
            <p:nvPr/>
          </p:nvSpPr>
          <p:spPr bwMode="auto">
            <a:xfrm>
              <a:off x="3116" y="1957"/>
              <a:ext cx="487" cy="235"/>
            </a:xfrm>
            <a:prstGeom prst="rect">
              <a:avLst/>
            </a:prstGeom>
            <a:solidFill>
              <a:srgbClr val="FFFFFF"/>
            </a:solidFill>
            <a:ln w="9525">
              <a:noFill/>
              <a:miter lim="800000"/>
              <a:headEnd/>
              <a:tailEnd/>
            </a:ln>
          </p:spPr>
          <p:txBody>
            <a:bodyPr lIns="0" tIns="0" rIns="0" bIns="0"/>
            <a:lstStyle/>
            <a:p>
              <a:pPr>
                <a:spcAft>
                  <a:spcPts val="600"/>
                </a:spcAft>
              </a:pPr>
              <a:r>
                <a:rPr lang="ro-RO" sz="1200">
                  <a:latin typeface="Times New Roman" pitchFamily="18" charset="0"/>
                </a:rPr>
                <a:t>Negociere opţiuni</a:t>
              </a:r>
              <a:endParaRPr lang="en-US" sz="1200"/>
            </a:p>
          </p:txBody>
        </p:sp>
        <p:sp>
          <p:nvSpPr>
            <p:cNvPr id="12311" name="Text Box 46"/>
            <p:cNvSpPr txBox="1">
              <a:spLocks noChangeArrowheads="1"/>
            </p:cNvSpPr>
            <p:nvPr/>
          </p:nvSpPr>
          <p:spPr bwMode="auto">
            <a:xfrm>
              <a:off x="3019" y="2473"/>
              <a:ext cx="390" cy="118"/>
            </a:xfrm>
            <a:prstGeom prst="rect">
              <a:avLst/>
            </a:prstGeom>
            <a:solidFill>
              <a:srgbClr val="FFFFFF"/>
            </a:solidFill>
            <a:ln w="9525">
              <a:noFill/>
              <a:miter lim="800000"/>
              <a:headEnd/>
              <a:tailEnd/>
            </a:ln>
          </p:spPr>
          <p:txBody>
            <a:bodyPr lIns="0" tIns="0" rIns="0" bIns="0"/>
            <a:lstStyle/>
            <a:p>
              <a:pPr algn="ctr"/>
              <a:r>
                <a:rPr lang="en-US" sz="1200" dirty="0" err="1">
                  <a:latin typeface="Times New Roman" pitchFamily="18" charset="0"/>
                </a:rPr>
                <a:t>Eşuat</a:t>
              </a:r>
              <a:endParaRPr lang="en-US" sz="1200" dirty="0"/>
            </a:p>
          </p:txBody>
        </p:sp>
        <p:sp>
          <p:nvSpPr>
            <p:cNvPr id="12312" name="Text Box 47"/>
            <p:cNvSpPr txBox="1">
              <a:spLocks noChangeArrowheads="1"/>
            </p:cNvSpPr>
            <p:nvPr/>
          </p:nvSpPr>
          <p:spPr bwMode="auto">
            <a:xfrm>
              <a:off x="1981" y="2486"/>
              <a:ext cx="422" cy="146"/>
            </a:xfrm>
            <a:prstGeom prst="rect">
              <a:avLst/>
            </a:prstGeom>
            <a:solidFill>
              <a:srgbClr val="FFFFFF"/>
            </a:solidFill>
            <a:ln w="9525">
              <a:noFill/>
              <a:miter lim="800000"/>
              <a:headEnd/>
              <a:tailEnd/>
            </a:ln>
          </p:spPr>
          <p:txBody>
            <a:bodyPr lIns="0" tIns="0" rIns="0" bIns="0"/>
            <a:lstStyle/>
            <a:p>
              <a:pPr algn="ctr"/>
              <a:r>
                <a:rPr lang="en-US" sz="1200">
                  <a:latin typeface="Times New Roman" pitchFamily="18" charset="0"/>
                </a:rPr>
                <a:t>Eşuat</a:t>
              </a:r>
              <a:endParaRPr lang="en-US" sz="1200"/>
            </a:p>
          </p:txBody>
        </p:sp>
        <p:sp>
          <p:nvSpPr>
            <p:cNvPr id="12313" name="Text Box 48"/>
            <p:cNvSpPr txBox="1">
              <a:spLocks noChangeArrowheads="1"/>
            </p:cNvSpPr>
            <p:nvPr/>
          </p:nvSpPr>
          <p:spPr bwMode="auto">
            <a:xfrm>
              <a:off x="975" y="3158"/>
              <a:ext cx="4218" cy="176"/>
            </a:xfrm>
            <a:prstGeom prst="rect">
              <a:avLst/>
            </a:prstGeom>
            <a:solidFill>
              <a:srgbClr val="FFFFFF"/>
            </a:solidFill>
            <a:ln w="9525">
              <a:noFill/>
              <a:miter lim="800000"/>
              <a:headEnd/>
              <a:tailEnd/>
            </a:ln>
          </p:spPr>
          <p:txBody>
            <a:bodyPr lIns="0" tIns="0" rIns="0" bIns="0"/>
            <a:lstStyle/>
            <a:p>
              <a:r>
                <a:rPr lang="en-US" sz="1200" b="1">
                  <a:latin typeface="Times New Roman" pitchFamily="18" charset="0"/>
                </a:rPr>
                <a:t>Fig. 3.6 Diagrama de faze la stabilirea şi eliberarea unei linii</a:t>
              </a:r>
              <a:endParaRPr lang="en-US" b="1"/>
            </a:p>
          </p:txBody>
        </p:sp>
        <p:sp>
          <p:nvSpPr>
            <p:cNvPr id="12314" name="Text Box 49"/>
            <p:cNvSpPr txBox="1">
              <a:spLocks noChangeArrowheads="1"/>
            </p:cNvSpPr>
            <p:nvPr/>
          </p:nvSpPr>
          <p:spPr bwMode="auto">
            <a:xfrm>
              <a:off x="2078" y="2897"/>
              <a:ext cx="422" cy="117"/>
            </a:xfrm>
            <a:prstGeom prst="rect">
              <a:avLst/>
            </a:prstGeom>
            <a:solidFill>
              <a:srgbClr val="FFFFFF"/>
            </a:solidFill>
            <a:ln w="9525">
              <a:noFill/>
              <a:miter lim="800000"/>
              <a:headEnd/>
              <a:tailEnd/>
            </a:ln>
          </p:spPr>
          <p:txBody>
            <a:bodyPr lIns="0" tIns="0" rIns="0" bIns="0"/>
            <a:lstStyle/>
            <a:p>
              <a:pPr algn="ctr"/>
              <a:r>
                <a:rPr lang="en-US" sz="1000"/>
                <a:t>Gata</a:t>
              </a: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sz="2400" b="1"/>
              <a:t>Subnivelul controlul accesului la mediu (MAC)</a:t>
            </a:r>
            <a:r>
              <a:rPr lang="en-US"/>
              <a:t> </a:t>
            </a:r>
          </a:p>
        </p:txBody>
      </p:sp>
      <p:sp>
        <p:nvSpPr>
          <p:cNvPr id="13315" name="Text Box 3"/>
          <p:cNvSpPr txBox="1">
            <a:spLocks noChangeArrowheads="1"/>
          </p:cNvSpPr>
          <p:nvPr/>
        </p:nvSpPr>
        <p:spPr bwMode="auto">
          <a:xfrm>
            <a:off x="468313" y="981075"/>
            <a:ext cx="8207375" cy="4064000"/>
          </a:xfrm>
          <a:prstGeom prst="rect">
            <a:avLst/>
          </a:prstGeom>
          <a:solidFill>
            <a:srgbClr val="CCFFCC">
              <a:alpha val="38823"/>
            </a:srgbClr>
          </a:solidFill>
          <a:ln w="9525">
            <a:noFill/>
            <a:miter lim="800000"/>
            <a:headEnd/>
            <a:tailEnd/>
          </a:ln>
        </p:spPr>
        <p:txBody>
          <a:bodyPr>
            <a:spAutoFit/>
          </a:bodyPr>
          <a:lstStyle/>
          <a:p>
            <a:r>
              <a:rPr lang="ro-RO" sz="1600" dirty="0"/>
              <a:t>Accesul la mediul partajat (mediu comun, mediu cu acces aleator, mediu de difuzare) a mai multor utilizatori </a:t>
            </a:r>
          </a:p>
          <a:p>
            <a:r>
              <a:rPr lang="ro-RO" sz="1600" dirty="0"/>
              <a:t>Reglementată prin seria de standarde IEEE 802</a:t>
            </a:r>
          </a:p>
          <a:p>
            <a:endParaRPr lang="ro-RO" sz="1600" dirty="0"/>
          </a:p>
          <a:p>
            <a:r>
              <a:rPr lang="ro-RO" sz="1600" b="1" dirty="0"/>
              <a:t>Alocare statică: </a:t>
            </a:r>
            <a:r>
              <a:rPr lang="ro-RO" sz="1600" dirty="0"/>
              <a:t> TDM,   FDM,   CDM; </a:t>
            </a:r>
            <a:r>
              <a:rPr lang="en-US" sz="1600" dirty="0"/>
              <a:t> </a:t>
            </a:r>
            <a:r>
              <a:rPr lang="ro-RO" sz="1600" dirty="0"/>
              <a:t>este  de regulă ineficientă</a:t>
            </a:r>
          </a:p>
          <a:p>
            <a:r>
              <a:rPr lang="ro-RO" sz="1600" b="1" dirty="0"/>
              <a:t>Alocare dinamică:  </a:t>
            </a:r>
            <a:r>
              <a:rPr lang="ro-RO" sz="1600" dirty="0"/>
              <a:t>cu detecţia purtătoarei (acces aleator în timp continuu sau </a:t>
            </a:r>
            <a:r>
              <a:rPr lang="ro-RO" sz="1600" dirty="0" err="1"/>
              <a:t>discert</a:t>
            </a:r>
            <a:r>
              <a:rPr lang="ro-RO" sz="1600" dirty="0"/>
              <a:t>)</a:t>
            </a:r>
          </a:p>
          <a:p>
            <a:r>
              <a:rPr lang="ro-RO" sz="1600" dirty="0"/>
              <a:t>		cu jeton</a:t>
            </a:r>
          </a:p>
          <a:p>
            <a:r>
              <a:rPr lang="ro-RO" sz="1600" dirty="0"/>
              <a:t>Tehnici cu detecţia purtătoarei (CSMA):</a:t>
            </a:r>
          </a:p>
          <a:p>
            <a:r>
              <a:rPr lang="ro-RO" sz="1600" dirty="0"/>
              <a:t>	</a:t>
            </a:r>
            <a:r>
              <a:rPr lang="ro-RO" sz="1600" b="1" dirty="0"/>
              <a:t>CSMA cu detecţia coliziunii (CSMA/CD).</a:t>
            </a:r>
            <a:r>
              <a:rPr lang="ro-RO" sz="1600" dirty="0"/>
              <a:t> </a:t>
            </a:r>
          </a:p>
          <a:p>
            <a:r>
              <a:rPr lang="ro-RO" sz="1600" dirty="0"/>
              <a:t>	</a:t>
            </a:r>
            <a:r>
              <a:rPr lang="ro-RO" sz="1600" b="1" dirty="0"/>
              <a:t>Accesul multiplu cu evitarea coliziunii (CSMA/CA)</a:t>
            </a:r>
            <a:r>
              <a:rPr lang="ro-RO" sz="1600" dirty="0"/>
              <a:t> </a:t>
            </a:r>
          </a:p>
          <a:p>
            <a:r>
              <a:rPr lang="ro-RO" sz="1600" dirty="0"/>
              <a:t>	</a:t>
            </a:r>
            <a:r>
              <a:rPr lang="ro-RO" sz="1600" b="1" dirty="0"/>
              <a:t>CSMA persistent</a:t>
            </a:r>
            <a:r>
              <a:rPr lang="en-US" sz="1600" dirty="0"/>
              <a:t> </a:t>
            </a:r>
            <a:endParaRPr lang="ro-RO" sz="1600" dirty="0"/>
          </a:p>
          <a:p>
            <a:r>
              <a:rPr lang="ro-RO" sz="1600" dirty="0"/>
              <a:t>	</a:t>
            </a:r>
            <a:r>
              <a:rPr lang="ro-RO" sz="1600" b="1" dirty="0"/>
              <a:t>CSMA nepersistent</a:t>
            </a:r>
            <a:r>
              <a:rPr lang="en-US" sz="1600" dirty="0"/>
              <a:t> </a:t>
            </a:r>
            <a:endParaRPr lang="ro-RO" sz="1600" dirty="0"/>
          </a:p>
          <a:p>
            <a:endParaRPr lang="ro-RO" sz="1600" dirty="0"/>
          </a:p>
          <a:p>
            <a:r>
              <a:rPr lang="ro-RO" sz="1600" dirty="0"/>
              <a:t>Tehnici cu jeton</a:t>
            </a:r>
            <a:r>
              <a:rPr lang="ro-RO" dirty="0"/>
              <a:t>:</a:t>
            </a:r>
          </a:p>
          <a:p>
            <a:r>
              <a:rPr lang="ro-RO" dirty="0"/>
              <a:t>	</a:t>
            </a:r>
            <a:r>
              <a:rPr lang="ro-RO" sz="1600" b="1" dirty="0"/>
              <a:t>pe bus </a:t>
            </a:r>
          </a:p>
          <a:p>
            <a:r>
              <a:rPr lang="ro-RO" sz="1600" b="1" dirty="0"/>
              <a:t>        	pe inel</a:t>
            </a:r>
            <a:endParaRPr lang="en-US" sz="1600" b="1" dirty="0"/>
          </a:p>
        </p:txBody>
      </p:sp>
      <p:sp>
        <p:nvSpPr>
          <p:cNvPr id="1331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331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sz="2400" b="1"/>
              <a:t>Subnivelul controlul accesului la mediu (MAC)</a:t>
            </a:r>
            <a:r>
              <a:rPr lang="en-US"/>
              <a:t> </a:t>
            </a:r>
          </a:p>
        </p:txBody>
      </p:sp>
      <p:sp>
        <p:nvSpPr>
          <p:cNvPr id="14339" name="Text Box 3"/>
          <p:cNvSpPr txBox="1">
            <a:spLocks noChangeArrowheads="1"/>
          </p:cNvSpPr>
          <p:nvPr/>
        </p:nvSpPr>
        <p:spPr bwMode="auto">
          <a:xfrm>
            <a:off x="409518" y="982629"/>
            <a:ext cx="8207375" cy="5232202"/>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Seria de standarde IEEE 802 cuprinde:</a:t>
            </a:r>
          </a:p>
          <a:p>
            <a:endParaRPr lang="ro-RO" sz="1600" b="1" dirty="0">
              <a:solidFill>
                <a:srgbClr val="3333FF"/>
              </a:solidFill>
            </a:endParaRPr>
          </a:p>
          <a:p>
            <a:r>
              <a:rPr lang="ro-RO" sz="1600" dirty="0"/>
              <a:t>802.1 – Principiile generale şi arhitectura LAN-urilor</a:t>
            </a:r>
          </a:p>
          <a:p>
            <a:r>
              <a:rPr lang="ro-RO" sz="1600" dirty="0"/>
              <a:t>802.1Q - LAN-uri virtuale</a:t>
            </a:r>
          </a:p>
          <a:p>
            <a:r>
              <a:rPr lang="ro-RO" sz="1600" dirty="0"/>
              <a:t>802.2 -  LLC (Logical Link Control)</a:t>
            </a:r>
          </a:p>
          <a:p>
            <a:r>
              <a:rPr lang="ro-RO" sz="1600" dirty="0"/>
              <a:t>802.3 – Ehternet (CSMA-CD)</a:t>
            </a:r>
          </a:p>
          <a:p>
            <a:r>
              <a:rPr lang="ro-RO" sz="1600" dirty="0"/>
              <a:t>802.3u – Ethernet rapid</a:t>
            </a:r>
          </a:p>
          <a:p>
            <a:r>
              <a:rPr lang="ro-RO" sz="1600" dirty="0"/>
              <a:t>802.4 – Token bus</a:t>
            </a:r>
          </a:p>
          <a:p>
            <a:r>
              <a:rPr lang="ro-RO" sz="1600" dirty="0"/>
              <a:t>802.5 – Token ring</a:t>
            </a:r>
          </a:p>
          <a:p>
            <a:r>
              <a:rPr lang="ro-RO" sz="1600" dirty="0"/>
              <a:t>802.6 – DQDB (Dual Queue Dual Bus), standard de MAN</a:t>
            </a:r>
            <a:endParaRPr lang="en-US" sz="1600" dirty="0"/>
          </a:p>
          <a:p>
            <a:r>
              <a:rPr lang="ro-RO" sz="1600" dirty="0"/>
              <a:t>802.</a:t>
            </a:r>
            <a:r>
              <a:rPr lang="en-US" sz="1600" dirty="0"/>
              <a:t>7 – </a:t>
            </a:r>
            <a:r>
              <a:rPr lang="en-US" sz="1600" dirty="0" err="1"/>
              <a:t>grup</a:t>
            </a:r>
            <a:r>
              <a:rPr lang="en-US" sz="1600" dirty="0"/>
              <a:t> de </a:t>
            </a:r>
            <a:r>
              <a:rPr lang="en-US" sz="1600" dirty="0" err="1"/>
              <a:t>lucru</a:t>
            </a:r>
            <a:r>
              <a:rPr lang="en-US" sz="1600" dirty="0"/>
              <a:t> </a:t>
            </a:r>
            <a:r>
              <a:rPr lang="en-US" sz="1600" dirty="0" err="1"/>
              <a:t>pentru</a:t>
            </a:r>
            <a:r>
              <a:rPr lang="en-US" sz="1600" dirty="0"/>
              <a:t> LAN-</a:t>
            </a:r>
            <a:r>
              <a:rPr lang="en-US" sz="1600" dirty="0" err="1"/>
              <a:t>uri</a:t>
            </a:r>
            <a:r>
              <a:rPr lang="en-US" sz="1600" dirty="0"/>
              <a:t> de mare </a:t>
            </a:r>
            <a:r>
              <a:rPr lang="en-US" sz="1600" dirty="0" err="1"/>
              <a:t>vite</a:t>
            </a:r>
            <a:r>
              <a:rPr lang="ro-RO" sz="1600" dirty="0"/>
              <a:t>ză, actualmente nu lucrează</a:t>
            </a:r>
            <a:endParaRPr lang="en-US" sz="1600" dirty="0"/>
          </a:p>
          <a:p>
            <a:r>
              <a:rPr lang="ro-RO" sz="1600" dirty="0"/>
              <a:t>802.</a:t>
            </a:r>
            <a:r>
              <a:rPr lang="en-US" sz="1600" dirty="0"/>
              <a:t>8 – LAN </a:t>
            </a:r>
            <a:r>
              <a:rPr lang="en-US" sz="1600" dirty="0" err="1"/>
              <a:t>pe</a:t>
            </a:r>
            <a:r>
              <a:rPr lang="en-US" sz="1600" dirty="0"/>
              <a:t> FO</a:t>
            </a:r>
            <a:endParaRPr lang="ro-RO" sz="1600" dirty="0"/>
          </a:p>
          <a:p>
            <a:r>
              <a:rPr lang="ro-RO" sz="1600" dirty="0"/>
              <a:t>802.9 – LAN-uri izocrone pentru aplicaţii în timp real</a:t>
            </a:r>
          </a:p>
          <a:p>
            <a:r>
              <a:rPr lang="ro-RO" sz="1600" dirty="0"/>
              <a:t>802.10 – LAN-uri virtuale şi securitate</a:t>
            </a:r>
          </a:p>
          <a:p>
            <a:r>
              <a:rPr lang="ro-RO" sz="1600" dirty="0"/>
              <a:t>802.11 – LAN-uri fără fir</a:t>
            </a:r>
          </a:p>
          <a:p>
            <a:r>
              <a:rPr lang="ro-RO" sz="1600" dirty="0"/>
              <a:t>802.14 – Modemuri de cabluri</a:t>
            </a:r>
          </a:p>
          <a:p>
            <a:r>
              <a:rPr lang="ro-RO" sz="1600" dirty="0"/>
              <a:t>802.15 – Reţele personale (Bluetooth)</a:t>
            </a:r>
          </a:p>
          <a:p>
            <a:r>
              <a:rPr lang="ro-RO" sz="1600" dirty="0"/>
              <a:t>802.16 – WAN de bandă largă fără fir</a:t>
            </a:r>
          </a:p>
          <a:p>
            <a:endParaRPr lang="ro-RO" sz="1600" dirty="0"/>
          </a:p>
          <a:p>
            <a:r>
              <a:rPr lang="ro-RO" sz="1400" dirty="0">
                <a:solidFill>
                  <a:srgbClr val="FF0000"/>
                </a:solidFill>
              </a:rPr>
              <a:t>IEEE 802.3 este un </a:t>
            </a:r>
            <a:r>
              <a:rPr lang="ro-RO" sz="1400" b="1" dirty="0">
                <a:solidFill>
                  <a:srgbClr val="FF0000"/>
                </a:solidFill>
              </a:rPr>
              <a:t>grup de lucru </a:t>
            </a:r>
            <a:r>
              <a:rPr lang="ro-RO" sz="1400" dirty="0">
                <a:solidFill>
                  <a:srgbClr val="FF0000"/>
                </a:solidFill>
              </a:rPr>
              <a:t>al IEEE şi un </a:t>
            </a:r>
            <a:r>
              <a:rPr lang="ro-RO" sz="1400" b="1" dirty="0">
                <a:solidFill>
                  <a:srgbClr val="FF0000"/>
                </a:solidFill>
              </a:rPr>
              <a:t>set de standarde </a:t>
            </a:r>
            <a:r>
              <a:rPr lang="ro-RO" sz="1400" dirty="0">
                <a:solidFill>
                  <a:srgbClr val="FF0000"/>
                </a:solidFill>
              </a:rPr>
              <a:t>pentru LAN-uri Ethernet. </a:t>
            </a:r>
          </a:p>
          <a:p>
            <a:r>
              <a:rPr lang="ro-RO" sz="1400" dirty="0">
                <a:solidFill>
                  <a:srgbClr val="FF0000"/>
                </a:solidFill>
              </a:rPr>
              <a:t> Are multe subgrupuri 802.3a, .3b, .3ab,   .....  .3x</a:t>
            </a:r>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ro-RO" sz="2400" b="1" dirty="0"/>
              <a:t>Ethernet - </a:t>
            </a:r>
            <a:r>
              <a:rPr lang="en-US" sz="2400" b="1" dirty="0" err="1"/>
              <a:t>Scurt</a:t>
            </a:r>
            <a:r>
              <a:rPr lang="en-US" sz="2400" b="1" dirty="0"/>
              <a:t> </a:t>
            </a:r>
            <a:r>
              <a:rPr lang="en-US" sz="2400" b="1" dirty="0" err="1"/>
              <a:t>istoric</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1249317" y="1274733"/>
            <a:ext cx="6864444" cy="427202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en-US" sz="2400" b="1" dirty="0" err="1"/>
              <a:t>Subnivelul</a:t>
            </a:r>
            <a:r>
              <a:rPr lang="en-US" sz="2400" b="1" dirty="0"/>
              <a:t> MAC/</a:t>
            </a:r>
            <a:r>
              <a:rPr lang="ro-RO" sz="2400" b="1" dirty="0"/>
              <a:t>LLC</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0178" name="Picture 2"/>
          <p:cNvPicPr>
            <a:picLocks noChangeAspect="1" noChangeArrowheads="1"/>
          </p:cNvPicPr>
          <p:nvPr/>
        </p:nvPicPr>
        <p:blipFill>
          <a:blip r:embed="rId2" cstate="print"/>
          <a:srcRect/>
          <a:stretch>
            <a:fillRect/>
          </a:stretch>
        </p:blipFill>
        <p:spPr bwMode="auto">
          <a:xfrm>
            <a:off x="1285830" y="1052736"/>
            <a:ext cx="5988132" cy="1570059"/>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cstate="print"/>
          <a:srcRect/>
          <a:stretch>
            <a:fillRect/>
          </a:stretch>
        </p:blipFill>
        <p:spPr bwMode="auto">
          <a:xfrm>
            <a:off x="1176291" y="3027357"/>
            <a:ext cx="6553092" cy="322547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ro-RO" sz="2400" b="1" dirty="0"/>
              <a:t>Caracteristicile reţelelor Ethernet</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3250" name="Picture 2"/>
          <p:cNvPicPr>
            <a:picLocks noChangeAspect="1" noChangeArrowheads="1"/>
          </p:cNvPicPr>
          <p:nvPr/>
        </p:nvPicPr>
        <p:blipFill>
          <a:blip r:embed="rId2" cstate="print"/>
          <a:srcRect/>
          <a:stretch>
            <a:fillRect/>
          </a:stretch>
        </p:blipFill>
        <p:spPr bwMode="auto">
          <a:xfrm>
            <a:off x="1249317" y="1274733"/>
            <a:ext cx="6645366" cy="446238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ro-RO" sz="2400" b="1" dirty="0"/>
              <a:t>Autonegocierea în Ethernet</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4274" name="Picture 2"/>
          <p:cNvPicPr>
            <a:picLocks noChangeAspect="1" noChangeArrowheads="1"/>
          </p:cNvPicPr>
          <p:nvPr/>
        </p:nvPicPr>
        <p:blipFill>
          <a:blip r:embed="rId2" cstate="print"/>
          <a:srcRect/>
          <a:stretch>
            <a:fillRect/>
          </a:stretch>
        </p:blipFill>
        <p:spPr bwMode="auto">
          <a:xfrm>
            <a:off x="1176291" y="1092168"/>
            <a:ext cx="6097671" cy="3066061"/>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cstate="print"/>
          <a:srcRect/>
          <a:stretch>
            <a:fillRect/>
          </a:stretch>
        </p:blipFill>
        <p:spPr bwMode="auto">
          <a:xfrm>
            <a:off x="1139778" y="4305312"/>
            <a:ext cx="5893317" cy="18621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ro-RO" sz="2400" b="1" dirty="0"/>
              <a:t>Autonegocierea în Ethernet</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5298" name="Picture 2"/>
          <p:cNvPicPr>
            <a:picLocks noChangeAspect="1" noChangeArrowheads="1"/>
          </p:cNvPicPr>
          <p:nvPr/>
        </p:nvPicPr>
        <p:blipFill>
          <a:blip r:embed="rId2" cstate="print"/>
          <a:srcRect/>
          <a:stretch>
            <a:fillRect/>
          </a:stretch>
        </p:blipFill>
        <p:spPr bwMode="auto">
          <a:xfrm>
            <a:off x="1249317" y="1092168"/>
            <a:ext cx="5732541" cy="1898676"/>
          </a:xfrm>
          <a:prstGeom prst="rect">
            <a:avLst/>
          </a:prstGeom>
          <a:noFill/>
          <a:ln w="9525">
            <a:noFill/>
            <a:miter lim="800000"/>
            <a:headEnd/>
            <a:tailEnd/>
          </a:ln>
          <a:effectLst/>
        </p:spPr>
      </p:pic>
      <p:pic>
        <p:nvPicPr>
          <p:cNvPr id="55300" name="Picture 4"/>
          <p:cNvPicPr>
            <a:picLocks noChangeAspect="1" noChangeArrowheads="1"/>
          </p:cNvPicPr>
          <p:nvPr/>
        </p:nvPicPr>
        <p:blipFill>
          <a:blip r:embed="rId3" cstate="print"/>
          <a:srcRect/>
          <a:stretch>
            <a:fillRect/>
          </a:stretch>
        </p:blipFill>
        <p:spPr bwMode="auto">
          <a:xfrm>
            <a:off x="1259632" y="3392995"/>
            <a:ext cx="5580620" cy="195150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3075" name="Text Box 3"/>
          <p:cNvSpPr txBox="1">
            <a:spLocks noChangeArrowheads="1"/>
          </p:cNvSpPr>
          <p:nvPr/>
        </p:nvSpPr>
        <p:spPr bwMode="auto">
          <a:xfrm>
            <a:off x="468313" y="1125538"/>
            <a:ext cx="8207375" cy="4760912"/>
          </a:xfrm>
          <a:prstGeom prst="rect">
            <a:avLst/>
          </a:prstGeom>
          <a:solidFill>
            <a:srgbClr val="CCFFCC">
              <a:alpha val="38823"/>
            </a:srgbClr>
          </a:solidFill>
          <a:ln w="9525">
            <a:noFill/>
            <a:miter lim="800000"/>
            <a:headEnd/>
            <a:tailEnd/>
          </a:ln>
        </p:spPr>
        <p:txBody>
          <a:bodyPr>
            <a:spAutoFit/>
          </a:bodyPr>
          <a:lstStyle/>
          <a:p>
            <a:r>
              <a:rPr lang="ro-RO" b="1" dirty="0"/>
              <a:t>Nivelul legătură de date</a:t>
            </a:r>
            <a:r>
              <a:rPr lang="ro-RO" dirty="0"/>
              <a:t> este situat deasupra nivelului fizic şi asigură servicii pentru nivelul reţea. </a:t>
            </a:r>
          </a:p>
          <a:p>
            <a:endParaRPr lang="ro-RO" dirty="0"/>
          </a:p>
          <a:p>
            <a:r>
              <a:rPr lang="ro-RO" b="1" dirty="0"/>
              <a:t>Rol:   transmiterea corectă a blocurilor de date pe un link din reţea. </a:t>
            </a:r>
          </a:p>
          <a:p>
            <a:endParaRPr lang="ro-RO" b="1" dirty="0"/>
          </a:p>
          <a:p>
            <a:r>
              <a:rPr lang="ro-RO" b="1" dirty="0"/>
              <a:t>Funcţiile nivelului LD:</a:t>
            </a:r>
          </a:p>
          <a:p>
            <a:endParaRPr lang="ro-RO" b="1" i="1" dirty="0"/>
          </a:p>
          <a:p>
            <a:pPr>
              <a:buFontTx/>
              <a:buChar char="•"/>
            </a:pPr>
            <a:r>
              <a:rPr lang="ro-RO" i="1" dirty="0"/>
              <a:t> furnizarea unei interfeţe bine definite cu nivelul reţea;</a:t>
            </a:r>
          </a:p>
          <a:p>
            <a:endParaRPr lang="ro-RO" i="1" dirty="0"/>
          </a:p>
          <a:p>
            <a:pPr>
              <a:buFontTx/>
              <a:buChar char="•"/>
            </a:pPr>
            <a:r>
              <a:rPr lang="ro-RO" i="1" dirty="0"/>
              <a:t> tratarea erorilor de transmisie apărut în mediul fizic;</a:t>
            </a:r>
          </a:p>
          <a:p>
            <a:endParaRPr lang="ro-RO" i="1" dirty="0"/>
          </a:p>
          <a:p>
            <a:pPr>
              <a:buFontTx/>
              <a:buChar char="•"/>
            </a:pPr>
            <a:r>
              <a:rPr lang="ro-RO" i="1" dirty="0"/>
              <a:t> reglarea fluxului de date pentru a nu bloca receptorul;</a:t>
            </a:r>
          </a:p>
          <a:p>
            <a:endParaRPr lang="ro-RO" i="1" dirty="0"/>
          </a:p>
          <a:p>
            <a:pPr>
              <a:buFontTx/>
              <a:buChar char="•"/>
            </a:pPr>
            <a:r>
              <a:rPr lang="ro-RO" i="1" dirty="0"/>
              <a:t> controlul accesului la mediul fizic.</a:t>
            </a:r>
          </a:p>
          <a:p>
            <a:pPr>
              <a:buFontTx/>
              <a:buChar char="•"/>
            </a:pPr>
            <a:endParaRPr lang="ro-RO" i="1" dirty="0"/>
          </a:p>
          <a:p>
            <a:r>
              <a:rPr lang="ro-RO" i="1" dirty="0"/>
              <a:t>Aceste funcţii sunt realizate de </a:t>
            </a:r>
            <a:r>
              <a:rPr lang="ro-RO" b="1" i="1" dirty="0"/>
              <a:t>softuri specifice de nivel 2</a:t>
            </a:r>
            <a:r>
              <a:rPr lang="ro-RO" i="1" dirty="0"/>
              <a:t> (</a:t>
            </a:r>
            <a:r>
              <a:rPr lang="ro-RO" b="1" i="1" dirty="0"/>
              <a:t>protocoale</a:t>
            </a:r>
            <a:r>
              <a:rPr lang="ro-RO" i="1" dirty="0"/>
              <a:t>) care rulează în echipamente de nivel 2 (comutatoare, switchuri, carduri de rețea)</a:t>
            </a:r>
          </a:p>
        </p:txBody>
      </p:sp>
      <p:sp>
        <p:nvSpPr>
          <p:cNvPr id="307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07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608853" cy="561975"/>
          </a:xfrm>
          <a:solidFill>
            <a:srgbClr val="FFCC00">
              <a:alpha val="34901"/>
            </a:srgbClr>
          </a:solidFill>
          <a:ln>
            <a:solidFill>
              <a:schemeClr val="accent1"/>
            </a:solidFill>
          </a:ln>
        </p:spPr>
        <p:txBody>
          <a:bodyPr/>
          <a:lstStyle/>
          <a:p>
            <a:pPr eaLnBrk="1" hangingPunct="1"/>
            <a:r>
              <a:rPr lang="ro-RO" sz="2400" b="1" dirty="0"/>
              <a:t>Gigabit Ethernet</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5299" name="Picture 3"/>
          <p:cNvPicPr>
            <a:picLocks noChangeAspect="1" noChangeArrowheads="1"/>
          </p:cNvPicPr>
          <p:nvPr/>
        </p:nvPicPr>
        <p:blipFill>
          <a:blip r:embed="rId2" cstate="print"/>
          <a:srcRect/>
          <a:stretch>
            <a:fillRect/>
          </a:stretch>
        </p:blipFill>
        <p:spPr bwMode="auto">
          <a:xfrm>
            <a:off x="1249318" y="3429000"/>
            <a:ext cx="6207210" cy="2834507"/>
          </a:xfrm>
          <a:prstGeom prst="rect">
            <a:avLst/>
          </a:prstGeom>
          <a:noFill/>
          <a:ln w="9525">
            <a:noFill/>
            <a:miter lim="800000"/>
            <a:headEnd/>
            <a:tailEnd/>
          </a:ln>
          <a:effectLst/>
        </p:spPr>
      </p:pic>
      <p:pic>
        <p:nvPicPr>
          <p:cNvPr id="56322" name="Picture 2"/>
          <p:cNvPicPr>
            <a:picLocks noChangeAspect="1" noChangeArrowheads="1"/>
          </p:cNvPicPr>
          <p:nvPr/>
        </p:nvPicPr>
        <p:blipFill>
          <a:blip r:embed="rId3" cstate="print"/>
          <a:srcRect/>
          <a:stretch>
            <a:fillRect/>
          </a:stretch>
        </p:blipFill>
        <p:spPr bwMode="auto">
          <a:xfrm>
            <a:off x="1249317" y="1019142"/>
            <a:ext cx="5448312" cy="211775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30" y="398421"/>
            <a:ext cx="6864444" cy="561975"/>
          </a:xfrm>
          <a:solidFill>
            <a:srgbClr val="FFCC00">
              <a:alpha val="34901"/>
            </a:srgbClr>
          </a:solidFill>
          <a:ln>
            <a:solidFill>
              <a:schemeClr val="accent1"/>
            </a:solidFill>
          </a:ln>
        </p:spPr>
        <p:txBody>
          <a:bodyPr/>
          <a:lstStyle/>
          <a:p>
            <a:pPr eaLnBrk="1" hangingPunct="1"/>
            <a:r>
              <a:rPr lang="en-US" sz="2400" b="1" dirty="0" err="1"/>
              <a:t>Adresarea</a:t>
            </a:r>
            <a:r>
              <a:rPr lang="en-US" sz="2400" b="1" dirty="0"/>
              <a:t> </a:t>
            </a:r>
            <a:r>
              <a:rPr lang="ro-RO" sz="2400" b="1" dirty="0"/>
              <a:t>în Ethernet</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1202" name="Picture 2"/>
          <p:cNvPicPr>
            <a:picLocks noChangeAspect="1" noChangeArrowheads="1"/>
          </p:cNvPicPr>
          <p:nvPr/>
        </p:nvPicPr>
        <p:blipFill>
          <a:blip r:embed="rId2" cstate="print"/>
          <a:srcRect/>
          <a:stretch>
            <a:fillRect/>
          </a:stretch>
        </p:blipFill>
        <p:spPr bwMode="auto">
          <a:xfrm>
            <a:off x="555570" y="1201707"/>
            <a:ext cx="4746690" cy="2848014"/>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cstate="print"/>
          <a:srcRect/>
          <a:stretch>
            <a:fillRect/>
          </a:stretch>
        </p:blipFill>
        <p:spPr bwMode="auto">
          <a:xfrm>
            <a:off x="5740417" y="2224071"/>
            <a:ext cx="2788346" cy="1606572"/>
          </a:xfrm>
          <a:prstGeom prst="rect">
            <a:avLst/>
          </a:prstGeom>
          <a:noFill/>
          <a:ln w="9525">
            <a:noFill/>
            <a:miter lim="800000"/>
            <a:headEnd/>
            <a:tailEnd/>
          </a:ln>
          <a:effectLst/>
        </p:spPr>
      </p:pic>
      <p:pic>
        <p:nvPicPr>
          <p:cNvPr id="51204" name="Picture 4"/>
          <p:cNvPicPr>
            <a:picLocks noChangeAspect="1" noChangeArrowheads="1"/>
          </p:cNvPicPr>
          <p:nvPr/>
        </p:nvPicPr>
        <p:blipFill>
          <a:blip r:embed="rId4" cstate="print"/>
          <a:srcRect/>
          <a:stretch>
            <a:fillRect/>
          </a:stretch>
        </p:blipFill>
        <p:spPr bwMode="auto">
          <a:xfrm>
            <a:off x="5886468" y="1530324"/>
            <a:ext cx="2556485" cy="584208"/>
          </a:xfrm>
          <a:prstGeom prst="rect">
            <a:avLst/>
          </a:prstGeom>
          <a:noFill/>
          <a:ln w="9525">
            <a:noFill/>
            <a:miter lim="800000"/>
            <a:headEnd/>
            <a:tailEnd/>
          </a:ln>
          <a:effectLst/>
        </p:spPr>
      </p:pic>
      <p:pic>
        <p:nvPicPr>
          <p:cNvPr id="51205" name="Picture 5"/>
          <p:cNvPicPr>
            <a:picLocks noChangeAspect="1" noChangeArrowheads="1"/>
          </p:cNvPicPr>
          <p:nvPr/>
        </p:nvPicPr>
        <p:blipFill>
          <a:blip r:embed="rId5" cstate="print"/>
          <a:srcRect/>
          <a:stretch>
            <a:fillRect/>
          </a:stretch>
        </p:blipFill>
        <p:spPr bwMode="auto">
          <a:xfrm>
            <a:off x="4864104" y="4381881"/>
            <a:ext cx="1999202" cy="1096592"/>
          </a:xfrm>
          <a:prstGeom prst="rect">
            <a:avLst/>
          </a:prstGeom>
          <a:noFill/>
          <a:ln w="9525">
            <a:noFill/>
            <a:miter lim="800000"/>
            <a:headEnd/>
            <a:tailEnd/>
          </a:ln>
          <a:effectLst/>
        </p:spPr>
      </p:pic>
      <p:pic>
        <p:nvPicPr>
          <p:cNvPr id="51206" name="Picture 6"/>
          <p:cNvPicPr>
            <a:picLocks noChangeAspect="1" noChangeArrowheads="1"/>
          </p:cNvPicPr>
          <p:nvPr/>
        </p:nvPicPr>
        <p:blipFill>
          <a:blip r:embed="rId6" cstate="print"/>
          <a:srcRect/>
          <a:stretch>
            <a:fillRect/>
          </a:stretch>
        </p:blipFill>
        <p:spPr bwMode="auto">
          <a:xfrm>
            <a:off x="7289712" y="4341825"/>
            <a:ext cx="1854288" cy="727537"/>
          </a:xfrm>
          <a:prstGeom prst="rect">
            <a:avLst/>
          </a:prstGeom>
          <a:noFill/>
          <a:ln w="9525">
            <a:noFill/>
            <a:miter lim="800000"/>
            <a:headEnd/>
            <a:tailEnd/>
          </a:ln>
          <a:effectLst/>
        </p:spPr>
      </p:pic>
      <p:sp>
        <p:nvSpPr>
          <p:cNvPr id="17" name="Right Arrow 16"/>
          <p:cNvSpPr/>
          <p:nvPr/>
        </p:nvSpPr>
        <p:spPr>
          <a:xfrm rot="18669091">
            <a:off x="5653785" y="3972047"/>
            <a:ext cx="641376" cy="158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3840550">
            <a:off x="7664468" y="3960960"/>
            <a:ext cx="641376" cy="158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76291" y="398421"/>
            <a:ext cx="6864444" cy="561975"/>
          </a:xfrm>
          <a:solidFill>
            <a:srgbClr val="FFCC00">
              <a:alpha val="34901"/>
            </a:srgbClr>
          </a:solidFill>
          <a:ln>
            <a:solidFill>
              <a:schemeClr val="accent1"/>
            </a:solidFill>
          </a:ln>
        </p:spPr>
        <p:txBody>
          <a:bodyPr/>
          <a:lstStyle/>
          <a:p>
            <a:pPr eaLnBrk="1" hangingPunct="1"/>
            <a:r>
              <a:rPr lang="ro-RO" sz="2400" b="1" dirty="0"/>
              <a:t>Tipuri de adrese MAC</a:t>
            </a:r>
            <a:endParaRPr lang="en-US" dirty="0"/>
          </a:p>
        </p:txBody>
      </p:sp>
      <p:sp>
        <p:nvSpPr>
          <p:cNvPr id="1434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434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52226" name="Picture 2"/>
          <p:cNvPicPr>
            <a:picLocks noChangeAspect="1" noChangeArrowheads="1"/>
          </p:cNvPicPr>
          <p:nvPr/>
        </p:nvPicPr>
        <p:blipFill>
          <a:blip r:embed="rId2" cstate="print"/>
          <a:srcRect/>
          <a:stretch>
            <a:fillRect/>
          </a:stretch>
        </p:blipFill>
        <p:spPr bwMode="auto">
          <a:xfrm>
            <a:off x="1212804" y="1019141"/>
            <a:ext cx="5696028" cy="2446371"/>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cstate="print"/>
          <a:srcRect/>
          <a:stretch>
            <a:fillRect/>
          </a:stretch>
        </p:blipFill>
        <p:spPr bwMode="auto">
          <a:xfrm>
            <a:off x="1468395" y="3721104"/>
            <a:ext cx="5418150" cy="240985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52" y="434934"/>
            <a:ext cx="7473996" cy="620721"/>
          </a:xfrm>
        </p:spPr>
        <p:txBody>
          <a:bodyPr/>
          <a:lstStyle/>
          <a:p>
            <a:r>
              <a:rPr lang="en-US" sz="2800" b="1" dirty="0" err="1"/>
              <a:t>Cablarea</a:t>
            </a:r>
            <a:r>
              <a:rPr lang="en-US" sz="2800" b="1" dirty="0"/>
              <a:t> Ethernet</a:t>
            </a:r>
          </a:p>
        </p:txBody>
      </p:sp>
      <p:pic>
        <p:nvPicPr>
          <p:cNvPr id="49154" name="Picture 2"/>
          <p:cNvPicPr>
            <a:picLocks noGrp="1" noChangeAspect="1" noChangeArrowheads="1"/>
          </p:cNvPicPr>
          <p:nvPr>
            <p:ph type="tbl" idx="1"/>
          </p:nvPr>
        </p:nvPicPr>
        <p:blipFill>
          <a:blip r:embed="rId2" cstate="print"/>
          <a:srcRect/>
          <a:stretch>
            <a:fillRect/>
          </a:stretch>
        </p:blipFill>
        <p:spPr bwMode="auto">
          <a:xfrm>
            <a:off x="1321361" y="1457298"/>
            <a:ext cx="6501277" cy="4668865"/>
          </a:xfrm>
          <a:prstGeom prst="rect">
            <a:avLst/>
          </a:prstGeom>
          <a:noFill/>
          <a:ln w="9525">
            <a:noFill/>
            <a:miter lim="800000"/>
            <a:headEnd/>
            <a:tailEnd/>
          </a:ln>
          <a:effectLst/>
        </p:spPr>
      </p:pic>
      <p:sp>
        <p:nvSpPr>
          <p:cNvPr id="5" name="Rectangle 2"/>
          <p:cNvSpPr txBox="1">
            <a:spLocks noChangeArrowheads="1"/>
          </p:cNvSpPr>
          <p:nvPr/>
        </p:nvSpPr>
        <p:spPr bwMode="auto">
          <a:xfrm>
            <a:off x="1030239" y="507960"/>
            <a:ext cx="7083522" cy="561975"/>
          </a:xfrm>
          <a:prstGeom prst="rect">
            <a:avLst/>
          </a:prstGeom>
          <a:solidFill>
            <a:srgbClr val="FFCC00">
              <a:alpha val="34901"/>
            </a:srgbClr>
          </a:solidFill>
          <a:ln w="9525">
            <a:solidFill>
              <a:schemeClr val="accent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sz="2400" b="1"/>
              <a:t>Subnivelul controlul accesului la mediu (MAC)</a:t>
            </a:r>
            <a:r>
              <a:rPr lang="en-US"/>
              <a:t> </a:t>
            </a:r>
          </a:p>
        </p:txBody>
      </p:sp>
      <p:sp>
        <p:nvSpPr>
          <p:cNvPr id="15363" name="Text Box 3"/>
          <p:cNvSpPr txBox="1">
            <a:spLocks noChangeArrowheads="1"/>
          </p:cNvSpPr>
          <p:nvPr/>
        </p:nvSpPr>
        <p:spPr bwMode="auto">
          <a:xfrm>
            <a:off x="468313" y="836613"/>
            <a:ext cx="8207375" cy="5437187"/>
          </a:xfrm>
          <a:prstGeom prst="rect">
            <a:avLst/>
          </a:prstGeom>
          <a:solidFill>
            <a:srgbClr val="CCFFCC">
              <a:alpha val="38823"/>
            </a:srgbClr>
          </a:solidFill>
          <a:ln w="9525">
            <a:noFill/>
            <a:miter lim="800000"/>
            <a:headEnd/>
            <a:tailEnd/>
          </a:ln>
        </p:spPr>
        <p:txBody>
          <a:bodyPr>
            <a:spAutoFit/>
          </a:bodyPr>
          <a:lstStyle/>
          <a:p>
            <a:r>
              <a:rPr lang="ro-RO" b="1">
                <a:solidFill>
                  <a:srgbClr val="3333FF"/>
                </a:solidFill>
              </a:rPr>
              <a:t>Standardul 802.3 Ethernet</a:t>
            </a:r>
            <a:r>
              <a:rPr lang="en-US"/>
              <a:t> </a:t>
            </a:r>
            <a:endParaRPr lang="ro-RO"/>
          </a:p>
          <a:p>
            <a:endParaRPr lang="ro-RO"/>
          </a:p>
          <a:p>
            <a:endParaRPr lang="ro-RO"/>
          </a:p>
          <a:p>
            <a:endParaRPr lang="ro-RO"/>
          </a:p>
          <a:p>
            <a:endParaRPr lang="ro-RO"/>
          </a:p>
          <a:p>
            <a:endParaRPr lang="ro-RO"/>
          </a:p>
          <a:p>
            <a:r>
              <a:rPr lang="ro-RO" sz="1600" b="1" i="1"/>
              <a:t>Preambul</a:t>
            </a:r>
            <a:r>
              <a:rPr lang="ro-RO" sz="1600"/>
              <a:t> (7 octeţi) pentru sincronizarea ceasului receptorului este de forma 1010</a:t>
            </a:r>
            <a:endParaRPr lang="ro-RO" sz="1600" i="1"/>
          </a:p>
          <a:p>
            <a:endParaRPr lang="ro-RO" sz="1600" b="1" i="1"/>
          </a:p>
          <a:p>
            <a:r>
              <a:rPr lang="ro-RO" sz="1600" b="1" i="1"/>
              <a:t>Început de cadru</a:t>
            </a:r>
            <a:r>
              <a:rPr lang="ro-RO" sz="1600" i="1"/>
              <a:t> </a:t>
            </a:r>
            <a:r>
              <a:rPr lang="ro-RO" sz="1600"/>
              <a:t>(un octet) de forma 10101011</a:t>
            </a:r>
            <a:endParaRPr lang="ro-RO" sz="1600" i="1"/>
          </a:p>
          <a:p>
            <a:r>
              <a:rPr lang="ro-RO" sz="1600" i="1"/>
              <a:t> Adresa sursă </a:t>
            </a:r>
            <a:r>
              <a:rPr lang="ro-RO" sz="1600"/>
              <a:t>şi </a:t>
            </a:r>
            <a:r>
              <a:rPr lang="ro-RO" sz="1600" i="1"/>
              <a:t>Adresa destinaţie </a:t>
            </a:r>
            <a:r>
              <a:rPr lang="ro-RO" sz="1600"/>
              <a:t>sunt adresele fizice ale echipamentelor, fiecare de câte 6 octeţi.</a:t>
            </a:r>
          </a:p>
          <a:p>
            <a:endParaRPr lang="ro-RO" sz="1600" b="1" i="1"/>
          </a:p>
          <a:p>
            <a:r>
              <a:rPr lang="ro-RO" sz="1600" b="1" i="1"/>
              <a:t>Lungime/Tip</a:t>
            </a:r>
            <a:r>
              <a:rPr lang="ro-RO" sz="1600" i="1"/>
              <a:t> </a:t>
            </a:r>
            <a:r>
              <a:rPr lang="ro-RO" sz="1600"/>
              <a:t>are doi octeţi şi arată lungimea câmpului de date. El poate fi interpretat în două feluri: dacă valoarea acestuia este mai mică de 1536 (0x600 în hexazecimal) atunci el reprezintă lungimea. Dacă este mai mare de 1536, el reprezintă protocolul de nivel superior folosit. </a:t>
            </a:r>
          </a:p>
          <a:p>
            <a:endParaRPr lang="ro-RO" sz="1600"/>
          </a:p>
          <a:p>
            <a:r>
              <a:rPr lang="ro-RO" sz="1600"/>
              <a:t>Câmpul </a:t>
            </a:r>
            <a:r>
              <a:rPr lang="ro-RO" sz="1600" b="1" i="1"/>
              <a:t>date</a:t>
            </a:r>
            <a:r>
              <a:rPr lang="ro-RO" sz="1600"/>
              <a:t> conţine datele de la nivelul superior;   mai mare de 46 de octeţi.</a:t>
            </a:r>
            <a:r>
              <a:rPr lang="en-US" sz="1600"/>
              <a:t> </a:t>
            </a:r>
            <a:endParaRPr lang="ro-RO" sz="1600"/>
          </a:p>
          <a:p>
            <a:endParaRPr lang="ro-RO" sz="1600" b="1" i="1"/>
          </a:p>
          <a:p>
            <a:r>
              <a:rPr lang="ro-RO" sz="1600" b="1" i="1"/>
              <a:t>Câmpul de completare</a:t>
            </a:r>
            <a:r>
              <a:rPr lang="ro-RO" sz="1600" i="1"/>
              <a:t> </a:t>
            </a:r>
            <a:r>
              <a:rPr lang="ro-RO" sz="1600"/>
              <a:t>(</a:t>
            </a:r>
            <a:r>
              <a:rPr lang="ro-RO" sz="1600" b="1" i="1"/>
              <a:t>pad</a:t>
            </a:r>
            <a:r>
              <a:rPr lang="ro-RO" sz="1600"/>
              <a:t>) de 0...46 octeţi este folosit atunci când câmpul de date are mai puţin de 64 octeţi şi pot apărea probleme de detecţie a coliziunilor.</a:t>
            </a:r>
            <a:r>
              <a:rPr lang="en-US"/>
              <a:t> </a:t>
            </a:r>
            <a:endParaRPr lang="ro-RO"/>
          </a:p>
        </p:txBody>
      </p:sp>
      <p:sp>
        <p:nvSpPr>
          <p:cNvPr id="1536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15366" name="Group 6"/>
          <p:cNvGrpSpPr>
            <a:grpSpLocks/>
          </p:cNvGrpSpPr>
          <p:nvPr/>
        </p:nvGrpSpPr>
        <p:grpSpPr bwMode="auto">
          <a:xfrm>
            <a:off x="665163" y="1347788"/>
            <a:ext cx="7559675" cy="1223962"/>
            <a:chOff x="1718" y="10549"/>
            <a:chExt cx="8974" cy="1767"/>
          </a:xfrm>
        </p:grpSpPr>
        <p:sp>
          <p:nvSpPr>
            <p:cNvPr id="15367" name="Text Box 7"/>
            <p:cNvSpPr txBox="1">
              <a:spLocks noChangeArrowheads="1"/>
            </p:cNvSpPr>
            <p:nvPr/>
          </p:nvSpPr>
          <p:spPr bwMode="auto">
            <a:xfrm>
              <a:off x="1891" y="11076"/>
              <a:ext cx="924" cy="440"/>
            </a:xfrm>
            <a:prstGeom prst="rect">
              <a:avLst/>
            </a:prstGeom>
            <a:solidFill>
              <a:srgbClr val="C0C0C0">
                <a:alpha val="50195"/>
              </a:srgbClr>
            </a:solidFill>
            <a:ln w="9525">
              <a:solidFill>
                <a:srgbClr val="000000"/>
              </a:solidFill>
              <a:miter lim="800000"/>
              <a:headEnd/>
              <a:tailEnd/>
            </a:ln>
          </p:spPr>
          <p:txBody>
            <a:bodyPr lIns="0" tIns="10800" rIns="0" bIns="10800"/>
            <a:lstStyle/>
            <a:p>
              <a:pPr algn="ctr"/>
              <a:r>
                <a:rPr lang="en-US" sz="1200"/>
                <a:t>Preambul</a:t>
              </a:r>
            </a:p>
          </p:txBody>
        </p:sp>
        <p:sp>
          <p:nvSpPr>
            <p:cNvPr id="15368" name="Text Box 8"/>
            <p:cNvSpPr txBox="1">
              <a:spLocks noChangeArrowheads="1"/>
            </p:cNvSpPr>
            <p:nvPr/>
          </p:nvSpPr>
          <p:spPr bwMode="auto">
            <a:xfrm>
              <a:off x="4085" y="11076"/>
              <a:ext cx="808" cy="440"/>
            </a:xfrm>
            <a:prstGeom prst="rect">
              <a:avLst/>
            </a:prstGeom>
            <a:solidFill>
              <a:srgbClr val="C0C0C0">
                <a:alpha val="67058"/>
              </a:srgbClr>
            </a:solidFill>
            <a:ln w="9525">
              <a:solidFill>
                <a:srgbClr val="000000"/>
              </a:solidFill>
              <a:miter lim="800000"/>
              <a:headEnd/>
              <a:tailEnd/>
            </a:ln>
          </p:spPr>
          <p:txBody>
            <a:bodyPr lIns="0" tIns="10800" rIns="0" bIns="10800"/>
            <a:lstStyle/>
            <a:p>
              <a:pPr algn="ctr"/>
              <a:r>
                <a:rPr lang="en-US" sz="1200"/>
                <a:t>Adr. sur.</a:t>
              </a:r>
            </a:p>
          </p:txBody>
        </p:sp>
        <p:sp>
          <p:nvSpPr>
            <p:cNvPr id="15369" name="Text Box 9"/>
            <p:cNvSpPr txBox="1">
              <a:spLocks noChangeArrowheads="1"/>
            </p:cNvSpPr>
            <p:nvPr/>
          </p:nvSpPr>
          <p:spPr bwMode="auto">
            <a:xfrm>
              <a:off x="2815" y="11076"/>
              <a:ext cx="1327" cy="440"/>
            </a:xfrm>
            <a:prstGeom prst="rect">
              <a:avLst/>
            </a:prstGeom>
            <a:solidFill>
              <a:srgbClr val="C0C0C0">
                <a:alpha val="54117"/>
              </a:srgbClr>
            </a:solidFill>
            <a:ln w="9525">
              <a:solidFill>
                <a:srgbClr val="000000"/>
              </a:solidFill>
              <a:miter lim="800000"/>
              <a:headEnd/>
              <a:tailEnd/>
            </a:ln>
          </p:spPr>
          <p:txBody>
            <a:bodyPr lIns="0" tIns="10800" rIns="0" bIns="10800"/>
            <a:lstStyle/>
            <a:p>
              <a:pPr algn="ctr"/>
              <a:r>
                <a:rPr lang="en-US" sz="1200"/>
                <a:t>Început cadru</a:t>
              </a:r>
            </a:p>
          </p:txBody>
        </p:sp>
        <p:sp>
          <p:nvSpPr>
            <p:cNvPr id="15370" name="Text Box 10"/>
            <p:cNvSpPr txBox="1">
              <a:spLocks noChangeArrowheads="1"/>
            </p:cNvSpPr>
            <p:nvPr/>
          </p:nvSpPr>
          <p:spPr bwMode="auto">
            <a:xfrm>
              <a:off x="7247" y="11803"/>
              <a:ext cx="1375" cy="449"/>
            </a:xfrm>
            <a:prstGeom prst="rect">
              <a:avLst/>
            </a:prstGeom>
            <a:solidFill>
              <a:srgbClr val="FFFFFF"/>
            </a:solidFill>
            <a:ln w="9525">
              <a:solidFill>
                <a:srgbClr val="000000"/>
              </a:solidFill>
              <a:miter lim="800000"/>
              <a:headEnd/>
              <a:tailEnd/>
            </a:ln>
          </p:spPr>
          <p:txBody>
            <a:bodyPr lIns="0" tIns="10800" rIns="0" bIns="10800"/>
            <a:lstStyle/>
            <a:p>
              <a:pPr algn="ctr"/>
              <a:r>
                <a:rPr lang="en-US" sz="1000"/>
                <a:t>Lungime/Tip</a:t>
              </a:r>
              <a:endParaRPr lang="en-US"/>
            </a:p>
          </p:txBody>
        </p:sp>
        <p:sp>
          <p:nvSpPr>
            <p:cNvPr id="15371" name="Text Box 11"/>
            <p:cNvSpPr txBox="1">
              <a:spLocks noChangeArrowheads="1"/>
            </p:cNvSpPr>
            <p:nvPr/>
          </p:nvSpPr>
          <p:spPr bwMode="auto">
            <a:xfrm>
              <a:off x="9222" y="11076"/>
              <a:ext cx="1470" cy="440"/>
            </a:xfrm>
            <a:prstGeom prst="rect">
              <a:avLst/>
            </a:prstGeom>
            <a:solidFill>
              <a:srgbClr val="C0C0C0">
                <a:alpha val="50980"/>
              </a:srgbClr>
            </a:solidFill>
            <a:ln w="9525">
              <a:solidFill>
                <a:srgbClr val="000000"/>
              </a:solidFill>
              <a:miter lim="800000"/>
              <a:headEnd/>
              <a:tailEnd/>
            </a:ln>
          </p:spPr>
          <p:txBody>
            <a:bodyPr lIns="0" tIns="10800" rIns="0" bIns="10800"/>
            <a:lstStyle/>
            <a:p>
              <a:pPr algn="ctr"/>
              <a:r>
                <a:rPr lang="en-US" sz="1200"/>
                <a:t>FCS</a:t>
              </a:r>
            </a:p>
          </p:txBody>
        </p:sp>
        <p:sp>
          <p:nvSpPr>
            <p:cNvPr id="15372" name="Text Box 12"/>
            <p:cNvSpPr txBox="1">
              <a:spLocks noChangeArrowheads="1"/>
            </p:cNvSpPr>
            <p:nvPr/>
          </p:nvSpPr>
          <p:spPr bwMode="auto">
            <a:xfrm>
              <a:off x="2295" y="10637"/>
              <a:ext cx="289" cy="351"/>
            </a:xfrm>
            <a:prstGeom prst="rect">
              <a:avLst/>
            </a:prstGeom>
            <a:solidFill>
              <a:srgbClr val="FFFFFF"/>
            </a:solidFill>
            <a:ln w="9525">
              <a:noFill/>
              <a:miter lim="800000"/>
              <a:headEnd/>
              <a:tailEnd/>
            </a:ln>
          </p:spPr>
          <p:txBody>
            <a:bodyPr lIns="0" tIns="10800" rIns="0" bIns="10800"/>
            <a:lstStyle/>
            <a:p>
              <a:pPr algn="ctr"/>
              <a:r>
                <a:rPr lang="en-US" sz="1000"/>
                <a:t>7</a:t>
              </a:r>
              <a:endParaRPr lang="en-US"/>
            </a:p>
          </p:txBody>
        </p:sp>
        <p:sp>
          <p:nvSpPr>
            <p:cNvPr id="15373" name="Text Box 13"/>
            <p:cNvSpPr txBox="1">
              <a:spLocks noChangeArrowheads="1"/>
            </p:cNvSpPr>
            <p:nvPr/>
          </p:nvSpPr>
          <p:spPr bwMode="auto">
            <a:xfrm>
              <a:off x="8529" y="11076"/>
              <a:ext cx="693" cy="440"/>
            </a:xfrm>
            <a:prstGeom prst="rect">
              <a:avLst/>
            </a:prstGeom>
            <a:solidFill>
              <a:srgbClr val="C0C0C0">
                <a:alpha val="36078"/>
              </a:srgbClr>
            </a:solidFill>
            <a:ln w="9525">
              <a:solidFill>
                <a:srgbClr val="000000"/>
              </a:solidFill>
              <a:miter lim="800000"/>
              <a:headEnd/>
              <a:tailEnd/>
            </a:ln>
          </p:spPr>
          <p:txBody>
            <a:bodyPr lIns="0" tIns="10800" rIns="0" bIns="10800"/>
            <a:lstStyle/>
            <a:p>
              <a:pPr algn="ctr"/>
              <a:r>
                <a:rPr lang="en-US" sz="1200"/>
                <a:t>Pad</a:t>
              </a:r>
            </a:p>
          </p:txBody>
        </p:sp>
        <p:sp>
          <p:nvSpPr>
            <p:cNvPr id="15374" name="Text Box 14"/>
            <p:cNvSpPr txBox="1">
              <a:spLocks noChangeArrowheads="1"/>
            </p:cNvSpPr>
            <p:nvPr/>
          </p:nvSpPr>
          <p:spPr bwMode="auto">
            <a:xfrm>
              <a:off x="5701" y="10637"/>
              <a:ext cx="288" cy="351"/>
            </a:xfrm>
            <a:prstGeom prst="rect">
              <a:avLst/>
            </a:prstGeom>
            <a:solidFill>
              <a:srgbClr val="FFFFFF"/>
            </a:solidFill>
            <a:ln w="9525">
              <a:noFill/>
              <a:miter lim="800000"/>
              <a:headEnd/>
              <a:tailEnd/>
            </a:ln>
          </p:spPr>
          <p:txBody>
            <a:bodyPr lIns="0" tIns="10800" rIns="0" bIns="10800"/>
            <a:lstStyle/>
            <a:p>
              <a:pPr algn="ctr"/>
              <a:r>
                <a:rPr lang="en-US" sz="1000"/>
                <a:t>2</a:t>
              </a:r>
              <a:endParaRPr lang="en-US"/>
            </a:p>
          </p:txBody>
        </p:sp>
        <p:sp>
          <p:nvSpPr>
            <p:cNvPr id="15375" name="Text Box 15"/>
            <p:cNvSpPr txBox="1">
              <a:spLocks noChangeArrowheads="1"/>
            </p:cNvSpPr>
            <p:nvPr/>
          </p:nvSpPr>
          <p:spPr bwMode="auto">
            <a:xfrm>
              <a:off x="4401" y="10637"/>
              <a:ext cx="288" cy="351"/>
            </a:xfrm>
            <a:prstGeom prst="rect">
              <a:avLst/>
            </a:prstGeom>
            <a:solidFill>
              <a:srgbClr val="FFFFFF"/>
            </a:solidFill>
            <a:ln w="9525">
              <a:noFill/>
              <a:miter lim="800000"/>
              <a:headEnd/>
              <a:tailEnd/>
            </a:ln>
          </p:spPr>
          <p:txBody>
            <a:bodyPr lIns="0" tIns="10800" rIns="0" bIns="10800"/>
            <a:lstStyle/>
            <a:p>
              <a:pPr algn="ctr"/>
              <a:r>
                <a:rPr lang="en-US" sz="1000"/>
                <a:t>6</a:t>
              </a:r>
              <a:endParaRPr lang="en-US"/>
            </a:p>
          </p:txBody>
        </p:sp>
        <p:sp>
          <p:nvSpPr>
            <p:cNvPr id="15376" name="Text Box 16"/>
            <p:cNvSpPr txBox="1">
              <a:spLocks noChangeArrowheads="1"/>
            </p:cNvSpPr>
            <p:nvPr/>
          </p:nvSpPr>
          <p:spPr bwMode="auto">
            <a:xfrm>
              <a:off x="3392" y="10637"/>
              <a:ext cx="289" cy="351"/>
            </a:xfrm>
            <a:prstGeom prst="rect">
              <a:avLst/>
            </a:prstGeom>
            <a:solidFill>
              <a:srgbClr val="FFFFFF"/>
            </a:solidFill>
            <a:ln w="9525">
              <a:noFill/>
              <a:miter lim="800000"/>
              <a:headEnd/>
              <a:tailEnd/>
            </a:ln>
          </p:spPr>
          <p:txBody>
            <a:bodyPr lIns="0" tIns="10800" rIns="0" bIns="10800"/>
            <a:lstStyle/>
            <a:p>
              <a:pPr algn="ctr"/>
              <a:r>
                <a:rPr lang="en-US" sz="1000"/>
                <a:t>1</a:t>
              </a:r>
              <a:endParaRPr lang="en-US"/>
            </a:p>
          </p:txBody>
        </p:sp>
        <p:sp>
          <p:nvSpPr>
            <p:cNvPr id="15377" name="Text Box 17"/>
            <p:cNvSpPr txBox="1">
              <a:spLocks noChangeArrowheads="1"/>
            </p:cNvSpPr>
            <p:nvPr/>
          </p:nvSpPr>
          <p:spPr bwMode="auto">
            <a:xfrm>
              <a:off x="9453" y="10637"/>
              <a:ext cx="607" cy="360"/>
            </a:xfrm>
            <a:prstGeom prst="rect">
              <a:avLst/>
            </a:prstGeom>
            <a:solidFill>
              <a:srgbClr val="FFFFFF"/>
            </a:solidFill>
            <a:ln w="9525">
              <a:noFill/>
              <a:miter lim="800000"/>
              <a:headEnd/>
              <a:tailEnd/>
            </a:ln>
          </p:spPr>
          <p:txBody>
            <a:bodyPr lIns="0" tIns="10800" rIns="0" bIns="10800"/>
            <a:lstStyle/>
            <a:p>
              <a:pPr algn="ctr"/>
              <a:r>
                <a:rPr lang="en-US" sz="1000"/>
                <a:t> 4</a:t>
              </a:r>
              <a:endParaRPr lang="en-US"/>
            </a:p>
          </p:txBody>
        </p:sp>
        <p:sp>
          <p:nvSpPr>
            <p:cNvPr id="15378" name="Text Box 18"/>
            <p:cNvSpPr txBox="1">
              <a:spLocks noChangeArrowheads="1"/>
            </p:cNvSpPr>
            <p:nvPr/>
          </p:nvSpPr>
          <p:spPr bwMode="auto">
            <a:xfrm>
              <a:off x="5008" y="10647"/>
              <a:ext cx="462" cy="429"/>
            </a:xfrm>
            <a:prstGeom prst="rect">
              <a:avLst/>
            </a:prstGeom>
            <a:solidFill>
              <a:srgbClr val="FFFFFF"/>
            </a:solidFill>
            <a:ln w="9525">
              <a:noFill/>
              <a:miter lim="800000"/>
              <a:headEnd/>
              <a:tailEnd/>
            </a:ln>
          </p:spPr>
          <p:txBody>
            <a:bodyPr lIns="0" tIns="10800" rIns="0" bIns="10800"/>
            <a:lstStyle/>
            <a:p>
              <a:pPr algn="ctr"/>
              <a:r>
                <a:rPr lang="en-US" sz="1000"/>
                <a:t>6</a:t>
              </a:r>
              <a:endParaRPr lang="en-US"/>
            </a:p>
          </p:txBody>
        </p:sp>
        <p:sp>
          <p:nvSpPr>
            <p:cNvPr id="15379" name="Text Box 19"/>
            <p:cNvSpPr txBox="1">
              <a:spLocks noChangeArrowheads="1"/>
            </p:cNvSpPr>
            <p:nvPr/>
          </p:nvSpPr>
          <p:spPr bwMode="auto">
            <a:xfrm>
              <a:off x="1718" y="10549"/>
              <a:ext cx="577" cy="439"/>
            </a:xfrm>
            <a:prstGeom prst="rect">
              <a:avLst/>
            </a:prstGeom>
            <a:solidFill>
              <a:srgbClr val="FFFFFF"/>
            </a:solidFill>
            <a:ln w="9525">
              <a:noFill/>
              <a:miter lim="800000"/>
              <a:headEnd/>
              <a:tailEnd/>
            </a:ln>
          </p:spPr>
          <p:txBody>
            <a:bodyPr lIns="0" tIns="10800" rIns="0" bIns="10800"/>
            <a:lstStyle/>
            <a:p>
              <a:pPr algn="ctr"/>
              <a:r>
                <a:rPr lang="en-US" sz="1200">
                  <a:latin typeface="Times New Roman" pitchFamily="18" charset="0"/>
                </a:rPr>
                <a:t>Octeţi</a:t>
              </a:r>
              <a:endParaRPr lang="en-US" sz="1200"/>
            </a:p>
          </p:txBody>
        </p:sp>
        <p:sp>
          <p:nvSpPr>
            <p:cNvPr id="15380" name="Text Box 20"/>
            <p:cNvSpPr txBox="1">
              <a:spLocks noChangeArrowheads="1"/>
            </p:cNvSpPr>
            <p:nvPr/>
          </p:nvSpPr>
          <p:spPr bwMode="auto">
            <a:xfrm>
              <a:off x="7133" y="10653"/>
              <a:ext cx="1097" cy="351"/>
            </a:xfrm>
            <a:prstGeom prst="rect">
              <a:avLst/>
            </a:prstGeom>
            <a:solidFill>
              <a:srgbClr val="FFFFFF"/>
            </a:solidFill>
            <a:ln w="9525">
              <a:noFill/>
              <a:miter lim="800000"/>
              <a:headEnd/>
              <a:tailEnd/>
            </a:ln>
          </p:spPr>
          <p:txBody>
            <a:bodyPr lIns="0" tIns="10800" rIns="0" bIns="10800"/>
            <a:lstStyle/>
            <a:p>
              <a:pPr algn="ctr"/>
              <a:r>
                <a:rPr lang="en-US" sz="1000"/>
                <a:t>0 la 1500</a:t>
              </a:r>
              <a:endParaRPr lang="en-US"/>
            </a:p>
          </p:txBody>
        </p:sp>
        <p:sp>
          <p:nvSpPr>
            <p:cNvPr id="15381" name="Text Box 21"/>
            <p:cNvSpPr txBox="1">
              <a:spLocks noChangeArrowheads="1"/>
            </p:cNvSpPr>
            <p:nvPr/>
          </p:nvSpPr>
          <p:spPr bwMode="auto">
            <a:xfrm>
              <a:off x="2526" y="11789"/>
              <a:ext cx="7908" cy="527"/>
            </a:xfrm>
            <a:prstGeom prst="rect">
              <a:avLst/>
            </a:prstGeom>
            <a:solidFill>
              <a:srgbClr val="FFFFFF"/>
            </a:solidFill>
            <a:ln w="9525">
              <a:noFill/>
              <a:miter lim="800000"/>
              <a:headEnd/>
              <a:tailEnd/>
            </a:ln>
          </p:spPr>
          <p:txBody>
            <a:bodyPr lIns="0" tIns="10800" rIns="0" bIns="10800"/>
            <a:lstStyle/>
            <a:p>
              <a:r>
                <a:rPr lang="en-US" sz="1200"/>
                <a:t> </a:t>
              </a:r>
              <a:r>
                <a:rPr lang="en-US" sz="1200" b="1"/>
                <a:t>Fig. 3.8 Formatul de cadru Ethernet</a:t>
              </a:r>
              <a:endParaRPr lang="en-US" b="1"/>
            </a:p>
          </p:txBody>
        </p:sp>
        <p:sp>
          <p:nvSpPr>
            <p:cNvPr id="15382" name="Text Box 22"/>
            <p:cNvSpPr txBox="1">
              <a:spLocks noChangeArrowheads="1"/>
            </p:cNvSpPr>
            <p:nvPr/>
          </p:nvSpPr>
          <p:spPr bwMode="auto">
            <a:xfrm>
              <a:off x="4893" y="11076"/>
              <a:ext cx="808" cy="440"/>
            </a:xfrm>
            <a:prstGeom prst="rect">
              <a:avLst/>
            </a:prstGeom>
            <a:solidFill>
              <a:srgbClr val="C0C0C0">
                <a:alpha val="87057"/>
              </a:srgbClr>
            </a:solidFill>
            <a:ln w="9525">
              <a:solidFill>
                <a:srgbClr val="000000"/>
              </a:solidFill>
              <a:miter lim="800000"/>
              <a:headEnd/>
              <a:tailEnd/>
            </a:ln>
          </p:spPr>
          <p:txBody>
            <a:bodyPr lIns="0" tIns="10800" rIns="0" bIns="10800"/>
            <a:lstStyle/>
            <a:p>
              <a:pPr algn="ctr"/>
              <a:r>
                <a:rPr lang="en-US" sz="1200"/>
                <a:t>Adr. des.</a:t>
              </a:r>
            </a:p>
          </p:txBody>
        </p:sp>
        <p:sp>
          <p:nvSpPr>
            <p:cNvPr id="15383" name="Text Box 23"/>
            <p:cNvSpPr txBox="1">
              <a:spLocks noChangeArrowheads="1"/>
            </p:cNvSpPr>
            <p:nvPr/>
          </p:nvSpPr>
          <p:spPr bwMode="auto">
            <a:xfrm>
              <a:off x="8645" y="10637"/>
              <a:ext cx="607" cy="360"/>
            </a:xfrm>
            <a:prstGeom prst="rect">
              <a:avLst/>
            </a:prstGeom>
            <a:solidFill>
              <a:srgbClr val="FFFFFF"/>
            </a:solidFill>
            <a:ln w="9525">
              <a:noFill/>
              <a:miter lim="800000"/>
              <a:headEnd/>
              <a:tailEnd/>
            </a:ln>
          </p:spPr>
          <p:txBody>
            <a:bodyPr lIns="0" tIns="10800" rIns="0" bIns="10800"/>
            <a:lstStyle/>
            <a:p>
              <a:pPr algn="ctr"/>
              <a:r>
                <a:rPr lang="en-US" sz="1000"/>
                <a:t>0 la 46</a:t>
              </a:r>
              <a:endParaRPr lang="en-US"/>
            </a:p>
          </p:txBody>
        </p:sp>
        <p:sp>
          <p:nvSpPr>
            <p:cNvPr id="15384" name="Text Box 24"/>
            <p:cNvSpPr txBox="1">
              <a:spLocks noChangeArrowheads="1"/>
            </p:cNvSpPr>
            <p:nvPr/>
          </p:nvSpPr>
          <p:spPr bwMode="auto">
            <a:xfrm>
              <a:off x="5697" y="11079"/>
              <a:ext cx="1327" cy="440"/>
            </a:xfrm>
            <a:prstGeom prst="rect">
              <a:avLst/>
            </a:prstGeom>
            <a:solidFill>
              <a:srgbClr val="C0C0C0"/>
            </a:solidFill>
            <a:ln w="9525">
              <a:solidFill>
                <a:srgbClr val="000000"/>
              </a:solidFill>
              <a:miter lim="800000"/>
              <a:headEnd/>
              <a:tailEnd/>
            </a:ln>
          </p:spPr>
          <p:txBody>
            <a:bodyPr lIns="0" tIns="10800" rIns="0" bIns="10800"/>
            <a:lstStyle/>
            <a:p>
              <a:pPr algn="ctr"/>
              <a:r>
                <a:rPr lang="en-US" sz="1200"/>
                <a:t>Lungime/Tip</a:t>
              </a:r>
            </a:p>
          </p:txBody>
        </p:sp>
        <p:sp>
          <p:nvSpPr>
            <p:cNvPr id="15385" name="Text Box 25"/>
            <p:cNvSpPr txBox="1">
              <a:spLocks noChangeArrowheads="1"/>
            </p:cNvSpPr>
            <p:nvPr/>
          </p:nvSpPr>
          <p:spPr bwMode="auto">
            <a:xfrm>
              <a:off x="7014" y="11079"/>
              <a:ext cx="1531" cy="440"/>
            </a:xfrm>
            <a:prstGeom prst="rect">
              <a:avLst/>
            </a:prstGeom>
            <a:solidFill>
              <a:srgbClr val="C0C0C0"/>
            </a:solidFill>
            <a:ln w="9525">
              <a:solidFill>
                <a:srgbClr val="000000"/>
              </a:solidFill>
              <a:miter lim="800000"/>
              <a:headEnd/>
              <a:tailEnd/>
            </a:ln>
          </p:spPr>
          <p:txBody>
            <a:bodyPr lIns="0" tIns="10800" rIns="0" bIns="10800"/>
            <a:lstStyle/>
            <a:p>
              <a:pPr algn="ctr"/>
              <a:r>
                <a:rPr lang="en-US" sz="1200"/>
                <a:t>Date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7" name="Text Box 3"/>
          <p:cNvSpPr txBox="1">
            <a:spLocks noChangeArrowheads="1"/>
          </p:cNvSpPr>
          <p:nvPr/>
        </p:nvSpPr>
        <p:spPr bwMode="auto">
          <a:xfrm>
            <a:off x="468313" y="908050"/>
            <a:ext cx="8207375" cy="5194300"/>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Ethernet comutat</a:t>
            </a:r>
            <a:r>
              <a:rPr lang="ro-RO" dirty="0"/>
              <a:t> (bazat pe switchuri)</a:t>
            </a:r>
          </a:p>
          <a:p>
            <a:endParaRPr lang="ro-RO" dirty="0"/>
          </a:p>
          <a:p>
            <a:r>
              <a:rPr lang="ro-RO" sz="1600" dirty="0"/>
              <a:t>Un </a:t>
            </a:r>
            <a:r>
              <a:rPr lang="ro-RO" sz="1600" b="1" dirty="0"/>
              <a:t>domeniu de coliziune</a:t>
            </a:r>
            <a:r>
              <a:rPr lang="ro-RO" sz="1600" dirty="0"/>
              <a:t> este acea secţiune de reţea în care se va propaga o coliziune. Un domeniu de coliziune formează un </a:t>
            </a:r>
            <a:r>
              <a:rPr lang="ro-RO" sz="1600" b="1" dirty="0"/>
              <a:t>segment de reţea</a:t>
            </a:r>
            <a:r>
              <a:rPr lang="ro-RO" sz="1600" dirty="0"/>
              <a:t>.</a:t>
            </a:r>
          </a:p>
          <a:p>
            <a:endParaRPr lang="ro-RO" sz="1600" dirty="0"/>
          </a:p>
          <a:p>
            <a:r>
              <a:rPr lang="ro-RO" sz="1600" b="1" dirty="0"/>
              <a:t>Repetoarele (huburile)</a:t>
            </a:r>
            <a:r>
              <a:rPr lang="ro-RO" sz="1600" dirty="0"/>
              <a:t> formează domenii de coliziune. </a:t>
            </a:r>
          </a:p>
          <a:p>
            <a:r>
              <a:rPr lang="ro-RO" sz="1600" b="1" dirty="0"/>
              <a:t>Comutatoarele</a:t>
            </a:r>
            <a:r>
              <a:rPr lang="ro-RO" sz="1600" dirty="0"/>
              <a:t> şi </a:t>
            </a:r>
            <a:r>
              <a:rPr lang="ro-RO" sz="1600" b="1" dirty="0"/>
              <a:t>ruterele</a:t>
            </a:r>
            <a:r>
              <a:rPr lang="ro-RO" sz="1600" dirty="0"/>
              <a:t> le separă. </a:t>
            </a:r>
          </a:p>
          <a:p>
            <a:endParaRPr lang="ro-RO" dirty="0"/>
          </a:p>
          <a:p>
            <a:r>
              <a:rPr lang="ro-RO" sz="1600" b="1" dirty="0"/>
              <a:t>Domeniu de difuzare</a:t>
            </a:r>
            <a:r>
              <a:rPr lang="ro-RO" sz="1600" dirty="0"/>
              <a:t> reprezintă acea porţiune de reţea în care se propagă un pachet de difuzare. </a:t>
            </a:r>
            <a:r>
              <a:rPr lang="ro-RO" sz="1600" b="1" i="1" dirty="0"/>
              <a:t>Ruterele limitează domeniile de difuzare</a:t>
            </a:r>
            <a:r>
              <a:rPr lang="ro-RO" sz="1600" dirty="0"/>
              <a:t>, pe când </a:t>
            </a:r>
            <a:r>
              <a:rPr lang="ro-RO" sz="1600" b="1" i="1" dirty="0"/>
              <a:t>comutatoarele şi huburile le extind</a:t>
            </a:r>
            <a:r>
              <a:rPr lang="ro-RO" sz="1600" dirty="0"/>
              <a:t>. O reţea este echivalentă cu un domeniu de difuzare.</a:t>
            </a:r>
          </a:p>
          <a:p>
            <a:endParaRPr lang="ro-RO" sz="1600" dirty="0"/>
          </a:p>
          <a:p>
            <a:r>
              <a:rPr lang="ro-RO" sz="1600" dirty="0"/>
              <a:t>Comutatorul </a:t>
            </a:r>
            <a:r>
              <a:rPr lang="ro-RO" sz="1600" b="1" dirty="0"/>
              <a:t>recunoaşte cadre individuale</a:t>
            </a:r>
            <a:r>
              <a:rPr lang="ro-RO" sz="1600" dirty="0"/>
              <a:t> pe baza delimitatorilor de cadru, </a:t>
            </a:r>
            <a:r>
              <a:rPr lang="ro-RO" sz="1600" b="1" dirty="0"/>
              <a:t>citeşte antetul</a:t>
            </a:r>
            <a:r>
              <a:rPr lang="ro-RO" sz="1600" dirty="0"/>
              <a:t> şi </a:t>
            </a:r>
            <a:r>
              <a:rPr lang="ro-RO" sz="1600" b="1" dirty="0"/>
              <a:t>prelucrează informaţia din antet</a:t>
            </a:r>
            <a:r>
              <a:rPr lang="ro-RO" sz="1600" dirty="0"/>
              <a:t> şi ia</a:t>
            </a:r>
            <a:r>
              <a:rPr lang="ro-RO" sz="1600" b="1" dirty="0"/>
              <a:t> decizii de comutare</a:t>
            </a:r>
            <a:r>
              <a:rPr lang="ro-RO" sz="1600" dirty="0"/>
              <a:t> a cadrelor de pe un segment de reţea pe alt segment.</a:t>
            </a:r>
          </a:p>
          <a:p>
            <a:endParaRPr lang="ro-RO" sz="1600" dirty="0"/>
          </a:p>
          <a:p>
            <a:r>
              <a:rPr lang="ro-RO" sz="1600" b="1" dirty="0"/>
              <a:t>Funcţii ale unui comutator sunt: </a:t>
            </a:r>
            <a:endParaRPr lang="ro-RO" sz="800" b="1" dirty="0"/>
          </a:p>
          <a:p>
            <a:r>
              <a:rPr lang="ro-RO" sz="800" b="1" dirty="0"/>
              <a:t>	</a:t>
            </a:r>
          </a:p>
          <a:p>
            <a:r>
              <a:rPr lang="ro-RO" sz="1600" b="1" dirty="0"/>
              <a:t>	învăţarea adreselor fizice</a:t>
            </a:r>
            <a:r>
              <a:rPr lang="ro-RO" sz="1600" dirty="0"/>
              <a:t> (crearea şi completarea tabelei de comutare,   numită uneori şi tabelă MAC)</a:t>
            </a:r>
          </a:p>
          <a:p>
            <a:r>
              <a:rPr lang="ro-RO" sz="1600" b="1" dirty="0"/>
              <a:t>	direcţionarea cadrelor</a:t>
            </a:r>
            <a:r>
              <a:rPr lang="ro-RO" sz="1600" dirty="0"/>
              <a:t> de pe o interfaţă de intrare spre una de ieşire.</a:t>
            </a:r>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16390" name="Picture 6"/>
          <p:cNvPicPr>
            <a:picLocks noChangeAspect="1" noChangeArrowheads="1"/>
          </p:cNvPicPr>
          <p:nvPr/>
        </p:nvPicPr>
        <p:blipFill>
          <a:blip r:embed="rId2" cstate="print"/>
          <a:srcRect/>
          <a:stretch>
            <a:fillRect/>
          </a:stretch>
        </p:blipFill>
        <p:spPr bwMode="auto">
          <a:xfrm>
            <a:off x="1322343" y="1530324"/>
            <a:ext cx="5740422" cy="3253788"/>
          </a:xfrm>
          <a:prstGeom prst="rect">
            <a:avLst/>
          </a:prstGeom>
          <a:noFill/>
          <a:ln w="9525">
            <a:noFill/>
            <a:miter lim="800000"/>
            <a:headEnd/>
            <a:tailEnd/>
          </a:ln>
          <a:effectLst/>
        </p:spPr>
      </p:pic>
      <p:sp>
        <p:nvSpPr>
          <p:cNvPr id="16387" name="Text Box 3"/>
          <p:cNvSpPr txBox="1">
            <a:spLocks noChangeArrowheads="1"/>
          </p:cNvSpPr>
          <p:nvPr/>
        </p:nvSpPr>
        <p:spPr bwMode="auto">
          <a:xfrm>
            <a:off x="738136" y="1055655"/>
            <a:ext cx="7594704" cy="338554"/>
          </a:xfrm>
          <a:prstGeom prst="rect">
            <a:avLst/>
          </a:prstGeom>
          <a:solidFill>
            <a:srgbClr val="CCFFCC">
              <a:alpha val="38823"/>
            </a:srgbClr>
          </a:solidFill>
          <a:ln w="9525">
            <a:noFill/>
            <a:miter lim="800000"/>
            <a:headEnd/>
            <a:tailEnd/>
          </a:ln>
        </p:spPr>
        <p:txBody>
          <a:bodyPr wrap="square">
            <a:spAutoFit/>
          </a:bodyPr>
          <a:lstStyle/>
          <a:p>
            <a:r>
              <a:rPr lang="ro-RO" sz="1600" dirty="0"/>
              <a:t>     Dispozitive de reţea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6387" name="Text Box 3"/>
          <p:cNvSpPr txBox="1">
            <a:spLocks noChangeArrowheads="1"/>
          </p:cNvSpPr>
          <p:nvPr/>
        </p:nvSpPr>
        <p:spPr bwMode="auto">
          <a:xfrm>
            <a:off x="738136" y="1055655"/>
            <a:ext cx="7594704" cy="338554"/>
          </a:xfrm>
          <a:prstGeom prst="rect">
            <a:avLst/>
          </a:prstGeom>
          <a:solidFill>
            <a:srgbClr val="CCFFCC">
              <a:alpha val="38823"/>
            </a:srgbClr>
          </a:solidFill>
          <a:ln w="9525">
            <a:noFill/>
            <a:miter lim="800000"/>
            <a:headEnd/>
            <a:tailEnd/>
          </a:ln>
        </p:spPr>
        <p:txBody>
          <a:bodyPr wrap="square">
            <a:spAutoFit/>
          </a:bodyPr>
          <a:lstStyle/>
          <a:p>
            <a:r>
              <a:rPr lang="ro-RO" sz="1600" dirty="0"/>
              <a:t>     Modul de operare al unui switch</a:t>
            </a:r>
          </a:p>
        </p:txBody>
      </p:sp>
      <p:pic>
        <p:nvPicPr>
          <p:cNvPr id="57347" name="Picture 3"/>
          <p:cNvPicPr>
            <a:picLocks noChangeAspect="1" noChangeArrowheads="1"/>
          </p:cNvPicPr>
          <p:nvPr/>
        </p:nvPicPr>
        <p:blipFill>
          <a:blip r:embed="rId2" cstate="print"/>
          <a:srcRect/>
          <a:stretch>
            <a:fillRect/>
          </a:stretch>
        </p:blipFill>
        <p:spPr bwMode="auto">
          <a:xfrm>
            <a:off x="847674" y="1603350"/>
            <a:ext cx="5237182" cy="1636716"/>
          </a:xfrm>
          <a:prstGeom prst="rect">
            <a:avLst/>
          </a:prstGeom>
          <a:noFill/>
          <a:ln w="9525">
            <a:noFill/>
            <a:miter lim="800000"/>
            <a:headEnd/>
            <a:tailEnd/>
          </a:ln>
          <a:effectLst/>
        </p:spPr>
      </p:pic>
      <p:pic>
        <p:nvPicPr>
          <p:cNvPr id="57348" name="Picture 4"/>
          <p:cNvPicPr>
            <a:picLocks noChangeAspect="1" noChangeArrowheads="1"/>
          </p:cNvPicPr>
          <p:nvPr/>
        </p:nvPicPr>
        <p:blipFill>
          <a:blip r:embed="rId3" cstate="print"/>
          <a:srcRect/>
          <a:stretch>
            <a:fillRect/>
          </a:stretch>
        </p:blipFill>
        <p:spPr bwMode="auto">
          <a:xfrm>
            <a:off x="738135" y="3429000"/>
            <a:ext cx="6149994" cy="1125449"/>
          </a:xfrm>
          <a:prstGeom prst="rect">
            <a:avLst/>
          </a:prstGeom>
          <a:noFill/>
          <a:ln w="9525">
            <a:noFill/>
            <a:miter lim="800000"/>
            <a:headEnd/>
            <a:tailEnd/>
          </a:ln>
          <a:effectLst/>
        </p:spPr>
      </p:pic>
      <p:pic>
        <p:nvPicPr>
          <p:cNvPr id="57349" name="Picture 5"/>
          <p:cNvPicPr>
            <a:picLocks noChangeAspect="1" noChangeArrowheads="1"/>
          </p:cNvPicPr>
          <p:nvPr/>
        </p:nvPicPr>
        <p:blipFill>
          <a:blip r:embed="rId4" cstate="print"/>
          <a:srcRect/>
          <a:stretch>
            <a:fillRect/>
          </a:stretch>
        </p:blipFill>
        <p:spPr bwMode="auto">
          <a:xfrm>
            <a:off x="774648" y="4633929"/>
            <a:ext cx="5769054" cy="167983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6387" name="Text Box 3"/>
          <p:cNvSpPr txBox="1">
            <a:spLocks noChangeArrowheads="1"/>
          </p:cNvSpPr>
          <p:nvPr/>
        </p:nvSpPr>
        <p:spPr bwMode="auto">
          <a:xfrm>
            <a:off x="847674" y="873090"/>
            <a:ext cx="7339113" cy="338554"/>
          </a:xfrm>
          <a:prstGeom prst="rect">
            <a:avLst/>
          </a:prstGeom>
          <a:solidFill>
            <a:srgbClr val="CCFFCC">
              <a:alpha val="38823"/>
            </a:srgbClr>
          </a:solidFill>
          <a:ln w="9525">
            <a:noFill/>
            <a:miter lim="800000"/>
            <a:headEnd/>
            <a:tailEnd/>
          </a:ln>
        </p:spPr>
        <p:txBody>
          <a:bodyPr wrap="square">
            <a:spAutoFit/>
          </a:bodyPr>
          <a:lstStyle/>
          <a:p>
            <a:r>
              <a:rPr lang="ro-RO" sz="1600" dirty="0"/>
              <a:t>Învăţarea adreselor</a:t>
            </a:r>
          </a:p>
        </p:txBody>
      </p:sp>
      <p:pic>
        <p:nvPicPr>
          <p:cNvPr id="58370" name="Picture 2"/>
          <p:cNvPicPr>
            <a:picLocks noChangeAspect="1" noChangeArrowheads="1"/>
          </p:cNvPicPr>
          <p:nvPr/>
        </p:nvPicPr>
        <p:blipFill>
          <a:blip r:embed="rId2" cstate="print"/>
          <a:srcRect/>
          <a:stretch>
            <a:fillRect/>
          </a:stretch>
        </p:blipFill>
        <p:spPr bwMode="auto">
          <a:xfrm>
            <a:off x="847674" y="1238220"/>
            <a:ext cx="6353262" cy="2081241"/>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cstate="print"/>
          <a:srcRect/>
          <a:stretch>
            <a:fillRect/>
          </a:stretch>
        </p:blipFill>
        <p:spPr bwMode="auto">
          <a:xfrm>
            <a:off x="719572" y="3429000"/>
            <a:ext cx="4788532" cy="2790362"/>
          </a:xfrm>
          <a:prstGeom prst="rect">
            <a:avLst/>
          </a:prstGeom>
          <a:noFill/>
          <a:ln w="9525">
            <a:noFill/>
            <a:miter lim="800000"/>
            <a:headEnd/>
            <a:tailEnd/>
          </a:ln>
          <a:effectLst/>
        </p:spPr>
      </p:pic>
      <p:sp>
        <p:nvSpPr>
          <p:cNvPr id="8" name="TextBox 7"/>
          <p:cNvSpPr txBox="1"/>
          <p:nvPr/>
        </p:nvSpPr>
        <p:spPr>
          <a:xfrm>
            <a:off x="5652120" y="3897052"/>
            <a:ext cx="2808312" cy="2462213"/>
          </a:xfrm>
          <a:prstGeom prst="rect">
            <a:avLst/>
          </a:prstGeom>
          <a:noFill/>
        </p:spPr>
        <p:txBody>
          <a:bodyPr wrap="square" rtlCol="0">
            <a:spAutoFit/>
          </a:bodyPr>
          <a:lstStyle/>
          <a:p>
            <a:r>
              <a:rPr lang="en-US" sz="1100" i="1" u="sng" dirty="0" err="1"/>
              <a:t>Pentru</a:t>
            </a:r>
            <a:r>
              <a:rPr lang="en-US" sz="1100" i="1" u="sng" dirty="0"/>
              <a:t> </a:t>
            </a:r>
            <a:r>
              <a:rPr lang="en-US" sz="1100" b="1" i="1" u="sng" dirty="0"/>
              <a:t>SW1</a:t>
            </a:r>
          </a:p>
          <a:p>
            <a:endParaRPr lang="en-US" sz="1100" b="1" i="1" u="sng" dirty="0"/>
          </a:p>
          <a:p>
            <a:r>
              <a:rPr lang="en-US" sz="1100" i="1" dirty="0"/>
              <a:t>A1→A3  </a:t>
            </a:r>
            <a:r>
              <a:rPr lang="en-US" sz="1100" i="1" dirty="0" err="1"/>
              <a:t>vede</a:t>
            </a:r>
            <a:r>
              <a:rPr lang="en-US" sz="1100" i="1" dirty="0"/>
              <a:t> ca MAC A1 vine </a:t>
            </a:r>
            <a:r>
              <a:rPr lang="en-US" sz="1100" i="1" dirty="0" err="1"/>
              <a:t>pe</a:t>
            </a:r>
            <a:r>
              <a:rPr lang="en-US" sz="1100" i="1" dirty="0"/>
              <a:t> e2 </a:t>
            </a:r>
            <a:r>
              <a:rPr lang="en-US" sz="1100" i="1" dirty="0" err="1"/>
              <a:t>si</a:t>
            </a:r>
            <a:r>
              <a:rPr lang="en-US" sz="1100" i="1" dirty="0"/>
              <a:t> </a:t>
            </a:r>
            <a:r>
              <a:rPr lang="en-US" sz="1100" i="1" dirty="0" err="1"/>
              <a:t>il</a:t>
            </a:r>
            <a:r>
              <a:rPr lang="en-US" sz="1100" i="1" dirty="0"/>
              <a:t> </a:t>
            </a:r>
            <a:r>
              <a:rPr lang="en-US" sz="1100" i="1" dirty="0" err="1"/>
              <a:t>retine</a:t>
            </a:r>
            <a:r>
              <a:rPr lang="en-US" sz="1100" i="1" dirty="0"/>
              <a:t>; </a:t>
            </a:r>
            <a:r>
              <a:rPr lang="en-US" sz="1100" i="1" dirty="0" err="1"/>
              <a:t>sterge</a:t>
            </a:r>
            <a:r>
              <a:rPr lang="en-US" sz="1100" i="1" dirty="0"/>
              <a:t> </a:t>
            </a:r>
            <a:r>
              <a:rPr lang="en-US" sz="1100" i="1" dirty="0" err="1"/>
              <a:t>inregistarea</a:t>
            </a:r>
            <a:r>
              <a:rPr lang="en-US" sz="1100" i="1" dirty="0"/>
              <a:t> </a:t>
            </a:r>
            <a:r>
              <a:rPr lang="en-US" sz="1100" i="1" dirty="0" err="1"/>
              <a:t>veche</a:t>
            </a:r>
            <a:endParaRPr lang="en-US" sz="1100" i="1" dirty="0"/>
          </a:p>
          <a:p>
            <a:r>
              <a:rPr lang="en-US" sz="1100" i="1" dirty="0"/>
              <a:t>A1→A3  idem</a:t>
            </a:r>
          </a:p>
          <a:p>
            <a:r>
              <a:rPr lang="en-US" sz="1100" i="1" dirty="0"/>
              <a:t>D1 →A1 </a:t>
            </a:r>
            <a:r>
              <a:rPr lang="en-US" sz="1100" i="1" dirty="0" err="1"/>
              <a:t>vede</a:t>
            </a:r>
            <a:r>
              <a:rPr lang="en-US" sz="1100" i="1" dirty="0"/>
              <a:t> ca MAC D1 vine de </a:t>
            </a:r>
            <a:r>
              <a:rPr lang="en-US" sz="1100" i="1" dirty="0" err="1"/>
              <a:t>pe</a:t>
            </a:r>
            <a:r>
              <a:rPr lang="en-US" sz="1100" i="1" dirty="0"/>
              <a:t> e1 </a:t>
            </a:r>
            <a:r>
              <a:rPr lang="en-US" sz="1100" i="1" dirty="0" err="1"/>
              <a:t>si</a:t>
            </a:r>
            <a:r>
              <a:rPr lang="en-US" sz="1100" i="1" dirty="0"/>
              <a:t> </a:t>
            </a:r>
            <a:r>
              <a:rPr lang="en-US" sz="1100" i="1" dirty="0" err="1"/>
              <a:t>il</a:t>
            </a:r>
            <a:r>
              <a:rPr lang="en-US" sz="1100" i="1" dirty="0"/>
              <a:t> </a:t>
            </a:r>
            <a:r>
              <a:rPr lang="en-US" sz="1100" i="1" dirty="0" err="1"/>
              <a:t>retine</a:t>
            </a:r>
            <a:r>
              <a:rPr lang="en-US" sz="1100" i="1" dirty="0"/>
              <a:t>; </a:t>
            </a:r>
            <a:r>
              <a:rPr lang="en-US" sz="1100" i="1" dirty="0" err="1"/>
              <a:t>pe</a:t>
            </a:r>
            <a:r>
              <a:rPr lang="en-US" sz="1100" i="1" dirty="0"/>
              <a:t> MAC A1 </a:t>
            </a:r>
            <a:r>
              <a:rPr lang="en-US" sz="1100" i="1" dirty="0" err="1"/>
              <a:t>il</a:t>
            </a:r>
            <a:r>
              <a:rPr lang="en-US" sz="1100" i="1" dirty="0"/>
              <a:t> </a:t>
            </a:r>
            <a:r>
              <a:rPr lang="en-US" sz="1100" i="1" dirty="0" err="1"/>
              <a:t>avea</a:t>
            </a:r>
            <a:r>
              <a:rPr lang="en-US" sz="1100" i="1" dirty="0"/>
              <a:t> </a:t>
            </a:r>
            <a:r>
              <a:rPr lang="en-US" sz="1100" i="1" dirty="0" err="1"/>
              <a:t>deja</a:t>
            </a:r>
            <a:endParaRPr lang="en-US" sz="1100" i="1" dirty="0"/>
          </a:p>
          <a:p>
            <a:endParaRPr lang="en-US" sz="1100" i="1" dirty="0"/>
          </a:p>
          <a:p>
            <a:r>
              <a:rPr lang="en-US" sz="1100" i="1" dirty="0" err="1"/>
              <a:t>Tabele</a:t>
            </a:r>
            <a:r>
              <a:rPr lang="en-US" sz="1100" i="1" dirty="0"/>
              <a:t> de </a:t>
            </a:r>
            <a:r>
              <a:rPr lang="en-US" sz="1100" i="1" dirty="0" err="1"/>
              <a:t>comutare</a:t>
            </a:r>
            <a:r>
              <a:rPr lang="en-US" sz="1100" i="1" dirty="0"/>
              <a:t> S1 </a:t>
            </a:r>
            <a:r>
              <a:rPr lang="en-US" sz="1100" i="1" dirty="0" err="1"/>
              <a:t>actualizata</a:t>
            </a:r>
            <a:r>
              <a:rPr lang="en-US" sz="1100" i="1" dirty="0"/>
              <a:t> </a:t>
            </a:r>
            <a:r>
              <a:rPr lang="en-US" sz="1100" i="1" dirty="0" err="1"/>
              <a:t>este</a:t>
            </a:r>
            <a:endParaRPr lang="en-US" sz="1100" i="1" dirty="0"/>
          </a:p>
          <a:p>
            <a:r>
              <a:rPr lang="en-US" sz="1100" b="1" i="1" dirty="0"/>
              <a:t>MAC A1--e2</a:t>
            </a:r>
          </a:p>
          <a:p>
            <a:r>
              <a:rPr lang="en-US" sz="1100" b="1" i="1" dirty="0"/>
              <a:t>MAC D1 --e1</a:t>
            </a:r>
          </a:p>
          <a:p>
            <a:endParaRPr lang="en-US" sz="1100" dirty="0"/>
          </a:p>
          <a:p>
            <a:r>
              <a:rPr lang="en-US" sz="1100" dirty="0"/>
              <a:t> </a:t>
            </a:r>
          </a:p>
          <a:p>
            <a:endParaRPr lang="en-US"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6387" name="Text Box 3"/>
          <p:cNvSpPr txBox="1">
            <a:spLocks noChangeArrowheads="1"/>
          </p:cNvSpPr>
          <p:nvPr/>
        </p:nvSpPr>
        <p:spPr bwMode="auto">
          <a:xfrm>
            <a:off x="847674" y="873090"/>
            <a:ext cx="7339113" cy="338554"/>
          </a:xfrm>
          <a:prstGeom prst="rect">
            <a:avLst/>
          </a:prstGeom>
          <a:solidFill>
            <a:srgbClr val="CCFFCC">
              <a:alpha val="38823"/>
            </a:srgbClr>
          </a:solidFill>
          <a:ln w="9525">
            <a:noFill/>
            <a:miter lim="800000"/>
            <a:headEnd/>
            <a:tailEnd/>
          </a:ln>
        </p:spPr>
        <p:txBody>
          <a:bodyPr wrap="square">
            <a:spAutoFit/>
          </a:bodyPr>
          <a:lstStyle/>
          <a:p>
            <a:r>
              <a:rPr lang="ro-RO" sz="1600" dirty="0"/>
              <a:t>Procesarea cadrelor</a:t>
            </a:r>
          </a:p>
        </p:txBody>
      </p:sp>
      <p:pic>
        <p:nvPicPr>
          <p:cNvPr id="59394" name="Picture 2"/>
          <p:cNvPicPr>
            <a:picLocks noChangeAspect="1" noChangeArrowheads="1"/>
          </p:cNvPicPr>
          <p:nvPr/>
        </p:nvPicPr>
        <p:blipFill>
          <a:blip r:embed="rId2" cstate="print"/>
          <a:srcRect/>
          <a:stretch>
            <a:fillRect/>
          </a:stretch>
        </p:blipFill>
        <p:spPr bwMode="auto">
          <a:xfrm>
            <a:off x="811161" y="1420785"/>
            <a:ext cx="6447217" cy="355918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4099" name="Text Box 3"/>
          <p:cNvSpPr txBox="1">
            <a:spLocks noChangeArrowheads="1"/>
          </p:cNvSpPr>
          <p:nvPr/>
        </p:nvSpPr>
        <p:spPr bwMode="auto">
          <a:xfrm>
            <a:off x="468313" y="981075"/>
            <a:ext cx="8207375" cy="5866221"/>
          </a:xfrm>
          <a:prstGeom prst="rect">
            <a:avLst/>
          </a:prstGeom>
          <a:solidFill>
            <a:srgbClr val="CCFFCC">
              <a:alpha val="38823"/>
            </a:srgbClr>
          </a:solidFill>
          <a:ln w="9525">
            <a:noFill/>
            <a:miter lim="800000"/>
            <a:headEnd/>
            <a:tailEnd/>
          </a:ln>
        </p:spPr>
        <p:txBody>
          <a:bodyPr>
            <a:spAutoFit/>
          </a:bodyPr>
          <a:lstStyle/>
          <a:p>
            <a:r>
              <a:rPr lang="ro-RO" i="1" dirty="0"/>
              <a:t> </a:t>
            </a:r>
            <a:r>
              <a:rPr lang="ro-RO" b="1" dirty="0"/>
              <a:t>Două subnivele: </a:t>
            </a:r>
            <a:r>
              <a:rPr lang="ro-RO" i="1" dirty="0"/>
              <a:t> LLC  si MAC</a:t>
            </a:r>
          </a:p>
          <a:p>
            <a:r>
              <a:rPr lang="ro-RO" sz="1600" b="1" i="0" dirty="0">
                <a:solidFill>
                  <a:srgbClr val="2E2E2E"/>
                </a:solidFill>
                <a:effectLst/>
                <a:latin typeface="NexusSans"/>
              </a:rPr>
              <a:t>Subnivelul </a:t>
            </a:r>
            <a:r>
              <a:rPr lang="en-US" sz="1600" b="1" i="0" dirty="0">
                <a:solidFill>
                  <a:srgbClr val="2E2E2E"/>
                </a:solidFill>
                <a:effectLst/>
                <a:latin typeface="NexusSans"/>
              </a:rPr>
              <a:t> LLC </a:t>
            </a:r>
            <a:r>
              <a:rPr lang="ro-RO" sz="1600" b="0" i="0" dirty="0">
                <a:solidFill>
                  <a:srgbClr val="2E2E2E"/>
                </a:solidFill>
                <a:effectLst/>
                <a:latin typeface="NexusSans"/>
              </a:rPr>
              <a:t>primește un pachet IP de la nivelul rețea și crează cadre în formatul specific protocolului de nivel LD folosit pentru transmitere pe mediul fizic. </a:t>
            </a:r>
          </a:p>
          <a:p>
            <a:r>
              <a:rPr lang="ro-RO" sz="1600" b="1" i="0" dirty="0">
                <a:solidFill>
                  <a:srgbClr val="2E2E2E"/>
                </a:solidFill>
                <a:effectLst/>
                <a:latin typeface="NexusSans"/>
              </a:rPr>
              <a:t>Subnivelul MAC </a:t>
            </a:r>
            <a:r>
              <a:rPr lang="ro-RO" sz="1600" b="0" i="0" dirty="0">
                <a:solidFill>
                  <a:srgbClr val="2E2E2E"/>
                </a:solidFill>
                <a:effectLst/>
                <a:latin typeface="NexusSans"/>
              </a:rPr>
              <a:t>descrie protocoalele (tehnicile) folosite de o stație pentru a accesa mediul fizic.</a:t>
            </a:r>
          </a:p>
          <a:p>
            <a:endParaRPr lang="ro-RO" sz="1600" i="1" dirty="0"/>
          </a:p>
          <a:p>
            <a:r>
              <a:rPr lang="ro-RO" i="1" dirty="0"/>
              <a:t>       </a:t>
            </a:r>
          </a:p>
          <a:p>
            <a:endParaRPr lang="ro-RO" i="1" dirty="0"/>
          </a:p>
          <a:p>
            <a:endParaRPr lang="ro-RO" i="1" dirty="0"/>
          </a:p>
          <a:p>
            <a:endParaRPr lang="ro-RO" i="1" dirty="0"/>
          </a:p>
          <a:p>
            <a:endParaRPr lang="ro-RO" i="1" dirty="0"/>
          </a:p>
          <a:p>
            <a:endParaRPr lang="ro-RO" i="1" dirty="0"/>
          </a:p>
          <a:p>
            <a:endParaRPr lang="ro-RO" sz="1600" b="1" dirty="0"/>
          </a:p>
          <a:p>
            <a:r>
              <a:rPr lang="ro-RO" sz="1600" b="1" dirty="0"/>
              <a:t>                             Formatul cadrelor</a:t>
            </a:r>
            <a:r>
              <a:rPr lang="ro-RO" sz="1600" dirty="0"/>
              <a:t> (forma generală) </a:t>
            </a:r>
            <a:endParaRPr lang="ro-RO" dirty="0"/>
          </a:p>
          <a:p>
            <a:pPr>
              <a:lnSpc>
                <a:spcPct val="120000"/>
              </a:lnSpc>
            </a:pPr>
            <a:endParaRPr lang="ro-RO" dirty="0"/>
          </a:p>
          <a:p>
            <a:pPr>
              <a:lnSpc>
                <a:spcPct val="120000"/>
              </a:lnSpc>
            </a:pPr>
            <a:endParaRPr lang="ro-RO" sz="1400" dirty="0"/>
          </a:p>
          <a:p>
            <a:pPr>
              <a:lnSpc>
                <a:spcPct val="120000"/>
              </a:lnSpc>
            </a:pPr>
            <a:r>
              <a:rPr lang="ro-RO" sz="1400" dirty="0"/>
              <a:t>Câmpurile:   </a:t>
            </a:r>
            <a:r>
              <a:rPr lang="ro-RO" sz="1400" b="1" i="1" dirty="0"/>
              <a:t>Start</a:t>
            </a:r>
            <a:r>
              <a:rPr lang="ro-RO" sz="1400" b="1" dirty="0"/>
              <a:t> </a:t>
            </a:r>
            <a:r>
              <a:rPr lang="ro-RO" sz="1400" dirty="0"/>
              <a:t>şi </a:t>
            </a:r>
            <a:r>
              <a:rPr lang="ro-RO" sz="1400" b="1" i="1" dirty="0"/>
              <a:t>Stop</a:t>
            </a:r>
            <a:r>
              <a:rPr lang="ro-RO" sz="1400" dirty="0"/>
              <a:t> – delimitatori de cadru; formă fixă, specifică fiecărui protocol</a:t>
            </a:r>
          </a:p>
          <a:p>
            <a:pPr>
              <a:lnSpc>
                <a:spcPct val="120000"/>
              </a:lnSpc>
            </a:pPr>
            <a:r>
              <a:rPr lang="ro-RO" sz="1400" b="1" i="1" dirty="0"/>
              <a:t>	  Adresă</a:t>
            </a:r>
            <a:r>
              <a:rPr lang="ro-RO" sz="1400" b="1" dirty="0"/>
              <a:t> </a:t>
            </a:r>
            <a:r>
              <a:rPr lang="ro-RO" sz="1400" dirty="0"/>
              <a:t>conţine adresele de nivel fizic (MAC)</a:t>
            </a:r>
          </a:p>
          <a:p>
            <a:pPr>
              <a:lnSpc>
                <a:spcPct val="120000"/>
              </a:lnSpc>
            </a:pPr>
            <a:r>
              <a:rPr lang="ro-RO" sz="1400" b="1" i="1" dirty="0"/>
              <a:t>	  Verificare</a:t>
            </a:r>
            <a:r>
              <a:rPr lang="ro-RO" sz="1400" b="1" dirty="0"/>
              <a:t> </a:t>
            </a:r>
            <a:r>
              <a:rPr lang="ro-RO" sz="1400" dirty="0"/>
              <a:t>este destinat monitorizării erorilor</a:t>
            </a:r>
          </a:p>
          <a:p>
            <a:pPr>
              <a:lnSpc>
                <a:spcPct val="120000"/>
              </a:lnSpc>
            </a:pPr>
            <a:r>
              <a:rPr lang="ro-RO" sz="1400" dirty="0"/>
              <a:t>	  </a:t>
            </a:r>
            <a:r>
              <a:rPr lang="ro-RO" sz="1400" b="1" i="1" dirty="0"/>
              <a:t>Control</a:t>
            </a:r>
            <a:r>
              <a:rPr lang="ro-RO" sz="1400" b="1" dirty="0"/>
              <a:t> </a:t>
            </a:r>
            <a:r>
              <a:rPr lang="ro-RO" sz="1400" dirty="0"/>
              <a:t>este destinat</a:t>
            </a:r>
            <a:r>
              <a:rPr lang="ro-RO" sz="1400" b="1" dirty="0"/>
              <a:t> </a:t>
            </a:r>
            <a:r>
              <a:rPr lang="ro-RO" sz="1400" dirty="0"/>
              <a:t>controlul transmisiei (evitarea congestiei)</a:t>
            </a:r>
            <a:r>
              <a:rPr lang="en-US" sz="1400" dirty="0"/>
              <a:t> </a:t>
            </a:r>
            <a:endParaRPr lang="ro-RO" sz="1400" dirty="0"/>
          </a:p>
          <a:p>
            <a:pPr>
              <a:lnSpc>
                <a:spcPct val="120000"/>
              </a:lnSpc>
            </a:pPr>
            <a:r>
              <a:rPr lang="ro-RO" sz="1400" dirty="0"/>
              <a:t>	  </a:t>
            </a:r>
            <a:r>
              <a:rPr lang="ro-RO" sz="1400" b="1" i="1" dirty="0"/>
              <a:t>Date utilizator</a:t>
            </a:r>
            <a:r>
              <a:rPr lang="ro-RO" sz="1400" dirty="0"/>
              <a:t> - datele utile provenite de la nivelul superior; conţine atât datele utilizatorului, cât şi datele protocoalelor tuturor nivelelor superioare </a:t>
            </a:r>
          </a:p>
          <a:p>
            <a:endParaRPr lang="en-US" sz="1400" i="1" dirty="0"/>
          </a:p>
        </p:txBody>
      </p:sp>
      <p:sp>
        <p:nvSpPr>
          <p:cNvPr id="410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410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4102" name="Group 6"/>
          <p:cNvGrpSpPr>
            <a:grpSpLocks/>
          </p:cNvGrpSpPr>
          <p:nvPr/>
        </p:nvGrpSpPr>
        <p:grpSpPr bwMode="auto">
          <a:xfrm>
            <a:off x="1518427" y="2087785"/>
            <a:ext cx="5765215" cy="1640774"/>
            <a:chOff x="2672" y="4269"/>
            <a:chExt cx="7215" cy="2163"/>
          </a:xfrm>
        </p:grpSpPr>
        <p:grpSp>
          <p:nvGrpSpPr>
            <p:cNvPr id="4110" name="Group 7"/>
            <p:cNvGrpSpPr>
              <a:grpSpLocks/>
            </p:cNvGrpSpPr>
            <p:nvPr/>
          </p:nvGrpSpPr>
          <p:grpSpPr bwMode="auto">
            <a:xfrm>
              <a:off x="2672" y="5295"/>
              <a:ext cx="2940" cy="339"/>
              <a:chOff x="2672" y="4839"/>
              <a:chExt cx="2940" cy="339"/>
            </a:xfrm>
          </p:grpSpPr>
          <p:sp>
            <p:nvSpPr>
              <p:cNvPr id="4128" name="Text Box 8"/>
              <p:cNvSpPr txBox="1">
                <a:spLocks noChangeArrowheads="1"/>
              </p:cNvSpPr>
              <p:nvPr/>
            </p:nvSpPr>
            <p:spPr bwMode="auto">
              <a:xfrm>
                <a:off x="2672" y="4839"/>
                <a:ext cx="774" cy="339"/>
              </a:xfrm>
              <a:prstGeom prst="rect">
                <a:avLst/>
              </a:prstGeom>
              <a:solidFill>
                <a:srgbClr val="DDDDDD"/>
              </a:solidFill>
              <a:ln w="9525">
                <a:solidFill>
                  <a:srgbClr val="000000"/>
                </a:solidFill>
                <a:miter lim="800000"/>
                <a:headEnd/>
                <a:tailEnd/>
              </a:ln>
            </p:spPr>
            <p:txBody>
              <a:bodyPr lIns="18000" tIns="36000" rIns="18000" bIns="36000"/>
              <a:lstStyle/>
              <a:p>
                <a:pPr algn="ctr"/>
                <a:r>
                  <a:rPr lang="en-US" sz="1200"/>
                  <a:t>Antet</a:t>
                </a:r>
              </a:p>
            </p:txBody>
          </p:sp>
          <p:sp>
            <p:nvSpPr>
              <p:cNvPr id="4129" name="Text Box 9"/>
              <p:cNvSpPr txBox="1">
                <a:spLocks noChangeArrowheads="1"/>
              </p:cNvSpPr>
              <p:nvPr/>
            </p:nvSpPr>
            <p:spPr bwMode="auto">
              <a:xfrm>
                <a:off x="3470" y="4839"/>
                <a:ext cx="1368" cy="339"/>
              </a:xfrm>
              <a:prstGeom prst="rect">
                <a:avLst/>
              </a:prstGeom>
              <a:solidFill>
                <a:srgbClr val="C0C0C0">
                  <a:alpha val="87842"/>
                </a:srgbClr>
              </a:solidFill>
              <a:ln w="9525">
                <a:solidFill>
                  <a:srgbClr val="000000"/>
                </a:solidFill>
                <a:miter lim="800000"/>
                <a:headEnd/>
                <a:tailEnd/>
              </a:ln>
            </p:spPr>
            <p:txBody>
              <a:bodyPr lIns="18000" tIns="36000" rIns="18000" bIns="36000"/>
              <a:lstStyle/>
              <a:p>
                <a:pPr algn="ctr"/>
                <a:r>
                  <a:rPr lang="en-US" sz="1200" dirty="0"/>
                  <a:t>Date </a:t>
                </a:r>
                <a:r>
                  <a:rPr lang="en-US" sz="1200" dirty="0" err="1"/>
                  <a:t>utilizator</a:t>
                </a:r>
                <a:endParaRPr lang="en-US" sz="1200" dirty="0"/>
              </a:p>
            </p:txBody>
          </p:sp>
          <p:sp>
            <p:nvSpPr>
              <p:cNvPr id="4130" name="Text Box 10"/>
              <p:cNvSpPr txBox="1">
                <a:spLocks noChangeArrowheads="1"/>
              </p:cNvSpPr>
              <p:nvPr/>
            </p:nvSpPr>
            <p:spPr bwMode="auto">
              <a:xfrm>
                <a:off x="4838" y="4839"/>
                <a:ext cx="774" cy="339"/>
              </a:xfrm>
              <a:prstGeom prst="rect">
                <a:avLst/>
              </a:prstGeom>
              <a:solidFill>
                <a:srgbClr val="DDDDDD"/>
              </a:solidFill>
              <a:ln w="9525">
                <a:solidFill>
                  <a:srgbClr val="000000"/>
                </a:solidFill>
                <a:miter lim="800000"/>
                <a:headEnd/>
                <a:tailEnd/>
              </a:ln>
            </p:spPr>
            <p:txBody>
              <a:bodyPr lIns="18000" tIns="36000" rIns="18000" bIns="36000"/>
              <a:lstStyle/>
              <a:p>
                <a:pPr algn="ctr"/>
                <a:r>
                  <a:rPr lang="en-US" sz="1200" dirty="0" err="1">
                    <a:latin typeface="Times New Roman" pitchFamily="18" charset="0"/>
                  </a:rPr>
                  <a:t>Sfârşit</a:t>
                </a:r>
                <a:endParaRPr lang="en-US" sz="1200" dirty="0"/>
              </a:p>
            </p:txBody>
          </p:sp>
        </p:grpSp>
        <p:sp>
          <p:nvSpPr>
            <p:cNvPr id="4111" name="Text Box 11"/>
            <p:cNvSpPr txBox="1">
              <a:spLocks noChangeArrowheads="1"/>
            </p:cNvSpPr>
            <p:nvPr/>
          </p:nvSpPr>
          <p:spPr bwMode="auto">
            <a:xfrm>
              <a:off x="7859" y="4668"/>
              <a:ext cx="774" cy="339"/>
            </a:xfrm>
            <a:prstGeom prst="rect">
              <a:avLst/>
            </a:prstGeom>
            <a:solidFill>
              <a:srgbClr val="C0C0C0"/>
            </a:solidFill>
            <a:ln w="9525">
              <a:solidFill>
                <a:srgbClr val="000000"/>
              </a:solidFill>
              <a:miter lim="800000"/>
              <a:headEnd/>
              <a:tailEnd/>
            </a:ln>
          </p:spPr>
          <p:txBody>
            <a:bodyPr lIns="18000" tIns="36000" rIns="18000" bIns="36000"/>
            <a:lstStyle/>
            <a:p>
              <a:pPr algn="ctr"/>
              <a:r>
                <a:rPr lang="en-US" sz="1200" b="1"/>
                <a:t>Pachet</a:t>
              </a:r>
            </a:p>
          </p:txBody>
        </p:sp>
        <p:grpSp>
          <p:nvGrpSpPr>
            <p:cNvPr id="4112" name="Group 12"/>
            <p:cNvGrpSpPr>
              <a:grpSpLocks/>
            </p:cNvGrpSpPr>
            <p:nvPr/>
          </p:nvGrpSpPr>
          <p:grpSpPr bwMode="auto">
            <a:xfrm>
              <a:off x="6947" y="5295"/>
              <a:ext cx="2940" cy="339"/>
              <a:chOff x="2672" y="4839"/>
              <a:chExt cx="2940" cy="339"/>
            </a:xfrm>
          </p:grpSpPr>
          <p:sp>
            <p:nvSpPr>
              <p:cNvPr id="4125" name="Text Box 13"/>
              <p:cNvSpPr txBox="1">
                <a:spLocks noChangeArrowheads="1"/>
              </p:cNvSpPr>
              <p:nvPr/>
            </p:nvSpPr>
            <p:spPr bwMode="auto">
              <a:xfrm>
                <a:off x="2672" y="4839"/>
                <a:ext cx="774" cy="339"/>
              </a:xfrm>
              <a:prstGeom prst="rect">
                <a:avLst/>
              </a:prstGeom>
              <a:solidFill>
                <a:srgbClr val="DDDDDD"/>
              </a:solidFill>
              <a:ln w="9525">
                <a:solidFill>
                  <a:srgbClr val="000000"/>
                </a:solidFill>
                <a:miter lim="800000"/>
                <a:headEnd/>
                <a:tailEnd/>
              </a:ln>
            </p:spPr>
            <p:txBody>
              <a:bodyPr lIns="18000" tIns="36000" rIns="18000" bIns="36000"/>
              <a:lstStyle/>
              <a:p>
                <a:pPr algn="ctr"/>
                <a:r>
                  <a:rPr lang="en-US" sz="1200"/>
                  <a:t>Antet</a:t>
                </a:r>
              </a:p>
            </p:txBody>
          </p:sp>
          <p:sp>
            <p:nvSpPr>
              <p:cNvPr id="4126" name="Text Box 14"/>
              <p:cNvSpPr txBox="1">
                <a:spLocks noChangeArrowheads="1"/>
              </p:cNvSpPr>
              <p:nvPr/>
            </p:nvSpPr>
            <p:spPr bwMode="auto">
              <a:xfrm>
                <a:off x="3470" y="4839"/>
                <a:ext cx="1368" cy="339"/>
              </a:xfrm>
              <a:prstGeom prst="rect">
                <a:avLst/>
              </a:prstGeom>
              <a:solidFill>
                <a:srgbClr val="C0C0C0"/>
              </a:solidFill>
              <a:ln w="9525">
                <a:solidFill>
                  <a:srgbClr val="000000"/>
                </a:solidFill>
                <a:miter lim="800000"/>
                <a:headEnd/>
                <a:tailEnd/>
              </a:ln>
            </p:spPr>
            <p:txBody>
              <a:bodyPr lIns="18000" tIns="36000" rIns="18000" bIns="36000"/>
              <a:lstStyle/>
              <a:p>
                <a:pPr algn="ctr"/>
                <a:r>
                  <a:rPr lang="en-US" sz="1200"/>
                  <a:t>Date utilizator</a:t>
                </a:r>
              </a:p>
              <a:p>
                <a:endParaRPr lang="en-US"/>
              </a:p>
            </p:txBody>
          </p:sp>
          <p:sp>
            <p:nvSpPr>
              <p:cNvPr id="4127" name="Text Box 15"/>
              <p:cNvSpPr txBox="1">
                <a:spLocks noChangeArrowheads="1"/>
              </p:cNvSpPr>
              <p:nvPr/>
            </p:nvSpPr>
            <p:spPr bwMode="auto">
              <a:xfrm>
                <a:off x="4838" y="4839"/>
                <a:ext cx="774" cy="339"/>
              </a:xfrm>
              <a:prstGeom prst="rect">
                <a:avLst/>
              </a:prstGeom>
              <a:solidFill>
                <a:srgbClr val="DDDDDD"/>
              </a:solidFill>
              <a:ln w="9525">
                <a:solidFill>
                  <a:srgbClr val="000000"/>
                </a:solidFill>
                <a:miter lim="800000"/>
                <a:headEnd/>
                <a:tailEnd/>
              </a:ln>
            </p:spPr>
            <p:txBody>
              <a:bodyPr lIns="18000" tIns="36000" rIns="18000" bIns="36000"/>
              <a:lstStyle/>
              <a:p>
                <a:pPr algn="ctr"/>
                <a:r>
                  <a:rPr lang="en-US" sz="1200">
                    <a:latin typeface="Times New Roman" pitchFamily="18" charset="0"/>
                  </a:rPr>
                  <a:t>Sfârşit</a:t>
                </a:r>
                <a:endParaRPr lang="en-US" sz="1200"/>
              </a:p>
            </p:txBody>
          </p:sp>
        </p:grpSp>
        <p:sp>
          <p:nvSpPr>
            <p:cNvPr id="4113" name="Text Box 16"/>
            <p:cNvSpPr txBox="1">
              <a:spLocks noChangeArrowheads="1"/>
            </p:cNvSpPr>
            <p:nvPr/>
          </p:nvSpPr>
          <p:spPr bwMode="auto">
            <a:xfrm>
              <a:off x="3812" y="4668"/>
              <a:ext cx="774" cy="339"/>
            </a:xfrm>
            <a:prstGeom prst="rect">
              <a:avLst/>
            </a:prstGeom>
            <a:solidFill>
              <a:srgbClr val="C0C0C0"/>
            </a:solidFill>
            <a:ln w="9525">
              <a:solidFill>
                <a:srgbClr val="000000"/>
              </a:solidFill>
              <a:miter lim="800000"/>
              <a:headEnd/>
              <a:tailEnd/>
            </a:ln>
          </p:spPr>
          <p:txBody>
            <a:bodyPr lIns="18000" tIns="36000" rIns="18000" bIns="36000"/>
            <a:lstStyle/>
            <a:p>
              <a:pPr algn="ctr"/>
              <a:r>
                <a:rPr lang="en-US" sz="1200" b="1"/>
                <a:t>Pachet</a:t>
              </a:r>
            </a:p>
          </p:txBody>
        </p:sp>
        <p:sp>
          <p:nvSpPr>
            <p:cNvPr id="4114" name="Line 17"/>
            <p:cNvSpPr>
              <a:spLocks noChangeShapeType="1"/>
            </p:cNvSpPr>
            <p:nvPr/>
          </p:nvSpPr>
          <p:spPr bwMode="auto">
            <a:xfrm>
              <a:off x="4211" y="5010"/>
              <a:ext cx="0" cy="285"/>
            </a:xfrm>
            <a:prstGeom prst="line">
              <a:avLst/>
            </a:prstGeom>
            <a:noFill/>
            <a:ln w="9525">
              <a:solidFill>
                <a:srgbClr val="000000"/>
              </a:solidFill>
              <a:round/>
              <a:headEnd/>
              <a:tailEnd type="arrow" w="sm" len="med"/>
            </a:ln>
          </p:spPr>
          <p:txBody>
            <a:bodyPr/>
            <a:lstStyle/>
            <a:p>
              <a:endParaRPr lang="en-US"/>
            </a:p>
          </p:txBody>
        </p:sp>
        <p:sp>
          <p:nvSpPr>
            <p:cNvPr id="4115" name="Text Box 18"/>
            <p:cNvSpPr txBox="1">
              <a:spLocks noChangeArrowheads="1"/>
            </p:cNvSpPr>
            <p:nvPr/>
          </p:nvSpPr>
          <p:spPr bwMode="auto">
            <a:xfrm>
              <a:off x="6035" y="4839"/>
              <a:ext cx="570" cy="285"/>
            </a:xfrm>
            <a:prstGeom prst="rect">
              <a:avLst/>
            </a:prstGeom>
            <a:solidFill>
              <a:srgbClr val="FFFFFF"/>
            </a:solidFill>
            <a:ln w="9525">
              <a:noFill/>
              <a:miter lim="800000"/>
              <a:headEnd/>
              <a:tailEnd/>
            </a:ln>
          </p:spPr>
          <p:txBody>
            <a:bodyPr lIns="18000" tIns="36000" rIns="18000" bIns="36000"/>
            <a:lstStyle/>
            <a:p>
              <a:pPr algn="ctr"/>
              <a:r>
                <a:rPr lang="en-US" sz="1100" b="1"/>
                <a:t>Cadru</a:t>
              </a:r>
            </a:p>
          </p:txBody>
        </p:sp>
        <p:sp>
          <p:nvSpPr>
            <p:cNvPr id="4116" name="Line 19"/>
            <p:cNvSpPr>
              <a:spLocks noChangeShapeType="1"/>
            </p:cNvSpPr>
            <p:nvPr/>
          </p:nvSpPr>
          <p:spPr bwMode="auto">
            <a:xfrm>
              <a:off x="4268" y="5637"/>
              <a:ext cx="0" cy="285"/>
            </a:xfrm>
            <a:prstGeom prst="line">
              <a:avLst/>
            </a:prstGeom>
            <a:noFill/>
            <a:ln w="9525">
              <a:solidFill>
                <a:srgbClr val="000000"/>
              </a:solidFill>
              <a:round/>
              <a:headEnd/>
              <a:tailEnd type="arrow" w="sm" len="med"/>
            </a:ln>
          </p:spPr>
          <p:txBody>
            <a:bodyPr/>
            <a:lstStyle/>
            <a:p>
              <a:endParaRPr lang="en-US"/>
            </a:p>
          </p:txBody>
        </p:sp>
        <p:sp>
          <p:nvSpPr>
            <p:cNvPr id="4117" name="Line 20"/>
            <p:cNvSpPr>
              <a:spLocks noChangeShapeType="1"/>
            </p:cNvSpPr>
            <p:nvPr/>
          </p:nvSpPr>
          <p:spPr bwMode="auto">
            <a:xfrm>
              <a:off x="4268" y="5922"/>
              <a:ext cx="3990" cy="0"/>
            </a:xfrm>
            <a:prstGeom prst="line">
              <a:avLst/>
            </a:prstGeom>
            <a:noFill/>
            <a:ln w="9525">
              <a:solidFill>
                <a:srgbClr val="000000"/>
              </a:solidFill>
              <a:round/>
              <a:headEnd/>
              <a:tailEnd/>
            </a:ln>
          </p:spPr>
          <p:txBody>
            <a:bodyPr/>
            <a:lstStyle/>
            <a:p>
              <a:endParaRPr lang="en-US"/>
            </a:p>
          </p:txBody>
        </p:sp>
        <p:sp>
          <p:nvSpPr>
            <p:cNvPr id="4118" name="Line 21"/>
            <p:cNvSpPr>
              <a:spLocks noChangeShapeType="1"/>
            </p:cNvSpPr>
            <p:nvPr/>
          </p:nvSpPr>
          <p:spPr bwMode="auto">
            <a:xfrm flipV="1">
              <a:off x="8258" y="5010"/>
              <a:ext cx="0" cy="285"/>
            </a:xfrm>
            <a:prstGeom prst="line">
              <a:avLst/>
            </a:prstGeom>
            <a:noFill/>
            <a:ln w="9525">
              <a:solidFill>
                <a:srgbClr val="000000"/>
              </a:solidFill>
              <a:round/>
              <a:headEnd/>
              <a:tailEnd type="arrow" w="sm" len="med"/>
            </a:ln>
          </p:spPr>
          <p:txBody>
            <a:bodyPr/>
            <a:lstStyle/>
            <a:p>
              <a:endParaRPr lang="en-US"/>
            </a:p>
          </p:txBody>
        </p:sp>
        <p:sp>
          <p:nvSpPr>
            <p:cNvPr id="4119" name="Line 22"/>
            <p:cNvSpPr>
              <a:spLocks noChangeShapeType="1"/>
            </p:cNvSpPr>
            <p:nvPr/>
          </p:nvSpPr>
          <p:spPr bwMode="auto">
            <a:xfrm flipV="1">
              <a:off x="8258" y="5637"/>
              <a:ext cx="0" cy="285"/>
            </a:xfrm>
            <a:prstGeom prst="line">
              <a:avLst/>
            </a:prstGeom>
            <a:noFill/>
            <a:ln w="9525">
              <a:solidFill>
                <a:srgbClr val="000000"/>
              </a:solidFill>
              <a:round/>
              <a:headEnd/>
              <a:tailEnd type="arrow" w="sm" len="med"/>
            </a:ln>
          </p:spPr>
          <p:txBody>
            <a:bodyPr/>
            <a:lstStyle/>
            <a:p>
              <a:endParaRPr lang="en-US"/>
            </a:p>
          </p:txBody>
        </p:sp>
        <p:sp>
          <p:nvSpPr>
            <p:cNvPr id="4120" name="Line 23"/>
            <p:cNvSpPr>
              <a:spLocks noChangeShapeType="1"/>
            </p:cNvSpPr>
            <p:nvPr/>
          </p:nvSpPr>
          <p:spPr bwMode="auto">
            <a:xfrm flipH="1">
              <a:off x="5522" y="5067"/>
              <a:ext cx="513" cy="228"/>
            </a:xfrm>
            <a:prstGeom prst="line">
              <a:avLst/>
            </a:prstGeom>
            <a:noFill/>
            <a:ln w="6350">
              <a:solidFill>
                <a:srgbClr val="000000"/>
              </a:solidFill>
              <a:round/>
              <a:headEnd/>
              <a:tailEnd/>
            </a:ln>
          </p:spPr>
          <p:txBody>
            <a:bodyPr/>
            <a:lstStyle/>
            <a:p>
              <a:endParaRPr lang="en-US"/>
            </a:p>
          </p:txBody>
        </p:sp>
        <p:sp>
          <p:nvSpPr>
            <p:cNvPr id="4121" name="Line 24"/>
            <p:cNvSpPr>
              <a:spLocks noChangeShapeType="1"/>
            </p:cNvSpPr>
            <p:nvPr/>
          </p:nvSpPr>
          <p:spPr bwMode="auto">
            <a:xfrm flipH="1" flipV="1">
              <a:off x="6605" y="5010"/>
              <a:ext cx="627" cy="228"/>
            </a:xfrm>
            <a:prstGeom prst="line">
              <a:avLst/>
            </a:prstGeom>
            <a:noFill/>
            <a:ln w="6350">
              <a:solidFill>
                <a:srgbClr val="000000"/>
              </a:solidFill>
              <a:round/>
              <a:headEnd/>
              <a:tailEnd/>
            </a:ln>
          </p:spPr>
          <p:txBody>
            <a:bodyPr/>
            <a:lstStyle/>
            <a:p>
              <a:endParaRPr lang="en-US"/>
            </a:p>
          </p:txBody>
        </p:sp>
        <p:sp>
          <p:nvSpPr>
            <p:cNvPr id="4122" name="Text Box 25"/>
            <p:cNvSpPr txBox="1">
              <a:spLocks noChangeArrowheads="1"/>
            </p:cNvSpPr>
            <p:nvPr/>
          </p:nvSpPr>
          <p:spPr bwMode="auto">
            <a:xfrm>
              <a:off x="7574" y="4269"/>
              <a:ext cx="1368" cy="285"/>
            </a:xfrm>
            <a:prstGeom prst="rect">
              <a:avLst/>
            </a:prstGeom>
            <a:solidFill>
              <a:srgbClr val="FFFFFF"/>
            </a:solidFill>
            <a:ln w="9525">
              <a:noFill/>
              <a:miter lim="800000"/>
              <a:headEnd/>
              <a:tailEnd/>
            </a:ln>
          </p:spPr>
          <p:txBody>
            <a:bodyPr lIns="18000" tIns="36000" rIns="18000" bIns="36000"/>
            <a:lstStyle/>
            <a:p>
              <a:pPr algn="ctr"/>
              <a:r>
                <a:rPr lang="en-US" sz="1200" b="1">
                  <a:latin typeface="Times New Roman" pitchFamily="18" charset="0"/>
                </a:rPr>
                <a:t>Nod destinaţie</a:t>
              </a:r>
              <a:endParaRPr lang="en-US" sz="1200" b="1"/>
            </a:p>
          </p:txBody>
        </p:sp>
        <p:sp>
          <p:nvSpPr>
            <p:cNvPr id="4123" name="Text Box 26"/>
            <p:cNvSpPr txBox="1">
              <a:spLocks noChangeArrowheads="1"/>
            </p:cNvSpPr>
            <p:nvPr/>
          </p:nvSpPr>
          <p:spPr bwMode="auto">
            <a:xfrm>
              <a:off x="3755" y="4269"/>
              <a:ext cx="1140" cy="285"/>
            </a:xfrm>
            <a:prstGeom prst="rect">
              <a:avLst/>
            </a:prstGeom>
            <a:solidFill>
              <a:srgbClr val="FFFFFF"/>
            </a:solidFill>
            <a:ln w="9525">
              <a:noFill/>
              <a:miter lim="800000"/>
              <a:headEnd/>
              <a:tailEnd/>
            </a:ln>
          </p:spPr>
          <p:txBody>
            <a:bodyPr lIns="18000" tIns="36000" rIns="18000" bIns="36000"/>
            <a:lstStyle/>
            <a:p>
              <a:pPr algn="ctr"/>
              <a:r>
                <a:rPr lang="en-US" sz="1200" b="1">
                  <a:latin typeface="Times New Roman" pitchFamily="18" charset="0"/>
                </a:rPr>
                <a:t>Nod sursă</a:t>
              </a:r>
              <a:endParaRPr lang="en-US" sz="1200" b="1"/>
            </a:p>
          </p:txBody>
        </p:sp>
        <p:sp>
          <p:nvSpPr>
            <p:cNvPr id="4124" name="Text Box 27"/>
            <p:cNvSpPr txBox="1">
              <a:spLocks noChangeArrowheads="1"/>
            </p:cNvSpPr>
            <p:nvPr/>
          </p:nvSpPr>
          <p:spPr bwMode="auto">
            <a:xfrm>
              <a:off x="2819" y="6147"/>
              <a:ext cx="4515" cy="285"/>
            </a:xfrm>
            <a:prstGeom prst="rect">
              <a:avLst/>
            </a:prstGeom>
            <a:solidFill>
              <a:srgbClr val="FFFFFF"/>
            </a:solidFill>
            <a:ln w="9525">
              <a:noFill/>
              <a:miter lim="800000"/>
              <a:headEnd/>
              <a:tailEnd/>
            </a:ln>
          </p:spPr>
          <p:txBody>
            <a:bodyPr lIns="18000" tIns="36000" rIns="18000" bIns="36000"/>
            <a:lstStyle/>
            <a:p>
              <a:r>
                <a:rPr lang="en-US" sz="1400" b="1" dirty="0"/>
                <a:t>Fig. 3.1 </a:t>
              </a:r>
              <a:r>
                <a:rPr lang="en-US" sz="1400" b="1" dirty="0" err="1"/>
                <a:t>Împachetarea</a:t>
              </a:r>
              <a:r>
                <a:rPr lang="en-US" sz="1400" b="1" dirty="0"/>
                <a:t> PDU-</a:t>
              </a:r>
              <a:r>
                <a:rPr lang="en-US" sz="1400" b="1" dirty="0" err="1"/>
                <a:t>urilor</a:t>
              </a:r>
              <a:r>
                <a:rPr lang="en-US" sz="1400" b="1" dirty="0"/>
                <a:t> </a:t>
              </a:r>
              <a:r>
                <a:rPr lang="en-US" sz="1400" b="1" dirty="0" err="1"/>
                <a:t>în</a:t>
              </a:r>
              <a:r>
                <a:rPr lang="en-US" sz="1400" b="1" dirty="0"/>
                <a:t> cadre </a:t>
              </a:r>
            </a:p>
          </p:txBody>
        </p:sp>
      </p:grpSp>
      <p:grpSp>
        <p:nvGrpSpPr>
          <p:cNvPr id="4103" name="Group 28"/>
          <p:cNvGrpSpPr>
            <a:grpSpLocks/>
          </p:cNvGrpSpPr>
          <p:nvPr/>
        </p:nvGrpSpPr>
        <p:grpSpPr bwMode="auto">
          <a:xfrm>
            <a:off x="976518" y="4537705"/>
            <a:ext cx="6048375" cy="287338"/>
            <a:chOff x="1241" y="981"/>
            <a:chExt cx="2954" cy="255"/>
          </a:xfrm>
        </p:grpSpPr>
        <p:sp>
          <p:nvSpPr>
            <p:cNvPr id="4104" name="Text Box 29"/>
            <p:cNvSpPr txBox="1">
              <a:spLocks noChangeArrowheads="1"/>
            </p:cNvSpPr>
            <p:nvPr/>
          </p:nvSpPr>
          <p:spPr bwMode="auto">
            <a:xfrm>
              <a:off x="1241" y="981"/>
              <a:ext cx="344" cy="255"/>
            </a:xfrm>
            <a:prstGeom prst="rect">
              <a:avLst/>
            </a:prstGeom>
            <a:solidFill>
              <a:srgbClr val="C0C0C0">
                <a:alpha val="52156"/>
              </a:srgbClr>
            </a:solidFill>
            <a:ln w="9525">
              <a:solidFill>
                <a:srgbClr val="000000"/>
              </a:solidFill>
              <a:miter lim="800000"/>
              <a:headEnd/>
              <a:tailEnd/>
            </a:ln>
          </p:spPr>
          <p:txBody>
            <a:bodyPr lIns="0" tIns="10800" rIns="0" bIns="10800"/>
            <a:lstStyle/>
            <a:p>
              <a:pPr algn="ctr"/>
              <a:r>
                <a:rPr lang="en-US" sz="1200" b="1"/>
                <a:t>Start</a:t>
              </a:r>
            </a:p>
          </p:txBody>
        </p:sp>
        <p:sp>
          <p:nvSpPr>
            <p:cNvPr id="4105" name="Text Box 30"/>
            <p:cNvSpPr txBox="1">
              <a:spLocks noChangeArrowheads="1"/>
            </p:cNvSpPr>
            <p:nvPr/>
          </p:nvSpPr>
          <p:spPr bwMode="auto">
            <a:xfrm>
              <a:off x="1585" y="981"/>
              <a:ext cx="344" cy="2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b="1">
                  <a:latin typeface="Times New Roman" pitchFamily="18" charset="0"/>
                </a:rPr>
                <a:t>Adresă</a:t>
              </a:r>
              <a:endParaRPr lang="en-US" sz="1200" b="1"/>
            </a:p>
          </p:txBody>
        </p:sp>
        <p:sp>
          <p:nvSpPr>
            <p:cNvPr id="4106" name="Text Box 31"/>
            <p:cNvSpPr txBox="1">
              <a:spLocks noChangeArrowheads="1"/>
            </p:cNvSpPr>
            <p:nvPr/>
          </p:nvSpPr>
          <p:spPr bwMode="auto">
            <a:xfrm>
              <a:off x="1929" y="981"/>
              <a:ext cx="430" cy="2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b="1"/>
                <a:t>Control</a:t>
              </a:r>
            </a:p>
          </p:txBody>
        </p:sp>
        <p:sp>
          <p:nvSpPr>
            <p:cNvPr id="4107" name="Text Box 32"/>
            <p:cNvSpPr txBox="1">
              <a:spLocks noChangeArrowheads="1"/>
            </p:cNvSpPr>
            <p:nvPr/>
          </p:nvSpPr>
          <p:spPr bwMode="auto">
            <a:xfrm>
              <a:off x="2359" y="981"/>
              <a:ext cx="918" cy="255"/>
            </a:xfrm>
            <a:prstGeom prst="rect">
              <a:avLst/>
            </a:prstGeom>
            <a:solidFill>
              <a:srgbClr val="C0C0C0">
                <a:alpha val="70979"/>
              </a:srgbClr>
            </a:solidFill>
            <a:ln w="9525">
              <a:solidFill>
                <a:srgbClr val="000000"/>
              </a:solidFill>
              <a:miter lim="800000"/>
              <a:headEnd/>
              <a:tailEnd/>
            </a:ln>
          </p:spPr>
          <p:txBody>
            <a:bodyPr lIns="0" tIns="10800" rIns="0" bIns="10800"/>
            <a:lstStyle/>
            <a:p>
              <a:pPr algn="ctr"/>
              <a:r>
                <a:rPr lang="en-US" sz="1200" b="1"/>
                <a:t>Date utilizator</a:t>
              </a:r>
            </a:p>
          </p:txBody>
        </p:sp>
        <p:sp>
          <p:nvSpPr>
            <p:cNvPr id="4108" name="Text Box 33"/>
            <p:cNvSpPr txBox="1">
              <a:spLocks noChangeArrowheads="1"/>
            </p:cNvSpPr>
            <p:nvPr/>
          </p:nvSpPr>
          <p:spPr bwMode="auto">
            <a:xfrm>
              <a:off x="3277" y="981"/>
              <a:ext cx="574" cy="255"/>
            </a:xfrm>
            <a:prstGeom prst="rect">
              <a:avLst/>
            </a:prstGeom>
            <a:solidFill>
              <a:srgbClr val="C0C0C0"/>
            </a:solidFill>
            <a:ln w="9525">
              <a:solidFill>
                <a:srgbClr val="000000"/>
              </a:solidFill>
              <a:miter lim="800000"/>
              <a:headEnd/>
              <a:tailEnd/>
            </a:ln>
          </p:spPr>
          <p:txBody>
            <a:bodyPr lIns="0" tIns="10800" rIns="0" bIns="10800"/>
            <a:lstStyle/>
            <a:p>
              <a:pPr algn="ctr"/>
              <a:r>
                <a:rPr lang="en-US" sz="1200" b="1"/>
                <a:t>Verificare</a:t>
              </a:r>
            </a:p>
          </p:txBody>
        </p:sp>
        <p:sp>
          <p:nvSpPr>
            <p:cNvPr id="4109" name="Text Box 34"/>
            <p:cNvSpPr txBox="1">
              <a:spLocks noChangeArrowheads="1"/>
            </p:cNvSpPr>
            <p:nvPr/>
          </p:nvSpPr>
          <p:spPr bwMode="auto">
            <a:xfrm>
              <a:off x="3851" y="981"/>
              <a:ext cx="344" cy="255"/>
            </a:xfrm>
            <a:prstGeom prst="rect">
              <a:avLst/>
            </a:prstGeom>
            <a:solidFill>
              <a:srgbClr val="C0C0C0">
                <a:alpha val="52940"/>
              </a:srgbClr>
            </a:solidFill>
            <a:ln w="9525">
              <a:solidFill>
                <a:srgbClr val="000000"/>
              </a:solidFill>
              <a:miter lim="800000"/>
              <a:headEnd/>
              <a:tailEnd/>
            </a:ln>
          </p:spPr>
          <p:txBody>
            <a:bodyPr lIns="0" tIns="10800" rIns="0" bIns="10800"/>
            <a:lstStyle/>
            <a:p>
              <a:pPr algn="ctr"/>
              <a:r>
                <a:rPr lang="en-US" sz="1200" b="1"/>
                <a:t>Stop</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34" y="274638"/>
            <a:ext cx="7558191" cy="561975"/>
          </a:xfrm>
          <a:solidFill>
            <a:srgbClr val="FFCC00">
              <a:alpha val="34901"/>
            </a:srgbClr>
          </a:solidFill>
          <a:ln>
            <a:solidFill>
              <a:schemeClr val="accent1"/>
            </a:solidFill>
          </a:ln>
        </p:spPr>
        <p:txBody>
          <a:bodyPr/>
          <a:lstStyle/>
          <a:p>
            <a:pPr eaLnBrk="1" hangingPunct="1"/>
            <a:r>
              <a:rPr lang="ro-RO" sz="2400" b="1" dirty="0"/>
              <a:t>Ethernet comutat</a:t>
            </a:r>
            <a:endParaRPr lang="en-US" dirty="0"/>
          </a:p>
        </p:txBody>
      </p:sp>
      <p:sp>
        <p:nvSpPr>
          <p:cNvPr id="1638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638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6387" name="Text Box 3"/>
          <p:cNvSpPr txBox="1">
            <a:spLocks noChangeArrowheads="1"/>
          </p:cNvSpPr>
          <p:nvPr/>
        </p:nvSpPr>
        <p:spPr bwMode="auto">
          <a:xfrm>
            <a:off x="863588" y="836712"/>
            <a:ext cx="7339113" cy="338554"/>
          </a:xfrm>
          <a:prstGeom prst="rect">
            <a:avLst/>
          </a:prstGeom>
          <a:solidFill>
            <a:srgbClr val="CCFFCC">
              <a:alpha val="38823"/>
            </a:srgbClr>
          </a:solidFill>
          <a:ln w="9525">
            <a:noFill/>
            <a:miter lim="800000"/>
            <a:headEnd/>
            <a:tailEnd/>
          </a:ln>
        </p:spPr>
        <p:txBody>
          <a:bodyPr wrap="square">
            <a:spAutoFit/>
          </a:bodyPr>
          <a:lstStyle/>
          <a:p>
            <a:r>
              <a:rPr lang="ro-RO" sz="1600" dirty="0"/>
              <a:t>Metode de comutare</a:t>
            </a:r>
            <a:r>
              <a:rPr lang="en-US" sz="1600" dirty="0"/>
              <a:t> (</a:t>
            </a:r>
            <a:r>
              <a:rPr lang="en-US" sz="1600" dirty="0" err="1"/>
              <a:t>transmitere</a:t>
            </a:r>
            <a:r>
              <a:rPr lang="en-US" sz="1600" dirty="0"/>
              <a:t> a </a:t>
            </a:r>
            <a:r>
              <a:rPr lang="en-US" sz="1600" dirty="0" err="1"/>
              <a:t>cadrelor</a:t>
            </a:r>
            <a:r>
              <a:rPr lang="en-US" sz="1600" dirty="0"/>
              <a:t>)</a:t>
            </a:r>
            <a:endParaRPr lang="ro-RO" sz="1600" dirty="0"/>
          </a:p>
        </p:txBody>
      </p:sp>
      <p:pic>
        <p:nvPicPr>
          <p:cNvPr id="60418" name="Picture 2"/>
          <p:cNvPicPr>
            <a:picLocks noChangeAspect="1" noChangeArrowheads="1"/>
          </p:cNvPicPr>
          <p:nvPr/>
        </p:nvPicPr>
        <p:blipFill>
          <a:blip r:embed="rId2" cstate="print"/>
          <a:srcRect/>
          <a:stretch>
            <a:fillRect/>
          </a:stretch>
        </p:blipFill>
        <p:spPr bwMode="auto">
          <a:xfrm>
            <a:off x="1030239" y="1420785"/>
            <a:ext cx="6973983" cy="462844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a:t> </a:t>
            </a:r>
            <a:r>
              <a:rPr lang="ro-RO" sz="2400" b="1"/>
              <a:t>LAN- uri fără fir</a:t>
            </a:r>
            <a:r>
              <a:rPr lang="en-US"/>
              <a:t> </a:t>
            </a:r>
          </a:p>
        </p:txBody>
      </p:sp>
      <p:sp>
        <p:nvSpPr>
          <p:cNvPr id="17411" name="Text Box 3"/>
          <p:cNvSpPr txBox="1">
            <a:spLocks noChangeArrowheads="1"/>
          </p:cNvSpPr>
          <p:nvPr/>
        </p:nvSpPr>
        <p:spPr bwMode="auto">
          <a:xfrm>
            <a:off x="431800" y="908050"/>
            <a:ext cx="8207375" cy="5513388"/>
          </a:xfrm>
          <a:prstGeom prst="rect">
            <a:avLst/>
          </a:prstGeom>
          <a:solidFill>
            <a:srgbClr val="CCFFCC">
              <a:alpha val="38823"/>
            </a:srgbClr>
          </a:solidFill>
          <a:ln w="9525">
            <a:noFill/>
            <a:miter lim="800000"/>
            <a:headEnd/>
            <a:tailEnd/>
          </a:ln>
        </p:spPr>
        <p:txBody>
          <a:bodyPr>
            <a:spAutoFit/>
          </a:bodyPr>
          <a:lstStyle/>
          <a:p>
            <a:pPr marL="1257300" lvl="2" indent="-342900" algn="just"/>
            <a:r>
              <a:rPr lang="ro-RO" b="1">
                <a:solidFill>
                  <a:srgbClr val="3333FF"/>
                </a:solidFill>
              </a:rPr>
              <a:t>Stiva de protocoale 802.11</a:t>
            </a:r>
          </a:p>
          <a:p>
            <a:pPr marL="1257300" lvl="2" indent="-342900" algn="just"/>
            <a:endParaRPr lang="ro-RO" sz="1200" b="1">
              <a:solidFill>
                <a:srgbClr val="3333FF"/>
              </a:solidFill>
            </a:endParaRPr>
          </a:p>
          <a:p>
            <a:pPr marL="1257300" lvl="2" indent="-342900"/>
            <a:r>
              <a:rPr lang="ro-RO" sz="1400" b="1"/>
              <a:t>Specifică la nivelul fizic trei tehnici de transmisie:</a:t>
            </a:r>
          </a:p>
          <a:p>
            <a:pPr marL="1257300" lvl="2" indent="-342900">
              <a:buFontTx/>
              <a:buChar char="•"/>
            </a:pPr>
            <a:r>
              <a:rPr lang="ro-RO" sz="1400" b="1"/>
              <a:t>  infraroşu (IR)   850nm şi 1300nm;</a:t>
            </a:r>
          </a:p>
          <a:p>
            <a:pPr marL="1257300" lvl="2" indent="-342900">
              <a:buFontTx/>
              <a:buChar char="•"/>
            </a:pPr>
            <a:r>
              <a:rPr lang="ro-RO" sz="1400" b="1"/>
              <a:t>  radio </a:t>
            </a:r>
            <a:r>
              <a:rPr lang="ro-RO" sz="1400"/>
              <a:t>pe</a:t>
            </a:r>
            <a:r>
              <a:rPr lang="ro-RO" sz="1400" b="1"/>
              <a:t> 2,4 GHz, </a:t>
            </a:r>
            <a:r>
              <a:rPr lang="ro-RO" sz="1400"/>
              <a:t>tehnica SS</a:t>
            </a:r>
            <a:r>
              <a:rPr lang="ro-RO" sz="1400" b="1"/>
              <a:t> (FHSS sau DSSS), </a:t>
            </a:r>
            <a:r>
              <a:rPr lang="ro-RO" sz="1400"/>
              <a:t>cu o rată</a:t>
            </a:r>
            <a:r>
              <a:rPr lang="ro-RO" sz="1400" b="1"/>
              <a:t> 1</a:t>
            </a:r>
            <a:r>
              <a:rPr lang="ro-RO" sz="1400" b="1">
                <a:sym typeface="Symbol" pitchFamily="18" charset="2"/>
              </a:rPr>
              <a:t></a:t>
            </a:r>
            <a:r>
              <a:rPr lang="ro-RO" sz="1400" b="1"/>
              <a:t>2Mbps;</a:t>
            </a:r>
          </a:p>
          <a:p>
            <a:pPr marL="1257300" lvl="2" indent="-342900">
              <a:buFontTx/>
              <a:buChar char="•"/>
            </a:pPr>
            <a:r>
              <a:rPr lang="ro-RO" sz="1400" b="1"/>
              <a:t>  radio 2,4 GHz </a:t>
            </a:r>
            <a:r>
              <a:rPr lang="ro-RO" sz="1400"/>
              <a:t>tehnica SS în bandă largă</a:t>
            </a:r>
            <a:r>
              <a:rPr lang="ro-RO" sz="1400" b="1"/>
              <a:t> (OFDM </a:t>
            </a:r>
            <a:r>
              <a:rPr lang="ro-RO" sz="1400"/>
              <a:t>sau</a:t>
            </a:r>
            <a:r>
              <a:rPr lang="ro-RO" sz="1400" b="1"/>
              <a:t> HR-DSSS) </a:t>
            </a:r>
            <a:r>
              <a:rPr lang="ro-RO" sz="1400"/>
              <a:t>rate de transmisie</a:t>
            </a:r>
            <a:r>
              <a:rPr lang="ro-RO" sz="1400" b="1"/>
              <a:t> </a:t>
            </a:r>
            <a:r>
              <a:rPr lang="ro-RO" sz="1400"/>
              <a:t>de 11 Mbps sau 54 Mbps.</a:t>
            </a:r>
            <a:r>
              <a:rPr lang="en-US" sz="1400"/>
              <a:t> </a:t>
            </a:r>
            <a:endParaRPr lang="ro-RO" sz="1400"/>
          </a:p>
          <a:p>
            <a:pPr marL="1257300" lvl="2" indent="-342900">
              <a:buFontTx/>
              <a:buChar char="•"/>
            </a:pPr>
            <a:endParaRPr lang="ro-RO" sz="1400"/>
          </a:p>
          <a:p>
            <a:pPr marL="1257300" lvl="2" indent="-342900"/>
            <a:endParaRPr lang="ro-RO" sz="1600"/>
          </a:p>
          <a:p>
            <a:pPr marL="1257300" lvl="2" indent="-342900">
              <a:buFontTx/>
              <a:buChar char="•"/>
            </a:pPr>
            <a:endParaRPr lang="ro-RO" sz="1600"/>
          </a:p>
          <a:p>
            <a:pPr marL="1257300" lvl="2" indent="-342900"/>
            <a:endParaRPr lang="ro-RO" sz="1600"/>
          </a:p>
          <a:p>
            <a:pPr marL="1257300" lvl="2" indent="-342900">
              <a:buFontTx/>
              <a:buChar char="•"/>
            </a:pPr>
            <a:endParaRPr lang="ro-RO" sz="1600"/>
          </a:p>
          <a:p>
            <a:pPr marL="1257300" lvl="2" indent="-342900">
              <a:buFontTx/>
              <a:buChar char="•"/>
            </a:pPr>
            <a:endParaRPr lang="ro-RO" sz="1600"/>
          </a:p>
          <a:p>
            <a:pPr marL="1257300" lvl="2" indent="-342900"/>
            <a:endParaRPr lang="ro-RO" sz="1600"/>
          </a:p>
          <a:p>
            <a:pPr marL="342900" indent="-342900"/>
            <a:r>
              <a:rPr lang="ro-RO" sz="1400"/>
              <a:t>Metoda </a:t>
            </a:r>
            <a:r>
              <a:rPr lang="ro-RO" sz="1400" b="1"/>
              <a:t>FHSS </a:t>
            </a:r>
            <a:r>
              <a:rPr lang="ro-RO" sz="1400"/>
              <a:t>(</a:t>
            </a:r>
            <a:r>
              <a:rPr lang="ro-RO" sz="1400" b="1"/>
              <a:t>Frequency Hopping Spread Spectru)</a:t>
            </a:r>
            <a:r>
              <a:rPr lang="ro-RO" sz="1400"/>
              <a:t> –foloseşte 79 de canale a câte 1 MHz.  Emiţătorul sare aleator de pe un canal pe altul, cu o rată mai mare de aproximativ 2,4 salturi</a:t>
            </a:r>
            <a:r>
              <a:rPr lang="en-US" sz="1400"/>
              <a:t>/</a:t>
            </a:r>
            <a:r>
              <a:rPr lang="ro-RO" sz="1400"/>
              <a:t>sec.</a:t>
            </a:r>
          </a:p>
          <a:p>
            <a:pPr marL="1257300" lvl="2" indent="-342900"/>
            <a:endParaRPr lang="ro-RO" sz="900"/>
          </a:p>
          <a:p>
            <a:pPr marL="342900" indent="-342900"/>
            <a:r>
              <a:rPr lang="ro-RO" sz="1400"/>
              <a:t>Metoda </a:t>
            </a:r>
            <a:r>
              <a:rPr lang="ro-RO" sz="1400" b="1"/>
              <a:t>DSSS</a:t>
            </a:r>
            <a:r>
              <a:rPr lang="ro-RO" sz="1400"/>
              <a:t> (</a:t>
            </a:r>
            <a:r>
              <a:rPr lang="ro-RO" sz="1400" b="1"/>
              <a:t>Direct Sequence Spread Spectrum</a:t>
            </a:r>
            <a:r>
              <a:rPr lang="ro-RO" sz="1400"/>
              <a:t>) este asemănătoare cu </a:t>
            </a:r>
            <a:r>
              <a:rPr lang="ro-RO" sz="1400" b="1"/>
              <a:t>CDMA</a:t>
            </a:r>
            <a:r>
              <a:rPr lang="ro-RO" sz="1400"/>
              <a:t>. Fiecare bit este transmis ca o o secvenţă de 11 fragmente generate pe baza unui cod aleator. </a:t>
            </a:r>
          </a:p>
          <a:p>
            <a:pPr marL="1257300" lvl="2" indent="-342900"/>
            <a:endParaRPr lang="ro-RO" sz="900"/>
          </a:p>
          <a:p>
            <a:pPr marL="342900" indent="-342900"/>
            <a:r>
              <a:rPr lang="ro-RO" sz="1400"/>
              <a:t>Metoda </a:t>
            </a:r>
            <a:r>
              <a:rPr lang="ro-RO" sz="1400" b="1"/>
              <a:t>OFDM </a:t>
            </a:r>
            <a:r>
              <a:rPr lang="ro-RO" sz="1400"/>
              <a:t>(</a:t>
            </a:r>
            <a:r>
              <a:rPr lang="ro-RO" sz="1400" b="1"/>
              <a:t>Orthogonal Frequencies Division Multiplexing</a:t>
            </a:r>
            <a:r>
              <a:rPr lang="ro-RO" sz="1400"/>
              <a:t>) foloseşte un set de 52 de frecvenţe ortogonele (48 pentru date şi 4 pentru sincronizare) şi permite rate de până la 54 Mbps</a:t>
            </a:r>
            <a:r>
              <a:rPr lang="ro-RO"/>
              <a:t>.</a:t>
            </a:r>
          </a:p>
          <a:p>
            <a:pPr marL="1257300" lvl="2" indent="-342900"/>
            <a:r>
              <a:rPr lang="ro-RO" sz="800"/>
              <a:t> </a:t>
            </a:r>
          </a:p>
          <a:p>
            <a:pPr marL="342900" indent="-342900"/>
            <a:r>
              <a:rPr lang="ro-RO" sz="1400"/>
              <a:t>Metoda</a:t>
            </a:r>
            <a:r>
              <a:rPr lang="ro-RO"/>
              <a:t> </a:t>
            </a:r>
            <a:r>
              <a:rPr lang="ro-RO" sz="1400" b="1"/>
              <a:t>HR-DSSS</a:t>
            </a:r>
            <a:r>
              <a:rPr lang="ro-RO" sz="1400"/>
              <a:t> (</a:t>
            </a:r>
            <a:r>
              <a:rPr lang="ro-RO" sz="1400" b="1"/>
              <a:t>High Rate – DSSS</a:t>
            </a:r>
            <a:r>
              <a:rPr lang="ro-RO" sz="1400"/>
              <a:t>) este o altă tehnică de spectru larg care foloseşte 11 milioane de fragmente pe secundă pentru a obţine rate de 11 Mbps în banda de 2,4 GHz.</a:t>
            </a:r>
          </a:p>
        </p:txBody>
      </p:sp>
      <p:sp>
        <p:nvSpPr>
          <p:cNvPr id="1741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741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17414" name="Group 170"/>
          <p:cNvGrpSpPr>
            <a:grpSpLocks/>
          </p:cNvGrpSpPr>
          <p:nvPr/>
        </p:nvGrpSpPr>
        <p:grpSpPr bwMode="auto">
          <a:xfrm>
            <a:off x="1187450" y="2384425"/>
            <a:ext cx="6524625" cy="1657350"/>
            <a:chOff x="748" y="1638"/>
            <a:chExt cx="4110" cy="1082"/>
          </a:xfrm>
        </p:grpSpPr>
        <p:sp>
          <p:nvSpPr>
            <p:cNvPr id="17415" name="Text Box 156"/>
            <p:cNvSpPr txBox="1">
              <a:spLocks noChangeArrowheads="1"/>
            </p:cNvSpPr>
            <p:nvPr/>
          </p:nvSpPr>
          <p:spPr bwMode="auto">
            <a:xfrm>
              <a:off x="1148" y="1830"/>
              <a:ext cx="3280" cy="384"/>
            </a:xfrm>
            <a:prstGeom prst="rect">
              <a:avLst/>
            </a:prstGeom>
            <a:solidFill>
              <a:srgbClr val="FFFFFF"/>
            </a:solidFill>
            <a:ln w="12700">
              <a:solidFill>
                <a:srgbClr val="000000"/>
              </a:solidFill>
              <a:miter lim="800000"/>
              <a:headEnd/>
              <a:tailEnd/>
            </a:ln>
          </p:spPr>
          <p:txBody>
            <a:bodyPr/>
            <a:lstStyle/>
            <a:p>
              <a:endParaRPr lang="en-US"/>
            </a:p>
          </p:txBody>
        </p:sp>
        <p:sp>
          <p:nvSpPr>
            <p:cNvPr id="17416" name="Text Box 157"/>
            <p:cNvSpPr txBox="1">
              <a:spLocks noChangeArrowheads="1"/>
            </p:cNvSpPr>
            <p:nvPr/>
          </p:nvSpPr>
          <p:spPr bwMode="auto">
            <a:xfrm>
              <a:off x="748" y="1862"/>
              <a:ext cx="332" cy="126"/>
            </a:xfrm>
            <a:prstGeom prst="rect">
              <a:avLst/>
            </a:prstGeom>
            <a:solidFill>
              <a:srgbClr val="FFFFFF"/>
            </a:solidFill>
            <a:ln w="9525">
              <a:noFill/>
              <a:miter lim="800000"/>
              <a:headEnd/>
              <a:tailEnd/>
            </a:ln>
          </p:spPr>
          <p:txBody>
            <a:bodyPr lIns="0" tIns="0" rIns="0" bIns="0"/>
            <a:lstStyle/>
            <a:p>
              <a:pPr algn="ctr"/>
              <a:r>
                <a:rPr lang="en-US" sz="1200"/>
                <a:t>LLC</a:t>
              </a:r>
            </a:p>
          </p:txBody>
        </p:sp>
        <p:sp>
          <p:nvSpPr>
            <p:cNvPr id="17417" name="Text Box 158"/>
            <p:cNvSpPr txBox="1">
              <a:spLocks noChangeArrowheads="1"/>
            </p:cNvSpPr>
            <p:nvPr/>
          </p:nvSpPr>
          <p:spPr bwMode="auto">
            <a:xfrm>
              <a:off x="748" y="2054"/>
              <a:ext cx="332" cy="126"/>
            </a:xfrm>
            <a:prstGeom prst="rect">
              <a:avLst/>
            </a:prstGeom>
            <a:solidFill>
              <a:srgbClr val="FFFFFF"/>
            </a:solidFill>
            <a:ln w="9525">
              <a:noFill/>
              <a:miter lim="800000"/>
              <a:headEnd/>
              <a:tailEnd/>
            </a:ln>
          </p:spPr>
          <p:txBody>
            <a:bodyPr lIns="0" tIns="0" rIns="0" bIns="0"/>
            <a:lstStyle/>
            <a:p>
              <a:pPr algn="ctr"/>
              <a:r>
                <a:rPr lang="en-US" sz="1200"/>
                <a:t>MAC</a:t>
              </a:r>
            </a:p>
          </p:txBody>
        </p:sp>
        <p:sp>
          <p:nvSpPr>
            <p:cNvPr id="17418" name="Text Box 159"/>
            <p:cNvSpPr txBox="1">
              <a:spLocks noChangeArrowheads="1"/>
            </p:cNvSpPr>
            <p:nvPr/>
          </p:nvSpPr>
          <p:spPr bwMode="auto">
            <a:xfrm>
              <a:off x="748" y="2278"/>
              <a:ext cx="332" cy="126"/>
            </a:xfrm>
            <a:prstGeom prst="rect">
              <a:avLst/>
            </a:prstGeom>
            <a:solidFill>
              <a:srgbClr val="FFFFFF"/>
            </a:solidFill>
            <a:ln w="9525">
              <a:noFill/>
              <a:miter lim="800000"/>
              <a:headEnd/>
              <a:tailEnd/>
            </a:ln>
          </p:spPr>
          <p:txBody>
            <a:bodyPr lIns="0" tIns="0" rIns="0" bIns="0"/>
            <a:lstStyle/>
            <a:p>
              <a:pPr algn="ctr"/>
              <a:r>
                <a:rPr lang="en-US" sz="1200"/>
                <a:t>Fizic</a:t>
              </a:r>
            </a:p>
          </p:txBody>
        </p:sp>
        <p:sp>
          <p:nvSpPr>
            <p:cNvPr id="17419" name="Text Box 160"/>
            <p:cNvSpPr txBox="1">
              <a:spLocks noChangeArrowheads="1"/>
            </p:cNvSpPr>
            <p:nvPr/>
          </p:nvSpPr>
          <p:spPr bwMode="auto">
            <a:xfrm>
              <a:off x="4526" y="1638"/>
              <a:ext cx="332" cy="126"/>
            </a:xfrm>
            <a:prstGeom prst="rect">
              <a:avLst/>
            </a:prstGeom>
            <a:solidFill>
              <a:srgbClr val="FFFFFF"/>
            </a:solidFill>
            <a:ln w="9525">
              <a:noFill/>
              <a:miter lim="800000"/>
              <a:headEnd/>
              <a:tailEnd/>
            </a:ln>
          </p:spPr>
          <p:txBody>
            <a:bodyPr lIns="0" tIns="0" rIns="0" bIns="0"/>
            <a:lstStyle/>
            <a:p>
              <a:pPr algn="ctr"/>
              <a:r>
                <a:rPr lang="en-US" sz="1200">
                  <a:latin typeface="Times New Roman" pitchFamily="18" charset="0"/>
                </a:rPr>
                <a:t>Reţeaq</a:t>
              </a:r>
              <a:endParaRPr lang="en-US" sz="1200"/>
            </a:p>
          </p:txBody>
        </p:sp>
        <p:sp>
          <p:nvSpPr>
            <p:cNvPr id="17420" name="Text Box 161"/>
            <p:cNvSpPr txBox="1">
              <a:spLocks noChangeArrowheads="1"/>
            </p:cNvSpPr>
            <p:nvPr/>
          </p:nvSpPr>
          <p:spPr bwMode="auto">
            <a:xfrm>
              <a:off x="4490" y="1958"/>
              <a:ext cx="332" cy="126"/>
            </a:xfrm>
            <a:prstGeom prst="rect">
              <a:avLst/>
            </a:prstGeom>
            <a:solidFill>
              <a:srgbClr val="FFFFFF"/>
            </a:solidFill>
            <a:ln w="9525">
              <a:noFill/>
              <a:miter lim="800000"/>
              <a:headEnd/>
              <a:tailEnd/>
            </a:ln>
          </p:spPr>
          <p:txBody>
            <a:bodyPr lIns="0" tIns="0" rIns="0" bIns="0"/>
            <a:lstStyle/>
            <a:p>
              <a:pPr algn="ctr"/>
              <a:r>
                <a:rPr lang="en-US" sz="1200"/>
                <a:t>LD</a:t>
              </a:r>
            </a:p>
          </p:txBody>
        </p:sp>
        <p:sp>
          <p:nvSpPr>
            <p:cNvPr id="17421" name="Text Box 162"/>
            <p:cNvSpPr txBox="1">
              <a:spLocks noChangeArrowheads="1"/>
            </p:cNvSpPr>
            <p:nvPr/>
          </p:nvSpPr>
          <p:spPr bwMode="auto">
            <a:xfrm>
              <a:off x="1148" y="2214"/>
              <a:ext cx="515"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a:t>
              </a:r>
            </a:p>
            <a:p>
              <a:pPr algn="ctr"/>
              <a:r>
                <a:rPr lang="en-US" sz="1200"/>
                <a:t>IR</a:t>
              </a:r>
            </a:p>
          </p:txBody>
        </p:sp>
        <p:sp>
          <p:nvSpPr>
            <p:cNvPr id="17422" name="Text Box 163"/>
            <p:cNvSpPr txBox="1">
              <a:spLocks noChangeArrowheads="1"/>
            </p:cNvSpPr>
            <p:nvPr/>
          </p:nvSpPr>
          <p:spPr bwMode="auto">
            <a:xfrm>
              <a:off x="1656" y="2214"/>
              <a:ext cx="516"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a:t>
              </a:r>
            </a:p>
            <a:p>
              <a:pPr algn="ctr"/>
              <a:r>
                <a:rPr lang="en-US" sz="1200"/>
                <a:t>FHSS</a:t>
              </a:r>
            </a:p>
          </p:txBody>
        </p:sp>
        <p:sp>
          <p:nvSpPr>
            <p:cNvPr id="17423" name="Text Box 164"/>
            <p:cNvSpPr txBox="1">
              <a:spLocks noChangeArrowheads="1"/>
            </p:cNvSpPr>
            <p:nvPr/>
          </p:nvSpPr>
          <p:spPr bwMode="auto">
            <a:xfrm>
              <a:off x="2165" y="2214"/>
              <a:ext cx="515"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a:t>
              </a:r>
            </a:p>
            <a:p>
              <a:pPr algn="ctr"/>
              <a:r>
                <a:rPr lang="en-US" sz="1200"/>
                <a:t>DSSS</a:t>
              </a:r>
            </a:p>
          </p:txBody>
        </p:sp>
        <p:sp>
          <p:nvSpPr>
            <p:cNvPr id="17424" name="Text Box 165"/>
            <p:cNvSpPr txBox="1">
              <a:spLocks noChangeArrowheads="1"/>
            </p:cNvSpPr>
            <p:nvPr/>
          </p:nvSpPr>
          <p:spPr bwMode="auto">
            <a:xfrm>
              <a:off x="2673" y="2214"/>
              <a:ext cx="516"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a:t>
              </a:r>
            </a:p>
            <a:p>
              <a:pPr algn="ctr"/>
              <a:r>
                <a:rPr lang="en-US" sz="1200"/>
                <a:t>OFDM</a:t>
              </a:r>
            </a:p>
          </p:txBody>
        </p:sp>
        <p:sp>
          <p:nvSpPr>
            <p:cNvPr id="17425" name="Text Box 166"/>
            <p:cNvSpPr txBox="1">
              <a:spLocks noChangeArrowheads="1"/>
            </p:cNvSpPr>
            <p:nvPr/>
          </p:nvSpPr>
          <p:spPr bwMode="auto">
            <a:xfrm>
              <a:off x="3182" y="2214"/>
              <a:ext cx="589"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802.11b</a:t>
              </a:r>
            </a:p>
            <a:p>
              <a:pPr algn="ctr"/>
              <a:r>
                <a:rPr lang="en-US" sz="1200"/>
                <a:t>HR-DSSS</a:t>
              </a:r>
            </a:p>
          </p:txBody>
        </p:sp>
        <p:sp>
          <p:nvSpPr>
            <p:cNvPr id="17426" name="Text Box 167"/>
            <p:cNvSpPr txBox="1">
              <a:spLocks noChangeArrowheads="1"/>
            </p:cNvSpPr>
            <p:nvPr/>
          </p:nvSpPr>
          <p:spPr bwMode="auto">
            <a:xfrm>
              <a:off x="3763" y="2214"/>
              <a:ext cx="627" cy="254"/>
            </a:xfrm>
            <a:prstGeom prst="rect">
              <a:avLst/>
            </a:prstGeom>
            <a:solidFill>
              <a:srgbClr val="FFFFFF"/>
            </a:solidFill>
            <a:ln w="9525">
              <a:solidFill>
                <a:srgbClr val="000000"/>
              </a:solidFill>
              <a:miter lim="800000"/>
              <a:headEnd/>
              <a:tailEnd/>
            </a:ln>
          </p:spPr>
          <p:txBody>
            <a:bodyPr lIns="0" tIns="0" rIns="0" bIns="0"/>
            <a:lstStyle/>
            <a:p>
              <a:pPr algn="ctr"/>
              <a:r>
                <a:rPr lang="en-US" sz="1200"/>
                <a:t>802.11g</a:t>
              </a:r>
            </a:p>
            <a:p>
              <a:pPr algn="ctr"/>
              <a:r>
                <a:rPr lang="en-US" sz="1200"/>
                <a:t>OFDM</a:t>
              </a:r>
            </a:p>
          </p:txBody>
        </p:sp>
        <p:sp>
          <p:nvSpPr>
            <p:cNvPr id="17427" name="Text Box 168"/>
            <p:cNvSpPr txBox="1">
              <a:spLocks noChangeArrowheads="1"/>
            </p:cNvSpPr>
            <p:nvPr/>
          </p:nvSpPr>
          <p:spPr bwMode="auto">
            <a:xfrm>
              <a:off x="1542" y="2523"/>
              <a:ext cx="2268" cy="197"/>
            </a:xfrm>
            <a:prstGeom prst="rect">
              <a:avLst/>
            </a:prstGeom>
            <a:solidFill>
              <a:srgbClr val="FFFFFF"/>
            </a:solidFill>
            <a:ln w="9525">
              <a:noFill/>
              <a:prstDash val="sysDot"/>
              <a:miter lim="800000"/>
              <a:headEnd/>
              <a:tailEnd/>
            </a:ln>
          </p:spPr>
          <p:txBody>
            <a:bodyPr/>
            <a:lstStyle/>
            <a:p>
              <a:pPr algn="ctr"/>
              <a:r>
                <a:rPr lang="en-US" sz="1400">
                  <a:latin typeface="Times New Roman" pitchFamily="18" charset="0"/>
                </a:rPr>
                <a:t>Fig. 3.11 Partea fizică</a:t>
              </a:r>
              <a:r>
                <a:rPr lang="en-US" sz="1400"/>
                <a:t> a stivei 802.11</a:t>
              </a:r>
            </a:p>
          </p:txBody>
        </p:sp>
        <p:sp>
          <p:nvSpPr>
            <p:cNvPr id="17428" name="Line 169"/>
            <p:cNvSpPr>
              <a:spLocks noChangeShapeType="1"/>
            </p:cNvSpPr>
            <p:nvPr/>
          </p:nvSpPr>
          <p:spPr bwMode="auto">
            <a:xfrm>
              <a:off x="1148" y="2022"/>
              <a:ext cx="3280" cy="1"/>
            </a:xfrm>
            <a:prstGeom prst="line">
              <a:avLst/>
            </a:prstGeom>
            <a:noFill/>
            <a:ln w="9525">
              <a:solidFill>
                <a:srgbClr val="000000"/>
              </a:solidFill>
              <a:prstDash val="sysDot"/>
              <a:round/>
              <a:headEnd/>
              <a:tailEnd/>
            </a:ln>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a:t> </a:t>
            </a:r>
            <a:r>
              <a:rPr lang="ro-RO" sz="2400" b="1"/>
              <a:t>LAN- uri fără fir</a:t>
            </a:r>
            <a:r>
              <a:rPr lang="en-US"/>
              <a:t> </a:t>
            </a:r>
          </a:p>
        </p:txBody>
      </p:sp>
      <p:sp>
        <p:nvSpPr>
          <p:cNvPr id="18435" name="Text Box 3"/>
          <p:cNvSpPr txBox="1">
            <a:spLocks noChangeArrowheads="1"/>
          </p:cNvSpPr>
          <p:nvPr/>
        </p:nvSpPr>
        <p:spPr bwMode="auto">
          <a:xfrm>
            <a:off x="468313" y="908050"/>
            <a:ext cx="8207375" cy="4893647"/>
          </a:xfrm>
          <a:prstGeom prst="rect">
            <a:avLst/>
          </a:prstGeom>
          <a:solidFill>
            <a:srgbClr val="CCFFCC">
              <a:alpha val="38823"/>
            </a:srgbClr>
          </a:solidFill>
          <a:ln w="9525">
            <a:noFill/>
            <a:miter lim="800000"/>
            <a:headEnd/>
            <a:tailEnd/>
          </a:ln>
        </p:spPr>
        <p:txBody>
          <a:bodyPr>
            <a:spAutoFit/>
          </a:bodyPr>
          <a:lstStyle/>
          <a:p>
            <a:pPr marL="342900" indent="-342900"/>
            <a:r>
              <a:rPr lang="ro-RO" sz="1600" b="1" dirty="0">
                <a:solidFill>
                  <a:srgbClr val="3333FF"/>
                </a:solidFill>
              </a:rPr>
              <a:t>Formatul cadrului 802.11</a:t>
            </a:r>
            <a:r>
              <a:rPr lang="ro-RO" dirty="0">
                <a:solidFill>
                  <a:srgbClr val="3333FF"/>
                </a:solidFill>
              </a:rPr>
              <a:t> </a:t>
            </a:r>
          </a:p>
          <a:p>
            <a:pPr marL="342900" indent="-342900"/>
            <a:endParaRPr lang="ro-RO" dirty="0">
              <a:solidFill>
                <a:srgbClr val="3333FF"/>
              </a:solidFill>
            </a:endParaRPr>
          </a:p>
          <a:p>
            <a:pPr marL="342900" indent="-342900"/>
            <a:endParaRPr lang="ro-RO" dirty="0"/>
          </a:p>
          <a:p>
            <a:pPr marL="342900" indent="-342900"/>
            <a:endParaRPr lang="ro-RO" dirty="0"/>
          </a:p>
          <a:p>
            <a:pPr marL="342900" indent="-342900"/>
            <a:endParaRPr lang="ro-RO" dirty="0"/>
          </a:p>
          <a:p>
            <a:pPr marL="342900" indent="-342900"/>
            <a:endParaRPr lang="ro-RO" dirty="0"/>
          </a:p>
          <a:p>
            <a:pPr marL="342900" indent="-342900"/>
            <a:endParaRPr lang="ro-RO" dirty="0"/>
          </a:p>
          <a:p>
            <a:pPr marL="342900" indent="-342900"/>
            <a:r>
              <a:rPr lang="ro-RO" sz="1400" i="1" dirty="0"/>
              <a:t>Vers.</a:t>
            </a:r>
            <a:r>
              <a:rPr lang="ro-RO" sz="1400" dirty="0"/>
              <a:t> – arată versiunea de protocol</a:t>
            </a:r>
          </a:p>
          <a:p>
            <a:pPr marL="342900" indent="-342900"/>
            <a:endParaRPr lang="ro-RO" sz="1400" i="1" dirty="0"/>
          </a:p>
          <a:p>
            <a:pPr marL="342900" indent="-342900"/>
            <a:r>
              <a:rPr lang="ro-RO" sz="1400" i="1" dirty="0"/>
              <a:t>Subtip –</a:t>
            </a:r>
            <a:r>
              <a:rPr lang="ro-RO" sz="1400" dirty="0"/>
              <a:t> subtipul de cadru. RTS- Request for Transmission, CTS- Confirm For Transmission</a:t>
            </a:r>
          </a:p>
          <a:p>
            <a:pPr marL="342900" indent="-342900"/>
            <a:endParaRPr lang="ro-RO" sz="1400" i="1" dirty="0"/>
          </a:p>
          <a:p>
            <a:pPr marL="342900" indent="-342900"/>
            <a:r>
              <a:rPr lang="ro-RO" sz="1400" i="1" dirty="0"/>
              <a:t>Către DS, De la DS</a:t>
            </a:r>
            <a:r>
              <a:rPr lang="ro-RO" sz="1400" dirty="0"/>
              <a:t> – arată sensul de transmitere (către distribuţie, de la distribuţie)</a:t>
            </a:r>
          </a:p>
          <a:p>
            <a:pPr marL="342900" indent="-342900"/>
            <a:endParaRPr lang="ro-RO" sz="1400" i="1" dirty="0"/>
          </a:p>
          <a:p>
            <a:pPr marL="342900" indent="-342900"/>
            <a:r>
              <a:rPr lang="ro-RO" sz="1400" i="1" dirty="0"/>
              <a:t>MF</a:t>
            </a:r>
            <a:r>
              <a:rPr lang="ro-RO" sz="1400" dirty="0"/>
              <a:t> – More Fragments,  arată că vor urma mai multe fragmente</a:t>
            </a:r>
          </a:p>
          <a:p>
            <a:pPr marL="342900" indent="-342900"/>
            <a:endParaRPr lang="ro-RO" sz="1400" i="1" dirty="0"/>
          </a:p>
          <a:p>
            <a:pPr marL="342900" indent="-342900"/>
            <a:r>
              <a:rPr lang="ro-RO" sz="1400" i="1" dirty="0"/>
              <a:t>Reîn</a:t>
            </a:r>
            <a:r>
              <a:rPr lang="ro-RO" sz="1400" dirty="0"/>
              <a:t> (cercare) – arată o retransmisie a cadrului anterior</a:t>
            </a:r>
          </a:p>
          <a:p>
            <a:pPr marL="342900" indent="-342900"/>
            <a:endParaRPr lang="ro-RO" sz="1400" i="1" dirty="0"/>
          </a:p>
          <a:p>
            <a:pPr marL="342900" indent="-342900"/>
            <a:r>
              <a:rPr lang="ro-RO" sz="1400" i="1" dirty="0"/>
              <a:t>W</a:t>
            </a:r>
            <a:r>
              <a:rPr lang="ro-RO" sz="1400" dirty="0"/>
              <a:t> (wired equivalent privacy) se referă la confidenţialitate. </a:t>
            </a:r>
          </a:p>
          <a:p>
            <a:pPr marL="342900" indent="-342900"/>
            <a:endParaRPr lang="ro-RO" sz="1400" dirty="0"/>
          </a:p>
          <a:p>
            <a:pPr marL="342900" indent="-342900"/>
            <a:r>
              <a:rPr lang="ro-RO" sz="1400" i="1" dirty="0"/>
              <a:t>O </a:t>
            </a:r>
            <a:r>
              <a:rPr lang="ro-RO" sz="1400" dirty="0"/>
              <a:t>- indică restricții pentru transmitere</a:t>
            </a:r>
          </a:p>
        </p:txBody>
      </p:sp>
      <p:sp>
        <p:nvSpPr>
          <p:cNvPr id="1843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grpSp>
        <p:nvGrpSpPr>
          <p:cNvPr id="18437" name="Group 69"/>
          <p:cNvGrpSpPr>
            <a:grpSpLocks/>
          </p:cNvGrpSpPr>
          <p:nvPr/>
        </p:nvGrpSpPr>
        <p:grpSpPr bwMode="auto">
          <a:xfrm>
            <a:off x="755650" y="1412875"/>
            <a:ext cx="7453313" cy="1187450"/>
            <a:chOff x="748" y="890"/>
            <a:chExt cx="4423" cy="616"/>
          </a:xfrm>
        </p:grpSpPr>
        <p:grpSp>
          <p:nvGrpSpPr>
            <p:cNvPr id="18438" name="Group 22"/>
            <p:cNvGrpSpPr>
              <a:grpSpLocks/>
            </p:cNvGrpSpPr>
            <p:nvPr/>
          </p:nvGrpSpPr>
          <p:grpSpPr bwMode="auto">
            <a:xfrm>
              <a:off x="748" y="890"/>
              <a:ext cx="4423" cy="228"/>
              <a:chOff x="1931" y="8373"/>
              <a:chExt cx="8607" cy="570"/>
            </a:xfrm>
          </p:grpSpPr>
          <p:sp>
            <p:nvSpPr>
              <p:cNvPr id="18465" name="Text Box 23"/>
              <p:cNvSpPr txBox="1">
                <a:spLocks noChangeArrowheads="1"/>
              </p:cNvSpPr>
              <p:nvPr/>
            </p:nvSpPr>
            <p:spPr bwMode="auto">
              <a:xfrm>
                <a:off x="2387" y="8658"/>
                <a:ext cx="627" cy="285"/>
              </a:xfrm>
              <a:prstGeom prst="rect">
                <a:avLst/>
              </a:prstGeom>
              <a:solidFill>
                <a:srgbClr val="C0C0C0"/>
              </a:solidFill>
              <a:ln w="9525">
                <a:solidFill>
                  <a:srgbClr val="000000"/>
                </a:solidFill>
                <a:miter lim="800000"/>
                <a:headEnd/>
                <a:tailEnd/>
              </a:ln>
            </p:spPr>
            <p:txBody>
              <a:bodyPr lIns="0" tIns="0" rIns="0" bIns="0"/>
              <a:lstStyle/>
              <a:p>
                <a:pPr algn="ctr"/>
                <a:r>
                  <a:rPr lang="en-US" sz="1200">
                    <a:latin typeface="Times New Roman" pitchFamily="18" charset="0"/>
                  </a:rPr>
                  <a:t>Control</a:t>
                </a:r>
              </a:p>
            </p:txBody>
          </p:sp>
          <p:sp>
            <p:nvSpPr>
              <p:cNvPr id="18466" name="Text Box 24"/>
              <p:cNvSpPr txBox="1">
                <a:spLocks noChangeArrowheads="1"/>
              </p:cNvSpPr>
              <p:nvPr/>
            </p:nvSpPr>
            <p:spPr bwMode="auto">
              <a:xfrm>
                <a:off x="3014"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latin typeface="Times New Roman" pitchFamily="18" charset="0"/>
                  </a:rPr>
                  <a:t>Durată</a:t>
                </a:r>
                <a:endParaRPr lang="en-US" sz="1200"/>
              </a:p>
            </p:txBody>
          </p:sp>
          <p:sp>
            <p:nvSpPr>
              <p:cNvPr id="18467" name="Text Box 25"/>
              <p:cNvSpPr txBox="1">
                <a:spLocks noChangeArrowheads="1"/>
              </p:cNvSpPr>
              <p:nvPr/>
            </p:nvSpPr>
            <p:spPr bwMode="auto">
              <a:xfrm>
                <a:off x="3755"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t>Adr. 1</a:t>
                </a:r>
              </a:p>
            </p:txBody>
          </p:sp>
          <p:sp>
            <p:nvSpPr>
              <p:cNvPr id="18468" name="Text Box 26"/>
              <p:cNvSpPr txBox="1">
                <a:spLocks noChangeArrowheads="1"/>
              </p:cNvSpPr>
              <p:nvPr/>
            </p:nvSpPr>
            <p:spPr bwMode="auto">
              <a:xfrm>
                <a:off x="4496"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t>Adr. 2</a:t>
                </a:r>
              </a:p>
            </p:txBody>
          </p:sp>
          <p:sp>
            <p:nvSpPr>
              <p:cNvPr id="18469" name="Text Box 27"/>
              <p:cNvSpPr txBox="1">
                <a:spLocks noChangeArrowheads="1"/>
              </p:cNvSpPr>
              <p:nvPr/>
            </p:nvSpPr>
            <p:spPr bwMode="auto">
              <a:xfrm>
                <a:off x="5237"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t>Adr. 3</a:t>
                </a:r>
              </a:p>
            </p:txBody>
          </p:sp>
          <p:sp>
            <p:nvSpPr>
              <p:cNvPr id="18470" name="Text Box 28"/>
              <p:cNvSpPr txBox="1">
                <a:spLocks noChangeArrowheads="1"/>
              </p:cNvSpPr>
              <p:nvPr/>
            </p:nvSpPr>
            <p:spPr bwMode="auto">
              <a:xfrm>
                <a:off x="6719"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t>Adr. 4</a:t>
                </a:r>
              </a:p>
            </p:txBody>
          </p:sp>
          <p:sp>
            <p:nvSpPr>
              <p:cNvPr id="18471" name="Text Box 29"/>
              <p:cNvSpPr txBox="1">
                <a:spLocks noChangeArrowheads="1"/>
              </p:cNvSpPr>
              <p:nvPr/>
            </p:nvSpPr>
            <p:spPr bwMode="auto">
              <a:xfrm>
                <a:off x="5978" y="8658"/>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200"/>
                  <a:t>Secv.</a:t>
                </a:r>
              </a:p>
            </p:txBody>
          </p:sp>
          <p:sp>
            <p:nvSpPr>
              <p:cNvPr id="18472" name="Text Box 30"/>
              <p:cNvSpPr txBox="1">
                <a:spLocks noChangeArrowheads="1"/>
              </p:cNvSpPr>
              <p:nvPr/>
            </p:nvSpPr>
            <p:spPr bwMode="auto">
              <a:xfrm>
                <a:off x="9398" y="8658"/>
                <a:ext cx="1140" cy="285"/>
              </a:xfrm>
              <a:prstGeom prst="rect">
                <a:avLst/>
              </a:prstGeom>
              <a:solidFill>
                <a:srgbClr val="C0C0C0"/>
              </a:solidFill>
              <a:ln w="9525">
                <a:solidFill>
                  <a:srgbClr val="000000"/>
                </a:solidFill>
                <a:miter lim="800000"/>
                <a:headEnd/>
                <a:tailEnd/>
              </a:ln>
            </p:spPr>
            <p:txBody>
              <a:bodyPr lIns="0" tIns="0" rIns="0" bIns="0"/>
              <a:lstStyle/>
              <a:p>
                <a:pPr algn="ctr"/>
                <a:r>
                  <a:rPr lang="en-US" sz="1200">
                    <a:latin typeface="Times New Roman" pitchFamily="18" charset="0"/>
                  </a:rPr>
                  <a:t>Sumă ctrl.</a:t>
                </a:r>
                <a:endParaRPr lang="en-US" sz="1200"/>
              </a:p>
            </p:txBody>
          </p:sp>
          <p:sp>
            <p:nvSpPr>
              <p:cNvPr id="18473" name="Text Box 31"/>
              <p:cNvSpPr txBox="1">
                <a:spLocks noChangeArrowheads="1"/>
              </p:cNvSpPr>
              <p:nvPr/>
            </p:nvSpPr>
            <p:spPr bwMode="auto">
              <a:xfrm>
                <a:off x="7460" y="8658"/>
                <a:ext cx="1938" cy="285"/>
              </a:xfrm>
              <a:prstGeom prst="rect">
                <a:avLst/>
              </a:prstGeom>
              <a:solidFill>
                <a:srgbClr val="C0C0C0"/>
              </a:solidFill>
              <a:ln w="9525">
                <a:solidFill>
                  <a:srgbClr val="000000"/>
                </a:solidFill>
                <a:miter lim="800000"/>
                <a:headEnd/>
                <a:tailEnd/>
              </a:ln>
            </p:spPr>
            <p:txBody>
              <a:bodyPr lIns="0" tIns="0" rIns="0" bIns="0"/>
              <a:lstStyle/>
              <a:p>
                <a:pPr algn="ctr"/>
                <a:r>
                  <a:rPr lang="en-US" sz="1200"/>
                  <a:t>Date</a:t>
                </a:r>
              </a:p>
            </p:txBody>
          </p:sp>
          <p:sp>
            <p:nvSpPr>
              <p:cNvPr id="18474" name="Text Box 32"/>
              <p:cNvSpPr txBox="1">
                <a:spLocks noChangeArrowheads="1"/>
              </p:cNvSpPr>
              <p:nvPr/>
            </p:nvSpPr>
            <p:spPr bwMode="auto">
              <a:xfrm>
                <a:off x="4781" y="8373"/>
                <a:ext cx="228" cy="228"/>
              </a:xfrm>
              <a:prstGeom prst="rect">
                <a:avLst/>
              </a:prstGeom>
              <a:solidFill>
                <a:srgbClr val="C0C0C0"/>
              </a:solidFill>
              <a:ln w="9525">
                <a:noFill/>
                <a:miter lim="800000"/>
                <a:headEnd/>
                <a:tailEnd/>
              </a:ln>
            </p:spPr>
            <p:txBody>
              <a:bodyPr lIns="0" tIns="0" rIns="0" bIns="0"/>
              <a:lstStyle/>
              <a:p>
                <a:pPr algn="ctr"/>
                <a:r>
                  <a:rPr lang="en-US" sz="1000"/>
                  <a:t>6</a:t>
                </a:r>
                <a:endParaRPr lang="en-US"/>
              </a:p>
            </p:txBody>
          </p:sp>
          <p:sp>
            <p:nvSpPr>
              <p:cNvPr id="18475" name="Text Box 33"/>
              <p:cNvSpPr txBox="1">
                <a:spLocks noChangeArrowheads="1"/>
              </p:cNvSpPr>
              <p:nvPr/>
            </p:nvSpPr>
            <p:spPr bwMode="auto">
              <a:xfrm>
                <a:off x="4040" y="8373"/>
                <a:ext cx="228" cy="228"/>
              </a:xfrm>
              <a:prstGeom prst="rect">
                <a:avLst/>
              </a:prstGeom>
              <a:solidFill>
                <a:srgbClr val="C0C0C0"/>
              </a:solidFill>
              <a:ln w="9525">
                <a:noFill/>
                <a:miter lim="800000"/>
                <a:headEnd/>
                <a:tailEnd/>
              </a:ln>
            </p:spPr>
            <p:txBody>
              <a:bodyPr lIns="0" tIns="0" rIns="0" bIns="0"/>
              <a:lstStyle/>
              <a:p>
                <a:pPr algn="ctr"/>
                <a:r>
                  <a:rPr lang="en-US" sz="1000"/>
                  <a:t>6</a:t>
                </a:r>
                <a:endParaRPr lang="en-US"/>
              </a:p>
            </p:txBody>
          </p:sp>
          <p:sp>
            <p:nvSpPr>
              <p:cNvPr id="18476" name="Text Box 34"/>
              <p:cNvSpPr txBox="1">
                <a:spLocks noChangeArrowheads="1"/>
              </p:cNvSpPr>
              <p:nvPr/>
            </p:nvSpPr>
            <p:spPr bwMode="auto">
              <a:xfrm>
                <a:off x="5465" y="8373"/>
                <a:ext cx="228" cy="228"/>
              </a:xfrm>
              <a:prstGeom prst="rect">
                <a:avLst/>
              </a:prstGeom>
              <a:solidFill>
                <a:srgbClr val="C0C0C0"/>
              </a:solidFill>
              <a:ln w="9525">
                <a:noFill/>
                <a:miter lim="800000"/>
                <a:headEnd/>
                <a:tailEnd/>
              </a:ln>
            </p:spPr>
            <p:txBody>
              <a:bodyPr lIns="0" tIns="0" rIns="0" bIns="0"/>
              <a:lstStyle/>
              <a:p>
                <a:pPr algn="ctr"/>
                <a:r>
                  <a:rPr lang="en-US" sz="1000"/>
                  <a:t>6</a:t>
                </a:r>
                <a:endParaRPr lang="en-US"/>
              </a:p>
            </p:txBody>
          </p:sp>
          <p:sp>
            <p:nvSpPr>
              <p:cNvPr id="18477" name="Text Box 35"/>
              <p:cNvSpPr txBox="1">
                <a:spLocks noChangeArrowheads="1"/>
              </p:cNvSpPr>
              <p:nvPr/>
            </p:nvSpPr>
            <p:spPr bwMode="auto">
              <a:xfrm>
                <a:off x="3242" y="8373"/>
                <a:ext cx="228" cy="228"/>
              </a:xfrm>
              <a:prstGeom prst="rect">
                <a:avLst/>
              </a:prstGeom>
              <a:solidFill>
                <a:srgbClr val="C0C0C0"/>
              </a:solidFill>
              <a:ln w="9525">
                <a:noFill/>
                <a:miter lim="800000"/>
                <a:headEnd/>
                <a:tailEnd/>
              </a:ln>
            </p:spPr>
            <p:txBody>
              <a:bodyPr lIns="0" tIns="0" rIns="0" bIns="0"/>
              <a:lstStyle/>
              <a:p>
                <a:pPr algn="ctr"/>
                <a:r>
                  <a:rPr lang="en-US" sz="1000"/>
                  <a:t>2</a:t>
                </a:r>
                <a:endParaRPr lang="en-US"/>
              </a:p>
            </p:txBody>
          </p:sp>
          <p:sp>
            <p:nvSpPr>
              <p:cNvPr id="18478" name="Text Box 36"/>
              <p:cNvSpPr txBox="1">
                <a:spLocks noChangeArrowheads="1"/>
              </p:cNvSpPr>
              <p:nvPr/>
            </p:nvSpPr>
            <p:spPr bwMode="auto">
              <a:xfrm>
                <a:off x="2615" y="8373"/>
                <a:ext cx="228" cy="228"/>
              </a:xfrm>
              <a:prstGeom prst="rect">
                <a:avLst/>
              </a:prstGeom>
              <a:solidFill>
                <a:srgbClr val="C0C0C0"/>
              </a:solidFill>
              <a:ln w="9525">
                <a:noFill/>
                <a:miter lim="800000"/>
                <a:headEnd/>
                <a:tailEnd/>
              </a:ln>
            </p:spPr>
            <p:txBody>
              <a:bodyPr lIns="0" tIns="0" rIns="0" bIns="0"/>
              <a:lstStyle/>
              <a:p>
                <a:pPr algn="ctr"/>
                <a:r>
                  <a:rPr lang="en-US" sz="1000"/>
                  <a:t>2</a:t>
                </a:r>
                <a:endParaRPr lang="en-US"/>
              </a:p>
            </p:txBody>
          </p:sp>
          <p:sp>
            <p:nvSpPr>
              <p:cNvPr id="18479" name="Text Box 37"/>
              <p:cNvSpPr txBox="1">
                <a:spLocks noChangeArrowheads="1"/>
              </p:cNvSpPr>
              <p:nvPr/>
            </p:nvSpPr>
            <p:spPr bwMode="auto">
              <a:xfrm>
                <a:off x="7004" y="8373"/>
                <a:ext cx="228" cy="228"/>
              </a:xfrm>
              <a:prstGeom prst="rect">
                <a:avLst/>
              </a:prstGeom>
              <a:solidFill>
                <a:srgbClr val="C0C0C0"/>
              </a:solidFill>
              <a:ln w="9525">
                <a:noFill/>
                <a:miter lim="800000"/>
                <a:headEnd/>
                <a:tailEnd/>
              </a:ln>
            </p:spPr>
            <p:txBody>
              <a:bodyPr lIns="0" tIns="0" rIns="0" bIns="0"/>
              <a:lstStyle/>
              <a:p>
                <a:pPr algn="ctr"/>
                <a:r>
                  <a:rPr lang="en-US" sz="1000"/>
                  <a:t>6</a:t>
                </a:r>
                <a:endParaRPr lang="en-US"/>
              </a:p>
            </p:txBody>
          </p:sp>
          <p:sp>
            <p:nvSpPr>
              <p:cNvPr id="18480" name="Text Box 38"/>
              <p:cNvSpPr txBox="1">
                <a:spLocks noChangeArrowheads="1"/>
              </p:cNvSpPr>
              <p:nvPr/>
            </p:nvSpPr>
            <p:spPr bwMode="auto">
              <a:xfrm>
                <a:off x="9797" y="8373"/>
                <a:ext cx="228" cy="228"/>
              </a:xfrm>
              <a:prstGeom prst="rect">
                <a:avLst/>
              </a:prstGeom>
              <a:solidFill>
                <a:srgbClr val="C0C0C0"/>
              </a:solidFill>
              <a:ln w="9525">
                <a:noFill/>
                <a:miter lim="800000"/>
                <a:headEnd/>
                <a:tailEnd/>
              </a:ln>
            </p:spPr>
            <p:txBody>
              <a:bodyPr lIns="0" tIns="0" rIns="0" bIns="0"/>
              <a:lstStyle/>
              <a:p>
                <a:pPr algn="ctr"/>
                <a:r>
                  <a:rPr lang="en-US" sz="1000"/>
                  <a:t>4</a:t>
                </a:r>
                <a:endParaRPr lang="en-US"/>
              </a:p>
            </p:txBody>
          </p:sp>
          <p:sp>
            <p:nvSpPr>
              <p:cNvPr id="18481" name="Text Box 39"/>
              <p:cNvSpPr txBox="1">
                <a:spLocks noChangeArrowheads="1"/>
              </p:cNvSpPr>
              <p:nvPr/>
            </p:nvSpPr>
            <p:spPr bwMode="auto">
              <a:xfrm>
                <a:off x="6206" y="8373"/>
                <a:ext cx="228" cy="228"/>
              </a:xfrm>
              <a:prstGeom prst="rect">
                <a:avLst/>
              </a:prstGeom>
              <a:solidFill>
                <a:srgbClr val="C0C0C0"/>
              </a:solidFill>
              <a:ln w="9525">
                <a:noFill/>
                <a:miter lim="800000"/>
                <a:headEnd/>
                <a:tailEnd/>
              </a:ln>
            </p:spPr>
            <p:txBody>
              <a:bodyPr lIns="0" tIns="0" rIns="0" bIns="0"/>
              <a:lstStyle/>
              <a:p>
                <a:pPr algn="ctr"/>
                <a:r>
                  <a:rPr lang="en-US" sz="1000"/>
                  <a:t>2</a:t>
                </a:r>
                <a:endParaRPr lang="en-US"/>
              </a:p>
            </p:txBody>
          </p:sp>
          <p:sp>
            <p:nvSpPr>
              <p:cNvPr id="18482" name="Text Box 40"/>
              <p:cNvSpPr txBox="1">
                <a:spLocks noChangeArrowheads="1"/>
              </p:cNvSpPr>
              <p:nvPr/>
            </p:nvSpPr>
            <p:spPr bwMode="auto">
              <a:xfrm>
                <a:off x="7745" y="8373"/>
                <a:ext cx="1254" cy="228"/>
              </a:xfrm>
              <a:prstGeom prst="rect">
                <a:avLst/>
              </a:prstGeom>
              <a:solidFill>
                <a:srgbClr val="C0C0C0"/>
              </a:solidFill>
              <a:ln w="9525">
                <a:noFill/>
                <a:miter lim="800000"/>
                <a:headEnd/>
                <a:tailEnd/>
              </a:ln>
            </p:spPr>
            <p:txBody>
              <a:bodyPr lIns="0" tIns="0" rIns="0" bIns="0"/>
              <a:lstStyle/>
              <a:p>
                <a:pPr algn="ctr"/>
                <a:r>
                  <a:rPr lang="en-US" sz="1000"/>
                  <a:t>0 la 2312</a:t>
                </a:r>
                <a:endParaRPr lang="en-US"/>
              </a:p>
            </p:txBody>
          </p:sp>
          <p:sp>
            <p:nvSpPr>
              <p:cNvPr id="18483" name="Text Box 41"/>
              <p:cNvSpPr txBox="1">
                <a:spLocks noChangeArrowheads="1"/>
              </p:cNvSpPr>
              <p:nvPr/>
            </p:nvSpPr>
            <p:spPr bwMode="auto">
              <a:xfrm>
                <a:off x="1931" y="8373"/>
                <a:ext cx="570" cy="228"/>
              </a:xfrm>
              <a:prstGeom prst="rect">
                <a:avLst/>
              </a:prstGeom>
              <a:solidFill>
                <a:srgbClr val="C0C0C0"/>
              </a:solidFill>
              <a:ln w="9525">
                <a:noFill/>
                <a:miter lim="800000"/>
                <a:headEnd/>
                <a:tailEnd/>
              </a:ln>
            </p:spPr>
            <p:txBody>
              <a:bodyPr lIns="0" tIns="0" rIns="0" bIns="0"/>
              <a:lstStyle/>
              <a:p>
                <a:pPr algn="ctr"/>
                <a:r>
                  <a:rPr lang="en-US" sz="1200">
                    <a:latin typeface="Times New Roman" pitchFamily="18" charset="0"/>
                  </a:rPr>
                  <a:t>Octeţi</a:t>
                </a:r>
                <a:endParaRPr lang="en-US" sz="1200"/>
              </a:p>
            </p:txBody>
          </p:sp>
        </p:grpSp>
        <p:sp>
          <p:nvSpPr>
            <p:cNvPr id="18439" name="Text Box 42"/>
            <p:cNvSpPr txBox="1">
              <a:spLocks noChangeArrowheads="1"/>
            </p:cNvSpPr>
            <p:nvPr/>
          </p:nvSpPr>
          <p:spPr bwMode="auto">
            <a:xfrm>
              <a:off x="1012" y="1392"/>
              <a:ext cx="263" cy="114"/>
            </a:xfrm>
            <a:prstGeom prst="rect">
              <a:avLst/>
            </a:prstGeom>
            <a:solidFill>
              <a:srgbClr val="C0C0C0"/>
            </a:solidFill>
            <a:ln w="9525">
              <a:solidFill>
                <a:srgbClr val="000000"/>
              </a:solidFill>
              <a:miter lim="800000"/>
              <a:headEnd/>
              <a:tailEnd/>
            </a:ln>
          </p:spPr>
          <p:txBody>
            <a:bodyPr lIns="0" tIns="0" rIns="0" bIns="0"/>
            <a:lstStyle/>
            <a:p>
              <a:pPr algn="ctr"/>
              <a:r>
                <a:rPr lang="en-US" sz="1000"/>
                <a:t>Vers.</a:t>
              </a:r>
              <a:endParaRPr lang="en-US"/>
            </a:p>
          </p:txBody>
        </p:sp>
        <p:sp>
          <p:nvSpPr>
            <p:cNvPr id="18440" name="Text Box 43"/>
            <p:cNvSpPr txBox="1">
              <a:spLocks noChangeArrowheads="1"/>
            </p:cNvSpPr>
            <p:nvPr/>
          </p:nvSpPr>
          <p:spPr bwMode="auto">
            <a:xfrm>
              <a:off x="1129" y="1278"/>
              <a:ext cx="117" cy="91"/>
            </a:xfrm>
            <a:prstGeom prst="rect">
              <a:avLst/>
            </a:prstGeom>
            <a:solidFill>
              <a:srgbClr val="C0C0C0"/>
            </a:solidFill>
            <a:ln w="9525">
              <a:noFill/>
              <a:miter lim="800000"/>
              <a:headEnd/>
              <a:tailEnd/>
            </a:ln>
          </p:spPr>
          <p:txBody>
            <a:bodyPr lIns="0" tIns="0" rIns="0" bIns="0"/>
            <a:lstStyle/>
            <a:p>
              <a:pPr algn="ctr"/>
              <a:r>
                <a:rPr lang="en-US" sz="1000"/>
                <a:t>2</a:t>
              </a:r>
              <a:endParaRPr lang="en-US"/>
            </a:p>
          </p:txBody>
        </p:sp>
        <p:sp>
          <p:nvSpPr>
            <p:cNvPr id="18441" name="Text Box 44"/>
            <p:cNvSpPr txBox="1">
              <a:spLocks noChangeArrowheads="1"/>
            </p:cNvSpPr>
            <p:nvPr/>
          </p:nvSpPr>
          <p:spPr bwMode="auto">
            <a:xfrm>
              <a:off x="777" y="1278"/>
              <a:ext cx="293" cy="91"/>
            </a:xfrm>
            <a:prstGeom prst="rect">
              <a:avLst/>
            </a:prstGeom>
            <a:solidFill>
              <a:srgbClr val="C0C0C0"/>
            </a:solidFill>
            <a:ln w="9525">
              <a:noFill/>
              <a:miter lim="800000"/>
              <a:headEnd/>
              <a:tailEnd/>
            </a:ln>
          </p:spPr>
          <p:txBody>
            <a:bodyPr lIns="0" tIns="0" rIns="0" bIns="0"/>
            <a:lstStyle/>
            <a:p>
              <a:pPr algn="ctr"/>
              <a:r>
                <a:rPr lang="en-US" sz="1200">
                  <a:latin typeface="Times New Roman" pitchFamily="18" charset="0"/>
                </a:rPr>
                <a:t>Biţi</a:t>
              </a:r>
              <a:endParaRPr lang="en-US" sz="1200"/>
            </a:p>
          </p:txBody>
        </p:sp>
        <p:grpSp>
          <p:nvGrpSpPr>
            <p:cNvPr id="18442" name="Group 45"/>
            <p:cNvGrpSpPr>
              <a:grpSpLocks/>
            </p:cNvGrpSpPr>
            <p:nvPr/>
          </p:nvGrpSpPr>
          <p:grpSpPr bwMode="auto">
            <a:xfrm>
              <a:off x="1275" y="1278"/>
              <a:ext cx="3222" cy="228"/>
              <a:chOff x="3242" y="9342"/>
              <a:chExt cx="6270" cy="570"/>
            </a:xfrm>
          </p:grpSpPr>
          <p:sp>
            <p:nvSpPr>
              <p:cNvPr id="18445" name="Text Box 46"/>
              <p:cNvSpPr txBox="1">
                <a:spLocks noChangeArrowheads="1"/>
              </p:cNvSpPr>
              <p:nvPr/>
            </p:nvSpPr>
            <p:spPr bwMode="auto">
              <a:xfrm>
                <a:off x="8030" y="9627"/>
                <a:ext cx="912" cy="285"/>
              </a:xfrm>
              <a:prstGeom prst="rect">
                <a:avLst/>
              </a:prstGeom>
              <a:solidFill>
                <a:srgbClr val="C0C0C0"/>
              </a:solidFill>
              <a:ln w="9525">
                <a:solidFill>
                  <a:srgbClr val="000000"/>
                </a:solidFill>
                <a:miter lim="800000"/>
                <a:headEnd/>
                <a:tailEnd/>
              </a:ln>
            </p:spPr>
            <p:txBody>
              <a:bodyPr lIns="0" tIns="0" rIns="0" bIns="0"/>
              <a:lstStyle/>
              <a:p>
                <a:pPr algn="ctr"/>
                <a:r>
                  <a:rPr lang="en-US" sz="1000"/>
                  <a:t>Mai mult </a:t>
                </a:r>
                <a:endParaRPr lang="en-US"/>
              </a:p>
            </p:txBody>
          </p:sp>
          <p:sp>
            <p:nvSpPr>
              <p:cNvPr id="18446" name="Text Box 47"/>
              <p:cNvSpPr txBox="1">
                <a:spLocks noChangeArrowheads="1"/>
              </p:cNvSpPr>
              <p:nvPr/>
            </p:nvSpPr>
            <p:spPr bwMode="auto">
              <a:xfrm>
                <a:off x="3242" y="9627"/>
                <a:ext cx="570" cy="285"/>
              </a:xfrm>
              <a:prstGeom prst="rect">
                <a:avLst/>
              </a:prstGeom>
              <a:solidFill>
                <a:srgbClr val="C0C0C0"/>
              </a:solidFill>
              <a:ln w="9525">
                <a:solidFill>
                  <a:srgbClr val="000000"/>
                </a:solidFill>
                <a:miter lim="800000"/>
                <a:headEnd/>
                <a:tailEnd/>
              </a:ln>
            </p:spPr>
            <p:txBody>
              <a:bodyPr lIns="0" tIns="0" rIns="0" bIns="0"/>
              <a:lstStyle/>
              <a:p>
                <a:pPr algn="ctr"/>
                <a:r>
                  <a:rPr lang="en-US" sz="1000"/>
                  <a:t>Tip</a:t>
                </a:r>
                <a:endParaRPr lang="en-US"/>
              </a:p>
            </p:txBody>
          </p:sp>
          <p:sp>
            <p:nvSpPr>
              <p:cNvPr id="18447" name="Text Box 48"/>
              <p:cNvSpPr txBox="1">
                <a:spLocks noChangeArrowheads="1"/>
              </p:cNvSpPr>
              <p:nvPr/>
            </p:nvSpPr>
            <p:spPr bwMode="auto">
              <a:xfrm>
                <a:off x="3812" y="9627"/>
                <a:ext cx="741" cy="285"/>
              </a:xfrm>
              <a:prstGeom prst="rect">
                <a:avLst/>
              </a:prstGeom>
              <a:solidFill>
                <a:srgbClr val="C0C0C0"/>
              </a:solidFill>
              <a:ln w="9525">
                <a:solidFill>
                  <a:srgbClr val="000000"/>
                </a:solidFill>
                <a:miter lim="800000"/>
                <a:headEnd/>
                <a:tailEnd/>
              </a:ln>
            </p:spPr>
            <p:txBody>
              <a:bodyPr lIns="0" tIns="0" rIns="0" bIns="0"/>
              <a:lstStyle/>
              <a:p>
                <a:pPr algn="ctr"/>
                <a:r>
                  <a:rPr lang="en-US" sz="1000"/>
                  <a:t>Subtip</a:t>
                </a:r>
                <a:endParaRPr lang="en-US"/>
              </a:p>
            </p:txBody>
          </p:sp>
          <p:sp>
            <p:nvSpPr>
              <p:cNvPr id="18448" name="Text Box 49"/>
              <p:cNvSpPr txBox="1">
                <a:spLocks noChangeArrowheads="1"/>
              </p:cNvSpPr>
              <p:nvPr/>
            </p:nvSpPr>
            <p:spPr bwMode="auto">
              <a:xfrm>
                <a:off x="4553" y="9627"/>
                <a:ext cx="855" cy="285"/>
              </a:xfrm>
              <a:prstGeom prst="rect">
                <a:avLst/>
              </a:prstGeom>
              <a:solidFill>
                <a:srgbClr val="C0C0C0"/>
              </a:solidFill>
              <a:ln w="9525">
                <a:solidFill>
                  <a:srgbClr val="000000"/>
                </a:solidFill>
                <a:miter lim="800000"/>
                <a:headEnd/>
                <a:tailEnd/>
              </a:ln>
            </p:spPr>
            <p:txBody>
              <a:bodyPr lIns="0" tIns="0" rIns="0" bIns="0"/>
              <a:lstStyle/>
              <a:p>
                <a:pPr algn="ctr"/>
                <a:r>
                  <a:rPr lang="en-US" sz="1000">
                    <a:latin typeface="Times New Roman" pitchFamily="18" charset="0"/>
                  </a:rPr>
                  <a:t>Către DS</a:t>
                </a:r>
                <a:endParaRPr lang="en-US"/>
              </a:p>
            </p:txBody>
          </p:sp>
          <p:sp>
            <p:nvSpPr>
              <p:cNvPr id="18449" name="Text Box 50"/>
              <p:cNvSpPr txBox="1">
                <a:spLocks noChangeArrowheads="1"/>
              </p:cNvSpPr>
              <p:nvPr/>
            </p:nvSpPr>
            <p:spPr bwMode="auto">
              <a:xfrm>
                <a:off x="6263" y="9627"/>
                <a:ext cx="399" cy="285"/>
              </a:xfrm>
              <a:prstGeom prst="rect">
                <a:avLst/>
              </a:prstGeom>
              <a:solidFill>
                <a:srgbClr val="C0C0C0"/>
              </a:solidFill>
              <a:ln w="9525">
                <a:solidFill>
                  <a:srgbClr val="000000"/>
                </a:solidFill>
                <a:miter lim="800000"/>
                <a:headEnd/>
                <a:tailEnd/>
              </a:ln>
            </p:spPr>
            <p:txBody>
              <a:bodyPr lIns="0" tIns="0" rIns="0" bIns="0"/>
              <a:lstStyle/>
              <a:p>
                <a:pPr algn="ctr"/>
                <a:r>
                  <a:rPr lang="en-US" sz="1000"/>
                  <a:t>MF</a:t>
                </a:r>
                <a:endParaRPr lang="en-US"/>
              </a:p>
            </p:txBody>
          </p:sp>
          <p:sp>
            <p:nvSpPr>
              <p:cNvPr id="18450" name="Text Box 51"/>
              <p:cNvSpPr txBox="1">
                <a:spLocks noChangeArrowheads="1"/>
              </p:cNvSpPr>
              <p:nvPr/>
            </p:nvSpPr>
            <p:spPr bwMode="auto">
              <a:xfrm>
                <a:off x="6662" y="9627"/>
                <a:ext cx="513" cy="285"/>
              </a:xfrm>
              <a:prstGeom prst="rect">
                <a:avLst/>
              </a:prstGeom>
              <a:solidFill>
                <a:srgbClr val="C0C0C0"/>
              </a:solidFill>
              <a:ln w="9525">
                <a:solidFill>
                  <a:srgbClr val="000000"/>
                </a:solidFill>
                <a:miter lim="800000"/>
                <a:headEnd/>
                <a:tailEnd/>
              </a:ln>
            </p:spPr>
            <p:txBody>
              <a:bodyPr lIns="0" tIns="0" rIns="0" bIns="0"/>
              <a:lstStyle/>
              <a:p>
                <a:pPr algn="ctr"/>
                <a:r>
                  <a:rPr lang="en-US" sz="1000"/>
                  <a:t>Reîn</a:t>
                </a:r>
                <a:endParaRPr lang="en-US"/>
              </a:p>
            </p:txBody>
          </p:sp>
          <p:sp>
            <p:nvSpPr>
              <p:cNvPr id="18451" name="Text Box 52"/>
              <p:cNvSpPr txBox="1">
                <a:spLocks noChangeArrowheads="1"/>
              </p:cNvSpPr>
              <p:nvPr/>
            </p:nvSpPr>
            <p:spPr bwMode="auto">
              <a:xfrm>
                <a:off x="5408" y="9627"/>
                <a:ext cx="855" cy="285"/>
              </a:xfrm>
              <a:prstGeom prst="rect">
                <a:avLst/>
              </a:prstGeom>
              <a:solidFill>
                <a:srgbClr val="C0C0C0"/>
              </a:solidFill>
              <a:ln w="9525">
                <a:solidFill>
                  <a:srgbClr val="000000"/>
                </a:solidFill>
                <a:miter lim="800000"/>
                <a:headEnd/>
                <a:tailEnd/>
              </a:ln>
            </p:spPr>
            <p:txBody>
              <a:bodyPr lIns="0" tIns="0" rIns="0" bIns="0"/>
              <a:lstStyle/>
              <a:p>
                <a:pPr algn="ctr"/>
                <a:r>
                  <a:rPr lang="en-US" sz="1000"/>
                  <a:t>De la DS</a:t>
                </a:r>
                <a:endParaRPr lang="en-US"/>
              </a:p>
            </p:txBody>
          </p:sp>
          <p:sp>
            <p:nvSpPr>
              <p:cNvPr id="18452" name="Text Box 53"/>
              <p:cNvSpPr txBox="1">
                <a:spLocks noChangeArrowheads="1"/>
              </p:cNvSpPr>
              <p:nvPr/>
            </p:nvSpPr>
            <p:spPr bwMode="auto">
              <a:xfrm>
                <a:off x="8942" y="9627"/>
                <a:ext cx="285" cy="285"/>
              </a:xfrm>
              <a:prstGeom prst="rect">
                <a:avLst/>
              </a:prstGeom>
              <a:solidFill>
                <a:srgbClr val="C0C0C0"/>
              </a:solidFill>
              <a:ln w="9525">
                <a:solidFill>
                  <a:srgbClr val="000000"/>
                </a:solidFill>
                <a:miter lim="800000"/>
                <a:headEnd/>
                <a:tailEnd/>
              </a:ln>
            </p:spPr>
            <p:txBody>
              <a:bodyPr lIns="0" tIns="0" rIns="0" bIns="0"/>
              <a:lstStyle/>
              <a:p>
                <a:pPr algn="ctr"/>
                <a:r>
                  <a:rPr lang="en-US" sz="1000"/>
                  <a:t>W</a:t>
                </a:r>
                <a:endParaRPr lang="en-US"/>
              </a:p>
            </p:txBody>
          </p:sp>
          <p:sp>
            <p:nvSpPr>
              <p:cNvPr id="18453" name="Text Box 54"/>
              <p:cNvSpPr txBox="1">
                <a:spLocks noChangeArrowheads="1"/>
              </p:cNvSpPr>
              <p:nvPr/>
            </p:nvSpPr>
            <p:spPr bwMode="auto">
              <a:xfrm>
                <a:off x="7175" y="9627"/>
                <a:ext cx="855" cy="285"/>
              </a:xfrm>
              <a:prstGeom prst="rect">
                <a:avLst/>
              </a:prstGeom>
              <a:solidFill>
                <a:srgbClr val="C0C0C0"/>
              </a:solidFill>
              <a:ln w="9525">
                <a:solidFill>
                  <a:srgbClr val="000000"/>
                </a:solidFill>
                <a:miter lim="800000"/>
                <a:headEnd/>
                <a:tailEnd/>
              </a:ln>
            </p:spPr>
            <p:txBody>
              <a:bodyPr lIns="0" tIns="0" rIns="0" bIns="0"/>
              <a:lstStyle/>
              <a:p>
                <a:pPr algn="ctr"/>
                <a:r>
                  <a:rPr lang="en-US" sz="1000"/>
                  <a:t>Consum</a:t>
                </a:r>
                <a:endParaRPr lang="en-US"/>
              </a:p>
            </p:txBody>
          </p:sp>
          <p:sp>
            <p:nvSpPr>
              <p:cNvPr id="18454" name="Text Box 55"/>
              <p:cNvSpPr txBox="1">
                <a:spLocks noChangeArrowheads="1"/>
              </p:cNvSpPr>
              <p:nvPr/>
            </p:nvSpPr>
            <p:spPr bwMode="auto">
              <a:xfrm>
                <a:off x="4838"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55" name="Text Box 56"/>
              <p:cNvSpPr txBox="1">
                <a:spLocks noChangeArrowheads="1"/>
              </p:cNvSpPr>
              <p:nvPr/>
            </p:nvSpPr>
            <p:spPr bwMode="auto">
              <a:xfrm>
                <a:off x="4097" y="9342"/>
                <a:ext cx="228" cy="228"/>
              </a:xfrm>
              <a:prstGeom prst="rect">
                <a:avLst/>
              </a:prstGeom>
              <a:solidFill>
                <a:srgbClr val="C0C0C0"/>
              </a:solidFill>
              <a:ln w="9525">
                <a:noFill/>
                <a:miter lim="800000"/>
                <a:headEnd/>
                <a:tailEnd/>
              </a:ln>
            </p:spPr>
            <p:txBody>
              <a:bodyPr lIns="0" tIns="0" rIns="0" bIns="0"/>
              <a:lstStyle/>
              <a:p>
                <a:pPr algn="ctr"/>
                <a:r>
                  <a:rPr lang="en-US" sz="1000"/>
                  <a:t>4</a:t>
                </a:r>
                <a:endParaRPr lang="en-US"/>
              </a:p>
            </p:txBody>
          </p:sp>
          <p:sp>
            <p:nvSpPr>
              <p:cNvPr id="18456" name="Text Box 57"/>
              <p:cNvSpPr txBox="1">
                <a:spLocks noChangeArrowheads="1"/>
              </p:cNvSpPr>
              <p:nvPr/>
            </p:nvSpPr>
            <p:spPr bwMode="auto">
              <a:xfrm>
                <a:off x="5693"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57" name="Text Box 58"/>
              <p:cNvSpPr txBox="1">
                <a:spLocks noChangeArrowheads="1"/>
              </p:cNvSpPr>
              <p:nvPr/>
            </p:nvSpPr>
            <p:spPr bwMode="auto">
              <a:xfrm>
                <a:off x="3299" y="9342"/>
                <a:ext cx="228" cy="228"/>
              </a:xfrm>
              <a:prstGeom prst="rect">
                <a:avLst/>
              </a:prstGeom>
              <a:solidFill>
                <a:srgbClr val="C0C0C0"/>
              </a:solidFill>
              <a:ln w="9525">
                <a:noFill/>
                <a:miter lim="800000"/>
                <a:headEnd/>
                <a:tailEnd/>
              </a:ln>
            </p:spPr>
            <p:txBody>
              <a:bodyPr lIns="0" tIns="0" rIns="0" bIns="0"/>
              <a:lstStyle/>
              <a:p>
                <a:pPr algn="ctr"/>
                <a:r>
                  <a:rPr lang="en-US" sz="1000"/>
                  <a:t>2</a:t>
                </a:r>
                <a:endParaRPr lang="en-US"/>
              </a:p>
            </p:txBody>
          </p:sp>
          <p:sp>
            <p:nvSpPr>
              <p:cNvPr id="18458" name="Text Box 59"/>
              <p:cNvSpPr txBox="1">
                <a:spLocks noChangeArrowheads="1"/>
              </p:cNvSpPr>
              <p:nvPr/>
            </p:nvSpPr>
            <p:spPr bwMode="auto">
              <a:xfrm>
                <a:off x="7460"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59" name="Text Box 60"/>
              <p:cNvSpPr txBox="1">
                <a:spLocks noChangeArrowheads="1"/>
              </p:cNvSpPr>
              <p:nvPr/>
            </p:nvSpPr>
            <p:spPr bwMode="auto">
              <a:xfrm>
                <a:off x="9284"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60" name="Text Box 61"/>
              <p:cNvSpPr txBox="1">
                <a:spLocks noChangeArrowheads="1"/>
              </p:cNvSpPr>
              <p:nvPr/>
            </p:nvSpPr>
            <p:spPr bwMode="auto">
              <a:xfrm>
                <a:off x="6377"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61" name="Text Box 62"/>
              <p:cNvSpPr txBox="1">
                <a:spLocks noChangeArrowheads="1"/>
              </p:cNvSpPr>
              <p:nvPr/>
            </p:nvSpPr>
            <p:spPr bwMode="auto">
              <a:xfrm>
                <a:off x="8315" y="9342"/>
                <a:ext cx="342"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62" name="Text Box 63"/>
              <p:cNvSpPr txBox="1">
                <a:spLocks noChangeArrowheads="1"/>
              </p:cNvSpPr>
              <p:nvPr/>
            </p:nvSpPr>
            <p:spPr bwMode="auto">
              <a:xfrm>
                <a:off x="9227" y="9627"/>
                <a:ext cx="285" cy="285"/>
              </a:xfrm>
              <a:prstGeom prst="rect">
                <a:avLst/>
              </a:prstGeom>
              <a:solidFill>
                <a:srgbClr val="C0C0C0"/>
              </a:solidFill>
              <a:ln w="9525">
                <a:solidFill>
                  <a:srgbClr val="000000"/>
                </a:solidFill>
                <a:miter lim="800000"/>
                <a:headEnd/>
                <a:tailEnd/>
              </a:ln>
            </p:spPr>
            <p:txBody>
              <a:bodyPr lIns="0" tIns="0" rIns="0" bIns="0"/>
              <a:lstStyle/>
              <a:p>
                <a:pPr algn="ctr"/>
                <a:r>
                  <a:rPr lang="en-US" sz="1000"/>
                  <a:t>O</a:t>
                </a:r>
                <a:endParaRPr lang="en-US"/>
              </a:p>
            </p:txBody>
          </p:sp>
          <p:sp>
            <p:nvSpPr>
              <p:cNvPr id="18463" name="Text Box 64"/>
              <p:cNvSpPr txBox="1">
                <a:spLocks noChangeArrowheads="1"/>
              </p:cNvSpPr>
              <p:nvPr/>
            </p:nvSpPr>
            <p:spPr bwMode="auto">
              <a:xfrm>
                <a:off x="8942"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sp>
            <p:nvSpPr>
              <p:cNvPr id="18464" name="Text Box 65"/>
              <p:cNvSpPr txBox="1">
                <a:spLocks noChangeArrowheads="1"/>
              </p:cNvSpPr>
              <p:nvPr/>
            </p:nvSpPr>
            <p:spPr bwMode="auto">
              <a:xfrm>
                <a:off x="6833" y="9342"/>
                <a:ext cx="228" cy="228"/>
              </a:xfrm>
              <a:prstGeom prst="rect">
                <a:avLst/>
              </a:prstGeom>
              <a:solidFill>
                <a:srgbClr val="C0C0C0"/>
              </a:solidFill>
              <a:ln w="9525">
                <a:noFill/>
                <a:miter lim="800000"/>
                <a:headEnd/>
                <a:tailEnd/>
              </a:ln>
            </p:spPr>
            <p:txBody>
              <a:bodyPr lIns="0" tIns="0" rIns="0" bIns="0"/>
              <a:lstStyle/>
              <a:p>
                <a:pPr algn="ctr"/>
                <a:r>
                  <a:rPr lang="en-US" sz="1000"/>
                  <a:t>1</a:t>
                </a:r>
                <a:endParaRPr lang="en-US"/>
              </a:p>
            </p:txBody>
          </p:sp>
        </p:grpSp>
        <p:sp>
          <p:nvSpPr>
            <p:cNvPr id="18443" name="Line 66"/>
            <p:cNvSpPr>
              <a:spLocks noChangeShapeType="1"/>
            </p:cNvSpPr>
            <p:nvPr/>
          </p:nvSpPr>
          <p:spPr bwMode="auto">
            <a:xfrm flipH="1" flipV="1">
              <a:off x="982" y="1141"/>
              <a:ext cx="30" cy="251"/>
            </a:xfrm>
            <a:prstGeom prst="line">
              <a:avLst/>
            </a:prstGeom>
            <a:noFill/>
            <a:ln w="9525">
              <a:solidFill>
                <a:srgbClr val="000000"/>
              </a:solidFill>
              <a:prstDash val="sysDot"/>
              <a:round/>
              <a:headEnd/>
              <a:tailEnd/>
            </a:ln>
          </p:spPr>
          <p:txBody>
            <a:bodyPr/>
            <a:lstStyle/>
            <a:p>
              <a:endParaRPr lang="en-US"/>
            </a:p>
          </p:txBody>
        </p:sp>
        <p:sp>
          <p:nvSpPr>
            <p:cNvPr id="18444" name="Line 67"/>
            <p:cNvSpPr>
              <a:spLocks noChangeShapeType="1"/>
            </p:cNvSpPr>
            <p:nvPr/>
          </p:nvSpPr>
          <p:spPr bwMode="auto">
            <a:xfrm>
              <a:off x="1275" y="1118"/>
              <a:ext cx="3134" cy="160"/>
            </a:xfrm>
            <a:prstGeom prst="line">
              <a:avLst/>
            </a:prstGeom>
            <a:noFill/>
            <a:ln w="9525">
              <a:solidFill>
                <a:srgbClr val="000000"/>
              </a:solidFill>
              <a:prstDash val="sysDot"/>
              <a:round/>
              <a:headEnd/>
              <a:tailEnd/>
            </a:ln>
          </p:spPr>
          <p:txBody>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ro-RO"/>
              <a:t> </a:t>
            </a:r>
            <a:r>
              <a:rPr lang="ro-RO" sz="2400" b="1"/>
              <a:t>LAN- uri fără fir</a:t>
            </a:r>
            <a:r>
              <a:rPr lang="en-US"/>
              <a:t> </a:t>
            </a:r>
          </a:p>
        </p:txBody>
      </p:sp>
      <p:sp>
        <p:nvSpPr>
          <p:cNvPr id="1843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pic>
        <p:nvPicPr>
          <p:cNvPr id="3" name="Picture 2">
            <a:extLst>
              <a:ext uri="{FF2B5EF4-FFF2-40B4-BE49-F238E27FC236}">
                <a16:creationId xmlns:a16="http://schemas.microsoft.com/office/drawing/2014/main" id="{2217B3F1-168F-4CAD-9E9A-AD39F2A29E75}"/>
              </a:ext>
            </a:extLst>
          </p:cNvPr>
          <p:cNvPicPr>
            <a:picLocks noChangeAspect="1"/>
          </p:cNvPicPr>
          <p:nvPr/>
        </p:nvPicPr>
        <p:blipFill>
          <a:blip r:embed="rId2"/>
          <a:stretch>
            <a:fillRect/>
          </a:stretch>
        </p:blipFill>
        <p:spPr>
          <a:xfrm>
            <a:off x="638175" y="933450"/>
            <a:ext cx="7867650" cy="4991100"/>
          </a:xfrm>
          <a:prstGeom prst="rect">
            <a:avLst/>
          </a:prstGeom>
        </p:spPr>
      </p:pic>
    </p:spTree>
    <p:extLst>
      <p:ext uri="{BB962C8B-B14F-4D97-AF65-F5344CB8AC3E}">
        <p14:creationId xmlns:p14="http://schemas.microsoft.com/office/powerpoint/2010/main" val="3113789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454025"/>
          </a:xfrm>
          <a:solidFill>
            <a:srgbClr val="FFCC00">
              <a:alpha val="34901"/>
            </a:srgbClr>
          </a:solidFill>
          <a:ln>
            <a:solidFill>
              <a:schemeClr val="accent1"/>
            </a:solidFill>
          </a:ln>
        </p:spPr>
        <p:txBody>
          <a:bodyPr/>
          <a:lstStyle/>
          <a:p>
            <a:pPr eaLnBrk="1" hangingPunct="1"/>
            <a:r>
              <a:rPr lang="ro-RO"/>
              <a:t> </a:t>
            </a:r>
            <a:r>
              <a:rPr lang="ro-RO" sz="2000" b="1"/>
              <a:t>LAN- uri fără fir</a:t>
            </a:r>
            <a:r>
              <a:rPr lang="en-US"/>
              <a:t> </a:t>
            </a:r>
          </a:p>
        </p:txBody>
      </p:sp>
      <p:sp>
        <p:nvSpPr>
          <p:cNvPr id="19459" name="Text Box 3"/>
          <p:cNvSpPr txBox="1">
            <a:spLocks noChangeArrowheads="1"/>
          </p:cNvSpPr>
          <p:nvPr/>
        </p:nvSpPr>
        <p:spPr bwMode="auto">
          <a:xfrm>
            <a:off x="468313" y="873125"/>
            <a:ext cx="8207375" cy="5368925"/>
          </a:xfrm>
          <a:prstGeom prst="rect">
            <a:avLst/>
          </a:prstGeom>
          <a:solidFill>
            <a:srgbClr val="CCFFCC">
              <a:alpha val="38823"/>
            </a:srgbClr>
          </a:solidFill>
          <a:ln w="9525">
            <a:noFill/>
            <a:miter lim="800000"/>
            <a:headEnd/>
            <a:tailEnd/>
          </a:ln>
        </p:spPr>
        <p:txBody>
          <a:bodyPr>
            <a:spAutoFit/>
          </a:bodyPr>
          <a:lstStyle/>
          <a:p>
            <a:pPr marL="342900" indent="-342900"/>
            <a:r>
              <a:rPr lang="ro-RO" b="1">
                <a:solidFill>
                  <a:srgbClr val="3333FF"/>
                </a:solidFill>
              </a:rPr>
              <a:t>Servicii asigurate de standardul 802.11</a:t>
            </a:r>
          </a:p>
          <a:p>
            <a:pPr marL="342900" indent="-342900"/>
            <a:endParaRPr lang="ro-RO" sz="1200" b="1"/>
          </a:p>
          <a:p>
            <a:pPr marL="342900" indent="-342900"/>
            <a:r>
              <a:rPr lang="ro-RO" sz="1600"/>
              <a:t>Fiecărei staţii locale i se asigură </a:t>
            </a:r>
            <a:r>
              <a:rPr lang="ro-RO" sz="1600" b="1"/>
              <a:t>9 servicii</a:t>
            </a:r>
            <a:r>
              <a:rPr lang="ro-RO" sz="1600"/>
              <a:t>, 5 legate de distribuţie şi 4 pentru staţii. </a:t>
            </a:r>
            <a:endParaRPr lang="en-US" sz="1600"/>
          </a:p>
          <a:p>
            <a:pPr marL="342900" indent="-342900"/>
            <a:endParaRPr lang="ro-RO" sz="900"/>
          </a:p>
          <a:p>
            <a:pPr marL="342900" indent="-342900"/>
            <a:r>
              <a:rPr lang="ro-RO" sz="1400"/>
              <a:t>1 </a:t>
            </a:r>
            <a:r>
              <a:rPr lang="ro-RO" sz="1400" b="1"/>
              <a:t>Asociere</a:t>
            </a:r>
            <a:r>
              <a:rPr lang="ro-RO" sz="1400"/>
              <a:t>a – conectarea staţiei mobile la bază. Când o staţie mobilă intră în raza de acţiune a unei staţii de bază ea îşi anunţă identitatea şi caracteristicile. </a:t>
            </a:r>
          </a:p>
          <a:p>
            <a:pPr marL="342900" indent="-342900"/>
            <a:endParaRPr lang="ro-RO" sz="1400"/>
          </a:p>
          <a:p>
            <a:pPr marL="342900" indent="-342900"/>
            <a:r>
              <a:rPr lang="ro-RO" sz="1400"/>
              <a:t>2 </a:t>
            </a:r>
            <a:r>
              <a:rPr lang="ro-RO" sz="1400" b="1"/>
              <a:t>Dezasocierea </a:t>
            </a:r>
            <a:r>
              <a:rPr lang="ro-RO" sz="1400"/>
              <a:t>– se poate iniţia de staţia mobilă sau de staţia de bază. </a:t>
            </a:r>
          </a:p>
          <a:p>
            <a:pPr marL="342900" indent="-342900"/>
            <a:r>
              <a:rPr lang="ro-RO" sz="1400"/>
              <a:t> </a:t>
            </a:r>
          </a:p>
          <a:p>
            <a:pPr marL="342900" indent="-342900"/>
            <a:r>
              <a:rPr lang="ro-RO" sz="1400"/>
              <a:t>3 </a:t>
            </a:r>
            <a:r>
              <a:rPr lang="ro-RO" sz="1400" b="1"/>
              <a:t>Reasocierea</a:t>
            </a:r>
          </a:p>
          <a:p>
            <a:pPr marL="342900" indent="-342900"/>
            <a:endParaRPr lang="ro-RO" sz="1400"/>
          </a:p>
          <a:p>
            <a:pPr marL="342900" indent="-342900"/>
            <a:r>
              <a:rPr lang="ro-RO" sz="1400"/>
              <a:t>4 </a:t>
            </a:r>
            <a:r>
              <a:rPr lang="ro-RO" sz="1400" b="1"/>
              <a:t>Distribuţia</a:t>
            </a:r>
          </a:p>
          <a:p>
            <a:pPr marL="342900" indent="-342900"/>
            <a:endParaRPr lang="ro-RO" sz="1400"/>
          </a:p>
          <a:p>
            <a:pPr marL="342900" indent="-342900"/>
            <a:r>
              <a:rPr lang="ro-RO" sz="1400"/>
              <a:t>5 </a:t>
            </a:r>
            <a:r>
              <a:rPr lang="ro-RO" sz="1400" b="1"/>
              <a:t>Integrarea </a:t>
            </a:r>
            <a:r>
              <a:rPr lang="ro-RO" sz="1400"/>
              <a:t>– adaptarea cadrului la formatul cadrului intern ai 802.11</a:t>
            </a:r>
          </a:p>
          <a:p>
            <a:pPr marL="342900" indent="-342900"/>
            <a:endParaRPr lang="ro-RO" sz="1400"/>
          </a:p>
          <a:p>
            <a:pPr marL="342900" indent="-342900"/>
            <a:r>
              <a:rPr lang="ro-RO" sz="1600" b="1"/>
              <a:t>Serviciile în interiorul celulei sunt:</a:t>
            </a:r>
            <a:endParaRPr lang="en-US" sz="1600" b="1"/>
          </a:p>
          <a:p>
            <a:pPr marL="342900" indent="-342900"/>
            <a:endParaRPr lang="ro-RO" sz="1000" b="1"/>
          </a:p>
          <a:p>
            <a:pPr marL="342900" indent="-342900"/>
            <a:r>
              <a:rPr lang="ro-RO" sz="1400"/>
              <a:t>1 </a:t>
            </a:r>
            <a:r>
              <a:rPr lang="ro-RO" sz="1400" b="1"/>
              <a:t>Autentificarea </a:t>
            </a:r>
            <a:r>
              <a:rPr lang="ro-RO" sz="1400"/>
              <a:t>– numai staţiile autorizate şi autentificate se pot conecta în celulă la LAN.</a:t>
            </a:r>
          </a:p>
          <a:p>
            <a:pPr marL="342900" indent="-342900"/>
            <a:endParaRPr lang="ro-RO" sz="1400"/>
          </a:p>
          <a:p>
            <a:pPr marL="342900" indent="-342900"/>
            <a:r>
              <a:rPr lang="ro-RO" sz="1400"/>
              <a:t>2 </a:t>
            </a:r>
            <a:r>
              <a:rPr lang="ro-RO" sz="1400" b="1"/>
              <a:t>Deautentificarea</a:t>
            </a:r>
            <a:r>
              <a:rPr lang="ro-RO" sz="1400"/>
              <a:t> –scoaterea din evidenţă. Reintarea  se poate face numai prin autentificare.</a:t>
            </a:r>
          </a:p>
          <a:p>
            <a:pPr marL="342900" indent="-342900"/>
            <a:endParaRPr lang="ro-RO" sz="1400"/>
          </a:p>
          <a:p>
            <a:pPr marL="342900" indent="-342900"/>
            <a:r>
              <a:rPr lang="ro-RO" sz="1400"/>
              <a:t>3 </a:t>
            </a:r>
            <a:r>
              <a:rPr lang="ro-RO" sz="1400" b="1"/>
              <a:t>Confidenţialitatea</a:t>
            </a:r>
            <a:r>
              <a:rPr lang="ro-RO" sz="1400"/>
              <a:t> –asigurată prin serviciul de criptare. Algoritmul de criptare RC4 </a:t>
            </a:r>
          </a:p>
          <a:p>
            <a:pPr marL="342900" indent="-342900"/>
            <a:endParaRPr lang="ro-RO" sz="1400"/>
          </a:p>
          <a:p>
            <a:pPr marL="342900" indent="-342900"/>
            <a:r>
              <a:rPr lang="ro-RO" sz="1400"/>
              <a:t>4. </a:t>
            </a:r>
            <a:r>
              <a:rPr lang="ro-RO" sz="1400" b="1"/>
              <a:t>Livrarea datelor</a:t>
            </a:r>
            <a:r>
              <a:rPr lang="ro-RO" sz="1400"/>
              <a:t> – este funcţia principală a standardului. Ca şi la Ethernet, livrarea nu este sigură 100%, nivelurile superioare având sarcina de a rezolva problemele. </a:t>
            </a:r>
          </a:p>
        </p:txBody>
      </p:sp>
      <p:sp>
        <p:nvSpPr>
          <p:cNvPr id="1946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1946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454025"/>
          </a:xfrm>
          <a:solidFill>
            <a:srgbClr val="FFCC00">
              <a:alpha val="34901"/>
            </a:srgbClr>
          </a:solidFill>
          <a:ln>
            <a:solidFill>
              <a:schemeClr val="accent1"/>
            </a:solidFill>
          </a:ln>
        </p:spPr>
        <p:txBody>
          <a:bodyPr/>
          <a:lstStyle/>
          <a:p>
            <a:pPr eaLnBrk="1" hangingPunct="1"/>
            <a:r>
              <a:rPr lang="ro-RO" sz="2400"/>
              <a:t>Reţele fără fir de bandă largă (IEEE 802.16)</a:t>
            </a:r>
            <a:r>
              <a:rPr lang="en-US"/>
              <a:t> </a:t>
            </a:r>
          </a:p>
        </p:txBody>
      </p:sp>
      <p:sp>
        <p:nvSpPr>
          <p:cNvPr id="20483" name="Text Box 3"/>
          <p:cNvSpPr txBox="1">
            <a:spLocks noChangeArrowheads="1"/>
          </p:cNvSpPr>
          <p:nvPr/>
        </p:nvSpPr>
        <p:spPr bwMode="auto">
          <a:xfrm>
            <a:off x="468313" y="873125"/>
            <a:ext cx="8207375" cy="5816600"/>
          </a:xfrm>
          <a:prstGeom prst="rect">
            <a:avLst/>
          </a:prstGeom>
          <a:solidFill>
            <a:srgbClr val="CCFFCC">
              <a:alpha val="38823"/>
            </a:srgbClr>
          </a:solidFill>
          <a:ln w="9525">
            <a:noFill/>
            <a:miter lim="800000"/>
            <a:headEnd/>
            <a:tailEnd/>
          </a:ln>
        </p:spPr>
        <p:txBody>
          <a:bodyPr>
            <a:spAutoFit/>
          </a:bodyPr>
          <a:lstStyle/>
          <a:p>
            <a:pPr marL="342900" indent="-342900"/>
            <a:r>
              <a:rPr lang="ro-RO" sz="1400"/>
              <a:t>Standardul 802.16 asigură legături MAN între locaţii fixe (clădiri)</a:t>
            </a:r>
            <a:r>
              <a:rPr lang="en-US"/>
              <a:t> </a:t>
            </a:r>
            <a:r>
              <a:rPr lang="en-US" sz="1400"/>
              <a:t>Denumire</a:t>
            </a:r>
            <a:r>
              <a:rPr lang="en-US"/>
              <a:t> </a:t>
            </a:r>
            <a:r>
              <a:rPr lang="en-US" sz="1400"/>
              <a:t>Comerciala WiMAX</a:t>
            </a:r>
            <a:endParaRPr lang="ro-RO" sz="1400"/>
          </a:p>
          <a:p>
            <a:pPr marL="342900" indent="-342900"/>
            <a:endParaRPr lang="ro-RO"/>
          </a:p>
          <a:p>
            <a:pPr marL="342900" indent="-342900"/>
            <a:endParaRPr lang="ro-RO"/>
          </a:p>
          <a:p>
            <a:pPr marL="342900" indent="-342900"/>
            <a:endParaRPr lang="ro-RO"/>
          </a:p>
          <a:p>
            <a:pPr marL="342900" indent="-342900"/>
            <a:endParaRPr lang="ro-RO"/>
          </a:p>
          <a:p>
            <a:pPr marL="342900" indent="-342900"/>
            <a:endParaRPr lang="ro-RO"/>
          </a:p>
          <a:p>
            <a:pPr marL="342900" indent="-342900"/>
            <a:endParaRPr lang="ro-RO"/>
          </a:p>
          <a:p>
            <a:pPr marL="342900" indent="-342900"/>
            <a:endParaRPr lang="ro-RO"/>
          </a:p>
          <a:p>
            <a:pPr marL="342900" indent="-342900"/>
            <a:endParaRPr lang="ro-RO"/>
          </a:p>
          <a:p>
            <a:pPr marL="342900" indent="-342900"/>
            <a:r>
              <a:rPr lang="ro-RO" sz="1400" b="1"/>
              <a:t>Nivelul fizic</a:t>
            </a:r>
            <a:r>
              <a:rPr lang="ro-RO" sz="1400"/>
              <a:t> este împărţit în două subnivele: </a:t>
            </a:r>
            <a:r>
              <a:rPr lang="ro-RO" sz="1400" b="1"/>
              <a:t>subnivelul dependent de mediul fizic</a:t>
            </a:r>
            <a:r>
              <a:rPr lang="ro-RO" sz="1400"/>
              <a:t> şi </a:t>
            </a:r>
            <a:r>
              <a:rPr lang="ro-RO" sz="1400" b="1"/>
              <a:t>subnivelul de convergenţă a transmisiei.</a:t>
            </a:r>
            <a:r>
              <a:rPr lang="ro-RO" sz="1400"/>
              <a:t> Ultimul are rolul de a ascunde diferitele tehnologii de transmisie folosite pe mediul fizic. </a:t>
            </a:r>
          </a:p>
          <a:p>
            <a:pPr marL="342900" indent="-342900"/>
            <a:endParaRPr lang="ro-RO" sz="1400"/>
          </a:p>
          <a:p>
            <a:pPr marL="342900" indent="-342900"/>
            <a:r>
              <a:rPr lang="ro-RO" sz="1400"/>
              <a:t>Nivelul LD are 3 subnivele.</a:t>
            </a:r>
          </a:p>
          <a:p>
            <a:pPr marL="342900" indent="-342900"/>
            <a:r>
              <a:rPr lang="ro-RO" sz="1400"/>
              <a:t>  Primul de jos rezolvă </a:t>
            </a:r>
            <a:r>
              <a:rPr lang="ro-RO" sz="1400" b="1"/>
              <a:t>probleme de securitate</a:t>
            </a:r>
            <a:r>
              <a:rPr lang="ro-RO" sz="1400"/>
              <a:t>: criptare, gestiune chei etc. </a:t>
            </a:r>
          </a:p>
          <a:p>
            <a:pPr marL="342900" indent="-342900"/>
            <a:endParaRPr lang="ro-RO" sz="1400"/>
          </a:p>
          <a:p>
            <a:pPr marL="342900" indent="-342900"/>
            <a:r>
              <a:rPr lang="ro-RO" sz="1400"/>
              <a:t>  Următorul rezolvă problema </a:t>
            </a:r>
            <a:r>
              <a:rPr lang="ro-RO" sz="1400" b="1"/>
              <a:t>accesului la mediu</a:t>
            </a:r>
            <a:r>
              <a:rPr lang="ro-RO" sz="1400"/>
              <a:t>. Modelul presupune că staţia de bază controlează sistemul pentru accesul abonaţilor.</a:t>
            </a:r>
          </a:p>
          <a:p>
            <a:pPr marL="342900" indent="-342900"/>
            <a:endParaRPr lang="ro-RO" sz="1400"/>
          </a:p>
          <a:p>
            <a:pPr marL="342900" indent="-342900"/>
            <a:r>
              <a:rPr lang="ro-RO" sz="1400"/>
              <a:t>  </a:t>
            </a:r>
            <a:r>
              <a:rPr lang="ro-RO" sz="1400" b="1"/>
              <a:t>Subnivelul convergenţă servicii</a:t>
            </a:r>
            <a:r>
              <a:rPr lang="ro-RO" sz="1400"/>
              <a:t> asigură interfaţarea cu nivelul reţea. El poate lucra direct cu PPP, IP, Ethernet, ATM, cu protocoale orientate pe conexiune sau neorientate pe conexiune.</a:t>
            </a:r>
          </a:p>
          <a:p>
            <a:pPr marL="342900" indent="-342900"/>
            <a:endParaRPr lang="ro-RO" sz="1400"/>
          </a:p>
          <a:p>
            <a:pPr marL="342900" indent="-342900"/>
            <a:r>
              <a:rPr lang="ro-RO" sz="1400"/>
              <a:t> Transmisia full duplex şi de regulă nesimetrică (recepţia mai mare decât emisia),  foloseşte două tehnici: </a:t>
            </a:r>
            <a:r>
              <a:rPr lang="ro-RO" sz="1400" b="1"/>
              <a:t>FDD</a:t>
            </a:r>
            <a:r>
              <a:rPr lang="ro-RO" sz="1400"/>
              <a:t> (Frequency Division Duplexing) şi </a:t>
            </a:r>
            <a:r>
              <a:rPr lang="ro-RO" sz="1400" b="1"/>
              <a:t>TDD</a:t>
            </a:r>
            <a:r>
              <a:rPr lang="ro-RO" sz="1400"/>
              <a:t> (Time Division Duplexing. </a:t>
            </a:r>
          </a:p>
        </p:txBody>
      </p:sp>
      <p:sp>
        <p:nvSpPr>
          <p:cNvPr id="2048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048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20486" name="Group 32"/>
          <p:cNvGrpSpPr>
            <a:grpSpLocks/>
          </p:cNvGrpSpPr>
          <p:nvPr/>
        </p:nvGrpSpPr>
        <p:grpSpPr bwMode="auto">
          <a:xfrm>
            <a:off x="1079500" y="1412875"/>
            <a:ext cx="6291263" cy="1800225"/>
            <a:chOff x="567" y="913"/>
            <a:chExt cx="3963" cy="1134"/>
          </a:xfrm>
        </p:grpSpPr>
        <p:sp>
          <p:nvSpPr>
            <p:cNvPr id="20487" name="Text Box 7"/>
            <p:cNvSpPr txBox="1">
              <a:spLocks noChangeArrowheads="1"/>
            </p:cNvSpPr>
            <p:nvPr/>
          </p:nvSpPr>
          <p:spPr bwMode="auto">
            <a:xfrm>
              <a:off x="1008" y="913"/>
              <a:ext cx="1703" cy="508"/>
            </a:xfrm>
            <a:prstGeom prst="rect">
              <a:avLst/>
            </a:prstGeom>
            <a:solidFill>
              <a:srgbClr val="C0C0C0">
                <a:alpha val="78038"/>
              </a:srgbClr>
            </a:solidFill>
            <a:ln w="9525">
              <a:solidFill>
                <a:srgbClr val="000000"/>
              </a:solidFill>
              <a:miter lim="800000"/>
              <a:headEnd/>
              <a:tailEnd/>
            </a:ln>
          </p:spPr>
          <p:txBody>
            <a:bodyPr lIns="0" tIns="0" rIns="0" bIns="0"/>
            <a:lstStyle/>
            <a:p>
              <a:pPr algn="ctr"/>
              <a:endParaRPr lang="en-US" sz="1200"/>
            </a:p>
          </p:txBody>
        </p:sp>
        <p:sp>
          <p:nvSpPr>
            <p:cNvPr id="20488" name="Line 8"/>
            <p:cNvSpPr>
              <a:spLocks noChangeShapeType="1"/>
            </p:cNvSpPr>
            <p:nvPr/>
          </p:nvSpPr>
          <p:spPr bwMode="auto">
            <a:xfrm flipV="1">
              <a:off x="1020" y="1094"/>
              <a:ext cx="1668" cy="1"/>
            </a:xfrm>
            <a:prstGeom prst="line">
              <a:avLst/>
            </a:prstGeom>
            <a:noFill/>
            <a:ln w="9525">
              <a:solidFill>
                <a:srgbClr val="000000"/>
              </a:solidFill>
              <a:prstDash val="sysDot"/>
              <a:round/>
              <a:headEnd/>
              <a:tailEnd/>
            </a:ln>
          </p:spPr>
          <p:txBody>
            <a:bodyPr/>
            <a:lstStyle/>
            <a:p>
              <a:endParaRPr lang="en-US"/>
            </a:p>
          </p:txBody>
        </p:sp>
        <p:sp>
          <p:nvSpPr>
            <p:cNvPr id="20489" name="AutoShape 10"/>
            <p:cNvSpPr>
              <a:spLocks/>
            </p:cNvSpPr>
            <p:nvPr/>
          </p:nvSpPr>
          <p:spPr bwMode="auto">
            <a:xfrm>
              <a:off x="831" y="913"/>
              <a:ext cx="147" cy="508"/>
            </a:xfrm>
            <a:prstGeom prst="leftBrace">
              <a:avLst>
                <a:gd name="adj1" fmla="val 28798"/>
                <a:gd name="adj2" fmla="val 50000"/>
              </a:avLst>
            </a:prstGeom>
            <a:noFill/>
            <a:ln w="9525">
              <a:solidFill>
                <a:srgbClr val="000000"/>
              </a:solidFill>
              <a:round/>
              <a:headEnd/>
              <a:tailEnd/>
            </a:ln>
          </p:spPr>
          <p:txBody>
            <a:bodyPr/>
            <a:lstStyle/>
            <a:p>
              <a:endParaRPr lang="en-US"/>
            </a:p>
          </p:txBody>
        </p:sp>
        <p:sp>
          <p:nvSpPr>
            <p:cNvPr id="20490" name="Text Box 11"/>
            <p:cNvSpPr txBox="1">
              <a:spLocks noChangeArrowheads="1"/>
            </p:cNvSpPr>
            <p:nvPr/>
          </p:nvSpPr>
          <p:spPr bwMode="auto">
            <a:xfrm>
              <a:off x="596" y="1104"/>
              <a:ext cx="235" cy="127"/>
            </a:xfrm>
            <a:prstGeom prst="rect">
              <a:avLst/>
            </a:prstGeom>
            <a:solidFill>
              <a:srgbClr val="FFFFFF"/>
            </a:solidFill>
            <a:ln w="9525">
              <a:noFill/>
              <a:miter lim="800000"/>
              <a:headEnd/>
              <a:tailEnd/>
            </a:ln>
          </p:spPr>
          <p:txBody>
            <a:bodyPr lIns="0" tIns="0" rIns="0" bIns="0"/>
            <a:lstStyle/>
            <a:p>
              <a:pPr algn="ctr"/>
              <a:r>
                <a:rPr lang="en-US" sz="1000"/>
                <a:t>LD</a:t>
              </a:r>
              <a:endParaRPr lang="en-US"/>
            </a:p>
          </p:txBody>
        </p:sp>
        <p:sp>
          <p:nvSpPr>
            <p:cNvPr id="20491" name="Text Box 12"/>
            <p:cNvSpPr txBox="1">
              <a:spLocks noChangeArrowheads="1"/>
            </p:cNvSpPr>
            <p:nvPr/>
          </p:nvSpPr>
          <p:spPr bwMode="auto">
            <a:xfrm>
              <a:off x="567" y="1580"/>
              <a:ext cx="294" cy="127"/>
            </a:xfrm>
            <a:prstGeom prst="rect">
              <a:avLst/>
            </a:prstGeom>
            <a:solidFill>
              <a:srgbClr val="FFFFFF"/>
            </a:solidFill>
            <a:ln w="9525">
              <a:noFill/>
              <a:miter lim="800000"/>
              <a:headEnd/>
              <a:tailEnd/>
            </a:ln>
          </p:spPr>
          <p:txBody>
            <a:bodyPr lIns="0" tIns="0" rIns="0" bIns="0"/>
            <a:lstStyle/>
            <a:p>
              <a:pPr algn="ctr"/>
              <a:r>
                <a:rPr lang="en-US" sz="1000"/>
                <a:t>Fizic</a:t>
              </a:r>
              <a:endParaRPr lang="en-US"/>
            </a:p>
          </p:txBody>
        </p:sp>
        <p:sp>
          <p:nvSpPr>
            <p:cNvPr id="20492" name="AutoShape 17"/>
            <p:cNvSpPr>
              <a:spLocks/>
            </p:cNvSpPr>
            <p:nvPr/>
          </p:nvSpPr>
          <p:spPr bwMode="auto">
            <a:xfrm>
              <a:off x="831" y="1453"/>
              <a:ext cx="147" cy="381"/>
            </a:xfrm>
            <a:prstGeom prst="leftBrace">
              <a:avLst>
                <a:gd name="adj1" fmla="val 21599"/>
                <a:gd name="adj2" fmla="val 50000"/>
              </a:avLst>
            </a:prstGeom>
            <a:noFill/>
            <a:ln w="9525">
              <a:solidFill>
                <a:srgbClr val="000000"/>
              </a:solidFill>
              <a:round/>
              <a:headEnd/>
              <a:tailEnd/>
            </a:ln>
          </p:spPr>
          <p:txBody>
            <a:bodyPr/>
            <a:lstStyle/>
            <a:p>
              <a:endParaRPr lang="en-US"/>
            </a:p>
          </p:txBody>
        </p:sp>
        <p:sp>
          <p:nvSpPr>
            <p:cNvPr id="20493" name="Text Box 18"/>
            <p:cNvSpPr txBox="1">
              <a:spLocks noChangeArrowheads="1"/>
            </p:cNvSpPr>
            <p:nvPr/>
          </p:nvSpPr>
          <p:spPr bwMode="auto">
            <a:xfrm>
              <a:off x="2993" y="1026"/>
              <a:ext cx="1537" cy="385"/>
            </a:xfrm>
            <a:prstGeom prst="rect">
              <a:avLst/>
            </a:prstGeom>
            <a:solidFill>
              <a:srgbClr val="FFFFFF"/>
            </a:solidFill>
            <a:ln w="9525">
              <a:noFill/>
              <a:miter lim="800000"/>
              <a:headEnd/>
              <a:tailEnd/>
            </a:ln>
          </p:spPr>
          <p:txBody>
            <a:bodyPr lIns="0" tIns="0" rIns="0" bIns="0"/>
            <a:lstStyle/>
            <a:p>
              <a:r>
                <a:rPr lang="en-US" sz="1200">
                  <a:latin typeface="Times New Roman" pitchFamily="18" charset="0"/>
                </a:rPr>
                <a:t>QPSK – 2 biţi/Baud </a:t>
              </a:r>
              <a:r>
                <a:rPr lang="en-US" sz="1200">
                  <a:sym typeface="Symbol" pitchFamily="18" charset="2"/>
                </a:rPr>
                <a:t></a:t>
              </a:r>
              <a:r>
                <a:rPr lang="en-US" sz="1200"/>
                <a:t>25 Mbps</a:t>
              </a:r>
            </a:p>
            <a:p>
              <a:r>
                <a:rPr lang="en-US" sz="1200">
                  <a:latin typeface="Times New Roman" pitchFamily="18" charset="0"/>
                </a:rPr>
                <a:t>QAM -16 – 4 biţi/Baud </a:t>
              </a:r>
              <a:r>
                <a:rPr lang="en-US" sz="1200">
                  <a:sym typeface="Symbol" pitchFamily="18" charset="2"/>
                </a:rPr>
                <a:t></a:t>
              </a:r>
              <a:r>
                <a:rPr lang="en-US" sz="1200"/>
                <a:t>100 Mbps</a:t>
              </a:r>
            </a:p>
            <a:p>
              <a:r>
                <a:rPr lang="en-US" sz="1200"/>
                <a:t>QAM-64 -  6 </a:t>
              </a:r>
              <a:r>
                <a:rPr lang="en-US" sz="1200">
                  <a:latin typeface="Times New Roman" pitchFamily="18" charset="0"/>
                </a:rPr>
                <a:t> biţi/Baud </a:t>
              </a:r>
              <a:r>
                <a:rPr lang="en-US" sz="1200">
                  <a:sym typeface="Symbol" pitchFamily="18" charset="2"/>
                </a:rPr>
                <a:t></a:t>
              </a:r>
              <a:r>
                <a:rPr lang="en-US" sz="1200"/>
                <a:t>150 Mbps</a:t>
              </a:r>
            </a:p>
          </p:txBody>
        </p:sp>
        <p:sp>
          <p:nvSpPr>
            <p:cNvPr id="20494" name="Text Box 19"/>
            <p:cNvSpPr txBox="1">
              <a:spLocks noChangeArrowheads="1"/>
            </p:cNvSpPr>
            <p:nvPr/>
          </p:nvSpPr>
          <p:spPr bwMode="auto">
            <a:xfrm>
              <a:off x="3064" y="1675"/>
              <a:ext cx="1292" cy="191"/>
            </a:xfrm>
            <a:prstGeom prst="rect">
              <a:avLst/>
            </a:prstGeom>
            <a:solidFill>
              <a:srgbClr val="FFFFFF"/>
            </a:solidFill>
            <a:ln w="9525">
              <a:noFill/>
              <a:miter lim="800000"/>
              <a:headEnd/>
              <a:tailEnd/>
            </a:ln>
          </p:spPr>
          <p:txBody>
            <a:bodyPr lIns="0" tIns="0" rIns="0" bIns="0"/>
            <a:lstStyle/>
            <a:p>
              <a:pPr algn="ctr"/>
              <a:r>
                <a:rPr lang="en-US" sz="1200"/>
                <a:t>Subnivel dependent de mediu</a:t>
              </a:r>
            </a:p>
          </p:txBody>
        </p:sp>
        <p:sp>
          <p:nvSpPr>
            <p:cNvPr id="20495" name="Line 20"/>
            <p:cNvSpPr>
              <a:spLocks noChangeShapeType="1"/>
            </p:cNvSpPr>
            <p:nvPr/>
          </p:nvSpPr>
          <p:spPr bwMode="auto">
            <a:xfrm flipH="1">
              <a:off x="2711" y="1739"/>
              <a:ext cx="294" cy="0"/>
            </a:xfrm>
            <a:prstGeom prst="line">
              <a:avLst/>
            </a:prstGeom>
            <a:noFill/>
            <a:ln w="9525">
              <a:solidFill>
                <a:srgbClr val="000000"/>
              </a:solidFill>
              <a:round/>
              <a:headEnd/>
              <a:tailEnd type="arrow" w="med" len="med"/>
            </a:ln>
          </p:spPr>
          <p:txBody>
            <a:bodyPr/>
            <a:lstStyle/>
            <a:p>
              <a:endParaRPr lang="en-US"/>
            </a:p>
          </p:txBody>
        </p:sp>
        <p:sp>
          <p:nvSpPr>
            <p:cNvPr id="20496" name="Text Box 21"/>
            <p:cNvSpPr txBox="1">
              <a:spLocks noChangeArrowheads="1"/>
            </p:cNvSpPr>
            <p:nvPr/>
          </p:nvSpPr>
          <p:spPr bwMode="auto">
            <a:xfrm>
              <a:off x="930" y="1911"/>
              <a:ext cx="1928" cy="136"/>
            </a:xfrm>
            <a:prstGeom prst="rect">
              <a:avLst/>
            </a:prstGeom>
            <a:solidFill>
              <a:srgbClr val="FFFFFF"/>
            </a:solidFill>
            <a:ln w="9525">
              <a:noFill/>
              <a:miter lim="800000"/>
              <a:headEnd/>
              <a:tailEnd/>
            </a:ln>
          </p:spPr>
          <p:txBody>
            <a:bodyPr lIns="0" tIns="0" rIns="0" bIns="0"/>
            <a:lstStyle/>
            <a:p>
              <a:r>
                <a:rPr lang="en-US" sz="1200" b="1"/>
                <a:t>Fig. 3.13 Structura protocoalelor 802.16</a:t>
              </a:r>
              <a:endParaRPr lang="en-US" b="1"/>
            </a:p>
          </p:txBody>
        </p:sp>
        <p:sp>
          <p:nvSpPr>
            <p:cNvPr id="20497" name="Text Box 13"/>
            <p:cNvSpPr txBox="1">
              <a:spLocks noChangeArrowheads="1"/>
            </p:cNvSpPr>
            <p:nvPr/>
          </p:nvSpPr>
          <p:spPr bwMode="auto">
            <a:xfrm>
              <a:off x="998" y="1480"/>
              <a:ext cx="1703" cy="381"/>
            </a:xfrm>
            <a:prstGeom prst="rect">
              <a:avLst/>
            </a:prstGeom>
            <a:solidFill>
              <a:srgbClr val="C0C0C0">
                <a:alpha val="45882"/>
              </a:srgbClr>
            </a:solidFill>
            <a:ln w="9525">
              <a:solidFill>
                <a:srgbClr val="000000"/>
              </a:solidFill>
              <a:miter lim="800000"/>
              <a:headEnd/>
              <a:tailEnd/>
            </a:ln>
          </p:spPr>
          <p:txBody>
            <a:bodyPr lIns="0" tIns="0" rIns="0" bIns="0"/>
            <a:lstStyle/>
            <a:p>
              <a:pPr algn="ctr"/>
              <a:endParaRPr lang="en-US" sz="1000">
                <a:latin typeface="Times New Roman" pitchFamily="18" charset="0"/>
              </a:endParaRPr>
            </a:p>
            <a:p>
              <a:pPr algn="ctr"/>
              <a:endParaRPr lang="en-US" sz="400"/>
            </a:p>
            <a:p>
              <a:endParaRPr lang="en-US"/>
            </a:p>
          </p:txBody>
        </p:sp>
        <p:sp>
          <p:nvSpPr>
            <p:cNvPr id="20498" name="Text Box 22"/>
            <p:cNvSpPr txBox="1">
              <a:spLocks noChangeArrowheads="1"/>
            </p:cNvSpPr>
            <p:nvPr/>
          </p:nvSpPr>
          <p:spPr bwMode="auto">
            <a:xfrm>
              <a:off x="1044" y="1662"/>
              <a:ext cx="431" cy="154"/>
            </a:xfrm>
            <a:prstGeom prst="rect">
              <a:avLst/>
            </a:prstGeom>
            <a:noFill/>
            <a:ln w="9525">
              <a:noFill/>
              <a:miter lim="800000"/>
              <a:headEnd/>
              <a:tailEnd/>
            </a:ln>
          </p:spPr>
          <p:txBody>
            <a:bodyPr>
              <a:spAutoFit/>
            </a:bodyPr>
            <a:lstStyle/>
            <a:p>
              <a:pPr>
                <a:spcBef>
                  <a:spcPct val="50000"/>
                </a:spcBef>
              </a:pPr>
              <a:r>
                <a:rPr lang="ro-RO" sz="1000"/>
                <a:t>QPSK</a:t>
              </a:r>
              <a:endParaRPr lang="en-US" sz="1000"/>
            </a:p>
          </p:txBody>
        </p:sp>
        <p:sp>
          <p:nvSpPr>
            <p:cNvPr id="20499" name="Text Box 23"/>
            <p:cNvSpPr txBox="1">
              <a:spLocks noChangeArrowheads="1"/>
            </p:cNvSpPr>
            <p:nvPr/>
          </p:nvSpPr>
          <p:spPr bwMode="auto">
            <a:xfrm>
              <a:off x="1565" y="1662"/>
              <a:ext cx="431" cy="154"/>
            </a:xfrm>
            <a:prstGeom prst="rect">
              <a:avLst/>
            </a:prstGeom>
            <a:noFill/>
            <a:ln w="9525">
              <a:noFill/>
              <a:miter lim="800000"/>
              <a:headEnd/>
              <a:tailEnd/>
            </a:ln>
          </p:spPr>
          <p:txBody>
            <a:bodyPr>
              <a:spAutoFit/>
            </a:bodyPr>
            <a:lstStyle/>
            <a:p>
              <a:pPr>
                <a:spcBef>
                  <a:spcPct val="50000"/>
                </a:spcBef>
              </a:pPr>
              <a:r>
                <a:rPr lang="ro-RO" sz="1000"/>
                <a:t>QAM-16</a:t>
              </a:r>
              <a:endParaRPr lang="en-US" sz="1000"/>
            </a:p>
          </p:txBody>
        </p:sp>
        <p:sp>
          <p:nvSpPr>
            <p:cNvPr id="20500" name="Text Box 24"/>
            <p:cNvSpPr txBox="1">
              <a:spLocks noChangeArrowheads="1"/>
            </p:cNvSpPr>
            <p:nvPr/>
          </p:nvSpPr>
          <p:spPr bwMode="auto">
            <a:xfrm>
              <a:off x="2155" y="1662"/>
              <a:ext cx="431" cy="154"/>
            </a:xfrm>
            <a:prstGeom prst="rect">
              <a:avLst/>
            </a:prstGeom>
            <a:noFill/>
            <a:ln w="9525">
              <a:noFill/>
              <a:miter lim="800000"/>
              <a:headEnd/>
              <a:tailEnd/>
            </a:ln>
          </p:spPr>
          <p:txBody>
            <a:bodyPr>
              <a:spAutoFit/>
            </a:bodyPr>
            <a:lstStyle/>
            <a:p>
              <a:pPr>
                <a:spcBef>
                  <a:spcPct val="50000"/>
                </a:spcBef>
              </a:pPr>
              <a:r>
                <a:rPr lang="ro-RO" sz="1000"/>
                <a:t>QAM-64</a:t>
              </a:r>
              <a:endParaRPr lang="en-US" sz="1000"/>
            </a:p>
          </p:txBody>
        </p:sp>
        <p:sp>
          <p:nvSpPr>
            <p:cNvPr id="20501" name="Text Box 25"/>
            <p:cNvSpPr txBox="1">
              <a:spLocks noChangeArrowheads="1"/>
            </p:cNvSpPr>
            <p:nvPr/>
          </p:nvSpPr>
          <p:spPr bwMode="auto">
            <a:xfrm>
              <a:off x="1066" y="1480"/>
              <a:ext cx="1587" cy="164"/>
            </a:xfrm>
            <a:prstGeom prst="rect">
              <a:avLst/>
            </a:prstGeom>
            <a:noFill/>
            <a:ln w="9525">
              <a:noFill/>
              <a:miter lim="800000"/>
              <a:headEnd/>
              <a:tailEnd/>
            </a:ln>
          </p:spPr>
          <p:txBody>
            <a:bodyPr>
              <a:spAutoFit/>
            </a:bodyPr>
            <a:lstStyle/>
            <a:p>
              <a:pPr algn="ctr"/>
              <a:r>
                <a:rPr lang="en-US" sz="1100">
                  <a:latin typeface="Times New Roman" pitchFamily="18" charset="0"/>
                </a:rPr>
                <a:t>Subnivelul de convergenţa transmisiei</a:t>
              </a:r>
            </a:p>
          </p:txBody>
        </p:sp>
        <p:sp>
          <p:nvSpPr>
            <p:cNvPr id="20502" name="Text Box 27"/>
            <p:cNvSpPr txBox="1">
              <a:spLocks noChangeArrowheads="1"/>
            </p:cNvSpPr>
            <p:nvPr/>
          </p:nvSpPr>
          <p:spPr bwMode="auto">
            <a:xfrm>
              <a:off x="1066" y="1230"/>
              <a:ext cx="1587" cy="164"/>
            </a:xfrm>
            <a:prstGeom prst="rect">
              <a:avLst/>
            </a:prstGeom>
            <a:noFill/>
            <a:ln w="9525">
              <a:noFill/>
              <a:miter lim="800000"/>
              <a:headEnd/>
              <a:tailEnd/>
            </a:ln>
          </p:spPr>
          <p:txBody>
            <a:bodyPr>
              <a:spAutoFit/>
            </a:bodyPr>
            <a:lstStyle/>
            <a:p>
              <a:pPr algn="ctr"/>
              <a:r>
                <a:rPr lang="en-US" sz="1100">
                  <a:latin typeface="Times New Roman" pitchFamily="18" charset="0"/>
                </a:rPr>
                <a:t>Subnivelul de </a:t>
              </a:r>
              <a:r>
                <a:rPr lang="ro-RO" sz="1100">
                  <a:latin typeface="Times New Roman" pitchFamily="18" charset="0"/>
                </a:rPr>
                <a:t>securitate</a:t>
              </a:r>
              <a:endParaRPr lang="en-US" sz="1100">
                <a:latin typeface="Times New Roman" pitchFamily="18" charset="0"/>
              </a:endParaRPr>
            </a:p>
          </p:txBody>
        </p:sp>
        <p:sp>
          <p:nvSpPr>
            <p:cNvPr id="20503" name="Text Box 28"/>
            <p:cNvSpPr txBox="1">
              <a:spLocks noChangeArrowheads="1"/>
            </p:cNvSpPr>
            <p:nvPr/>
          </p:nvSpPr>
          <p:spPr bwMode="auto">
            <a:xfrm>
              <a:off x="1020" y="1071"/>
              <a:ext cx="1587" cy="164"/>
            </a:xfrm>
            <a:prstGeom prst="rect">
              <a:avLst/>
            </a:prstGeom>
            <a:noFill/>
            <a:ln w="9525">
              <a:noFill/>
              <a:miter lim="800000"/>
              <a:headEnd/>
              <a:tailEnd/>
            </a:ln>
          </p:spPr>
          <p:txBody>
            <a:bodyPr>
              <a:spAutoFit/>
            </a:bodyPr>
            <a:lstStyle/>
            <a:p>
              <a:pPr algn="ctr"/>
              <a:r>
                <a:rPr lang="en-US" sz="1100">
                  <a:latin typeface="Times New Roman" pitchFamily="18" charset="0"/>
                </a:rPr>
                <a:t>Subnivelul </a:t>
              </a:r>
              <a:r>
                <a:rPr lang="ro-RO" sz="1100">
                  <a:latin typeface="Times New Roman" pitchFamily="18" charset="0"/>
                </a:rPr>
                <a:t>MAC</a:t>
              </a:r>
              <a:endParaRPr lang="en-US" sz="1100">
                <a:latin typeface="Times New Roman" pitchFamily="18" charset="0"/>
              </a:endParaRPr>
            </a:p>
          </p:txBody>
        </p:sp>
        <p:sp>
          <p:nvSpPr>
            <p:cNvPr id="20504" name="Text Box 29"/>
            <p:cNvSpPr txBox="1">
              <a:spLocks noChangeArrowheads="1"/>
            </p:cNvSpPr>
            <p:nvPr/>
          </p:nvSpPr>
          <p:spPr bwMode="auto">
            <a:xfrm>
              <a:off x="1111" y="935"/>
              <a:ext cx="1587" cy="164"/>
            </a:xfrm>
            <a:prstGeom prst="rect">
              <a:avLst/>
            </a:prstGeom>
            <a:noFill/>
            <a:ln w="9525">
              <a:noFill/>
              <a:miter lim="800000"/>
              <a:headEnd/>
              <a:tailEnd/>
            </a:ln>
          </p:spPr>
          <p:txBody>
            <a:bodyPr>
              <a:spAutoFit/>
            </a:bodyPr>
            <a:lstStyle/>
            <a:p>
              <a:pPr algn="ctr"/>
              <a:r>
                <a:rPr lang="en-US" sz="1100"/>
                <a:t>Subnivelul de convergenţă servicii</a:t>
              </a:r>
            </a:p>
          </p:txBody>
        </p:sp>
        <p:sp>
          <p:nvSpPr>
            <p:cNvPr id="20505" name="Line 30"/>
            <p:cNvSpPr>
              <a:spLocks noChangeShapeType="1"/>
            </p:cNvSpPr>
            <p:nvPr/>
          </p:nvSpPr>
          <p:spPr bwMode="auto">
            <a:xfrm flipV="1">
              <a:off x="1020" y="1253"/>
              <a:ext cx="1668" cy="1"/>
            </a:xfrm>
            <a:prstGeom prst="line">
              <a:avLst/>
            </a:prstGeom>
            <a:noFill/>
            <a:ln w="9525">
              <a:solidFill>
                <a:srgbClr val="000000"/>
              </a:solidFill>
              <a:prstDash val="sysDot"/>
              <a:round/>
              <a:headEnd/>
              <a:tailEnd/>
            </a:ln>
          </p:spPr>
          <p:txBody>
            <a:bodyPr/>
            <a:lstStyle/>
            <a:p>
              <a:endParaRPr lang="en-US"/>
            </a:p>
          </p:txBody>
        </p:sp>
        <p:sp>
          <p:nvSpPr>
            <p:cNvPr id="20506" name="Line 31"/>
            <p:cNvSpPr>
              <a:spLocks noChangeShapeType="1"/>
            </p:cNvSpPr>
            <p:nvPr/>
          </p:nvSpPr>
          <p:spPr bwMode="auto">
            <a:xfrm flipV="1">
              <a:off x="1020" y="1661"/>
              <a:ext cx="1668" cy="1"/>
            </a:xfrm>
            <a:prstGeom prst="line">
              <a:avLst/>
            </a:prstGeom>
            <a:noFill/>
            <a:ln w="9525">
              <a:solidFill>
                <a:srgbClr val="000000"/>
              </a:solidFill>
              <a:prstDash val="sysDot"/>
              <a:round/>
              <a:headEnd/>
              <a:tailEnd/>
            </a:ln>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454025"/>
          </a:xfrm>
          <a:solidFill>
            <a:srgbClr val="FFCC00">
              <a:alpha val="34901"/>
            </a:srgbClr>
          </a:solidFill>
          <a:ln>
            <a:solidFill>
              <a:schemeClr val="accent1"/>
            </a:solidFill>
          </a:ln>
        </p:spPr>
        <p:txBody>
          <a:bodyPr/>
          <a:lstStyle/>
          <a:p>
            <a:pPr eaLnBrk="1" hangingPunct="1"/>
            <a:r>
              <a:rPr lang="ro-RO" sz="2400"/>
              <a:t>Reţele fără fir de bandă largă (IEEE 802.16)</a:t>
            </a:r>
            <a:r>
              <a:rPr lang="en-US"/>
              <a:t> </a:t>
            </a:r>
          </a:p>
        </p:txBody>
      </p:sp>
      <p:sp>
        <p:nvSpPr>
          <p:cNvPr id="21507" name="Text Box 3"/>
          <p:cNvSpPr txBox="1">
            <a:spLocks noChangeArrowheads="1"/>
          </p:cNvSpPr>
          <p:nvPr/>
        </p:nvSpPr>
        <p:spPr bwMode="auto">
          <a:xfrm>
            <a:off x="468313" y="873125"/>
            <a:ext cx="8207375" cy="4643438"/>
          </a:xfrm>
          <a:prstGeom prst="rect">
            <a:avLst/>
          </a:prstGeom>
          <a:solidFill>
            <a:srgbClr val="CCFFCC">
              <a:alpha val="38823"/>
            </a:srgbClr>
          </a:solidFill>
          <a:ln w="9525">
            <a:noFill/>
            <a:miter lim="800000"/>
            <a:headEnd/>
            <a:tailEnd/>
          </a:ln>
        </p:spPr>
        <p:txBody>
          <a:bodyPr>
            <a:spAutoFit/>
          </a:bodyPr>
          <a:lstStyle/>
          <a:p>
            <a:pPr marL="342900" indent="-342900"/>
            <a:r>
              <a:rPr lang="ro-RO" sz="1600"/>
              <a:t>Toate</a:t>
            </a:r>
            <a:r>
              <a:rPr lang="ro-RO"/>
              <a:t> </a:t>
            </a:r>
            <a:r>
              <a:rPr lang="ro-RO" b="1"/>
              <a:t>serviciile standardului 802.16 </a:t>
            </a:r>
            <a:r>
              <a:rPr lang="ro-RO" sz="1600"/>
              <a:t>sunt</a:t>
            </a:r>
            <a:r>
              <a:rPr lang="ro-RO" b="1"/>
              <a:t> orientate pe conexiune</a:t>
            </a:r>
            <a:r>
              <a:rPr lang="ro-RO"/>
              <a:t>.</a:t>
            </a:r>
          </a:p>
          <a:p>
            <a:pPr marL="342900" indent="-342900"/>
            <a:endParaRPr lang="ro-RO"/>
          </a:p>
          <a:p>
            <a:pPr marL="342900" indent="-342900"/>
            <a:r>
              <a:rPr lang="ro-RO" sz="1600"/>
              <a:t>Arhitectura este diferită de 802.11 şi de Ethernet care nu prezintă conexiuni la nivel</a:t>
            </a:r>
          </a:p>
          <a:p>
            <a:pPr marL="342900" indent="-342900"/>
            <a:r>
              <a:rPr lang="ro-RO" sz="1600"/>
              <a:t>MAC</a:t>
            </a:r>
          </a:p>
          <a:p>
            <a:pPr marL="342900" indent="-342900"/>
            <a:endParaRPr lang="ro-RO"/>
          </a:p>
          <a:p>
            <a:pPr marL="342900" indent="-342900"/>
            <a:r>
              <a:rPr lang="ro-RO"/>
              <a:t> </a:t>
            </a:r>
            <a:r>
              <a:rPr lang="ro-RO" sz="1600"/>
              <a:t>Fiecare conexiune este stabilită la configurare şi asigură următoarele servicii:</a:t>
            </a:r>
          </a:p>
          <a:p>
            <a:pPr marL="342900" indent="-342900"/>
            <a:endParaRPr lang="ro-RO" sz="1600"/>
          </a:p>
          <a:p>
            <a:pPr marL="342900" indent="-342900">
              <a:buFontTx/>
              <a:buChar char="•"/>
            </a:pPr>
            <a:r>
              <a:rPr lang="ro-RO" sz="1600"/>
              <a:t> </a:t>
            </a:r>
            <a:r>
              <a:rPr lang="ro-RO" sz="1600" b="1"/>
              <a:t>serviciu cu viteză constantă</a:t>
            </a:r>
            <a:r>
              <a:rPr lang="ro-RO" sz="1600"/>
              <a:t> la transmisie; este folosit când se face transfer de voce necomprimată, la fel ca pe canalele E1/T1.</a:t>
            </a:r>
          </a:p>
          <a:p>
            <a:pPr marL="342900" indent="-342900">
              <a:buFontTx/>
              <a:buChar char="•"/>
            </a:pPr>
            <a:endParaRPr lang="ro-RO" sz="1600"/>
          </a:p>
          <a:p>
            <a:pPr marL="342900" indent="-342900">
              <a:buFontTx/>
              <a:buChar char="•"/>
            </a:pPr>
            <a:r>
              <a:rPr lang="ro-RO" sz="1600"/>
              <a:t> </a:t>
            </a:r>
            <a:r>
              <a:rPr lang="ro-RO" sz="1600" b="1"/>
              <a:t>serviciu pentru aplicaţii de transfer de date în timp real</a:t>
            </a:r>
            <a:r>
              <a:rPr lang="ro-RO" sz="1600"/>
              <a:t>;  este destinat aplicaţiilor media compresate în care banda alocată poate varia. Alocarea se face dinamic, funcţie de nevoile de moment ale transmiţătorului. </a:t>
            </a:r>
          </a:p>
          <a:p>
            <a:pPr marL="342900" indent="-342900">
              <a:buFontTx/>
              <a:buChar char="•"/>
            </a:pPr>
            <a:endParaRPr lang="ro-RO" sz="1600"/>
          </a:p>
          <a:p>
            <a:pPr marL="342900" indent="-342900">
              <a:buFontTx/>
              <a:buChar char="•"/>
            </a:pPr>
            <a:r>
              <a:rPr lang="ro-RO" sz="1600"/>
              <a:t> </a:t>
            </a:r>
            <a:r>
              <a:rPr lang="ro-RO" sz="1600" b="1"/>
              <a:t>servicii care nu necesită transfer în timp real</a:t>
            </a:r>
          </a:p>
          <a:p>
            <a:pPr marL="342900" indent="-342900">
              <a:buFontTx/>
              <a:buChar char="•"/>
            </a:pPr>
            <a:endParaRPr lang="ro-RO" sz="1600" b="1"/>
          </a:p>
          <a:p>
            <a:pPr marL="342900" indent="-342900">
              <a:buFontTx/>
              <a:buChar char="•"/>
            </a:pPr>
            <a:r>
              <a:rPr lang="ro-RO" sz="1600"/>
              <a:t> </a:t>
            </a:r>
            <a:r>
              <a:rPr lang="ro-RO" sz="1600" b="1"/>
              <a:t>servicii de tipul cea mai bună încercare</a:t>
            </a:r>
            <a:r>
              <a:rPr lang="ro-RO" sz="1600"/>
              <a:t> ( best effort).</a:t>
            </a:r>
          </a:p>
          <a:p>
            <a:pPr marL="342900" indent="-342900"/>
            <a:endParaRPr lang="ro-RO"/>
          </a:p>
        </p:txBody>
      </p:sp>
      <p:sp>
        <p:nvSpPr>
          <p:cNvPr id="2150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150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1800" y="296863"/>
            <a:ext cx="8229600" cy="454025"/>
          </a:xfrm>
          <a:solidFill>
            <a:srgbClr val="FFCC00">
              <a:alpha val="34901"/>
            </a:srgbClr>
          </a:solidFill>
          <a:ln>
            <a:solidFill>
              <a:schemeClr val="accent1"/>
            </a:solidFill>
          </a:ln>
        </p:spPr>
        <p:txBody>
          <a:bodyPr/>
          <a:lstStyle/>
          <a:p>
            <a:pPr eaLnBrk="1" hangingPunct="1"/>
            <a:r>
              <a:rPr lang="ro-RO" sz="2400" b="1"/>
              <a:t>Bluetooth (IEEE 802.15)</a:t>
            </a:r>
            <a:r>
              <a:rPr lang="en-US"/>
              <a:t> </a:t>
            </a:r>
          </a:p>
        </p:txBody>
      </p:sp>
      <p:sp>
        <p:nvSpPr>
          <p:cNvPr id="22531" name="Text Box 3"/>
          <p:cNvSpPr txBox="1">
            <a:spLocks noChangeArrowheads="1"/>
          </p:cNvSpPr>
          <p:nvPr/>
        </p:nvSpPr>
        <p:spPr bwMode="auto">
          <a:xfrm>
            <a:off x="468313" y="873125"/>
            <a:ext cx="8207375" cy="4737100"/>
          </a:xfrm>
          <a:prstGeom prst="rect">
            <a:avLst/>
          </a:prstGeom>
          <a:solidFill>
            <a:srgbClr val="CCFFCC">
              <a:alpha val="38823"/>
            </a:srgbClr>
          </a:solidFill>
          <a:ln w="9525">
            <a:noFill/>
            <a:miter lim="800000"/>
            <a:headEnd/>
            <a:tailEnd/>
          </a:ln>
        </p:spPr>
        <p:txBody>
          <a:bodyPr>
            <a:spAutoFit/>
          </a:bodyPr>
          <a:lstStyle/>
          <a:p>
            <a:pPr marL="342900" indent="-342900"/>
            <a:r>
              <a:rPr lang="ro-RO" sz="1600"/>
              <a:t>Este un standard de microreţea destinată conectării unor dispozitive periferice.</a:t>
            </a:r>
          </a:p>
          <a:p>
            <a:pPr marL="342900" indent="-342900"/>
            <a:endParaRPr lang="ro-RO" sz="1600"/>
          </a:p>
          <a:p>
            <a:pPr marL="342900" indent="-342900"/>
            <a:r>
              <a:rPr lang="ro-RO" sz="1600"/>
              <a:t>Unitatea de bază a unei asemenea reţele este o </a:t>
            </a:r>
            <a:r>
              <a:rPr lang="ro-RO" sz="1600" b="1"/>
              <a:t>picoreţea</a:t>
            </a:r>
            <a:r>
              <a:rPr lang="ro-RO" sz="1600"/>
              <a:t> formată </a:t>
            </a:r>
            <a:r>
              <a:rPr lang="ro-RO" sz="1600" b="1"/>
              <a:t>dintr-un nod master</a:t>
            </a:r>
            <a:r>
              <a:rPr lang="ro-RO" sz="1600"/>
              <a:t> şi </a:t>
            </a:r>
            <a:r>
              <a:rPr lang="ro-RO" sz="1600" b="1"/>
              <a:t>până la 7 staţii slave</a:t>
            </a:r>
            <a:r>
              <a:rPr lang="ro-RO" sz="1600"/>
              <a:t>, toate situate într-o regiune cu </a:t>
            </a:r>
            <a:r>
              <a:rPr lang="ro-RO" sz="1600" b="1"/>
              <a:t>diametru până la 10 m</a:t>
            </a:r>
            <a:r>
              <a:rPr lang="ro-RO" sz="1600"/>
              <a:t>. </a:t>
            </a:r>
          </a:p>
          <a:p>
            <a:pPr marL="342900" indent="-342900"/>
            <a:endParaRPr lang="ro-RO" sz="1600"/>
          </a:p>
          <a:p>
            <a:pPr marL="342900" indent="-342900"/>
            <a:r>
              <a:rPr lang="ro-RO" sz="1600"/>
              <a:t>O colecţie interconectată de asemenea piconeturi este denumită scatternet (reţea dispersată). </a:t>
            </a:r>
          </a:p>
          <a:p>
            <a:pPr marL="342900" indent="-342900"/>
            <a:r>
              <a:rPr lang="ro-RO" sz="1600"/>
              <a:t>Un piconet este un </a:t>
            </a:r>
            <a:r>
              <a:rPr lang="ro-RO" sz="1600" b="1"/>
              <a:t>sistem TDM centralizat</a:t>
            </a:r>
            <a:r>
              <a:rPr lang="ro-RO" sz="1600"/>
              <a:t> în care sclavii fac doar ceea ce spune stăpânul. </a:t>
            </a:r>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p:txBody>
      </p:sp>
      <p:sp>
        <p:nvSpPr>
          <p:cNvPr id="2253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253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22534" name="Group 6"/>
          <p:cNvGrpSpPr>
            <a:grpSpLocks/>
          </p:cNvGrpSpPr>
          <p:nvPr/>
        </p:nvGrpSpPr>
        <p:grpSpPr bwMode="auto">
          <a:xfrm>
            <a:off x="1727200" y="3284538"/>
            <a:ext cx="4427538" cy="2303462"/>
            <a:chOff x="2444" y="8772"/>
            <a:chExt cx="4902" cy="2850"/>
          </a:xfrm>
        </p:grpSpPr>
        <p:sp>
          <p:nvSpPr>
            <p:cNvPr id="22535" name="Oval 7"/>
            <p:cNvSpPr>
              <a:spLocks noChangeArrowheads="1"/>
            </p:cNvSpPr>
            <p:nvPr/>
          </p:nvSpPr>
          <p:spPr bwMode="auto">
            <a:xfrm>
              <a:off x="2501" y="8886"/>
              <a:ext cx="2337" cy="1938"/>
            </a:xfrm>
            <a:prstGeom prst="ellipse">
              <a:avLst/>
            </a:prstGeom>
            <a:solidFill>
              <a:srgbClr val="FFFFFF"/>
            </a:solidFill>
            <a:ln w="9525" cap="rnd">
              <a:solidFill>
                <a:srgbClr val="000000"/>
              </a:solidFill>
              <a:prstDash val="sysDot"/>
              <a:round/>
              <a:headEnd/>
              <a:tailEnd/>
            </a:ln>
          </p:spPr>
          <p:txBody>
            <a:bodyPr/>
            <a:lstStyle/>
            <a:p>
              <a:endParaRPr lang="en-US"/>
            </a:p>
          </p:txBody>
        </p:sp>
        <p:sp>
          <p:nvSpPr>
            <p:cNvPr id="22536" name="Oval 8"/>
            <p:cNvSpPr>
              <a:spLocks noChangeArrowheads="1"/>
            </p:cNvSpPr>
            <p:nvPr/>
          </p:nvSpPr>
          <p:spPr bwMode="auto">
            <a:xfrm>
              <a:off x="4667" y="9000"/>
              <a:ext cx="2337" cy="1938"/>
            </a:xfrm>
            <a:prstGeom prst="ellipse">
              <a:avLst/>
            </a:prstGeom>
            <a:solidFill>
              <a:srgbClr val="FFFFFF"/>
            </a:solidFill>
            <a:ln w="9525" cap="rnd">
              <a:solidFill>
                <a:srgbClr val="000000"/>
              </a:solidFill>
              <a:prstDash val="sysDot"/>
              <a:round/>
              <a:headEnd/>
              <a:tailEnd/>
            </a:ln>
          </p:spPr>
          <p:txBody>
            <a:bodyPr/>
            <a:lstStyle/>
            <a:p>
              <a:endParaRPr lang="en-US"/>
            </a:p>
          </p:txBody>
        </p:sp>
        <p:sp>
          <p:nvSpPr>
            <p:cNvPr id="22537" name="Text Box 9"/>
            <p:cNvSpPr txBox="1">
              <a:spLocks noChangeArrowheads="1"/>
            </p:cNvSpPr>
            <p:nvPr/>
          </p:nvSpPr>
          <p:spPr bwMode="auto">
            <a:xfrm>
              <a:off x="3755" y="8772"/>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38" name="Text Box 10"/>
            <p:cNvSpPr txBox="1">
              <a:spLocks noChangeArrowheads="1"/>
            </p:cNvSpPr>
            <p:nvPr/>
          </p:nvSpPr>
          <p:spPr bwMode="auto">
            <a:xfrm>
              <a:off x="2558" y="9228"/>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39" name="Text Box 11"/>
            <p:cNvSpPr txBox="1">
              <a:spLocks noChangeArrowheads="1"/>
            </p:cNvSpPr>
            <p:nvPr/>
          </p:nvSpPr>
          <p:spPr bwMode="auto">
            <a:xfrm>
              <a:off x="3869" y="10653"/>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0" name="Text Box 12"/>
            <p:cNvSpPr txBox="1">
              <a:spLocks noChangeArrowheads="1"/>
            </p:cNvSpPr>
            <p:nvPr/>
          </p:nvSpPr>
          <p:spPr bwMode="auto">
            <a:xfrm>
              <a:off x="4553" y="9855"/>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1" name="Text Box 13"/>
            <p:cNvSpPr txBox="1">
              <a:spLocks noChangeArrowheads="1"/>
            </p:cNvSpPr>
            <p:nvPr/>
          </p:nvSpPr>
          <p:spPr bwMode="auto">
            <a:xfrm>
              <a:off x="5180" y="10710"/>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2" name="Text Box 14"/>
            <p:cNvSpPr txBox="1">
              <a:spLocks noChangeArrowheads="1"/>
            </p:cNvSpPr>
            <p:nvPr/>
          </p:nvSpPr>
          <p:spPr bwMode="auto">
            <a:xfrm>
              <a:off x="5522" y="8943"/>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3" name="Text Box 15"/>
            <p:cNvSpPr txBox="1">
              <a:spLocks noChangeArrowheads="1"/>
            </p:cNvSpPr>
            <p:nvPr/>
          </p:nvSpPr>
          <p:spPr bwMode="auto">
            <a:xfrm>
              <a:off x="2672" y="10425"/>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4" name="Text Box 16"/>
            <p:cNvSpPr txBox="1">
              <a:spLocks noChangeArrowheads="1"/>
            </p:cNvSpPr>
            <p:nvPr/>
          </p:nvSpPr>
          <p:spPr bwMode="auto">
            <a:xfrm>
              <a:off x="6833" y="9741"/>
              <a:ext cx="285" cy="228"/>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2545" name="Text Box 17"/>
            <p:cNvSpPr txBox="1">
              <a:spLocks noChangeArrowheads="1"/>
            </p:cNvSpPr>
            <p:nvPr/>
          </p:nvSpPr>
          <p:spPr bwMode="auto">
            <a:xfrm>
              <a:off x="3584" y="9741"/>
              <a:ext cx="342" cy="285"/>
            </a:xfrm>
            <a:prstGeom prst="rect">
              <a:avLst/>
            </a:prstGeom>
            <a:solidFill>
              <a:srgbClr val="FFFFFF"/>
            </a:solidFill>
            <a:ln w="9525">
              <a:solidFill>
                <a:srgbClr val="000000"/>
              </a:solidFill>
              <a:miter lim="800000"/>
              <a:headEnd/>
              <a:tailEnd/>
            </a:ln>
          </p:spPr>
          <p:txBody>
            <a:bodyPr lIns="0" tIns="0" rIns="0" bIns="0"/>
            <a:lstStyle/>
            <a:p>
              <a:pPr algn="ctr">
                <a:spcBef>
                  <a:spcPts val="1200"/>
                </a:spcBef>
                <a:spcAft>
                  <a:spcPts val="300"/>
                </a:spcAft>
              </a:pPr>
              <a:r>
                <a:rPr lang="ro-RO" sz="1200" i="1"/>
                <a:t>M</a:t>
              </a:r>
              <a:endParaRPr lang="en-US"/>
            </a:p>
          </p:txBody>
        </p:sp>
        <p:sp>
          <p:nvSpPr>
            <p:cNvPr id="22546" name="Text Box 18"/>
            <p:cNvSpPr txBox="1">
              <a:spLocks noChangeArrowheads="1"/>
            </p:cNvSpPr>
            <p:nvPr/>
          </p:nvSpPr>
          <p:spPr bwMode="auto">
            <a:xfrm>
              <a:off x="5579" y="9855"/>
              <a:ext cx="342" cy="285"/>
            </a:xfrm>
            <a:prstGeom prst="rect">
              <a:avLst/>
            </a:prstGeom>
            <a:solidFill>
              <a:srgbClr val="FFFFFF"/>
            </a:solidFill>
            <a:ln w="9525">
              <a:solidFill>
                <a:srgbClr val="000000"/>
              </a:solidFill>
              <a:miter lim="800000"/>
              <a:headEnd/>
              <a:tailEnd/>
            </a:ln>
          </p:spPr>
          <p:txBody>
            <a:bodyPr lIns="0" tIns="0" rIns="0" bIns="0"/>
            <a:lstStyle/>
            <a:p>
              <a:pPr algn="ctr">
                <a:spcBef>
                  <a:spcPts val="1200"/>
                </a:spcBef>
                <a:spcAft>
                  <a:spcPts val="300"/>
                </a:spcAft>
              </a:pPr>
              <a:r>
                <a:rPr lang="ro-RO" sz="1200" i="1"/>
                <a:t>M</a:t>
              </a:r>
              <a:endParaRPr lang="en-US"/>
            </a:p>
          </p:txBody>
        </p:sp>
        <p:sp>
          <p:nvSpPr>
            <p:cNvPr id="22547" name="Line 19"/>
            <p:cNvSpPr>
              <a:spLocks noChangeShapeType="1"/>
            </p:cNvSpPr>
            <p:nvPr/>
          </p:nvSpPr>
          <p:spPr bwMode="auto">
            <a:xfrm flipH="1" flipV="1">
              <a:off x="3074" y="9627"/>
              <a:ext cx="513" cy="228"/>
            </a:xfrm>
            <a:prstGeom prst="line">
              <a:avLst/>
            </a:prstGeom>
            <a:noFill/>
            <a:ln w="9525">
              <a:solidFill>
                <a:srgbClr val="000000"/>
              </a:solidFill>
              <a:round/>
              <a:headEnd type="arrow" w="sm" len="sm"/>
              <a:tailEnd/>
            </a:ln>
          </p:spPr>
          <p:txBody>
            <a:bodyPr/>
            <a:lstStyle/>
            <a:p>
              <a:endParaRPr lang="en-US"/>
            </a:p>
          </p:txBody>
        </p:sp>
        <p:sp>
          <p:nvSpPr>
            <p:cNvPr id="22548" name="Line 20"/>
            <p:cNvSpPr>
              <a:spLocks noChangeShapeType="1"/>
            </p:cNvSpPr>
            <p:nvPr/>
          </p:nvSpPr>
          <p:spPr bwMode="auto">
            <a:xfrm>
              <a:off x="3071" y="9627"/>
              <a:ext cx="342" cy="57"/>
            </a:xfrm>
            <a:prstGeom prst="line">
              <a:avLst/>
            </a:prstGeom>
            <a:noFill/>
            <a:ln w="9525">
              <a:solidFill>
                <a:srgbClr val="000000"/>
              </a:solidFill>
              <a:round/>
              <a:headEnd/>
              <a:tailEnd/>
            </a:ln>
          </p:spPr>
          <p:txBody>
            <a:bodyPr/>
            <a:lstStyle/>
            <a:p>
              <a:endParaRPr lang="en-US"/>
            </a:p>
          </p:txBody>
        </p:sp>
        <p:sp>
          <p:nvSpPr>
            <p:cNvPr id="22549" name="Line 21"/>
            <p:cNvSpPr>
              <a:spLocks noChangeShapeType="1"/>
            </p:cNvSpPr>
            <p:nvPr/>
          </p:nvSpPr>
          <p:spPr bwMode="auto">
            <a:xfrm flipH="1" flipV="1">
              <a:off x="2843" y="9456"/>
              <a:ext cx="570" cy="228"/>
            </a:xfrm>
            <a:prstGeom prst="line">
              <a:avLst/>
            </a:prstGeom>
            <a:noFill/>
            <a:ln w="9525">
              <a:solidFill>
                <a:srgbClr val="000000"/>
              </a:solidFill>
              <a:round/>
              <a:headEnd/>
              <a:tailEnd type="arrow" w="sm" len="sm"/>
            </a:ln>
          </p:spPr>
          <p:txBody>
            <a:bodyPr/>
            <a:lstStyle/>
            <a:p>
              <a:endParaRPr lang="en-US"/>
            </a:p>
          </p:txBody>
        </p:sp>
        <p:sp>
          <p:nvSpPr>
            <p:cNvPr id="22550" name="Line 22"/>
            <p:cNvSpPr>
              <a:spLocks noChangeShapeType="1"/>
            </p:cNvSpPr>
            <p:nvPr/>
          </p:nvSpPr>
          <p:spPr bwMode="auto">
            <a:xfrm flipH="1">
              <a:off x="2900" y="10140"/>
              <a:ext cx="456" cy="285"/>
            </a:xfrm>
            <a:prstGeom prst="line">
              <a:avLst/>
            </a:prstGeom>
            <a:noFill/>
            <a:ln w="9525">
              <a:solidFill>
                <a:srgbClr val="000000"/>
              </a:solidFill>
              <a:round/>
              <a:headEnd/>
              <a:tailEnd type="arrow" w="sm" len="sm"/>
            </a:ln>
          </p:spPr>
          <p:txBody>
            <a:bodyPr/>
            <a:lstStyle/>
            <a:p>
              <a:endParaRPr lang="en-US"/>
            </a:p>
          </p:txBody>
        </p:sp>
        <p:sp>
          <p:nvSpPr>
            <p:cNvPr id="22551" name="Line 23"/>
            <p:cNvSpPr>
              <a:spLocks noChangeShapeType="1"/>
            </p:cNvSpPr>
            <p:nvPr/>
          </p:nvSpPr>
          <p:spPr bwMode="auto">
            <a:xfrm flipH="1">
              <a:off x="3812" y="9228"/>
              <a:ext cx="114" cy="513"/>
            </a:xfrm>
            <a:prstGeom prst="line">
              <a:avLst/>
            </a:prstGeom>
            <a:noFill/>
            <a:ln w="9525">
              <a:solidFill>
                <a:srgbClr val="000000"/>
              </a:solidFill>
              <a:round/>
              <a:headEnd/>
              <a:tailEnd type="arrow" w="sm" len="sm"/>
            </a:ln>
          </p:spPr>
          <p:txBody>
            <a:bodyPr/>
            <a:lstStyle/>
            <a:p>
              <a:endParaRPr lang="en-US"/>
            </a:p>
          </p:txBody>
        </p:sp>
        <p:sp>
          <p:nvSpPr>
            <p:cNvPr id="22552" name="Line 24"/>
            <p:cNvSpPr>
              <a:spLocks noChangeShapeType="1"/>
            </p:cNvSpPr>
            <p:nvPr/>
          </p:nvSpPr>
          <p:spPr bwMode="auto">
            <a:xfrm flipV="1">
              <a:off x="3812" y="9000"/>
              <a:ext cx="114" cy="399"/>
            </a:xfrm>
            <a:prstGeom prst="line">
              <a:avLst/>
            </a:prstGeom>
            <a:noFill/>
            <a:ln w="9525">
              <a:solidFill>
                <a:srgbClr val="000000"/>
              </a:solidFill>
              <a:round/>
              <a:headEnd/>
              <a:tailEnd type="arrow" w="sm" len="sm"/>
            </a:ln>
          </p:spPr>
          <p:txBody>
            <a:bodyPr/>
            <a:lstStyle/>
            <a:p>
              <a:endParaRPr lang="en-US"/>
            </a:p>
          </p:txBody>
        </p:sp>
        <p:sp>
          <p:nvSpPr>
            <p:cNvPr id="22553" name="Line 25"/>
            <p:cNvSpPr>
              <a:spLocks noChangeShapeType="1"/>
            </p:cNvSpPr>
            <p:nvPr/>
          </p:nvSpPr>
          <p:spPr bwMode="auto">
            <a:xfrm flipV="1">
              <a:off x="3812" y="9228"/>
              <a:ext cx="114" cy="171"/>
            </a:xfrm>
            <a:prstGeom prst="line">
              <a:avLst/>
            </a:prstGeom>
            <a:noFill/>
            <a:ln w="9525">
              <a:solidFill>
                <a:srgbClr val="000000"/>
              </a:solidFill>
              <a:round/>
              <a:headEnd/>
              <a:tailEnd/>
            </a:ln>
          </p:spPr>
          <p:txBody>
            <a:bodyPr/>
            <a:lstStyle/>
            <a:p>
              <a:endParaRPr lang="en-US"/>
            </a:p>
          </p:txBody>
        </p:sp>
        <p:sp>
          <p:nvSpPr>
            <p:cNvPr id="22554" name="Line 26"/>
            <p:cNvSpPr>
              <a:spLocks noChangeShapeType="1"/>
            </p:cNvSpPr>
            <p:nvPr/>
          </p:nvSpPr>
          <p:spPr bwMode="auto">
            <a:xfrm flipH="1" flipV="1">
              <a:off x="3926" y="9912"/>
              <a:ext cx="342" cy="114"/>
            </a:xfrm>
            <a:prstGeom prst="line">
              <a:avLst/>
            </a:prstGeom>
            <a:noFill/>
            <a:ln w="9525">
              <a:solidFill>
                <a:srgbClr val="000000"/>
              </a:solidFill>
              <a:round/>
              <a:headEnd/>
              <a:tailEnd type="arrow" w="sm" len="sm"/>
            </a:ln>
          </p:spPr>
          <p:txBody>
            <a:bodyPr/>
            <a:lstStyle/>
            <a:p>
              <a:endParaRPr lang="en-US"/>
            </a:p>
          </p:txBody>
        </p:sp>
        <p:sp>
          <p:nvSpPr>
            <p:cNvPr id="22555" name="Line 27"/>
            <p:cNvSpPr>
              <a:spLocks noChangeShapeType="1"/>
            </p:cNvSpPr>
            <p:nvPr/>
          </p:nvSpPr>
          <p:spPr bwMode="auto">
            <a:xfrm>
              <a:off x="4154" y="9912"/>
              <a:ext cx="399" cy="57"/>
            </a:xfrm>
            <a:prstGeom prst="line">
              <a:avLst/>
            </a:prstGeom>
            <a:noFill/>
            <a:ln w="9525">
              <a:solidFill>
                <a:srgbClr val="000000"/>
              </a:solidFill>
              <a:round/>
              <a:headEnd/>
              <a:tailEnd type="arrow" w="sm" len="sm"/>
            </a:ln>
          </p:spPr>
          <p:txBody>
            <a:bodyPr/>
            <a:lstStyle/>
            <a:p>
              <a:endParaRPr lang="en-US"/>
            </a:p>
          </p:txBody>
        </p:sp>
        <p:sp>
          <p:nvSpPr>
            <p:cNvPr id="22556" name="Line 28"/>
            <p:cNvSpPr>
              <a:spLocks noChangeShapeType="1"/>
            </p:cNvSpPr>
            <p:nvPr/>
          </p:nvSpPr>
          <p:spPr bwMode="auto">
            <a:xfrm flipH="1" flipV="1">
              <a:off x="4154" y="9912"/>
              <a:ext cx="114" cy="114"/>
            </a:xfrm>
            <a:prstGeom prst="line">
              <a:avLst/>
            </a:prstGeom>
            <a:noFill/>
            <a:ln w="9525">
              <a:solidFill>
                <a:srgbClr val="000000"/>
              </a:solidFill>
              <a:round/>
              <a:headEnd/>
              <a:tailEnd/>
            </a:ln>
          </p:spPr>
          <p:txBody>
            <a:bodyPr/>
            <a:lstStyle/>
            <a:p>
              <a:endParaRPr lang="en-US"/>
            </a:p>
          </p:txBody>
        </p:sp>
        <p:sp>
          <p:nvSpPr>
            <p:cNvPr id="22557" name="Line 29"/>
            <p:cNvSpPr>
              <a:spLocks noChangeShapeType="1"/>
            </p:cNvSpPr>
            <p:nvPr/>
          </p:nvSpPr>
          <p:spPr bwMode="auto">
            <a:xfrm flipH="1" flipV="1">
              <a:off x="3812" y="10026"/>
              <a:ext cx="171" cy="399"/>
            </a:xfrm>
            <a:prstGeom prst="line">
              <a:avLst/>
            </a:prstGeom>
            <a:noFill/>
            <a:ln w="9525">
              <a:solidFill>
                <a:srgbClr val="000000"/>
              </a:solidFill>
              <a:round/>
              <a:headEnd/>
              <a:tailEnd type="arrow" w="sm" len="sm"/>
            </a:ln>
          </p:spPr>
          <p:txBody>
            <a:bodyPr/>
            <a:lstStyle/>
            <a:p>
              <a:endParaRPr lang="en-US"/>
            </a:p>
          </p:txBody>
        </p:sp>
        <p:sp>
          <p:nvSpPr>
            <p:cNvPr id="22558" name="Line 30"/>
            <p:cNvSpPr>
              <a:spLocks noChangeShapeType="1"/>
            </p:cNvSpPr>
            <p:nvPr/>
          </p:nvSpPr>
          <p:spPr bwMode="auto">
            <a:xfrm flipV="1">
              <a:off x="3242" y="10026"/>
              <a:ext cx="399" cy="285"/>
            </a:xfrm>
            <a:prstGeom prst="line">
              <a:avLst/>
            </a:prstGeom>
            <a:noFill/>
            <a:ln w="9525">
              <a:solidFill>
                <a:srgbClr val="000000"/>
              </a:solidFill>
              <a:round/>
              <a:headEnd/>
              <a:tailEnd type="arrow" w="sm" len="sm"/>
            </a:ln>
          </p:spPr>
          <p:txBody>
            <a:bodyPr/>
            <a:lstStyle/>
            <a:p>
              <a:endParaRPr lang="en-US"/>
            </a:p>
          </p:txBody>
        </p:sp>
        <p:sp>
          <p:nvSpPr>
            <p:cNvPr id="22559" name="Line 31"/>
            <p:cNvSpPr>
              <a:spLocks noChangeShapeType="1"/>
            </p:cNvSpPr>
            <p:nvPr/>
          </p:nvSpPr>
          <p:spPr bwMode="auto">
            <a:xfrm flipH="1">
              <a:off x="3242" y="10140"/>
              <a:ext cx="114" cy="171"/>
            </a:xfrm>
            <a:prstGeom prst="line">
              <a:avLst/>
            </a:prstGeom>
            <a:noFill/>
            <a:ln w="9525">
              <a:solidFill>
                <a:srgbClr val="000000"/>
              </a:solidFill>
              <a:round/>
              <a:headEnd/>
              <a:tailEnd/>
            </a:ln>
          </p:spPr>
          <p:txBody>
            <a:bodyPr/>
            <a:lstStyle/>
            <a:p>
              <a:endParaRPr lang="en-US"/>
            </a:p>
          </p:txBody>
        </p:sp>
        <p:sp>
          <p:nvSpPr>
            <p:cNvPr id="22560" name="Line 32"/>
            <p:cNvSpPr>
              <a:spLocks noChangeShapeType="1"/>
            </p:cNvSpPr>
            <p:nvPr/>
          </p:nvSpPr>
          <p:spPr bwMode="auto">
            <a:xfrm flipV="1">
              <a:off x="5636" y="9456"/>
              <a:ext cx="57" cy="114"/>
            </a:xfrm>
            <a:prstGeom prst="line">
              <a:avLst/>
            </a:prstGeom>
            <a:noFill/>
            <a:ln w="9525">
              <a:solidFill>
                <a:srgbClr val="000000"/>
              </a:solidFill>
              <a:round/>
              <a:headEnd/>
              <a:tailEnd/>
            </a:ln>
          </p:spPr>
          <p:txBody>
            <a:bodyPr/>
            <a:lstStyle/>
            <a:p>
              <a:endParaRPr lang="en-US"/>
            </a:p>
          </p:txBody>
        </p:sp>
        <p:sp>
          <p:nvSpPr>
            <p:cNvPr id="22561" name="Line 33"/>
            <p:cNvSpPr>
              <a:spLocks noChangeShapeType="1"/>
            </p:cNvSpPr>
            <p:nvPr/>
          </p:nvSpPr>
          <p:spPr bwMode="auto">
            <a:xfrm flipH="1" flipV="1">
              <a:off x="5636" y="9171"/>
              <a:ext cx="0" cy="399"/>
            </a:xfrm>
            <a:prstGeom prst="line">
              <a:avLst/>
            </a:prstGeom>
            <a:noFill/>
            <a:ln w="9525">
              <a:solidFill>
                <a:srgbClr val="000000"/>
              </a:solidFill>
              <a:round/>
              <a:headEnd/>
              <a:tailEnd type="arrow" w="sm" len="sm"/>
            </a:ln>
          </p:spPr>
          <p:txBody>
            <a:bodyPr/>
            <a:lstStyle/>
            <a:p>
              <a:endParaRPr lang="en-US"/>
            </a:p>
          </p:txBody>
        </p:sp>
        <p:sp>
          <p:nvSpPr>
            <p:cNvPr id="22562" name="Line 34"/>
            <p:cNvSpPr>
              <a:spLocks noChangeShapeType="1"/>
            </p:cNvSpPr>
            <p:nvPr/>
          </p:nvSpPr>
          <p:spPr bwMode="auto">
            <a:xfrm flipH="1">
              <a:off x="5921" y="9969"/>
              <a:ext cx="570" cy="0"/>
            </a:xfrm>
            <a:prstGeom prst="line">
              <a:avLst/>
            </a:prstGeom>
            <a:noFill/>
            <a:ln w="9525">
              <a:solidFill>
                <a:srgbClr val="000000"/>
              </a:solidFill>
              <a:round/>
              <a:headEnd/>
              <a:tailEnd type="arrow" w="sm" len="sm"/>
            </a:ln>
          </p:spPr>
          <p:txBody>
            <a:bodyPr/>
            <a:lstStyle/>
            <a:p>
              <a:endParaRPr lang="en-US"/>
            </a:p>
          </p:txBody>
        </p:sp>
        <p:sp>
          <p:nvSpPr>
            <p:cNvPr id="22563" name="Line 35"/>
            <p:cNvSpPr>
              <a:spLocks noChangeShapeType="1"/>
            </p:cNvSpPr>
            <p:nvPr/>
          </p:nvSpPr>
          <p:spPr bwMode="auto">
            <a:xfrm>
              <a:off x="3869" y="10368"/>
              <a:ext cx="114" cy="285"/>
            </a:xfrm>
            <a:prstGeom prst="line">
              <a:avLst/>
            </a:prstGeom>
            <a:noFill/>
            <a:ln w="9525">
              <a:solidFill>
                <a:srgbClr val="000000"/>
              </a:solidFill>
              <a:round/>
              <a:headEnd/>
              <a:tailEnd type="arrow" w="sm" len="sm"/>
            </a:ln>
          </p:spPr>
          <p:txBody>
            <a:bodyPr/>
            <a:lstStyle/>
            <a:p>
              <a:endParaRPr lang="en-US"/>
            </a:p>
          </p:txBody>
        </p:sp>
        <p:sp>
          <p:nvSpPr>
            <p:cNvPr id="22564" name="Line 36"/>
            <p:cNvSpPr>
              <a:spLocks noChangeShapeType="1"/>
            </p:cNvSpPr>
            <p:nvPr/>
          </p:nvSpPr>
          <p:spPr bwMode="auto">
            <a:xfrm>
              <a:off x="3869" y="10368"/>
              <a:ext cx="114" cy="57"/>
            </a:xfrm>
            <a:prstGeom prst="line">
              <a:avLst/>
            </a:prstGeom>
            <a:noFill/>
            <a:ln w="9525">
              <a:solidFill>
                <a:srgbClr val="000000"/>
              </a:solidFill>
              <a:round/>
              <a:headEnd/>
              <a:tailEnd/>
            </a:ln>
          </p:spPr>
          <p:txBody>
            <a:bodyPr/>
            <a:lstStyle/>
            <a:p>
              <a:endParaRPr lang="en-US"/>
            </a:p>
          </p:txBody>
        </p:sp>
        <p:sp>
          <p:nvSpPr>
            <p:cNvPr id="22565" name="Line 37"/>
            <p:cNvSpPr>
              <a:spLocks noChangeShapeType="1"/>
            </p:cNvSpPr>
            <p:nvPr/>
          </p:nvSpPr>
          <p:spPr bwMode="auto">
            <a:xfrm flipH="1" flipV="1">
              <a:off x="4838" y="9969"/>
              <a:ext cx="513" cy="0"/>
            </a:xfrm>
            <a:prstGeom prst="line">
              <a:avLst/>
            </a:prstGeom>
            <a:noFill/>
            <a:ln w="9525">
              <a:solidFill>
                <a:srgbClr val="000000"/>
              </a:solidFill>
              <a:round/>
              <a:headEnd/>
              <a:tailEnd type="arrow" w="sm" len="sm"/>
            </a:ln>
          </p:spPr>
          <p:txBody>
            <a:bodyPr/>
            <a:lstStyle/>
            <a:p>
              <a:endParaRPr lang="en-US"/>
            </a:p>
          </p:txBody>
        </p:sp>
        <p:sp>
          <p:nvSpPr>
            <p:cNvPr id="22566" name="Line 38"/>
            <p:cNvSpPr>
              <a:spLocks noChangeShapeType="1"/>
            </p:cNvSpPr>
            <p:nvPr/>
          </p:nvSpPr>
          <p:spPr bwMode="auto">
            <a:xfrm flipV="1">
              <a:off x="5522" y="10140"/>
              <a:ext cx="171" cy="399"/>
            </a:xfrm>
            <a:prstGeom prst="line">
              <a:avLst/>
            </a:prstGeom>
            <a:noFill/>
            <a:ln w="9525">
              <a:solidFill>
                <a:srgbClr val="000000"/>
              </a:solidFill>
              <a:round/>
              <a:headEnd/>
              <a:tailEnd type="arrow" w="sm" len="sm"/>
            </a:ln>
          </p:spPr>
          <p:txBody>
            <a:bodyPr/>
            <a:lstStyle/>
            <a:p>
              <a:endParaRPr lang="en-US"/>
            </a:p>
          </p:txBody>
        </p:sp>
        <p:sp>
          <p:nvSpPr>
            <p:cNvPr id="22567" name="Line 39"/>
            <p:cNvSpPr>
              <a:spLocks noChangeShapeType="1"/>
            </p:cNvSpPr>
            <p:nvPr/>
          </p:nvSpPr>
          <p:spPr bwMode="auto">
            <a:xfrm flipH="1">
              <a:off x="5693" y="9456"/>
              <a:ext cx="0" cy="399"/>
            </a:xfrm>
            <a:prstGeom prst="line">
              <a:avLst/>
            </a:prstGeom>
            <a:noFill/>
            <a:ln w="9525">
              <a:solidFill>
                <a:srgbClr val="000000"/>
              </a:solidFill>
              <a:round/>
              <a:headEnd/>
              <a:tailEnd type="arrow" w="sm" len="sm"/>
            </a:ln>
          </p:spPr>
          <p:txBody>
            <a:bodyPr/>
            <a:lstStyle/>
            <a:p>
              <a:endParaRPr lang="en-US"/>
            </a:p>
          </p:txBody>
        </p:sp>
        <p:sp>
          <p:nvSpPr>
            <p:cNvPr id="22568" name="Line 40"/>
            <p:cNvSpPr>
              <a:spLocks noChangeShapeType="1"/>
            </p:cNvSpPr>
            <p:nvPr/>
          </p:nvSpPr>
          <p:spPr bwMode="auto">
            <a:xfrm flipV="1">
              <a:off x="5180" y="10083"/>
              <a:ext cx="399" cy="0"/>
            </a:xfrm>
            <a:prstGeom prst="line">
              <a:avLst/>
            </a:prstGeom>
            <a:noFill/>
            <a:ln w="9525">
              <a:solidFill>
                <a:srgbClr val="000000"/>
              </a:solidFill>
              <a:round/>
              <a:headEnd/>
              <a:tailEnd type="arrow" w="sm" len="sm"/>
            </a:ln>
          </p:spPr>
          <p:txBody>
            <a:bodyPr/>
            <a:lstStyle/>
            <a:p>
              <a:endParaRPr lang="en-US"/>
            </a:p>
          </p:txBody>
        </p:sp>
        <p:sp>
          <p:nvSpPr>
            <p:cNvPr id="22569" name="Line 41"/>
            <p:cNvSpPr>
              <a:spLocks noChangeShapeType="1"/>
            </p:cNvSpPr>
            <p:nvPr/>
          </p:nvSpPr>
          <p:spPr bwMode="auto">
            <a:xfrm flipV="1">
              <a:off x="6263" y="9855"/>
              <a:ext cx="570" cy="0"/>
            </a:xfrm>
            <a:prstGeom prst="line">
              <a:avLst/>
            </a:prstGeom>
            <a:noFill/>
            <a:ln w="9525">
              <a:solidFill>
                <a:srgbClr val="000000"/>
              </a:solidFill>
              <a:round/>
              <a:headEnd/>
              <a:tailEnd type="arrow" w="sm" len="sm"/>
            </a:ln>
          </p:spPr>
          <p:txBody>
            <a:bodyPr/>
            <a:lstStyle/>
            <a:p>
              <a:endParaRPr lang="en-US"/>
            </a:p>
          </p:txBody>
        </p:sp>
        <p:sp>
          <p:nvSpPr>
            <p:cNvPr id="22570" name="Line 42"/>
            <p:cNvSpPr>
              <a:spLocks noChangeShapeType="1"/>
            </p:cNvSpPr>
            <p:nvPr/>
          </p:nvSpPr>
          <p:spPr bwMode="auto">
            <a:xfrm flipH="1">
              <a:off x="5351" y="10368"/>
              <a:ext cx="171" cy="342"/>
            </a:xfrm>
            <a:prstGeom prst="line">
              <a:avLst/>
            </a:prstGeom>
            <a:noFill/>
            <a:ln w="9525">
              <a:solidFill>
                <a:srgbClr val="000000"/>
              </a:solidFill>
              <a:round/>
              <a:headEnd/>
              <a:tailEnd type="arrow" w="sm" len="sm"/>
            </a:ln>
          </p:spPr>
          <p:txBody>
            <a:bodyPr/>
            <a:lstStyle/>
            <a:p>
              <a:endParaRPr lang="en-US"/>
            </a:p>
          </p:txBody>
        </p:sp>
        <p:sp>
          <p:nvSpPr>
            <p:cNvPr id="22571" name="Line 43"/>
            <p:cNvSpPr>
              <a:spLocks noChangeShapeType="1"/>
            </p:cNvSpPr>
            <p:nvPr/>
          </p:nvSpPr>
          <p:spPr bwMode="auto">
            <a:xfrm>
              <a:off x="5522" y="10368"/>
              <a:ext cx="0" cy="171"/>
            </a:xfrm>
            <a:prstGeom prst="line">
              <a:avLst/>
            </a:prstGeom>
            <a:noFill/>
            <a:ln w="9525">
              <a:solidFill>
                <a:srgbClr val="000000"/>
              </a:solidFill>
              <a:round/>
              <a:headEnd/>
              <a:tailEnd/>
            </a:ln>
          </p:spPr>
          <p:txBody>
            <a:bodyPr/>
            <a:lstStyle/>
            <a:p>
              <a:endParaRPr lang="en-US"/>
            </a:p>
          </p:txBody>
        </p:sp>
        <p:sp>
          <p:nvSpPr>
            <p:cNvPr id="22572" name="Line 44"/>
            <p:cNvSpPr>
              <a:spLocks noChangeShapeType="1"/>
            </p:cNvSpPr>
            <p:nvPr/>
          </p:nvSpPr>
          <p:spPr bwMode="auto">
            <a:xfrm flipV="1">
              <a:off x="5180" y="9969"/>
              <a:ext cx="171" cy="114"/>
            </a:xfrm>
            <a:prstGeom prst="line">
              <a:avLst/>
            </a:prstGeom>
            <a:noFill/>
            <a:ln w="9525">
              <a:solidFill>
                <a:srgbClr val="000000"/>
              </a:solidFill>
              <a:round/>
              <a:headEnd/>
              <a:tailEnd/>
            </a:ln>
          </p:spPr>
          <p:txBody>
            <a:bodyPr/>
            <a:lstStyle/>
            <a:p>
              <a:endParaRPr lang="en-US"/>
            </a:p>
          </p:txBody>
        </p:sp>
        <p:sp>
          <p:nvSpPr>
            <p:cNvPr id="22573" name="Line 45"/>
            <p:cNvSpPr>
              <a:spLocks noChangeShapeType="1"/>
            </p:cNvSpPr>
            <p:nvPr/>
          </p:nvSpPr>
          <p:spPr bwMode="auto">
            <a:xfrm>
              <a:off x="6263" y="9855"/>
              <a:ext cx="228" cy="114"/>
            </a:xfrm>
            <a:prstGeom prst="line">
              <a:avLst/>
            </a:prstGeom>
            <a:noFill/>
            <a:ln w="9525">
              <a:solidFill>
                <a:srgbClr val="000000"/>
              </a:solidFill>
              <a:round/>
              <a:headEnd/>
              <a:tailEnd/>
            </a:ln>
          </p:spPr>
          <p:txBody>
            <a:bodyPr/>
            <a:lstStyle/>
            <a:p>
              <a:endParaRPr lang="en-US"/>
            </a:p>
          </p:txBody>
        </p:sp>
        <p:sp>
          <p:nvSpPr>
            <p:cNvPr id="22574" name="Text Box 46"/>
            <p:cNvSpPr txBox="1">
              <a:spLocks noChangeArrowheads="1"/>
            </p:cNvSpPr>
            <p:nvPr/>
          </p:nvSpPr>
          <p:spPr bwMode="auto">
            <a:xfrm>
              <a:off x="4553" y="8943"/>
              <a:ext cx="570" cy="228"/>
            </a:xfrm>
            <a:prstGeom prst="rect">
              <a:avLst/>
            </a:prstGeom>
            <a:solidFill>
              <a:srgbClr val="FFFFFF"/>
            </a:solidFill>
            <a:ln w="9525">
              <a:noFill/>
              <a:miter lim="800000"/>
              <a:headEnd/>
              <a:tailEnd/>
            </a:ln>
          </p:spPr>
          <p:txBody>
            <a:bodyPr lIns="0" tIns="0" rIns="0" bIns="0"/>
            <a:lstStyle/>
            <a:p>
              <a:pPr algn="ctr"/>
              <a:r>
                <a:rPr lang="en-US" sz="1200"/>
                <a:t>Punte</a:t>
              </a:r>
            </a:p>
          </p:txBody>
        </p:sp>
        <p:sp>
          <p:nvSpPr>
            <p:cNvPr id="22575" name="Line 47"/>
            <p:cNvSpPr>
              <a:spLocks noChangeShapeType="1"/>
            </p:cNvSpPr>
            <p:nvPr/>
          </p:nvSpPr>
          <p:spPr bwMode="auto">
            <a:xfrm flipH="1">
              <a:off x="4667" y="9171"/>
              <a:ext cx="171" cy="684"/>
            </a:xfrm>
            <a:prstGeom prst="line">
              <a:avLst/>
            </a:prstGeom>
            <a:noFill/>
            <a:ln w="6350">
              <a:solidFill>
                <a:srgbClr val="000000"/>
              </a:solidFill>
              <a:round/>
              <a:headEnd/>
              <a:tailEnd/>
            </a:ln>
          </p:spPr>
          <p:txBody>
            <a:bodyPr/>
            <a:lstStyle/>
            <a:p>
              <a:endParaRPr lang="en-US"/>
            </a:p>
          </p:txBody>
        </p:sp>
        <p:sp>
          <p:nvSpPr>
            <p:cNvPr id="22576" name="Text Box 48"/>
            <p:cNvSpPr txBox="1">
              <a:spLocks noChangeArrowheads="1"/>
            </p:cNvSpPr>
            <p:nvPr/>
          </p:nvSpPr>
          <p:spPr bwMode="auto">
            <a:xfrm>
              <a:off x="2444" y="11223"/>
              <a:ext cx="4902" cy="399"/>
            </a:xfrm>
            <a:prstGeom prst="rect">
              <a:avLst/>
            </a:prstGeom>
            <a:solidFill>
              <a:srgbClr val="FFFFFF"/>
            </a:solidFill>
            <a:ln w="9525">
              <a:noFill/>
              <a:miter lim="800000"/>
              <a:headEnd/>
              <a:tailEnd/>
            </a:ln>
          </p:spPr>
          <p:txBody>
            <a:bodyPr lIns="0" tIns="0" rIns="0" bIns="0"/>
            <a:lstStyle/>
            <a:p>
              <a:r>
                <a:rPr lang="en-US" sz="1400">
                  <a:latin typeface="Times New Roman" pitchFamily="18" charset="0"/>
                </a:rPr>
                <a:t>Fig. 3.12 Structură de reţea Bluetooth</a:t>
              </a:r>
              <a:endParaRPr lang="en-US" sz="14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1800" y="296863"/>
            <a:ext cx="8229600" cy="454025"/>
          </a:xfrm>
          <a:solidFill>
            <a:srgbClr val="FFCC00">
              <a:alpha val="34901"/>
            </a:srgbClr>
          </a:solidFill>
          <a:ln>
            <a:solidFill>
              <a:schemeClr val="accent1"/>
            </a:solidFill>
          </a:ln>
        </p:spPr>
        <p:txBody>
          <a:bodyPr/>
          <a:lstStyle/>
          <a:p>
            <a:pPr eaLnBrk="1" hangingPunct="1"/>
            <a:r>
              <a:rPr lang="ro-RO" sz="2400" b="1"/>
              <a:t>Bluetooth (IEEE 802.15)</a:t>
            </a:r>
            <a:r>
              <a:rPr lang="en-US"/>
              <a:t> </a:t>
            </a:r>
          </a:p>
        </p:txBody>
      </p:sp>
      <p:sp>
        <p:nvSpPr>
          <p:cNvPr id="23555" name="Text Box 3"/>
          <p:cNvSpPr txBox="1">
            <a:spLocks noChangeArrowheads="1"/>
          </p:cNvSpPr>
          <p:nvPr/>
        </p:nvSpPr>
        <p:spPr bwMode="auto">
          <a:xfrm>
            <a:off x="468313" y="760413"/>
            <a:ext cx="8207375" cy="5514975"/>
          </a:xfrm>
          <a:prstGeom prst="rect">
            <a:avLst/>
          </a:prstGeom>
          <a:solidFill>
            <a:srgbClr val="CCFFCC">
              <a:alpha val="38823"/>
            </a:srgbClr>
          </a:solidFill>
          <a:ln w="9525">
            <a:noFill/>
            <a:miter lim="800000"/>
            <a:headEnd/>
            <a:tailEnd/>
          </a:ln>
        </p:spPr>
        <p:txBody>
          <a:bodyPr>
            <a:spAutoFit/>
          </a:bodyPr>
          <a:lstStyle/>
          <a:p>
            <a:pPr marL="342900" indent="-342900"/>
            <a:r>
              <a:rPr lang="ro-RO" sz="1400"/>
              <a:t>Este o suită ad-hoc de protocoale ierarhizată aproximativ pe 4 nivele. </a:t>
            </a:r>
          </a:p>
          <a:p>
            <a:pPr marL="342900" indent="-342900"/>
            <a:r>
              <a:rPr lang="ro-RO" sz="1400"/>
              <a:t>Stiva de protocoale Bluetooth nu respectă nici modelul OSI, nici TCP/IP, nici </a:t>
            </a:r>
          </a:p>
          <a:p>
            <a:pPr marL="342900" indent="-342900"/>
            <a:r>
              <a:rPr lang="ro-RO" sz="1400"/>
              <a:t>802 sau altele</a:t>
            </a:r>
          </a:p>
          <a:p>
            <a:pPr marL="342900" indent="-342900" algn="just"/>
            <a:endParaRPr lang="ro-RO" sz="14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r>
              <a:rPr lang="ro-RO" sz="1400" b="1" i="1"/>
              <a:t>Nivelul bandă de bază</a:t>
            </a:r>
            <a:r>
              <a:rPr lang="ro-RO" sz="1400"/>
              <a:t> rezolvă unele probleme lgate de controlul accesului la mediu. </a:t>
            </a:r>
          </a:p>
          <a:p>
            <a:pPr marL="342900" indent="-342900"/>
            <a:r>
              <a:rPr lang="ro-RO" sz="1400"/>
              <a:t>Stăpânul dintr-un piconet defineşte o serie de cuante de timp de 625 </a:t>
            </a:r>
            <a:r>
              <a:rPr lang="ro-RO" sz="1400">
                <a:sym typeface="Symbol" pitchFamily="18" charset="2"/>
              </a:rPr>
              <a:t></a:t>
            </a:r>
            <a:r>
              <a:rPr lang="ro-RO" sz="1400"/>
              <a:t>s. </a:t>
            </a:r>
          </a:p>
          <a:p>
            <a:pPr marL="342900" indent="-342900"/>
            <a:r>
              <a:rPr lang="ro-RO" sz="1400"/>
              <a:t>În cuantele pare transmite stăpânul, în cele impare sclavii. </a:t>
            </a:r>
          </a:p>
          <a:p>
            <a:pPr marL="342900" indent="-342900"/>
            <a:endParaRPr lang="ro-RO" sz="1400"/>
          </a:p>
          <a:p>
            <a:pPr marL="342900" indent="-342900"/>
            <a:r>
              <a:rPr lang="ro-RO" sz="1400" b="1" i="1"/>
              <a:t>Nivelul L2CAP</a:t>
            </a:r>
            <a:r>
              <a:rPr lang="ro-RO" sz="1400"/>
              <a:t> (Logical Link Control Adaptation Protocol) are trei funcţii majore.</a:t>
            </a:r>
          </a:p>
          <a:p>
            <a:pPr marL="342900" indent="-342900"/>
            <a:endParaRPr lang="ro-RO" sz="1400"/>
          </a:p>
          <a:p>
            <a:pPr marL="342900" indent="-342900"/>
            <a:r>
              <a:rPr lang="ro-RO" sz="1400"/>
              <a:t> </a:t>
            </a:r>
            <a:r>
              <a:rPr lang="ro-RO" sz="1400" b="1"/>
              <a:t>Prima funcţie</a:t>
            </a:r>
            <a:r>
              <a:rPr lang="ro-RO" sz="1400"/>
              <a:t> este de a accepta la transmisie pachete până la 64 kB de la nivelurile superioare şi a le sparge în cadre, iar la recepţie să facă operaţiunea inversă. </a:t>
            </a:r>
          </a:p>
          <a:p>
            <a:pPr marL="342900" indent="-342900"/>
            <a:r>
              <a:rPr lang="ro-RO" sz="1400" b="1"/>
              <a:t>A doua funcţie</a:t>
            </a:r>
            <a:r>
              <a:rPr lang="ro-RO" sz="1400"/>
              <a:t> este de a multiplexa şi demultiplexa pachete provenite de la diferite surse. </a:t>
            </a:r>
          </a:p>
          <a:p>
            <a:pPr marL="342900" indent="-342900"/>
            <a:r>
              <a:rPr lang="ro-RO" sz="1400" b="1"/>
              <a:t>A treia funcţie</a:t>
            </a:r>
            <a:r>
              <a:rPr lang="ro-RO" sz="1400"/>
              <a:t> este de a garanta calitatea serviciilor. </a:t>
            </a:r>
            <a:endParaRPr lang="ro-RO" sz="1600"/>
          </a:p>
        </p:txBody>
      </p:sp>
      <p:sp>
        <p:nvSpPr>
          <p:cNvPr id="2355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355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23558" name="Group 49"/>
          <p:cNvGrpSpPr>
            <a:grpSpLocks/>
          </p:cNvGrpSpPr>
          <p:nvPr/>
        </p:nvGrpSpPr>
        <p:grpSpPr bwMode="auto">
          <a:xfrm>
            <a:off x="1692275" y="1412875"/>
            <a:ext cx="6840538" cy="2484438"/>
            <a:chOff x="1418" y="2559"/>
            <a:chExt cx="8550" cy="4275"/>
          </a:xfrm>
        </p:grpSpPr>
        <p:sp>
          <p:nvSpPr>
            <p:cNvPr id="23559" name="Text Box 50"/>
            <p:cNvSpPr txBox="1">
              <a:spLocks noChangeArrowheads="1"/>
            </p:cNvSpPr>
            <p:nvPr/>
          </p:nvSpPr>
          <p:spPr bwMode="auto">
            <a:xfrm>
              <a:off x="1703" y="2559"/>
              <a:ext cx="5104" cy="342"/>
            </a:xfrm>
            <a:prstGeom prst="rect">
              <a:avLst/>
            </a:prstGeom>
            <a:solidFill>
              <a:srgbClr val="FFFFFF"/>
            </a:solidFill>
            <a:ln w="9525">
              <a:solidFill>
                <a:srgbClr val="000000"/>
              </a:solidFill>
              <a:miter lim="800000"/>
              <a:headEnd/>
              <a:tailEnd/>
            </a:ln>
          </p:spPr>
          <p:txBody>
            <a:bodyPr lIns="0" tIns="0" rIns="0" bIns="0"/>
            <a:lstStyle/>
            <a:p>
              <a:pPr algn="ctr"/>
              <a:r>
                <a:rPr lang="en-US" sz="1200">
                  <a:latin typeface="Times New Roman" pitchFamily="18" charset="0"/>
                </a:rPr>
                <a:t>Aplicaţii / profiluri</a:t>
              </a:r>
              <a:endParaRPr lang="en-US" sz="1200"/>
            </a:p>
          </p:txBody>
        </p:sp>
        <p:sp>
          <p:nvSpPr>
            <p:cNvPr id="23560" name="Text Box 51"/>
            <p:cNvSpPr txBox="1">
              <a:spLocks noChangeArrowheads="1"/>
            </p:cNvSpPr>
            <p:nvPr/>
          </p:nvSpPr>
          <p:spPr bwMode="auto">
            <a:xfrm>
              <a:off x="2444" y="2901"/>
              <a:ext cx="688" cy="342"/>
            </a:xfrm>
            <a:prstGeom prst="rect">
              <a:avLst/>
            </a:prstGeom>
            <a:solidFill>
              <a:srgbClr val="FFFFFF"/>
            </a:solidFill>
            <a:ln w="9525">
              <a:solidFill>
                <a:srgbClr val="000000"/>
              </a:solidFill>
              <a:miter lim="800000"/>
              <a:headEnd/>
              <a:tailEnd/>
            </a:ln>
          </p:spPr>
          <p:txBody>
            <a:bodyPr lIns="0" tIns="0" rIns="0" bIns="0"/>
            <a:lstStyle/>
            <a:p>
              <a:pPr algn="ctr"/>
              <a:r>
                <a:rPr lang="en-US" sz="1000"/>
                <a:t>Altele</a:t>
              </a:r>
              <a:endParaRPr lang="en-US"/>
            </a:p>
          </p:txBody>
        </p:sp>
        <p:sp>
          <p:nvSpPr>
            <p:cNvPr id="23561" name="Text Box 52"/>
            <p:cNvSpPr txBox="1">
              <a:spLocks noChangeArrowheads="1"/>
            </p:cNvSpPr>
            <p:nvPr/>
          </p:nvSpPr>
          <p:spPr bwMode="auto">
            <a:xfrm>
              <a:off x="1703" y="3585"/>
              <a:ext cx="5104" cy="342"/>
            </a:xfrm>
            <a:prstGeom prst="rect">
              <a:avLst/>
            </a:prstGeom>
            <a:solidFill>
              <a:srgbClr val="FFFFFF"/>
            </a:solidFill>
            <a:ln w="9525">
              <a:solidFill>
                <a:srgbClr val="000000"/>
              </a:solidFill>
              <a:miter lim="800000"/>
              <a:headEnd/>
              <a:tailEnd/>
            </a:ln>
          </p:spPr>
          <p:txBody>
            <a:bodyPr lIns="0" tIns="0" rIns="0" bIns="0"/>
            <a:lstStyle/>
            <a:p>
              <a:pPr algn="ctr"/>
              <a:r>
                <a:rPr lang="en-US" sz="1100"/>
                <a:t>Banda de bază</a:t>
              </a:r>
            </a:p>
          </p:txBody>
        </p:sp>
        <p:sp>
          <p:nvSpPr>
            <p:cNvPr id="23562" name="Text Box 53"/>
            <p:cNvSpPr txBox="1">
              <a:spLocks noChangeArrowheads="1"/>
            </p:cNvSpPr>
            <p:nvPr/>
          </p:nvSpPr>
          <p:spPr bwMode="auto">
            <a:xfrm>
              <a:off x="1703" y="2901"/>
              <a:ext cx="746" cy="684"/>
            </a:xfrm>
            <a:prstGeom prst="rect">
              <a:avLst/>
            </a:prstGeom>
            <a:solidFill>
              <a:srgbClr val="FFFFFF"/>
            </a:solidFill>
            <a:ln w="9525">
              <a:solidFill>
                <a:srgbClr val="000000"/>
              </a:solidFill>
              <a:miter lim="800000"/>
              <a:headEnd/>
              <a:tailEnd/>
            </a:ln>
          </p:spPr>
          <p:txBody>
            <a:bodyPr lIns="0" tIns="0" rIns="0" bIns="0"/>
            <a:lstStyle/>
            <a:p>
              <a:pPr algn="ctr"/>
              <a:endParaRPr lang="en-US" sz="1000"/>
            </a:p>
            <a:p>
              <a:pPr algn="ctr"/>
              <a:r>
                <a:rPr lang="en-US" sz="1100"/>
                <a:t>Audio</a:t>
              </a:r>
            </a:p>
          </p:txBody>
        </p:sp>
        <p:sp>
          <p:nvSpPr>
            <p:cNvPr id="23563" name="Text Box 54"/>
            <p:cNvSpPr txBox="1">
              <a:spLocks noChangeArrowheads="1"/>
            </p:cNvSpPr>
            <p:nvPr/>
          </p:nvSpPr>
          <p:spPr bwMode="auto">
            <a:xfrm>
              <a:off x="3071" y="2901"/>
              <a:ext cx="746" cy="342"/>
            </a:xfrm>
            <a:prstGeom prst="rect">
              <a:avLst/>
            </a:prstGeom>
            <a:solidFill>
              <a:srgbClr val="FFFFFF"/>
            </a:solidFill>
            <a:ln w="9525">
              <a:solidFill>
                <a:srgbClr val="000000"/>
              </a:solidFill>
              <a:miter lim="800000"/>
              <a:headEnd/>
              <a:tailEnd/>
            </a:ln>
          </p:spPr>
          <p:txBody>
            <a:bodyPr lIns="0" tIns="0" rIns="0" bIns="0"/>
            <a:lstStyle/>
            <a:p>
              <a:pPr algn="ctr"/>
              <a:r>
                <a:rPr lang="en-US" sz="1100"/>
                <a:t>RF com</a:t>
              </a:r>
            </a:p>
          </p:txBody>
        </p:sp>
        <p:sp>
          <p:nvSpPr>
            <p:cNvPr id="23564" name="Text Box 55"/>
            <p:cNvSpPr txBox="1">
              <a:spLocks noChangeArrowheads="1"/>
            </p:cNvSpPr>
            <p:nvPr/>
          </p:nvSpPr>
          <p:spPr bwMode="auto">
            <a:xfrm>
              <a:off x="3812" y="2901"/>
              <a:ext cx="860" cy="342"/>
            </a:xfrm>
            <a:prstGeom prst="rect">
              <a:avLst/>
            </a:prstGeom>
            <a:solidFill>
              <a:srgbClr val="FFFFFF"/>
            </a:solidFill>
            <a:ln w="9525">
              <a:solidFill>
                <a:srgbClr val="000000"/>
              </a:solidFill>
              <a:miter lim="800000"/>
              <a:headEnd/>
              <a:tailEnd/>
            </a:ln>
          </p:spPr>
          <p:txBody>
            <a:bodyPr lIns="0" tIns="0" rIns="0" bIns="0"/>
            <a:lstStyle/>
            <a:p>
              <a:pPr algn="ctr"/>
              <a:r>
                <a:rPr lang="en-US" sz="1200"/>
                <a:t>Telefonie</a:t>
              </a:r>
            </a:p>
          </p:txBody>
        </p:sp>
        <p:sp>
          <p:nvSpPr>
            <p:cNvPr id="23565" name="Text Box 56"/>
            <p:cNvSpPr txBox="1">
              <a:spLocks noChangeArrowheads="1"/>
            </p:cNvSpPr>
            <p:nvPr/>
          </p:nvSpPr>
          <p:spPr bwMode="auto">
            <a:xfrm>
              <a:off x="4667" y="2901"/>
              <a:ext cx="1147" cy="342"/>
            </a:xfrm>
            <a:prstGeom prst="rect">
              <a:avLst/>
            </a:prstGeom>
            <a:solidFill>
              <a:srgbClr val="FFFFFF"/>
            </a:solidFill>
            <a:ln w="9525">
              <a:solidFill>
                <a:srgbClr val="000000"/>
              </a:solidFill>
              <a:miter lim="800000"/>
              <a:headEnd/>
              <a:tailEnd/>
            </a:ln>
          </p:spPr>
          <p:txBody>
            <a:bodyPr lIns="0" tIns="0" rIns="0" bIns="0"/>
            <a:lstStyle/>
            <a:p>
              <a:pPr algn="ctr"/>
              <a:r>
                <a:rPr lang="en-US" sz="1100"/>
                <a:t>Descop. serv</a:t>
              </a:r>
              <a:r>
                <a:rPr lang="en-US" sz="1000"/>
                <a:t>.</a:t>
              </a:r>
              <a:endParaRPr lang="en-US"/>
            </a:p>
          </p:txBody>
        </p:sp>
        <p:sp>
          <p:nvSpPr>
            <p:cNvPr id="23566" name="Text Box 57"/>
            <p:cNvSpPr txBox="1">
              <a:spLocks noChangeArrowheads="1"/>
            </p:cNvSpPr>
            <p:nvPr/>
          </p:nvSpPr>
          <p:spPr bwMode="auto">
            <a:xfrm>
              <a:off x="5807" y="2901"/>
              <a:ext cx="975" cy="684"/>
            </a:xfrm>
            <a:prstGeom prst="rect">
              <a:avLst/>
            </a:prstGeom>
            <a:solidFill>
              <a:srgbClr val="FFFFFF"/>
            </a:solidFill>
            <a:ln w="9525">
              <a:solidFill>
                <a:srgbClr val="000000"/>
              </a:solidFill>
              <a:miter lim="800000"/>
              <a:headEnd/>
              <a:tailEnd/>
            </a:ln>
          </p:spPr>
          <p:txBody>
            <a:bodyPr lIns="0" tIns="0" rIns="0" bIns="0"/>
            <a:lstStyle/>
            <a:p>
              <a:pPr algn="ctr"/>
              <a:endParaRPr lang="en-US" sz="1000"/>
            </a:p>
            <a:p>
              <a:pPr algn="ctr"/>
              <a:r>
                <a:rPr lang="en-US" sz="1100"/>
                <a:t>Control</a:t>
              </a:r>
            </a:p>
          </p:txBody>
        </p:sp>
        <p:sp>
          <p:nvSpPr>
            <p:cNvPr id="23567" name="Text Box 58"/>
            <p:cNvSpPr txBox="1">
              <a:spLocks noChangeArrowheads="1"/>
            </p:cNvSpPr>
            <p:nvPr/>
          </p:nvSpPr>
          <p:spPr bwMode="auto">
            <a:xfrm>
              <a:off x="2444" y="3243"/>
              <a:ext cx="3384" cy="342"/>
            </a:xfrm>
            <a:prstGeom prst="rect">
              <a:avLst/>
            </a:prstGeom>
            <a:solidFill>
              <a:srgbClr val="FFFFFF"/>
            </a:solidFill>
            <a:ln w="9525">
              <a:solidFill>
                <a:srgbClr val="000000"/>
              </a:solidFill>
              <a:miter lim="800000"/>
              <a:headEnd/>
              <a:tailEnd/>
            </a:ln>
          </p:spPr>
          <p:txBody>
            <a:bodyPr lIns="0" tIns="0" rIns="0" bIns="0"/>
            <a:lstStyle/>
            <a:p>
              <a:pPr algn="ctr"/>
              <a:r>
                <a:rPr lang="en-US" sz="1100"/>
                <a:t>Protocol adaptiv pentru  LLC</a:t>
              </a:r>
            </a:p>
          </p:txBody>
        </p:sp>
        <p:sp>
          <p:nvSpPr>
            <p:cNvPr id="23568" name="Text Box 59"/>
            <p:cNvSpPr txBox="1">
              <a:spLocks noChangeArrowheads="1"/>
            </p:cNvSpPr>
            <p:nvPr/>
          </p:nvSpPr>
          <p:spPr bwMode="auto">
            <a:xfrm>
              <a:off x="2444" y="2901"/>
              <a:ext cx="631" cy="342"/>
            </a:xfrm>
            <a:prstGeom prst="rect">
              <a:avLst/>
            </a:prstGeom>
            <a:solidFill>
              <a:srgbClr val="FFFFFF"/>
            </a:solidFill>
            <a:ln w="9525">
              <a:solidFill>
                <a:srgbClr val="000000"/>
              </a:solidFill>
              <a:miter lim="800000"/>
              <a:headEnd/>
              <a:tailEnd/>
            </a:ln>
          </p:spPr>
          <p:txBody>
            <a:bodyPr lIns="0" tIns="0" rIns="0" bIns="0"/>
            <a:lstStyle/>
            <a:p>
              <a:pPr algn="ctr"/>
              <a:r>
                <a:rPr lang="en-US" sz="1100"/>
                <a:t>Altele</a:t>
              </a:r>
            </a:p>
          </p:txBody>
        </p:sp>
        <p:sp>
          <p:nvSpPr>
            <p:cNvPr id="23569" name="Text Box 60"/>
            <p:cNvSpPr txBox="1">
              <a:spLocks noChangeArrowheads="1"/>
            </p:cNvSpPr>
            <p:nvPr/>
          </p:nvSpPr>
          <p:spPr bwMode="auto">
            <a:xfrm>
              <a:off x="1703" y="3927"/>
              <a:ext cx="5104" cy="342"/>
            </a:xfrm>
            <a:prstGeom prst="rect">
              <a:avLst/>
            </a:prstGeom>
            <a:solidFill>
              <a:srgbClr val="FFFFFF"/>
            </a:solidFill>
            <a:ln w="9525">
              <a:solidFill>
                <a:srgbClr val="000000"/>
              </a:solidFill>
              <a:miter lim="800000"/>
              <a:headEnd/>
              <a:tailEnd/>
            </a:ln>
          </p:spPr>
          <p:txBody>
            <a:bodyPr lIns="0" tIns="0" rIns="0" bIns="0"/>
            <a:lstStyle/>
            <a:p>
              <a:pPr algn="ctr"/>
              <a:r>
                <a:rPr lang="en-US" sz="1100"/>
                <a:t>Nivel fizic radio</a:t>
              </a:r>
            </a:p>
          </p:txBody>
        </p:sp>
        <p:sp>
          <p:nvSpPr>
            <p:cNvPr id="23570" name="Text Box 61"/>
            <p:cNvSpPr txBox="1">
              <a:spLocks noChangeArrowheads="1"/>
            </p:cNvSpPr>
            <p:nvPr/>
          </p:nvSpPr>
          <p:spPr bwMode="auto">
            <a:xfrm>
              <a:off x="7289" y="2559"/>
              <a:ext cx="1491" cy="228"/>
            </a:xfrm>
            <a:prstGeom prst="rect">
              <a:avLst/>
            </a:prstGeom>
            <a:solidFill>
              <a:srgbClr val="FFFFFF"/>
            </a:solidFill>
            <a:ln w="9525">
              <a:noFill/>
              <a:miter lim="800000"/>
              <a:headEnd/>
              <a:tailEnd/>
            </a:ln>
          </p:spPr>
          <p:txBody>
            <a:bodyPr lIns="0" tIns="0" rIns="0" bIns="0"/>
            <a:lstStyle/>
            <a:p>
              <a:pPr algn="ctr"/>
              <a:r>
                <a:rPr lang="en-US" sz="1200"/>
                <a:t>Nivel aplicaţie</a:t>
              </a:r>
            </a:p>
          </p:txBody>
        </p:sp>
        <p:sp>
          <p:nvSpPr>
            <p:cNvPr id="23571" name="AutoShape 62"/>
            <p:cNvSpPr>
              <a:spLocks/>
            </p:cNvSpPr>
            <p:nvPr/>
          </p:nvSpPr>
          <p:spPr bwMode="auto">
            <a:xfrm>
              <a:off x="6890" y="3243"/>
              <a:ext cx="229" cy="513"/>
            </a:xfrm>
            <a:prstGeom prst="rightBrace">
              <a:avLst>
                <a:gd name="adj1" fmla="val 18668"/>
                <a:gd name="adj2" fmla="val 50000"/>
              </a:avLst>
            </a:prstGeom>
            <a:noFill/>
            <a:ln w="9525">
              <a:solidFill>
                <a:srgbClr val="000000"/>
              </a:solidFill>
              <a:round/>
              <a:headEnd/>
              <a:tailEnd/>
            </a:ln>
          </p:spPr>
          <p:txBody>
            <a:bodyPr/>
            <a:lstStyle/>
            <a:p>
              <a:endParaRPr lang="en-US"/>
            </a:p>
          </p:txBody>
        </p:sp>
        <p:sp>
          <p:nvSpPr>
            <p:cNvPr id="23572" name="AutoShape 63"/>
            <p:cNvSpPr>
              <a:spLocks/>
            </p:cNvSpPr>
            <p:nvPr/>
          </p:nvSpPr>
          <p:spPr bwMode="auto">
            <a:xfrm>
              <a:off x="6890" y="3756"/>
              <a:ext cx="229" cy="513"/>
            </a:xfrm>
            <a:prstGeom prst="rightBrace">
              <a:avLst>
                <a:gd name="adj1" fmla="val 18668"/>
                <a:gd name="adj2" fmla="val 50000"/>
              </a:avLst>
            </a:prstGeom>
            <a:noFill/>
            <a:ln w="9525">
              <a:solidFill>
                <a:srgbClr val="000000"/>
              </a:solidFill>
              <a:round/>
              <a:headEnd/>
              <a:tailEnd/>
            </a:ln>
          </p:spPr>
          <p:txBody>
            <a:bodyPr/>
            <a:lstStyle/>
            <a:p>
              <a:endParaRPr lang="en-US"/>
            </a:p>
          </p:txBody>
        </p:sp>
        <p:sp>
          <p:nvSpPr>
            <p:cNvPr id="23573" name="Text Box 64"/>
            <p:cNvSpPr txBox="1">
              <a:spLocks noChangeArrowheads="1"/>
            </p:cNvSpPr>
            <p:nvPr/>
          </p:nvSpPr>
          <p:spPr bwMode="auto">
            <a:xfrm>
              <a:off x="7346" y="2958"/>
              <a:ext cx="1491" cy="228"/>
            </a:xfrm>
            <a:prstGeom prst="rect">
              <a:avLst/>
            </a:prstGeom>
            <a:solidFill>
              <a:srgbClr val="FFFFFF"/>
            </a:solidFill>
            <a:ln w="9525">
              <a:noFill/>
              <a:miter lim="800000"/>
              <a:headEnd/>
              <a:tailEnd/>
            </a:ln>
          </p:spPr>
          <p:txBody>
            <a:bodyPr lIns="0" tIns="0" rIns="0" bIns="0"/>
            <a:lstStyle/>
            <a:p>
              <a:pPr algn="ctr"/>
              <a:r>
                <a:rPr lang="en-US" sz="1200"/>
                <a:t>Nivel de mijloc</a:t>
              </a:r>
            </a:p>
          </p:txBody>
        </p:sp>
        <p:sp>
          <p:nvSpPr>
            <p:cNvPr id="23574" name="Text Box 65"/>
            <p:cNvSpPr txBox="1">
              <a:spLocks noChangeArrowheads="1"/>
            </p:cNvSpPr>
            <p:nvPr/>
          </p:nvSpPr>
          <p:spPr bwMode="auto">
            <a:xfrm>
              <a:off x="7346" y="3414"/>
              <a:ext cx="1032" cy="228"/>
            </a:xfrm>
            <a:prstGeom prst="rect">
              <a:avLst/>
            </a:prstGeom>
            <a:solidFill>
              <a:srgbClr val="FFFFFF"/>
            </a:solidFill>
            <a:ln w="9525">
              <a:noFill/>
              <a:miter lim="800000"/>
              <a:headEnd/>
              <a:tailEnd/>
            </a:ln>
          </p:spPr>
          <p:txBody>
            <a:bodyPr lIns="0" tIns="0" rIns="0" bIns="0"/>
            <a:lstStyle/>
            <a:p>
              <a:pPr algn="ctr"/>
              <a:r>
                <a:rPr lang="en-US" sz="1200"/>
                <a:t>Nivel LD</a:t>
              </a:r>
            </a:p>
          </p:txBody>
        </p:sp>
        <p:sp>
          <p:nvSpPr>
            <p:cNvPr id="23575" name="Text Box 66"/>
            <p:cNvSpPr txBox="1">
              <a:spLocks noChangeArrowheads="1"/>
            </p:cNvSpPr>
            <p:nvPr/>
          </p:nvSpPr>
          <p:spPr bwMode="auto">
            <a:xfrm>
              <a:off x="7232" y="3870"/>
              <a:ext cx="1376" cy="228"/>
            </a:xfrm>
            <a:prstGeom prst="rect">
              <a:avLst/>
            </a:prstGeom>
            <a:solidFill>
              <a:srgbClr val="FFFFFF"/>
            </a:solidFill>
            <a:ln w="9525">
              <a:noFill/>
              <a:miter lim="800000"/>
              <a:headEnd/>
              <a:tailEnd/>
            </a:ln>
          </p:spPr>
          <p:txBody>
            <a:bodyPr lIns="0" tIns="0" rIns="0" bIns="0"/>
            <a:lstStyle/>
            <a:p>
              <a:pPr algn="ctr"/>
              <a:r>
                <a:rPr lang="en-US" sz="1200"/>
                <a:t>Nivel fizic</a:t>
              </a:r>
            </a:p>
          </p:txBody>
        </p:sp>
        <p:sp>
          <p:nvSpPr>
            <p:cNvPr id="23576" name="Text Box 67"/>
            <p:cNvSpPr txBox="1">
              <a:spLocks noChangeArrowheads="1"/>
            </p:cNvSpPr>
            <p:nvPr/>
          </p:nvSpPr>
          <p:spPr bwMode="auto">
            <a:xfrm>
              <a:off x="1532" y="6492"/>
              <a:ext cx="8436" cy="342"/>
            </a:xfrm>
            <a:prstGeom prst="rect">
              <a:avLst/>
            </a:prstGeom>
            <a:solidFill>
              <a:srgbClr val="FFFFFF"/>
            </a:solidFill>
            <a:ln w="9525">
              <a:noFill/>
              <a:miter lim="800000"/>
              <a:headEnd/>
              <a:tailEnd/>
            </a:ln>
          </p:spPr>
          <p:txBody>
            <a:bodyPr lIns="0" tIns="0" rIns="0" bIns="0"/>
            <a:lstStyle/>
            <a:p>
              <a:r>
                <a:rPr lang="en-US" sz="1200" b="1"/>
                <a:t>Fig.3.15 Standardul Bluetooth  a) arhitectura  b) formatul de cadru</a:t>
              </a:r>
              <a:endParaRPr lang="en-US" b="1"/>
            </a:p>
          </p:txBody>
        </p:sp>
        <p:grpSp>
          <p:nvGrpSpPr>
            <p:cNvPr id="23577" name="Group 68"/>
            <p:cNvGrpSpPr>
              <a:grpSpLocks/>
            </p:cNvGrpSpPr>
            <p:nvPr/>
          </p:nvGrpSpPr>
          <p:grpSpPr bwMode="auto">
            <a:xfrm>
              <a:off x="1418" y="4782"/>
              <a:ext cx="5907" cy="1311"/>
              <a:chOff x="1019" y="5181"/>
              <a:chExt cx="5871" cy="1311"/>
            </a:xfrm>
          </p:grpSpPr>
          <p:sp>
            <p:nvSpPr>
              <p:cNvPr id="23580" name="Text Box 69"/>
              <p:cNvSpPr txBox="1">
                <a:spLocks noChangeArrowheads="1"/>
              </p:cNvSpPr>
              <p:nvPr/>
            </p:nvSpPr>
            <p:spPr bwMode="auto">
              <a:xfrm>
                <a:off x="1304" y="5523"/>
                <a:ext cx="1482" cy="342"/>
              </a:xfrm>
              <a:prstGeom prst="rect">
                <a:avLst/>
              </a:prstGeom>
              <a:solidFill>
                <a:srgbClr val="FFFFFF"/>
              </a:solidFill>
              <a:ln w="9525">
                <a:solidFill>
                  <a:srgbClr val="000000"/>
                </a:solidFill>
                <a:miter lim="800000"/>
                <a:headEnd/>
                <a:tailEnd/>
              </a:ln>
            </p:spPr>
            <p:txBody>
              <a:bodyPr lIns="0" tIns="0" rIns="0" bIns="0"/>
              <a:lstStyle/>
              <a:p>
                <a:pPr algn="ctr"/>
                <a:r>
                  <a:rPr lang="en-US" sz="1100"/>
                  <a:t>Cod de acces</a:t>
                </a:r>
              </a:p>
            </p:txBody>
          </p:sp>
          <p:sp>
            <p:nvSpPr>
              <p:cNvPr id="23581" name="Text Box 70"/>
              <p:cNvSpPr txBox="1">
                <a:spLocks noChangeArrowheads="1"/>
              </p:cNvSpPr>
              <p:nvPr/>
            </p:nvSpPr>
            <p:spPr bwMode="auto">
              <a:xfrm>
                <a:off x="2786" y="5523"/>
                <a:ext cx="912" cy="342"/>
              </a:xfrm>
              <a:prstGeom prst="rect">
                <a:avLst/>
              </a:prstGeom>
              <a:solidFill>
                <a:srgbClr val="FFFFFF"/>
              </a:solidFill>
              <a:ln w="9525">
                <a:solidFill>
                  <a:srgbClr val="000000"/>
                </a:solidFill>
                <a:miter lim="800000"/>
                <a:headEnd/>
                <a:tailEnd/>
              </a:ln>
            </p:spPr>
            <p:txBody>
              <a:bodyPr lIns="0" tIns="0" rIns="0" bIns="0"/>
              <a:lstStyle/>
              <a:p>
                <a:pPr algn="ctr"/>
                <a:r>
                  <a:rPr lang="en-US" sz="1100"/>
                  <a:t>Antet</a:t>
                </a:r>
              </a:p>
            </p:txBody>
          </p:sp>
          <p:sp>
            <p:nvSpPr>
              <p:cNvPr id="23582" name="Text Box 71"/>
              <p:cNvSpPr txBox="1">
                <a:spLocks noChangeArrowheads="1"/>
              </p:cNvSpPr>
              <p:nvPr/>
            </p:nvSpPr>
            <p:spPr bwMode="auto">
              <a:xfrm>
                <a:off x="3698" y="5523"/>
                <a:ext cx="3192" cy="342"/>
              </a:xfrm>
              <a:prstGeom prst="rect">
                <a:avLst/>
              </a:prstGeom>
              <a:solidFill>
                <a:srgbClr val="FFFFFF"/>
              </a:solidFill>
              <a:ln w="9525">
                <a:solidFill>
                  <a:srgbClr val="000000"/>
                </a:solidFill>
                <a:miter lim="800000"/>
                <a:headEnd/>
                <a:tailEnd/>
              </a:ln>
            </p:spPr>
            <p:txBody>
              <a:bodyPr lIns="0" tIns="0" rIns="0" bIns="0"/>
              <a:lstStyle/>
              <a:p>
                <a:pPr algn="ctr"/>
                <a:r>
                  <a:rPr lang="en-US" sz="1100"/>
                  <a:t>Date utilizator</a:t>
                </a:r>
              </a:p>
            </p:txBody>
          </p:sp>
          <p:sp>
            <p:nvSpPr>
              <p:cNvPr id="23583" name="Text Box 72"/>
              <p:cNvSpPr txBox="1">
                <a:spLocks noChangeArrowheads="1"/>
              </p:cNvSpPr>
              <p:nvPr/>
            </p:nvSpPr>
            <p:spPr bwMode="auto">
              <a:xfrm>
                <a:off x="1931" y="5238"/>
                <a:ext cx="456" cy="228"/>
              </a:xfrm>
              <a:prstGeom prst="rect">
                <a:avLst/>
              </a:prstGeom>
              <a:solidFill>
                <a:srgbClr val="FFFFFF"/>
              </a:solidFill>
              <a:ln w="9525">
                <a:noFill/>
                <a:miter lim="800000"/>
                <a:headEnd/>
                <a:tailEnd/>
              </a:ln>
            </p:spPr>
            <p:txBody>
              <a:bodyPr lIns="0" tIns="0" rIns="0" bIns="0"/>
              <a:lstStyle/>
              <a:p>
                <a:pPr algn="ctr"/>
                <a:r>
                  <a:rPr lang="en-US" sz="1000"/>
                  <a:t>72</a:t>
                </a:r>
                <a:endParaRPr lang="en-US"/>
              </a:p>
            </p:txBody>
          </p:sp>
          <p:sp>
            <p:nvSpPr>
              <p:cNvPr id="23584" name="Text Box 73"/>
              <p:cNvSpPr txBox="1">
                <a:spLocks noChangeArrowheads="1"/>
              </p:cNvSpPr>
              <p:nvPr/>
            </p:nvSpPr>
            <p:spPr bwMode="auto">
              <a:xfrm>
                <a:off x="1019" y="5181"/>
                <a:ext cx="513" cy="228"/>
              </a:xfrm>
              <a:prstGeom prst="rect">
                <a:avLst/>
              </a:prstGeom>
              <a:solidFill>
                <a:srgbClr val="FFFFFF"/>
              </a:solidFill>
              <a:ln w="9525">
                <a:noFill/>
                <a:miter lim="800000"/>
                <a:headEnd/>
                <a:tailEnd/>
              </a:ln>
            </p:spPr>
            <p:txBody>
              <a:bodyPr lIns="0" tIns="0" rIns="0" bIns="0"/>
              <a:lstStyle/>
              <a:p>
                <a:pPr algn="ctr"/>
                <a:r>
                  <a:rPr lang="en-US" sz="1000">
                    <a:latin typeface="Times New Roman" pitchFamily="18" charset="0"/>
                  </a:rPr>
                  <a:t>Biţi</a:t>
                </a:r>
                <a:endParaRPr lang="en-US"/>
              </a:p>
            </p:txBody>
          </p:sp>
          <p:sp>
            <p:nvSpPr>
              <p:cNvPr id="23585" name="Text Box 74"/>
              <p:cNvSpPr txBox="1">
                <a:spLocks noChangeArrowheads="1"/>
              </p:cNvSpPr>
              <p:nvPr/>
            </p:nvSpPr>
            <p:spPr bwMode="auto">
              <a:xfrm>
                <a:off x="3014" y="5238"/>
                <a:ext cx="456" cy="228"/>
              </a:xfrm>
              <a:prstGeom prst="rect">
                <a:avLst/>
              </a:prstGeom>
              <a:solidFill>
                <a:srgbClr val="FFFFFF"/>
              </a:solidFill>
              <a:ln w="9525">
                <a:noFill/>
                <a:miter lim="800000"/>
                <a:headEnd/>
                <a:tailEnd/>
              </a:ln>
            </p:spPr>
            <p:txBody>
              <a:bodyPr lIns="0" tIns="0" rIns="0" bIns="0"/>
              <a:lstStyle/>
              <a:p>
                <a:pPr algn="ctr"/>
                <a:r>
                  <a:rPr lang="en-US" sz="1000"/>
                  <a:t>54</a:t>
                </a:r>
                <a:endParaRPr lang="en-US"/>
              </a:p>
            </p:txBody>
          </p:sp>
          <p:sp>
            <p:nvSpPr>
              <p:cNvPr id="23586" name="Text Box 75"/>
              <p:cNvSpPr txBox="1">
                <a:spLocks noChangeArrowheads="1"/>
              </p:cNvSpPr>
              <p:nvPr/>
            </p:nvSpPr>
            <p:spPr bwMode="auto">
              <a:xfrm>
                <a:off x="5009" y="5238"/>
                <a:ext cx="1482" cy="228"/>
              </a:xfrm>
              <a:prstGeom prst="rect">
                <a:avLst/>
              </a:prstGeom>
              <a:solidFill>
                <a:srgbClr val="FFFFFF"/>
              </a:solidFill>
              <a:ln w="9525">
                <a:noFill/>
                <a:miter lim="800000"/>
                <a:headEnd/>
                <a:tailEnd/>
              </a:ln>
            </p:spPr>
            <p:txBody>
              <a:bodyPr lIns="0" tIns="0" rIns="0" bIns="0"/>
              <a:lstStyle/>
              <a:p>
                <a:pPr algn="ctr"/>
                <a:r>
                  <a:rPr lang="en-US" sz="1000"/>
                  <a:t>0 la 2744</a:t>
                </a:r>
                <a:endParaRPr lang="en-US"/>
              </a:p>
            </p:txBody>
          </p:sp>
          <p:sp>
            <p:nvSpPr>
              <p:cNvPr id="23587" name="Line 76"/>
              <p:cNvSpPr>
                <a:spLocks noChangeShapeType="1"/>
              </p:cNvSpPr>
              <p:nvPr/>
            </p:nvSpPr>
            <p:spPr bwMode="auto">
              <a:xfrm>
                <a:off x="3071" y="5808"/>
                <a:ext cx="0" cy="57"/>
              </a:xfrm>
              <a:prstGeom prst="line">
                <a:avLst/>
              </a:prstGeom>
              <a:noFill/>
              <a:ln w="9525">
                <a:solidFill>
                  <a:srgbClr val="000000"/>
                </a:solidFill>
                <a:round/>
                <a:headEnd/>
                <a:tailEnd/>
              </a:ln>
            </p:spPr>
            <p:txBody>
              <a:bodyPr/>
              <a:lstStyle/>
              <a:p>
                <a:endParaRPr lang="en-US"/>
              </a:p>
            </p:txBody>
          </p:sp>
          <p:sp>
            <p:nvSpPr>
              <p:cNvPr id="23588" name="Line 77"/>
              <p:cNvSpPr>
                <a:spLocks noChangeShapeType="1"/>
              </p:cNvSpPr>
              <p:nvPr/>
            </p:nvSpPr>
            <p:spPr bwMode="auto">
              <a:xfrm>
                <a:off x="3413" y="5808"/>
                <a:ext cx="0" cy="57"/>
              </a:xfrm>
              <a:prstGeom prst="line">
                <a:avLst/>
              </a:prstGeom>
              <a:noFill/>
              <a:ln w="9525">
                <a:solidFill>
                  <a:srgbClr val="000000"/>
                </a:solidFill>
                <a:round/>
                <a:headEnd/>
                <a:tailEnd/>
              </a:ln>
            </p:spPr>
            <p:txBody>
              <a:bodyPr/>
              <a:lstStyle/>
              <a:p>
                <a:endParaRPr lang="en-US"/>
              </a:p>
            </p:txBody>
          </p:sp>
          <p:sp>
            <p:nvSpPr>
              <p:cNvPr id="23589" name="Text Box 78"/>
              <p:cNvSpPr txBox="1">
                <a:spLocks noChangeArrowheads="1"/>
              </p:cNvSpPr>
              <p:nvPr/>
            </p:nvSpPr>
            <p:spPr bwMode="auto">
              <a:xfrm>
                <a:off x="1304" y="5922"/>
                <a:ext cx="399" cy="228"/>
              </a:xfrm>
              <a:prstGeom prst="rect">
                <a:avLst/>
              </a:prstGeom>
              <a:solidFill>
                <a:srgbClr val="FFFFFF"/>
              </a:solidFill>
              <a:ln w="9525">
                <a:noFill/>
                <a:miter lim="800000"/>
                <a:headEnd/>
                <a:tailEnd/>
              </a:ln>
            </p:spPr>
            <p:txBody>
              <a:bodyPr lIns="0" tIns="0" rIns="0" bIns="0"/>
              <a:lstStyle/>
              <a:p>
                <a:pPr algn="ctr"/>
                <a:r>
                  <a:rPr lang="en-US" sz="1000">
                    <a:latin typeface="Times New Roman" pitchFamily="18" charset="0"/>
                  </a:rPr>
                  <a:t>Biţi</a:t>
                </a:r>
                <a:endParaRPr lang="en-US"/>
              </a:p>
            </p:txBody>
          </p:sp>
          <p:sp>
            <p:nvSpPr>
              <p:cNvPr id="23590" name="Text Box 79"/>
              <p:cNvSpPr txBox="1">
                <a:spLocks noChangeArrowheads="1"/>
              </p:cNvSpPr>
              <p:nvPr/>
            </p:nvSpPr>
            <p:spPr bwMode="auto">
              <a:xfrm>
                <a:off x="1703" y="6207"/>
                <a:ext cx="456" cy="285"/>
              </a:xfrm>
              <a:prstGeom prst="rect">
                <a:avLst/>
              </a:prstGeom>
              <a:solidFill>
                <a:srgbClr val="FFFFFF"/>
              </a:solidFill>
              <a:ln w="9525">
                <a:solidFill>
                  <a:srgbClr val="000000"/>
                </a:solidFill>
                <a:miter lim="800000"/>
                <a:headEnd/>
                <a:tailEnd/>
              </a:ln>
            </p:spPr>
            <p:txBody>
              <a:bodyPr lIns="0" tIns="0" rIns="0" bIns="0"/>
              <a:lstStyle/>
              <a:p>
                <a:pPr algn="ctr"/>
                <a:r>
                  <a:rPr lang="en-US" sz="1000"/>
                  <a:t>Adr.</a:t>
                </a:r>
              </a:p>
            </p:txBody>
          </p:sp>
          <p:sp>
            <p:nvSpPr>
              <p:cNvPr id="23591" name="Text Box 80"/>
              <p:cNvSpPr txBox="1">
                <a:spLocks noChangeArrowheads="1"/>
              </p:cNvSpPr>
              <p:nvPr/>
            </p:nvSpPr>
            <p:spPr bwMode="auto">
              <a:xfrm>
                <a:off x="2159" y="6207"/>
                <a:ext cx="342" cy="285"/>
              </a:xfrm>
              <a:prstGeom prst="rect">
                <a:avLst/>
              </a:prstGeom>
              <a:solidFill>
                <a:srgbClr val="FFFFFF"/>
              </a:solidFill>
              <a:ln w="9525">
                <a:solidFill>
                  <a:srgbClr val="000000"/>
                </a:solidFill>
                <a:miter lim="800000"/>
                <a:headEnd/>
                <a:tailEnd/>
              </a:ln>
            </p:spPr>
            <p:txBody>
              <a:bodyPr lIns="0" tIns="0" rIns="0" bIns="0"/>
              <a:lstStyle/>
              <a:p>
                <a:pPr algn="ctr"/>
                <a:r>
                  <a:rPr lang="en-US" sz="1000"/>
                  <a:t>Tip</a:t>
                </a:r>
                <a:endParaRPr lang="en-US"/>
              </a:p>
            </p:txBody>
          </p:sp>
          <p:sp>
            <p:nvSpPr>
              <p:cNvPr id="23592" name="Text Box 81"/>
              <p:cNvSpPr txBox="1">
                <a:spLocks noChangeArrowheads="1"/>
              </p:cNvSpPr>
              <p:nvPr/>
            </p:nvSpPr>
            <p:spPr bwMode="auto">
              <a:xfrm>
                <a:off x="2501" y="6207"/>
                <a:ext cx="228" cy="285"/>
              </a:xfrm>
              <a:prstGeom prst="rect">
                <a:avLst/>
              </a:prstGeom>
              <a:solidFill>
                <a:srgbClr val="FFFFFF"/>
              </a:solidFill>
              <a:ln w="9525">
                <a:solidFill>
                  <a:srgbClr val="000000"/>
                </a:solidFill>
                <a:miter lim="800000"/>
                <a:headEnd/>
                <a:tailEnd/>
              </a:ln>
            </p:spPr>
            <p:txBody>
              <a:bodyPr lIns="0" tIns="0" rIns="0" bIns="0"/>
              <a:lstStyle/>
              <a:p>
                <a:pPr algn="ctr"/>
                <a:r>
                  <a:rPr lang="en-US" sz="1000"/>
                  <a:t>F</a:t>
                </a:r>
                <a:endParaRPr lang="en-US"/>
              </a:p>
            </p:txBody>
          </p:sp>
          <p:sp>
            <p:nvSpPr>
              <p:cNvPr id="23593" name="Text Box 82"/>
              <p:cNvSpPr txBox="1">
                <a:spLocks noChangeArrowheads="1"/>
              </p:cNvSpPr>
              <p:nvPr/>
            </p:nvSpPr>
            <p:spPr bwMode="auto">
              <a:xfrm>
                <a:off x="3185" y="6207"/>
                <a:ext cx="912" cy="285"/>
              </a:xfrm>
              <a:prstGeom prst="rect">
                <a:avLst/>
              </a:prstGeom>
              <a:solidFill>
                <a:srgbClr val="FFFFFF"/>
              </a:solidFill>
              <a:ln w="9525">
                <a:solidFill>
                  <a:srgbClr val="000000"/>
                </a:solidFill>
                <a:miter lim="800000"/>
                <a:headEnd/>
                <a:tailEnd/>
              </a:ln>
            </p:spPr>
            <p:txBody>
              <a:bodyPr lIns="0" tIns="0" rIns="0" bIns="0"/>
              <a:lstStyle/>
              <a:p>
                <a:pPr algn="ctr"/>
                <a:r>
                  <a:rPr lang="en-US" sz="1100">
                    <a:latin typeface="Times New Roman" pitchFamily="18" charset="0"/>
                  </a:rPr>
                  <a:t>Sumă ctrl.</a:t>
                </a:r>
                <a:endParaRPr lang="en-US" sz="1100"/>
              </a:p>
            </p:txBody>
          </p:sp>
          <p:sp>
            <p:nvSpPr>
              <p:cNvPr id="23594" name="Text Box 83"/>
              <p:cNvSpPr txBox="1">
                <a:spLocks noChangeArrowheads="1"/>
              </p:cNvSpPr>
              <p:nvPr/>
            </p:nvSpPr>
            <p:spPr bwMode="auto">
              <a:xfrm>
                <a:off x="2729" y="6207"/>
                <a:ext cx="228" cy="285"/>
              </a:xfrm>
              <a:prstGeom prst="rect">
                <a:avLst/>
              </a:prstGeom>
              <a:solidFill>
                <a:srgbClr val="FFFFFF"/>
              </a:solidFill>
              <a:ln w="9525">
                <a:solidFill>
                  <a:srgbClr val="000000"/>
                </a:solidFill>
                <a:miter lim="800000"/>
                <a:headEnd/>
                <a:tailEnd/>
              </a:ln>
            </p:spPr>
            <p:txBody>
              <a:bodyPr lIns="0" tIns="0" rIns="0" bIns="0"/>
              <a:lstStyle/>
              <a:p>
                <a:pPr algn="ctr"/>
                <a:r>
                  <a:rPr lang="en-US" sz="1000"/>
                  <a:t>A</a:t>
                </a:r>
                <a:endParaRPr lang="en-US"/>
              </a:p>
            </p:txBody>
          </p:sp>
          <p:sp>
            <p:nvSpPr>
              <p:cNvPr id="23595" name="Text Box 84"/>
              <p:cNvSpPr txBox="1">
                <a:spLocks noChangeArrowheads="1"/>
              </p:cNvSpPr>
              <p:nvPr/>
            </p:nvSpPr>
            <p:spPr bwMode="auto">
              <a:xfrm>
                <a:off x="2957" y="6207"/>
                <a:ext cx="228" cy="285"/>
              </a:xfrm>
              <a:prstGeom prst="rect">
                <a:avLst/>
              </a:prstGeom>
              <a:solidFill>
                <a:srgbClr val="FFFFFF"/>
              </a:solidFill>
              <a:ln w="9525">
                <a:solidFill>
                  <a:srgbClr val="000000"/>
                </a:solidFill>
                <a:miter lim="800000"/>
                <a:headEnd/>
                <a:tailEnd/>
              </a:ln>
            </p:spPr>
            <p:txBody>
              <a:bodyPr lIns="0" tIns="0" rIns="0" bIns="0"/>
              <a:lstStyle/>
              <a:p>
                <a:pPr algn="ctr"/>
                <a:r>
                  <a:rPr lang="en-US" sz="1000"/>
                  <a:t>S</a:t>
                </a:r>
                <a:endParaRPr lang="en-US"/>
              </a:p>
            </p:txBody>
          </p:sp>
          <p:sp>
            <p:nvSpPr>
              <p:cNvPr id="23596" name="Line 85"/>
              <p:cNvSpPr>
                <a:spLocks noChangeShapeType="1"/>
              </p:cNvSpPr>
              <p:nvPr/>
            </p:nvSpPr>
            <p:spPr bwMode="auto">
              <a:xfrm flipH="1">
                <a:off x="1703" y="5865"/>
                <a:ext cx="1083" cy="342"/>
              </a:xfrm>
              <a:prstGeom prst="line">
                <a:avLst/>
              </a:prstGeom>
              <a:noFill/>
              <a:ln w="9525">
                <a:solidFill>
                  <a:srgbClr val="000000"/>
                </a:solidFill>
                <a:prstDash val="sysDot"/>
                <a:round/>
                <a:headEnd/>
                <a:tailEnd/>
              </a:ln>
            </p:spPr>
            <p:txBody>
              <a:bodyPr/>
              <a:lstStyle/>
              <a:p>
                <a:endParaRPr lang="en-US"/>
              </a:p>
            </p:txBody>
          </p:sp>
          <p:sp>
            <p:nvSpPr>
              <p:cNvPr id="23597" name="Line 86"/>
              <p:cNvSpPr>
                <a:spLocks noChangeShapeType="1"/>
              </p:cNvSpPr>
              <p:nvPr/>
            </p:nvSpPr>
            <p:spPr bwMode="auto">
              <a:xfrm>
                <a:off x="3071" y="5865"/>
                <a:ext cx="1026" cy="342"/>
              </a:xfrm>
              <a:prstGeom prst="line">
                <a:avLst/>
              </a:prstGeom>
              <a:noFill/>
              <a:ln w="9525">
                <a:solidFill>
                  <a:srgbClr val="000000"/>
                </a:solidFill>
                <a:prstDash val="sysDot"/>
                <a:round/>
                <a:headEnd/>
                <a:tailEnd/>
              </a:ln>
            </p:spPr>
            <p:txBody>
              <a:bodyPr/>
              <a:lstStyle/>
              <a:p>
                <a:endParaRPr lang="en-US"/>
              </a:p>
            </p:txBody>
          </p:sp>
          <p:sp>
            <p:nvSpPr>
              <p:cNvPr id="23598" name="Text Box 87"/>
              <p:cNvSpPr txBox="1">
                <a:spLocks noChangeArrowheads="1"/>
              </p:cNvSpPr>
              <p:nvPr/>
            </p:nvSpPr>
            <p:spPr bwMode="auto">
              <a:xfrm>
                <a:off x="2957" y="5979"/>
                <a:ext cx="171" cy="228"/>
              </a:xfrm>
              <a:prstGeom prst="rect">
                <a:avLst/>
              </a:prstGeom>
              <a:solidFill>
                <a:srgbClr val="FFFFFF"/>
              </a:solidFill>
              <a:ln w="9525">
                <a:noFill/>
                <a:miter lim="800000"/>
                <a:headEnd/>
                <a:tailEnd/>
              </a:ln>
            </p:spPr>
            <p:txBody>
              <a:bodyPr lIns="0" tIns="0" rIns="0" bIns="0"/>
              <a:lstStyle/>
              <a:p>
                <a:pPr algn="ctr"/>
                <a:r>
                  <a:rPr lang="en-US" sz="1000"/>
                  <a:t>1</a:t>
                </a:r>
                <a:endParaRPr lang="en-US"/>
              </a:p>
            </p:txBody>
          </p:sp>
          <p:sp>
            <p:nvSpPr>
              <p:cNvPr id="23599" name="Text Box 88"/>
              <p:cNvSpPr txBox="1">
                <a:spLocks noChangeArrowheads="1"/>
              </p:cNvSpPr>
              <p:nvPr/>
            </p:nvSpPr>
            <p:spPr bwMode="auto">
              <a:xfrm>
                <a:off x="3356" y="5979"/>
                <a:ext cx="171" cy="228"/>
              </a:xfrm>
              <a:prstGeom prst="rect">
                <a:avLst/>
              </a:prstGeom>
              <a:solidFill>
                <a:srgbClr val="FFFFFF"/>
              </a:solidFill>
              <a:ln w="9525">
                <a:noFill/>
                <a:miter lim="800000"/>
                <a:headEnd/>
                <a:tailEnd/>
              </a:ln>
            </p:spPr>
            <p:txBody>
              <a:bodyPr lIns="0" tIns="0" rIns="0" bIns="0"/>
              <a:lstStyle/>
              <a:p>
                <a:pPr algn="ctr"/>
                <a:r>
                  <a:rPr lang="en-US" sz="1000"/>
                  <a:t>8</a:t>
                </a:r>
                <a:endParaRPr lang="en-US"/>
              </a:p>
            </p:txBody>
          </p:sp>
          <p:sp>
            <p:nvSpPr>
              <p:cNvPr id="23600" name="Text Box 89"/>
              <p:cNvSpPr txBox="1">
                <a:spLocks noChangeArrowheads="1"/>
              </p:cNvSpPr>
              <p:nvPr/>
            </p:nvSpPr>
            <p:spPr bwMode="auto">
              <a:xfrm>
                <a:off x="2786" y="5979"/>
                <a:ext cx="171" cy="228"/>
              </a:xfrm>
              <a:prstGeom prst="rect">
                <a:avLst/>
              </a:prstGeom>
              <a:solidFill>
                <a:srgbClr val="FFFFFF"/>
              </a:solidFill>
              <a:ln w="9525">
                <a:noFill/>
                <a:miter lim="800000"/>
                <a:headEnd/>
                <a:tailEnd/>
              </a:ln>
            </p:spPr>
            <p:txBody>
              <a:bodyPr lIns="0" tIns="0" rIns="0" bIns="0"/>
              <a:lstStyle/>
              <a:p>
                <a:pPr algn="ctr"/>
                <a:r>
                  <a:rPr lang="en-US" sz="1000"/>
                  <a:t>1</a:t>
                </a:r>
                <a:endParaRPr lang="en-US"/>
              </a:p>
            </p:txBody>
          </p:sp>
          <p:sp>
            <p:nvSpPr>
              <p:cNvPr id="23601" name="Text Box 90"/>
              <p:cNvSpPr txBox="1">
                <a:spLocks noChangeArrowheads="1"/>
              </p:cNvSpPr>
              <p:nvPr/>
            </p:nvSpPr>
            <p:spPr bwMode="auto">
              <a:xfrm>
                <a:off x="2330" y="5979"/>
                <a:ext cx="171" cy="228"/>
              </a:xfrm>
              <a:prstGeom prst="rect">
                <a:avLst/>
              </a:prstGeom>
              <a:solidFill>
                <a:srgbClr val="FFFFFF"/>
              </a:solidFill>
              <a:ln w="9525">
                <a:noFill/>
                <a:miter lim="800000"/>
                <a:headEnd/>
                <a:tailEnd/>
              </a:ln>
            </p:spPr>
            <p:txBody>
              <a:bodyPr lIns="0" tIns="0" rIns="0" bIns="0"/>
              <a:lstStyle/>
              <a:p>
                <a:pPr algn="ctr"/>
                <a:r>
                  <a:rPr lang="en-US" sz="1000"/>
                  <a:t>1</a:t>
                </a:r>
                <a:endParaRPr lang="en-US"/>
              </a:p>
            </p:txBody>
          </p:sp>
          <p:sp>
            <p:nvSpPr>
              <p:cNvPr id="23602" name="Text Box 91"/>
              <p:cNvSpPr txBox="1">
                <a:spLocks noChangeArrowheads="1"/>
              </p:cNvSpPr>
              <p:nvPr/>
            </p:nvSpPr>
            <p:spPr bwMode="auto">
              <a:xfrm>
                <a:off x="2558" y="5979"/>
                <a:ext cx="171" cy="228"/>
              </a:xfrm>
              <a:prstGeom prst="rect">
                <a:avLst/>
              </a:prstGeom>
              <a:solidFill>
                <a:srgbClr val="FFFFFF"/>
              </a:solidFill>
              <a:ln w="9525">
                <a:noFill/>
                <a:miter lim="800000"/>
                <a:headEnd/>
                <a:tailEnd/>
              </a:ln>
            </p:spPr>
            <p:txBody>
              <a:bodyPr lIns="0" tIns="0" rIns="0" bIns="0"/>
              <a:lstStyle/>
              <a:p>
                <a:pPr algn="ctr"/>
                <a:r>
                  <a:rPr lang="en-US" sz="1000"/>
                  <a:t>1</a:t>
                </a:r>
                <a:endParaRPr lang="en-US"/>
              </a:p>
            </p:txBody>
          </p:sp>
        </p:grpSp>
        <p:sp>
          <p:nvSpPr>
            <p:cNvPr id="23578" name="Text Box 92"/>
            <p:cNvSpPr txBox="1">
              <a:spLocks noChangeArrowheads="1"/>
            </p:cNvSpPr>
            <p:nvPr/>
          </p:nvSpPr>
          <p:spPr bwMode="auto">
            <a:xfrm>
              <a:off x="4952" y="4326"/>
              <a:ext cx="287" cy="285"/>
            </a:xfrm>
            <a:prstGeom prst="rect">
              <a:avLst/>
            </a:prstGeom>
            <a:solidFill>
              <a:srgbClr val="FFFFFF"/>
            </a:solidFill>
            <a:ln w="9525">
              <a:noFill/>
              <a:miter lim="800000"/>
              <a:headEnd/>
              <a:tailEnd/>
            </a:ln>
          </p:spPr>
          <p:txBody>
            <a:bodyPr lIns="0" tIns="0" rIns="0" bIns="0"/>
            <a:lstStyle/>
            <a:p>
              <a:pPr algn="ctr"/>
              <a:r>
                <a:rPr lang="en-US" sz="1200" b="1"/>
                <a:t>a)</a:t>
              </a:r>
              <a:endParaRPr lang="en-US" b="1"/>
            </a:p>
          </p:txBody>
        </p:sp>
        <p:sp>
          <p:nvSpPr>
            <p:cNvPr id="23579" name="Text Box 93"/>
            <p:cNvSpPr txBox="1">
              <a:spLocks noChangeArrowheads="1"/>
            </p:cNvSpPr>
            <p:nvPr/>
          </p:nvSpPr>
          <p:spPr bwMode="auto">
            <a:xfrm>
              <a:off x="4952" y="5808"/>
              <a:ext cx="287" cy="285"/>
            </a:xfrm>
            <a:prstGeom prst="rect">
              <a:avLst/>
            </a:prstGeom>
            <a:solidFill>
              <a:srgbClr val="FFFFFF"/>
            </a:solidFill>
            <a:ln w="9525">
              <a:noFill/>
              <a:miter lim="800000"/>
              <a:headEnd/>
              <a:tailEnd/>
            </a:ln>
          </p:spPr>
          <p:txBody>
            <a:bodyPr lIns="0" tIns="0" rIns="0" bIns="0"/>
            <a:lstStyle/>
            <a:p>
              <a:pPr algn="ctr"/>
              <a:r>
                <a:rPr lang="en-US" sz="1200" b="1"/>
                <a:t>b)</a:t>
              </a:r>
              <a:endParaRPr lang="en-US" b="1"/>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1800" y="296863"/>
            <a:ext cx="8229600" cy="454025"/>
          </a:xfrm>
          <a:solidFill>
            <a:srgbClr val="FFCC00">
              <a:alpha val="34901"/>
            </a:srgbClr>
          </a:solidFill>
          <a:ln>
            <a:solidFill>
              <a:schemeClr val="accent1"/>
            </a:solidFill>
          </a:ln>
        </p:spPr>
        <p:txBody>
          <a:bodyPr/>
          <a:lstStyle/>
          <a:p>
            <a:pPr eaLnBrk="1" hangingPunct="1"/>
            <a:r>
              <a:rPr lang="ro-RO" sz="2400" b="1"/>
              <a:t>Bluetooth (IEEE 802.15)</a:t>
            </a:r>
            <a:r>
              <a:rPr lang="en-US"/>
              <a:t> </a:t>
            </a:r>
          </a:p>
        </p:txBody>
      </p:sp>
      <p:sp>
        <p:nvSpPr>
          <p:cNvPr id="24579" name="Text Box 3"/>
          <p:cNvSpPr txBox="1">
            <a:spLocks noChangeArrowheads="1"/>
          </p:cNvSpPr>
          <p:nvPr/>
        </p:nvSpPr>
        <p:spPr bwMode="auto">
          <a:xfrm>
            <a:off x="468313" y="836613"/>
            <a:ext cx="8207375" cy="5508625"/>
          </a:xfrm>
          <a:prstGeom prst="rect">
            <a:avLst/>
          </a:prstGeom>
          <a:solidFill>
            <a:srgbClr val="CCFFCC">
              <a:alpha val="38823"/>
            </a:srgbClr>
          </a:solidFill>
          <a:ln w="9525">
            <a:noFill/>
            <a:miter lim="800000"/>
            <a:headEnd/>
            <a:tailEnd/>
          </a:ln>
        </p:spPr>
        <p:txBody>
          <a:bodyPr>
            <a:spAutoFit/>
          </a:bodyPr>
          <a:lstStyle/>
          <a:p>
            <a:pPr marL="342900" indent="-342900"/>
            <a:r>
              <a:rPr lang="ro-RO" sz="1600" b="1" i="1"/>
              <a:t>Nivelul aplicaţie/profiluri</a:t>
            </a:r>
            <a:r>
              <a:rPr lang="ro-RO"/>
              <a:t> </a:t>
            </a:r>
            <a:r>
              <a:rPr lang="ro-RO" sz="1600"/>
              <a:t>defineşte 13 aplicaţii Bluetooth tipice:</a:t>
            </a:r>
          </a:p>
          <a:p>
            <a:pPr marL="342900" indent="-342900"/>
            <a:endParaRPr lang="ro-RO" sz="1200"/>
          </a:p>
          <a:p>
            <a:pPr marL="342900" indent="-342900"/>
            <a:r>
              <a:rPr lang="ro-RO" sz="1400" b="1"/>
              <a:t>Acces generic</a:t>
            </a:r>
            <a:r>
              <a:rPr lang="ro-RO" sz="1400"/>
              <a:t> -  proceduri pentru înterţinerea legăturii</a:t>
            </a:r>
          </a:p>
          <a:p>
            <a:pPr marL="342900" indent="-342900"/>
            <a:endParaRPr lang="ro-RO" sz="1400"/>
          </a:p>
          <a:p>
            <a:pPr marL="342900" indent="-342900"/>
            <a:r>
              <a:rPr lang="ro-RO" sz="1400" b="1"/>
              <a:t>Descoperire servicii </a:t>
            </a:r>
            <a:r>
              <a:rPr lang="ro-RO" sz="1400"/>
              <a:t>– protocol pentru descoperirea serviciilor oferite</a:t>
            </a:r>
          </a:p>
          <a:p>
            <a:pPr marL="342900" indent="-342900"/>
            <a:endParaRPr lang="ro-RO" sz="1400"/>
          </a:p>
          <a:p>
            <a:pPr marL="342900" indent="-342900"/>
            <a:r>
              <a:rPr lang="ro-RO" sz="1400" b="1"/>
              <a:t>Port serial</a:t>
            </a:r>
            <a:r>
              <a:rPr lang="ro-RO" sz="1400"/>
              <a:t> – înlocuitor de cablu pentru legătură pe port serial;</a:t>
            </a:r>
          </a:p>
          <a:p>
            <a:pPr marL="342900" indent="-342900"/>
            <a:endParaRPr lang="ro-RO" sz="1400"/>
          </a:p>
          <a:p>
            <a:pPr marL="342900" indent="-342900"/>
            <a:r>
              <a:rPr lang="ro-RO" sz="1400" b="1"/>
              <a:t>Interschimbare obiecte </a:t>
            </a:r>
            <a:r>
              <a:rPr lang="ro-RO" sz="1400"/>
              <a:t>– defineşte relaţia client / server pentru schimbare de obiecte</a:t>
            </a:r>
          </a:p>
          <a:p>
            <a:pPr marL="342900" indent="-342900"/>
            <a:endParaRPr lang="ro-RO" sz="1400"/>
          </a:p>
          <a:p>
            <a:pPr marL="342900" indent="-342900"/>
            <a:r>
              <a:rPr lang="ro-RO" sz="1400" b="1"/>
              <a:t>Acces la reţeaua locală</a:t>
            </a:r>
            <a:r>
              <a:rPr lang="ro-RO" sz="1400"/>
              <a:t> – protocol între calculator portabil şi reţeaua locală fixă</a:t>
            </a:r>
          </a:p>
          <a:p>
            <a:pPr marL="342900" indent="-342900"/>
            <a:endParaRPr lang="ro-RO" sz="1400"/>
          </a:p>
          <a:p>
            <a:pPr marL="342900" indent="-342900"/>
            <a:r>
              <a:rPr lang="ro-RO" sz="1400" b="1"/>
              <a:t>Reţea pe linie telefonică</a:t>
            </a:r>
            <a:r>
              <a:rPr lang="ro-RO" sz="1400"/>
              <a:t> – Apelarea unui notebook de la telefon</a:t>
            </a:r>
          </a:p>
          <a:p>
            <a:pPr marL="342900" indent="-342900"/>
            <a:endParaRPr lang="ro-RO" sz="1400"/>
          </a:p>
          <a:p>
            <a:pPr marL="342900" indent="-342900"/>
            <a:r>
              <a:rPr lang="ro-RO" sz="1400" b="1"/>
              <a:t>Fax </a:t>
            </a:r>
            <a:r>
              <a:rPr lang="ro-RO" sz="1400"/>
              <a:t>– permite unui fax mobil să comunice cu un telefon mobil</a:t>
            </a:r>
          </a:p>
          <a:p>
            <a:pPr marL="342900" indent="-342900"/>
            <a:endParaRPr lang="ro-RO" sz="1400"/>
          </a:p>
          <a:p>
            <a:pPr marL="342900" indent="-342900"/>
            <a:r>
              <a:rPr lang="ro-RO" sz="1400" b="1"/>
              <a:t>Telefon fără fir</a:t>
            </a:r>
            <a:r>
              <a:rPr lang="ro-RO" sz="1400"/>
              <a:t> – </a:t>
            </a:r>
            <a:r>
              <a:rPr lang="en-US" sz="1400"/>
              <a:t>serviciu de telefonie wireless</a:t>
            </a:r>
            <a:endParaRPr lang="ro-RO" sz="1400"/>
          </a:p>
          <a:p>
            <a:pPr marL="342900" indent="-342900"/>
            <a:endParaRPr lang="ro-RO" sz="1400"/>
          </a:p>
          <a:p>
            <a:pPr marL="342900" indent="-342900"/>
            <a:r>
              <a:rPr lang="ro-RO" sz="1400" b="1"/>
              <a:t>Em / Rec portabil</a:t>
            </a:r>
            <a:r>
              <a:rPr lang="ro-RO" sz="1400"/>
              <a:t> – radiotelefon portabil</a:t>
            </a:r>
          </a:p>
          <a:p>
            <a:pPr marL="342900" indent="-342900"/>
            <a:endParaRPr lang="ro-RO" sz="1400"/>
          </a:p>
          <a:p>
            <a:pPr marL="342900" indent="-342900"/>
            <a:r>
              <a:rPr lang="ro-RO" sz="1400" b="1"/>
              <a:t>Căşti de telefonie</a:t>
            </a:r>
            <a:r>
              <a:rPr lang="ro-RO" sz="1400"/>
              <a:t> cu transmiţător</a:t>
            </a:r>
          </a:p>
          <a:p>
            <a:pPr marL="342900" indent="-342900"/>
            <a:endParaRPr lang="ro-RO" sz="1400"/>
          </a:p>
          <a:p>
            <a:pPr marL="342900" indent="-342900"/>
            <a:r>
              <a:rPr lang="ro-RO" sz="1400" b="1"/>
              <a:t>Transfer de fişiere</a:t>
            </a:r>
          </a:p>
          <a:p>
            <a:pPr marL="342900" indent="-342900"/>
            <a:endParaRPr lang="ro-RO" sz="1400" b="1"/>
          </a:p>
          <a:p>
            <a:pPr marL="342900" indent="-342900"/>
            <a:r>
              <a:rPr lang="ro-RO" sz="1400" b="1"/>
              <a:t>Sincronizare</a:t>
            </a:r>
            <a:r>
              <a:rPr lang="ro-RO" sz="1400"/>
              <a:t> – permite unui PDA să se sincronizeze cu un calculator.</a:t>
            </a:r>
          </a:p>
        </p:txBody>
      </p:sp>
      <p:sp>
        <p:nvSpPr>
          <p:cNvPr id="2458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458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5123" name="Text Box 3"/>
          <p:cNvSpPr txBox="1">
            <a:spLocks noChangeArrowheads="1"/>
          </p:cNvSpPr>
          <p:nvPr/>
        </p:nvSpPr>
        <p:spPr bwMode="auto">
          <a:xfrm>
            <a:off x="395288" y="981075"/>
            <a:ext cx="8207375" cy="5711825"/>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Monitorizarea erorilor</a:t>
            </a:r>
            <a:r>
              <a:rPr lang="ro-RO" b="1" dirty="0"/>
              <a:t> </a:t>
            </a:r>
          </a:p>
          <a:p>
            <a:r>
              <a:rPr lang="ro-RO" b="1" dirty="0"/>
              <a:t>  </a:t>
            </a:r>
            <a:r>
              <a:rPr lang="ro-RO" sz="1600" dirty="0"/>
              <a:t>- detecţia erorilor</a:t>
            </a:r>
          </a:p>
          <a:p>
            <a:r>
              <a:rPr lang="ro-RO" sz="1600" dirty="0"/>
              <a:t>  - corecţia erorilor </a:t>
            </a:r>
          </a:p>
          <a:p>
            <a:endParaRPr lang="ro-RO" sz="1600" dirty="0"/>
          </a:p>
          <a:p>
            <a:r>
              <a:rPr lang="ro-RO" b="1" dirty="0">
                <a:solidFill>
                  <a:srgbClr val="3333FF"/>
                </a:solidFill>
              </a:rPr>
              <a:t>Tehnici de detecţie</a:t>
            </a:r>
            <a:r>
              <a:rPr lang="en-US" b="1" dirty="0">
                <a:solidFill>
                  <a:srgbClr val="3333FF"/>
                </a:solidFill>
              </a:rPr>
              <a:t>/ </a:t>
            </a:r>
            <a:r>
              <a:rPr lang="en-US" b="1" dirty="0" err="1">
                <a:solidFill>
                  <a:srgbClr val="3333FF"/>
                </a:solidFill>
              </a:rPr>
              <a:t>corec</a:t>
            </a:r>
            <a:r>
              <a:rPr lang="ro-RO" b="1" dirty="0">
                <a:solidFill>
                  <a:srgbClr val="3333FF"/>
                </a:solidFill>
              </a:rPr>
              <a:t>ţie erori</a:t>
            </a:r>
          </a:p>
          <a:p>
            <a:r>
              <a:rPr lang="ro-RO" b="1" dirty="0"/>
              <a:t>  </a:t>
            </a:r>
            <a:r>
              <a:rPr lang="ro-RO" sz="1600" dirty="0"/>
              <a:t>- bitul de paritate. </a:t>
            </a:r>
          </a:p>
          <a:p>
            <a:r>
              <a:rPr lang="ro-RO" sz="1600" dirty="0"/>
              <a:t>  - codurilor detectoare / corectoare de erori</a:t>
            </a:r>
            <a:r>
              <a:rPr lang="en-US" sz="1600" dirty="0"/>
              <a:t> </a:t>
            </a:r>
            <a:endParaRPr lang="ro-RO" sz="1600" dirty="0"/>
          </a:p>
          <a:p>
            <a:r>
              <a:rPr lang="ro-RO" sz="1600" dirty="0"/>
              <a:t>  - CRC – Cyclic Redundancy Check</a:t>
            </a:r>
            <a:r>
              <a:rPr lang="en-US" sz="1600" dirty="0"/>
              <a:t> </a:t>
            </a:r>
            <a:endParaRPr lang="ro-RO" sz="1600" dirty="0"/>
          </a:p>
          <a:p>
            <a:endParaRPr lang="ro-RO" sz="1600" dirty="0"/>
          </a:p>
          <a:p>
            <a:r>
              <a:rPr lang="ro-RO" b="1" dirty="0"/>
              <a:t>Distanţa Hamming</a:t>
            </a:r>
            <a:r>
              <a:rPr lang="ro-RO" dirty="0"/>
              <a:t> </a:t>
            </a:r>
            <a:r>
              <a:rPr lang="ro-RO" sz="1600" dirty="0"/>
              <a:t>reprezintă numărul maxim de poziţii prin care diferă între ele oricare două cuvinte de cod. </a:t>
            </a:r>
          </a:p>
          <a:p>
            <a:r>
              <a:rPr lang="ro-RO" sz="1600" dirty="0"/>
              <a:t>Ptr a detecta </a:t>
            </a:r>
            <a:r>
              <a:rPr lang="en-US" sz="1600" i="1" dirty="0"/>
              <a:t>d</a:t>
            </a:r>
            <a:r>
              <a:rPr lang="ro-RO" sz="1600" i="1" dirty="0"/>
              <a:t> </a:t>
            </a:r>
            <a:r>
              <a:rPr lang="ro-RO" sz="1600" dirty="0"/>
              <a:t>erori distanţa H</a:t>
            </a:r>
            <a:r>
              <a:rPr lang="en-US" sz="1600" dirty="0"/>
              <a:t>a</a:t>
            </a:r>
            <a:r>
              <a:rPr lang="ro-RO" sz="1600" dirty="0"/>
              <a:t>mming </a:t>
            </a:r>
            <a:r>
              <a:rPr lang="ro-RO" sz="1600" i="1" dirty="0"/>
              <a:t>d</a:t>
            </a:r>
            <a:r>
              <a:rPr lang="en-US" sz="1600" dirty="0"/>
              <a:t>+1</a:t>
            </a:r>
          </a:p>
          <a:p>
            <a:r>
              <a:rPr lang="ro-RO" sz="1600" dirty="0"/>
              <a:t>Ptr a </a:t>
            </a:r>
            <a:r>
              <a:rPr lang="en-US" sz="1600" dirty="0" err="1"/>
              <a:t>cor</a:t>
            </a:r>
            <a:r>
              <a:rPr lang="ro-RO" sz="1600" dirty="0"/>
              <a:t>ecta </a:t>
            </a:r>
            <a:r>
              <a:rPr lang="en-US" sz="1600" i="1" dirty="0"/>
              <a:t>d</a:t>
            </a:r>
            <a:r>
              <a:rPr lang="ro-RO" sz="1600" i="1" dirty="0"/>
              <a:t> </a:t>
            </a:r>
            <a:r>
              <a:rPr lang="ro-RO" sz="1600" dirty="0"/>
              <a:t>erori distanţa H</a:t>
            </a:r>
            <a:r>
              <a:rPr lang="en-US" sz="1600" dirty="0"/>
              <a:t>a</a:t>
            </a:r>
            <a:r>
              <a:rPr lang="ro-RO" sz="1600" dirty="0"/>
              <a:t>mming </a:t>
            </a:r>
            <a:r>
              <a:rPr lang="en-US" sz="1600" dirty="0"/>
              <a:t>2</a:t>
            </a:r>
            <a:r>
              <a:rPr lang="ro-RO" sz="1600" i="1" dirty="0"/>
              <a:t>d</a:t>
            </a:r>
            <a:r>
              <a:rPr lang="en-US" sz="1600" dirty="0"/>
              <a:t>+1</a:t>
            </a:r>
          </a:p>
          <a:p>
            <a:endParaRPr lang="ro-RO" sz="1600" dirty="0"/>
          </a:p>
          <a:p>
            <a:r>
              <a:rPr lang="ro-RO" b="1" dirty="0"/>
              <a:t>Codurile detectoare/corectoare</a:t>
            </a:r>
            <a:r>
              <a:rPr lang="ro-RO" dirty="0"/>
              <a:t> </a:t>
            </a:r>
            <a:r>
              <a:rPr lang="ro-RO" sz="1600" dirty="0"/>
              <a:t>de erori sunt coduri redundante. Ele au </a:t>
            </a:r>
            <a:r>
              <a:rPr lang="ro-RO" sz="1600" i="1" dirty="0"/>
              <a:t>k</a:t>
            </a:r>
            <a:r>
              <a:rPr lang="ro-RO" sz="1600" dirty="0"/>
              <a:t> biţi informaţionali şi </a:t>
            </a:r>
            <a:r>
              <a:rPr lang="ro-RO" sz="1600" i="1" dirty="0"/>
              <a:t>r</a:t>
            </a:r>
            <a:r>
              <a:rPr lang="ro-RO" sz="1600" dirty="0"/>
              <a:t> biţi redundanţi.</a:t>
            </a:r>
            <a:r>
              <a:rPr lang="en-US" sz="1600" dirty="0"/>
              <a:t> </a:t>
            </a:r>
          </a:p>
          <a:p>
            <a:r>
              <a:rPr lang="ro-RO" sz="1600" b="1" dirty="0"/>
              <a:t>CRC</a:t>
            </a:r>
            <a:r>
              <a:rPr lang="en-US" sz="1600" dirty="0"/>
              <a:t> </a:t>
            </a:r>
            <a:r>
              <a:rPr lang="en-US" sz="1600" dirty="0" err="1"/>
              <a:t>folose</a:t>
            </a:r>
            <a:r>
              <a:rPr lang="ro-RO" sz="1600" dirty="0"/>
              <a:t>ş</a:t>
            </a:r>
            <a:r>
              <a:rPr lang="en-US" sz="1600" dirty="0" err="1"/>
              <a:t>te</a:t>
            </a:r>
            <a:r>
              <a:rPr lang="en-US" sz="1600" dirty="0"/>
              <a:t> </a:t>
            </a:r>
            <a:r>
              <a:rPr lang="ro-RO" sz="1600" dirty="0"/>
              <a:t>codurile polinomiale</a:t>
            </a:r>
            <a:r>
              <a:rPr lang="en-US" dirty="0"/>
              <a:t> </a:t>
            </a:r>
            <a:r>
              <a:rPr lang="ro-RO" dirty="0"/>
              <a:t>şi </a:t>
            </a:r>
            <a:r>
              <a:rPr lang="ro-RO" sz="1600" dirty="0"/>
              <a:t>au la bază un polinom generator </a:t>
            </a:r>
            <a:r>
              <a:rPr lang="ro-RO" sz="1600" i="1" dirty="0"/>
              <a:t>G(x)</a:t>
            </a:r>
            <a:r>
              <a:rPr lang="en-US" sz="1600" dirty="0"/>
              <a:t> </a:t>
            </a:r>
            <a:endParaRPr lang="ro-RO" sz="1600" dirty="0"/>
          </a:p>
          <a:p>
            <a:r>
              <a:rPr lang="ro-RO" sz="1600" dirty="0"/>
              <a:t>   Mesajul de transmis </a:t>
            </a:r>
            <a:r>
              <a:rPr lang="ro-RO" sz="1600" i="1" dirty="0"/>
              <a:t>M</a:t>
            </a:r>
            <a:r>
              <a:rPr lang="ro-RO" sz="1600" i="1" baseline="-25000" dirty="0"/>
              <a:t>T</a:t>
            </a:r>
            <a:r>
              <a:rPr lang="ro-RO" sz="1600" i="1" dirty="0"/>
              <a:t>(x)</a:t>
            </a:r>
            <a:r>
              <a:rPr lang="ro-RO" sz="1600" dirty="0"/>
              <a:t> este împărţit la </a:t>
            </a:r>
            <a:r>
              <a:rPr lang="ro-RO" sz="1600" i="1" dirty="0"/>
              <a:t>G(x)</a:t>
            </a:r>
            <a:r>
              <a:rPr lang="en-US" sz="1600" dirty="0"/>
              <a:t> </a:t>
            </a:r>
            <a:endParaRPr lang="ro-RO" sz="1600" dirty="0"/>
          </a:p>
          <a:p>
            <a:r>
              <a:rPr lang="ro-RO" sz="1600" dirty="0"/>
              <a:t>    restul </a:t>
            </a:r>
            <a:r>
              <a:rPr lang="ro-RO" sz="1600" i="1" dirty="0"/>
              <a:t>R(x)</a:t>
            </a:r>
            <a:r>
              <a:rPr lang="ro-RO" sz="1600" dirty="0"/>
              <a:t> obţinut se adaugă la </a:t>
            </a:r>
            <a:r>
              <a:rPr lang="ro-RO" sz="1600" i="1" dirty="0"/>
              <a:t>M(x)</a:t>
            </a:r>
            <a:r>
              <a:rPr lang="ro-RO" sz="1600" dirty="0"/>
              <a:t> </a:t>
            </a:r>
          </a:p>
          <a:p>
            <a:r>
              <a:rPr lang="ro-RO" sz="1600" dirty="0"/>
              <a:t>La recepţie </a:t>
            </a:r>
            <a:r>
              <a:rPr lang="ro-RO" sz="1600" i="1" dirty="0"/>
              <a:t>M</a:t>
            </a:r>
            <a:r>
              <a:rPr lang="ro-RO" sz="1600" i="1" baseline="-25000" dirty="0"/>
              <a:t>R</a:t>
            </a:r>
            <a:r>
              <a:rPr lang="ro-RO" sz="1600" i="1" dirty="0"/>
              <a:t>(x)</a:t>
            </a:r>
            <a:r>
              <a:rPr lang="ro-RO" sz="1600" dirty="0"/>
              <a:t> este din nou împărţit la </a:t>
            </a:r>
            <a:r>
              <a:rPr lang="ro-RO" sz="1600" i="1" dirty="0"/>
              <a:t>G(x) şi </a:t>
            </a:r>
          </a:p>
          <a:p>
            <a:r>
              <a:rPr lang="ro-RO" sz="1600" i="1" dirty="0"/>
              <a:t>   dacă </a:t>
            </a:r>
            <a:r>
              <a:rPr lang="ro-RO" i="1" dirty="0"/>
              <a:t>R(x)</a:t>
            </a:r>
            <a:r>
              <a:rPr lang="ro-RO" dirty="0"/>
              <a:t> </a:t>
            </a:r>
            <a:r>
              <a:rPr lang="en-US" dirty="0"/>
              <a:t>=</a:t>
            </a:r>
            <a:r>
              <a:rPr lang="ro-RO" dirty="0"/>
              <a:t>0, nu există erori</a:t>
            </a:r>
            <a:endParaRPr lang="ro-RO" sz="1600" i="1" dirty="0"/>
          </a:p>
          <a:p>
            <a:r>
              <a:rPr lang="ro-RO" sz="1600" dirty="0"/>
              <a:t>  altfel există erori</a:t>
            </a:r>
            <a:endParaRPr lang="en-US" sz="1600" dirty="0"/>
          </a:p>
        </p:txBody>
      </p:sp>
      <p:sp>
        <p:nvSpPr>
          <p:cNvPr id="512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512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Punţi între LAN-uri</a:t>
            </a:r>
            <a:r>
              <a:rPr lang="en-US"/>
              <a:t> </a:t>
            </a:r>
          </a:p>
        </p:txBody>
      </p:sp>
      <p:sp>
        <p:nvSpPr>
          <p:cNvPr id="25603" name="Text Box 3"/>
          <p:cNvSpPr txBox="1">
            <a:spLocks noChangeArrowheads="1"/>
          </p:cNvSpPr>
          <p:nvPr/>
        </p:nvSpPr>
        <p:spPr bwMode="auto">
          <a:xfrm>
            <a:off x="468313" y="873125"/>
            <a:ext cx="8207375" cy="5470525"/>
          </a:xfrm>
          <a:prstGeom prst="rect">
            <a:avLst/>
          </a:prstGeom>
          <a:solidFill>
            <a:srgbClr val="CCFFCC">
              <a:alpha val="38823"/>
            </a:srgbClr>
          </a:solidFill>
          <a:ln w="9525">
            <a:noFill/>
            <a:miter lim="800000"/>
            <a:headEnd/>
            <a:tailEnd/>
          </a:ln>
        </p:spPr>
        <p:txBody>
          <a:bodyPr>
            <a:spAutoFit/>
          </a:bodyPr>
          <a:lstStyle/>
          <a:p>
            <a:pPr marL="342900" indent="-342900"/>
            <a:r>
              <a:rPr lang="ro-RO" sz="1600"/>
              <a:t>Problemele generale ale interconectării LAN-urilor sunt:</a:t>
            </a:r>
          </a:p>
          <a:p>
            <a:pPr marL="342900" indent="-342900"/>
            <a:r>
              <a:rPr lang="ro-RO" sz="1600"/>
              <a:t>   - formatul diferit al cadrelor;</a:t>
            </a:r>
          </a:p>
          <a:p>
            <a:pPr marL="342900" indent="-342900"/>
            <a:r>
              <a:rPr lang="ro-RO" sz="1600"/>
              <a:t>   - lungimea diferită a datelor utilizator;</a:t>
            </a:r>
          </a:p>
          <a:p>
            <a:pPr marL="342900" indent="-342900"/>
            <a:r>
              <a:rPr lang="ro-RO" sz="1600"/>
              <a:t>   - viteze diferite pentru date;</a:t>
            </a:r>
          </a:p>
          <a:p>
            <a:pPr marL="342900" indent="-342900"/>
            <a:r>
              <a:rPr lang="ro-RO" sz="1600"/>
              <a:t>   - nivele diferite de prioritate.</a:t>
            </a:r>
          </a:p>
          <a:p>
            <a:pPr marL="342900" indent="-342900"/>
            <a:r>
              <a:rPr lang="ro-RO" sz="1600"/>
              <a:t>Un exemplu de punte între un LAN fără fir (802.11) şi un LAN Ethernet este în fig. 3.16. Puntea desface antetul specific unui LAN şi îl adaugă pe cel al celuilalt LAN unde va trimite pachetele. Acest proces se face la nivelul MAC.</a:t>
            </a:r>
            <a:r>
              <a:rPr lang="en-US" sz="1600"/>
              <a:t> </a:t>
            </a:r>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a:p>
            <a:pPr marL="342900" indent="-342900"/>
            <a:endParaRPr lang="ro-RO" sz="1600"/>
          </a:p>
        </p:txBody>
      </p:sp>
      <p:sp>
        <p:nvSpPr>
          <p:cNvPr id="2560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560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25606" name="Group 6"/>
          <p:cNvGrpSpPr>
            <a:grpSpLocks/>
          </p:cNvGrpSpPr>
          <p:nvPr/>
        </p:nvGrpSpPr>
        <p:grpSpPr bwMode="auto">
          <a:xfrm>
            <a:off x="1223963" y="2889250"/>
            <a:ext cx="6335712" cy="3024188"/>
            <a:chOff x="2370" y="9762"/>
            <a:chExt cx="7980" cy="4218"/>
          </a:xfrm>
        </p:grpSpPr>
        <p:sp>
          <p:nvSpPr>
            <p:cNvPr id="25607" name="Text Box 7"/>
            <p:cNvSpPr txBox="1">
              <a:spLocks noChangeArrowheads="1"/>
            </p:cNvSpPr>
            <p:nvPr/>
          </p:nvSpPr>
          <p:spPr bwMode="auto">
            <a:xfrm>
              <a:off x="5163" y="10674"/>
              <a:ext cx="3249" cy="1596"/>
            </a:xfrm>
            <a:prstGeom prst="rect">
              <a:avLst/>
            </a:prstGeom>
            <a:solidFill>
              <a:srgbClr val="FFFFFF"/>
            </a:solidFill>
            <a:ln w="9525">
              <a:solidFill>
                <a:srgbClr val="000000"/>
              </a:solidFill>
              <a:prstDash val="sysDot"/>
              <a:miter lim="800000"/>
              <a:headEnd/>
              <a:tailEnd/>
            </a:ln>
          </p:spPr>
          <p:txBody>
            <a:bodyPr tIns="0"/>
            <a:lstStyle/>
            <a:p>
              <a:pPr>
                <a:spcBef>
                  <a:spcPts val="1200"/>
                </a:spcBef>
                <a:spcAft>
                  <a:spcPts val="300"/>
                </a:spcAft>
              </a:pPr>
              <a:r>
                <a:rPr lang="ro-RO" sz="1200" i="1"/>
                <a:t>Punte LAN</a:t>
              </a:r>
              <a:endParaRPr lang="en-US"/>
            </a:p>
          </p:txBody>
        </p:sp>
        <p:sp>
          <p:nvSpPr>
            <p:cNvPr id="25608" name="Rectangle 8"/>
            <p:cNvSpPr>
              <a:spLocks noChangeArrowheads="1"/>
            </p:cNvSpPr>
            <p:nvPr/>
          </p:nvSpPr>
          <p:spPr bwMode="auto">
            <a:xfrm>
              <a:off x="6669" y="12411"/>
              <a:ext cx="3534" cy="513"/>
            </a:xfrm>
            <a:prstGeom prst="rect">
              <a:avLst/>
            </a:prstGeom>
            <a:solidFill>
              <a:srgbClr val="C0C0C0"/>
            </a:solidFill>
            <a:ln w="9525">
              <a:solidFill>
                <a:srgbClr val="000000"/>
              </a:solidFill>
              <a:miter lim="800000"/>
              <a:headEnd/>
              <a:tailEnd/>
            </a:ln>
          </p:spPr>
          <p:txBody>
            <a:bodyPr/>
            <a:lstStyle/>
            <a:p>
              <a:endParaRPr lang="en-US"/>
            </a:p>
          </p:txBody>
        </p:sp>
        <p:sp>
          <p:nvSpPr>
            <p:cNvPr id="25609" name="Rectangle 9"/>
            <p:cNvSpPr>
              <a:spLocks noChangeArrowheads="1"/>
            </p:cNvSpPr>
            <p:nvPr/>
          </p:nvSpPr>
          <p:spPr bwMode="auto">
            <a:xfrm>
              <a:off x="3081" y="12417"/>
              <a:ext cx="3534" cy="513"/>
            </a:xfrm>
            <a:prstGeom prst="rect">
              <a:avLst/>
            </a:prstGeom>
            <a:solidFill>
              <a:srgbClr val="C0C0C0"/>
            </a:solidFill>
            <a:ln w="9525">
              <a:solidFill>
                <a:srgbClr val="000000"/>
              </a:solidFill>
              <a:miter lim="800000"/>
              <a:headEnd/>
              <a:tailEnd/>
            </a:ln>
          </p:spPr>
          <p:txBody>
            <a:bodyPr/>
            <a:lstStyle/>
            <a:p>
              <a:endParaRPr lang="en-US"/>
            </a:p>
          </p:txBody>
        </p:sp>
        <p:grpSp>
          <p:nvGrpSpPr>
            <p:cNvPr id="25610" name="Group 10"/>
            <p:cNvGrpSpPr>
              <a:grpSpLocks/>
            </p:cNvGrpSpPr>
            <p:nvPr/>
          </p:nvGrpSpPr>
          <p:grpSpPr bwMode="auto">
            <a:xfrm>
              <a:off x="6873" y="11757"/>
              <a:ext cx="1311" cy="456"/>
              <a:chOff x="2883" y="9819"/>
              <a:chExt cx="1311" cy="456"/>
            </a:xfrm>
          </p:grpSpPr>
          <p:sp>
            <p:nvSpPr>
              <p:cNvPr id="25679" name="Text Box 11"/>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3</a:t>
                </a:r>
                <a:endParaRPr lang="en-US"/>
              </a:p>
            </p:txBody>
          </p:sp>
          <p:sp>
            <p:nvSpPr>
              <p:cNvPr id="25680" name="Text Box 12"/>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81" name="Rectangle 13"/>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1" name="Group 14"/>
            <p:cNvGrpSpPr>
              <a:grpSpLocks/>
            </p:cNvGrpSpPr>
            <p:nvPr/>
          </p:nvGrpSpPr>
          <p:grpSpPr bwMode="auto">
            <a:xfrm>
              <a:off x="5334" y="11301"/>
              <a:ext cx="1311" cy="456"/>
              <a:chOff x="2883" y="9819"/>
              <a:chExt cx="1311" cy="456"/>
            </a:xfrm>
          </p:grpSpPr>
          <p:sp>
            <p:nvSpPr>
              <p:cNvPr id="25676" name="Text Box 15"/>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11</a:t>
                </a:r>
                <a:endParaRPr lang="en-US"/>
              </a:p>
            </p:txBody>
          </p:sp>
          <p:sp>
            <p:nvSpPr>
              <p:cNvPr id="25677" name="Text Box 16"/>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78" name="Rectangle 17"/>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2" name="Group 18"/>
            <p:cNvGrpSpPr>
              <a:grpSpLocks/>
            </p:cNvGrpSpPr>
            <p:nvPr/>
          </p:nvGrpSpPr>
          <p:grpSpPr bwMode="auto">
            <a:xfrm>
              <a:off x="7956" y="12441"/>
              <a:ext cx="1311" cy="456"/>
              <a:chOff x="2883" y="9819"/>
              <a:chExt cx="1311" cy="456"/>
            </a:xfrm>
          </p:grpSpPr>
          <p:sp>
            <p:nvSpPr>
              <p:cNvPr id="25673" name="Text Box 19"/>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3</a:t>
                </a:r>
                <a:endParaRPr lang="en-US"/>
              </a:p>
            </p:txBody>
          </p:sp>
          <p:sp>
            <p:nvSpPr>
              <p:cNvPr id="25674" name="Text Box 20"/>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75" name="Rectangle 21"/>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3" name="Group 22"/>
            <p:cNvGrpSpPr>
              <a:grpSpLocks/>
            </p:cNvGrpSpPr>
            <p:nvPr/>
          </p:nvGrpSpPr>
          <p:grpSpPr bwMode="auto">
            <a:xfrm>
              <a:off x="4422" y="12441"/>
              <a:ext cx="1311" cy="456"/>
              <a:chOff x="2883" y="9819"/>
              <a:chExt cx="1311" cy="456"/>
            </a:xfrm>
          </p:grpSpPr>
          <p:sp>
            <p:nvSpPr>
              <p:cNvPr id="25670" name="Text Box 23"/>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11</a:t>
                </a:r>
                <a:endParaRPr lang="en-US"/>
              </a:p>
            </p:txBody>
          </p:sp>
          <p:sp>
            <p:nvSpPr>
              <p:cNvPr id="25671" name="Text Box 24"/>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72" name="Rectangle 25"/>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4" name="Group 26"/>
            <p:cNvGrpSpPr>
              <a:grpSpLocks/>
            </p:cNvGrpSpPr>
            <p:nvPr/>
          </p:nvGrpSpPr>
          <p:grpSpPr bwMode="auto">
            <a:xfrm>
              <a:off x="5334" y="11757"/>
              <a:ext cx="1311" cy="456"/>
              <a:chOff x="2883" y="9819"/>
              <a:chExt cx="1311" cy="456"/>
            </a:xfrm>
          </p:grpSpPr>
          <p:sp>
            <p:nvSpPr>
              <p:cNvPr id="25667" name="Text Box 27"/>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11</a:t>
                </a:r>
                <a:endParaRPr lang="en-US"/>
              </a:p>
            </p:txBody>
          </p:sp>
          <p:sp>
            <p:nvSpPr>
              <p:cNvPr id="25668" name="Text Box 28"/>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69" name="Rectangle 29"/>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5" name="Group 30"/>
            <p:cNvGrpSpPr>
              <a:grpSpLocks/>
            </p:cNvGrpSpPr>
            <p:nvPr/>
          </p:nvGrpSpPr>
          <p:grpSpPr bwMode="auto">
            <a:xfrm>
              <a:off x="6246" y="10902"/>
              <a:ext cx="855" cy="342"/>
              <a:chOff x="6075" y="10218"/>
              <a:chExt cx="855" cy="342"/>
            </a:xfrm>
          </p:grpSpPr>
          <p:sp>
            <p:nvSpPr>
              <p:cNvPr id="25665" name="Text Box 31"/>
              <p:cNvSpPr txBox="1">
                <a:spLocks noChangeArrowheads="1"/>
              </p:cNvSpPr>
              <p:nvPr/>
            </p:nvSpPr>
            <p:spPr bwMode="auto">
              <a:xfrm>
                <a:off x="6246" y="10218"/>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66" name="Rectangle 32"/>
              <p:cNvSpPr>
                <a:spLocks noChangeArrowheads="1"/>
              </p:cNvSpPr>
              <p:nvPr/>
            </p:nvSpPr>
            <p:spPr bwMode="auto">
              <a:xfrm>
                <a:off x="6075" y="10218"/>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6" name="Group 33"/>
            <p:cNvGrpSpPr>
              <a:grpSpLocks/>
            </p:cNvGrpSpPr>
            <p:nvPr/>
          </p:nvGrpSpPr>
          <p:grpSpPr bwMode="auto">
            <a:xfrm>
              <a:off x="6873" y="11301"/>
              <a:ext cx="1311" cy="456"/>
              <a:chOff x="2883" y="9819"/>
              <a:chExt cx="1311" cy="456"/>
            </a:xfrm>
          </p:grpSpPr>
          <p:sp>
            <p:nvSpPr>
              <p:cNvPr id="25662" name="Text Box 34"/>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3</a:t>
                </a:r>
                <a:endParaRPr lang="en-US"/>
              </a:p>
            </p:txBody>
          </p:sp>
          <p:sp>
            <p:nvSpPr>
              <p:cNvPr id="25663" name="Text Box 35"/>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64" name="Rectangle 36"/>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17" name="Group 37"/>
            <p:cNvGrpSpPr>
              <a:grpSpLocks/>
            </p:cNvGrpSpPr>
            <p:nvPr/>
          </p:nvGrpSpPr>
          <p:grpSpPr bwMode="auto">
            <a:xfrm>
              <a:off x="3168" y="10161"/>
              <a:ext cx="1311" cy="2052"/>
              <a:chOff x="2769" y="9762"/>
              <a:chExt cx="1311" cy="2052"/>
            </a:xfrm>
          </p:grpSpPr>
          <p:grpSp>
            <p:nvGrpSpPr>
              <p:cNvPr id="25649" name="Group 38"/>
              <p:cNvGrpSpPr>
                <a:grpSpLocks/>
              </p:cNvGrpSpPr>
              <p:nvPr/>
            </p:nvGrpSpPr>
            <p:grpSpPr bwMode="auto">
              <a:xfrm>
                <a:off x="2769" y="10902"/>
                <a:ext cx="1311" cy="456"/>
                <a:chOff x="2883" y="9819"/>
                <a:chExt cx="1311" cy="456"/>
              </a:xfrm>
            </p:grpSpPr>
            <p:sp>
              <p:nvSpPr>
                <p:cNvPr id="25659" name="Text Box 39"/>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11</a:t>
                  </a:r>
                  <a:endParaRPr lang="en-US"/>
                </a:p>
              </p:txBody>
            </p:sp>
            <p:sp>
              <p:nvSpPr>
                <p:cNvPr id="25660" name="Text Box 40"/>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61" name="Rectangle 41"/>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50" name="Group 42"/>
              <p:cNvGrpSpPr>
                <a:grpSpLocks/>
              </p:cNvGrpSpPr>
              <p:nvPr/>
            </p:nvGrpSpPr>
            <p:grpSpPr bwMode="auto">
              <a:xfrm>
                <a:off x="2769" y="11358"/>
                <a:ext cx="1311" cy="456"/>
                <a:chOff x="2883" y="9819"/>
                <a:chExt cx="1311" cy="456"/>
              </a:xfrm>
            </p:grpSpPr>
            <p:sp>
              <p:nvSpPr>
                <p:cNvPr id="25656" name="Text Box 43"/>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11</a:t>
                  </a:r>
                  <a:endParaRPr lang="en-US"/>
                </a:p>
              </p:txBody>
            </p:sp>
            <p:sp>
              <p:nvSpPr>
                <p:cNvPr id="25657" name="Text Box 44"/>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58" name="Rectangle 45"/>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51" name="Group 46"/>
              <p:cNvGrpSpPr>
                <a:grpSpLocks/>
              </p:cNvGrpSpPr>
              <p:nvPr/>
            </p:nvGrpSpPr>
            <p:grpSpPr bwMode="auto">
              <a:xfrm>
                <a:off x="2769" y="10446"/>
                <a:ext cx="1311" cy="456"/>
                <a:chOff x="2883" y="9819"/>
                <a:chExt cx="1311" cy="456"/>
              </a:xfrm>
            </p:grpSpPr>
            <p:sp>
              <p:nvSpPr>
                <p:cNvPr id="25653" name="Text Box 47"/>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endParaRPr lang="en-US" sz="1000"/>
                </a:p>
                <a:p>
                  <a:endParaRPr lang="en-US"/>
                </a:p>
              </p:txBody>
            </p:sp>
            <p:sp>
              <p:nvSpPr>
                <p:cNvPr id="25654" name="Text Box 48"/>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55" name="Rectangle 49"/>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sp>
            <p:nvSpPr>
              <p:cNvPr id="25652" name="Text Box 50"/>
              <p:cNvSpPr txBox="1">
                <a:spLocks noChangeArrowheads="1"/>
              </p:cNvSpPr>
              <p:nvPr/>
            </p:nvSpPr>
            <p:spPr bwMode="auto">
              <a:xfrm>
                <a:off x="3339" y="9762"/>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grpSp>
        <p:sp>
          <p:nvSpPr>
            <p:cNvPr id="25618" name="Text Box 51"/>
            <p:cNvSpPr txBox="1">
              <a:spLocks noChangeArrowheads="1"/>
            </p:cNvSpPr>
            <p:nvPr/>
          </p:nvSpPr>
          <p:spPr bwMode="auto">
            <a:xfrm>
              <a:off x="2370" y="11814"/>
              <a:ext cx="570" cy="285"/>
            </a:xfrm>
            <a:prstGeom prst="rect">
              <a:avLst/>
            </a:prstGeom>
            <a:solidFill>
              <a:srgbClr val="FFFFFF"/>
            </a:solidFill>
            <a:ln w="9525">
              <a:noFill/>
              <a:miter lim="800000"/>
              <a:headEnd/>
              <a:tailEnd/>
            </a:ln>
          </p:spPr>
          <p:txBody>
            <a:bodyPr lIns="0" tIns="0" rIns="0" bIns="0"/>
            <a:lstStyle/>
            <a:p>
              <a:pPr algn="ctr"/>
              <a:r>
                <a:rPr lang="en-US" sz="1100"/>
                <a:t>Fizic</a:t>
              </a:r>
              <a:endParaRPr lang="en-US"/>
            </a:p>
          </p:txBody>
        </p:sp>
        <p:sp>
          <p:nvSpPr>
            <p:cNvPr id="25619" name="Text Box 52"/>
            <p:cNvSpPr txBox="1">
              <a:spLocks noChangeArrowheads="1"/>
            </p:cNvSpPr>
            <p:nvPr/>
          </p:nvSpPr>
          <p:spPr bwMode="auto">
            <a:xfrm>
              <a:off x="2484" y="10959"/>
              <a:ext cx="570" cy="285"/>
            </a:xfrm>
            <a:prstGeom prst="rect">
              <a:avLst/>
            </a:prstGeom>
            <a:solidFill>
              <a:srgbClr val="FFFFFF"/>
            </a:solidFill>
            <a:ln w="9525">
              <a:noFill/>
              <a:miter lim="800000"/>
              <a:headEnd/>
              <a:tailEnd/>
            </a:ln>
          </p:spPr>
          <p:txBody>
            <a:bodyPr lIns="0" tIns="0" rIns="0" bIns="0"/>
            <a:lstStyle/>
            <a:p>
              <a:pPr algn="ctr"/>
              <a:r>
                <a:rPr lang="en-US" sz="1100"/>
                <a:t>LD</a:t>
              </a:r>
              <a:endParaRPr lang="en-US"/>
            </a:p>
          </p:txBody>
        </p:sp>
        <p:sp>
          <p:nvSpPr>
            <p:cNvPr id="25620" name="Text Box 53"/>
            <p:cNvSpPr txBox="1">
              <a:spLocks noChangeArrowheads="1"/>
            </p:cNvSpPr>
            <p:nvPr/>
          </p:nvSpPr>
          <p:spPr bwMode="auto">
            <a:xfrm>
              <a:off x="2484" y="10161"/>
              <a:ext cx="570" cy="285"/>
            </a:xfrm>
            <a:prstGeom prst="rect">
              <a:avLst/>
            </a:prstGeom>
            <a:solidFill>
              <a:srgbClr val="FFFFFF"/>
            </a:solidFill>
            <a:ln w="9525">
              <a:noFill/>
              <a:miter lim="800000"/>
              <a:headEnd/>
              <a:tailEnd/>
            </a:ln>
          </p:spPr>
          <p:txBody>
            <a:bodyPr lIns="0" tIns="0" rIns="0" bIns="0"/>
            <a:lstStyle/>
            <a:p>
              <a:pPr algn="ctr"/>
              <a:r>
                <a:rPr lang="en-US" sz="1100">
                  <a:latin typeface="Times New Roman" pitchFamily="18" charset="0"/>
                </a:rPr>
                <a:t>Reţea</a:t>
              </a:r>
              <a:endParaRPr lang="en-US"/>
            </a:p>
          </p:txBody>
        </p:sp>
        <p:sp>
          <p:nvSpPr>
            <p:cNvPr id="25621" name="Text Box 54"/>
            <p:cNvSpPr txBox="1">
              <a:spLocks noChangeArrowheads="1"/>
            </p:cNvSpPr>
            <p:nvPr/>
          </p:nvSpPr>
          <p:spPr bwMode="auto">
            <a:xfrm>
              <a:off x="2427" y="11472"/>
              <a:ext cx="570" cy="285"/>
            </a:xfrm>
            <a:prstGeom prst="rect">
              <a:avLst/>
            </a:prstGeom>
            <a:solidFill>
              <a:srgbClr val="FFFFFF"/>
            </a:solidFill>
            <a:ln w="9525">
              <a:noFill/>
              <a:miter lim="800000"/>
              <a:headEnd/>
              <a:tailEnd/>
            </a:ln>
          </p:spPr>
          <p:txBody>
            <a:bodyPr lIns="0" tIns="0" rIns="0" bIns="0"/>
            <a:lstStyle/>
            <a:p>
              <a:pPr algn="ctr"/>
              <a:r>
                <a:rPr lang="en-US" sz="1100"/>
                <a:t>MAC</a:t>
              </a:r>
              <a:endParaRPr lang="en-US"/>
            </a:p>
          </p:txBody>
        </p:sp>
        <p:grpSp>
          <p:nvGrpSpPr>
            <p:cNvPr id="25622" name="Group 55"/>
            <p:cNvGrpSpPr>
              <a:grpSpLocks/>
            </p:cNvGrpSpPr>
            <p:nvPr/>
          </p:nvGrpSpPr>
          <p:grpSpPr bwMode="auto">
            <a:xfrm>
              <a:off x="8868" y="10218"/>
              <a:ext cx="1311" cy="1995"/>
              <a:chOff x="8469" y="9819"/>
              <a:chExt cx="1311" cy="1995"/>
            </a:xfrm>
          </p:grpSpPr>
          <p:grpSp>
            <p:nvGrpSpPr>
              <p:cNvPr id="25636" name="Group 56"/>
              <p:cNvGrpSpPr>
                <a:grpSpLocks/>
              </p:cNvGrpSpPr>
              <p:nvPr/>
            </p:nvGrpSpPr>
            <p:grpSpPr bwMode="auto">
              <a:xfrm>
                <a:off x="8469" y="10902"/>
                <a:ext cx="1311" cy="456"/>
                <a:chOff x="2883" y="9819"/>
                <a:chExt cx="1311" cy="456"/>
              </a:xfrm>
            </p:grpSpPr>
            <p:sp>
              <p:nvSpPr>
                <p:cNvPr id="25646" name="Text Box 57"/>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3</a:t>
                  </a:r>
                  <a:endParaRPr lang="en-US"/>
                </a:p>
              </p:txBody>
            </p:sp>
            <p:sp>
              <p:nvSpPr>
                <p:cNvPr id="25647" name="Text Box 58"/>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48" name="Rectangle 59"/>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37" name="Group 60"/>
              <p:cNvGrpSpPr>
                <a:grpSpLocks/>
              </p:cNvGrpSpPr>
              <p:nvPr/>
            </p:nvGrpSpPr>
            <p:grpSpPr bwMode="auto">
              <a:xfrm>
                <a:off x="8469" y="11358"/>
                <a:ext cx="1311" cy="456"/>
                <a:chOff x="2883" y="9819"/>
                <a:chExt cx="1311" cy="456"/>
              </a:xfrm>
            </p:grpSpPr>
            <p:sp>
              <p:nvSpPr>
                <p:cNvPr id="25643" name="Text Box 61"/>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r>
                    <a:rPr lang="en-US" sz="1000"/>
                    <a:t>802.</a:t>
                  </a:r>
                </a:p>
                <a:p>
                  <a:r>
                    <a:rPr lang="en-US" sz="1000"/>
                    <a:t>  3</a:t>
                  </a:r>
                  <a:endParaRPr lang="en-US"/>
                </a:p>
              </p:txBody>
            </p:sp>
            <p:sp>
              <p:nvSpPr>
                <p:cNvPr id="25644" name="Text Box 62"/>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45" name="Rectangle 63"/>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grpSp>
            <p:nvGrpSpPr>
              <p:cNvPr id="25638" name="Group 64"/>
              <p:cNvGrpSpPr>
                <a:grpSpLocks/>
              </p:cNvGrpSpPr>
              <p:nvPr/>
            </p:nvGrpSpPr>
            <p:grpSpPr bwMode="auto">
              <a:xfrm>
                <a:off x="8469" y="10446"/>
                <a:ext cx="1311" cy="456"/>
                <a:chOff x="2883" y="9819"/>
                <a:chExt cx="1311" cy="456"/>
              </a:xfrm>
            </p:grpSpPr>
            <p:sp>
              <p:nvSpPr>
                <p:cNvPr id="25640" name="Text Box 65"/>
                <p:cNvSpPr txBox="1">
                  <a:spLocks noChangeArrowheads="1"/>
                </p:cNvSpPr>
                <p:nvPr/>
              </p:nvSpPr>
              <p:spPr bwMode="auto">
                <a:xfrm>
                  <a:off x="2883" y="9819"/>
                  <a:ext cx="1311" cy="456"/>
                </a:xfrm>
                <a:prstGeom prst="rect">
                  <a:avLst/>
                </a:prstGeom>
                <a:solidFill>
                  <a:srgbClr val="FFFFFF"/>
                </a:solidFill>
                <a:ln w="9525">
                  <a:solidFill>
                    <a:srgbClr val="000000"/>
                  </a:solidFill>
                  <a:miter lim="800000"/>
                  <a:headEnd/>
                  <a:tailEnd/>
                </a:ln>
              </p:spPr>
              <p:txBody>
                <a:bodyPr lIns="0" tIns="0" rIns="0" bIns="0"/>
                <a:lstStyle/>
                <a:p>
                  <a:endParaRPr lang="en-US" sz="1000"/>
                </a:p>
                <a:p>
                  <a:endParaRPr lang="en-US"/>
                </a:p>
              </p:txBody>
            </p:sp>
            <p:sp>
              <p:nvSpPr>
                <p:cNvPr id="25641" name="Text Box 66"/>
                <p:cNvSpPr txBox="1">
                  <a:spLocks noChangeArrowheads="1"/>
                </p:cNvSpPr>
                <p:nvPr/>
              </p:nvSpPr>
              <p:spPr bwMode="auto">
                <a:xfrm>
                  <a:off x="3453" y="9876"/>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sp>
              <p:nvSpPr>
                <p:cNvPr id="25642" name="Rectangle 67"/>
                <p:cNvSpPr>
                  <a:spLocks noChangeArrowheads="1"/>
                </p:cNvSpPr>
                <p:nvPr/>
              </p:nvSpPr>
              <p:spPr bwMode="auto">
                <a:xfrm>
                  <a:off x="3282" y="9876"/>
                  <a:ext cx="171" cy="342"/>
                </a:xfrm>
                <a:prstGeom prst="rect">
                  <a:avLst/>
                </a:prstGeom>
                <a:solidFill>
                  <a:srgbClr val="969696"/>
                </a:solidFill>
                <a:ln w="9525">
                  <a:solidFill>
                    <a:srgbClr val="000000"/>
                  </a:solidFill>
                  <a:miter lim="800000"/>
                  <a:headEnd/>
                  <a:tailEnd/>
                </a:ln>
              </p:spPr>
              <p:txBody>
                <a:bodyPr/>
                <a:lstStyle/>
                <a:p>
                  <a:endParaRPr lang="en-US"/>
                </a:p>
              </p:txBody>
            </p:sp>
          </p:grpSp>
          <p:sp>
            <p:nvSpPr>
              <p:cNvPr id="25639" name="Text Box 68"/>
              <p:cNvSpPr txBox="1">
                <a:spLocks noChangeArrowheads="1"/>
              </p:cNvSpPr>
              <p:nvPr/>
            </p:nvSpPr>
            <p:spPr bwMode="auto">
              <a:xfrm>
                <a:off x="9039" y="9819"/>
                <a:ext cx="684" cy="342"/>
              </a:xfrm>
              <a:prstGeom prst="rect">
                <a:avLst/>
              </a:prstGeom>
              <a:solidFill>
                <a:srgbClr val="FFFFFF"/>
              </a:solidFill>
              <a:ln w="9525">
                <a:solidFill>
                  <a:srgbClr val="000000"/>
                </a:solidFill>
                <a:miter lim="800000"/>
                <a:headEnd/>
                <a:tailEnd/>
              </a:ln>
            </p:spPr>
            <p:txBody>
              <a:bodyPr lIns="0" tIns="0" rIns="0" bIns="0"/>
              <a:lstStyle/>
              <a:p>
                <a:pPr algn="ctr"/>
                <a:r>
                  <a:rPr lang="en-US" sz="1000"/>
                  <a:t>Pachet</a:t>
                </a:r>
                <a:endParaRPr lang="en-US"/>
              </a:p>
            </p:txBody>
          </p:sp>
        </p:grpSp>
        <p:sp>
          <p:nvSpPr>
            <p:cNvPr id="25623" name="Text Box 69"/>
            <p:cNvSpPr txBox="1">
              <a:spLocks noChangeArrowheads="1"/>
            </p:cNvSpPr>
            <p:nvPr/>
          </p:nvSpPr>
          <p:spPr bwMode="auto">
            <a:xfrm>
              <a:off x="3282" y="13125"/>
              <a:ext cx="2337" cy="285"/>
            </a:xfrm>
            <a:prstGeom prst="rect">
              <a:avLst/>
            </a:prstGeom>
            <a:solidFill>
              <a:srgbClr val="FFFFFF"/>
            </a:solidFill>
            <a:ln w="9525">
              <a:noFill/>
              <a:miter lim="800000"/>
              <a:headEnd/>
              <a:tailEnd/>
            </a:ln>
          </p:spPr>
          <p:txBody>
            <a:bodyPr lIns="0" tIns="0" rIns="0" bIns="0"/>
            <a:lstStyle/>
            <a:p>
              <a:pPr algn="ctr"/>
              <a:r>
                <a:rPr lang="en-US" sz="1000">
                  <a:latin typeface="Times New Roman" pitchFamily="18" charset="0"/>
                </a:rPr>
                <a:t>Cadru 802.11 (LAN fără fir)</a:t>
              </a:r>
              <a:endParaRPr lang="en-US"/>
            </a:p>
          </p:txBody>
        </p:sp>
        <p:sp>
          <p:nvSpPr>
            <p:cNvPr id="25624" name="Text Box 70"/>
            <p:cNvSpPr txBox="1">
              <a:spLocks noChangeArrowheads="1"/>
            </p:cNvSpPr>
            <p:nvPr/>
          </p:nvSpPr>
          <p:spPr bwMode="auto">
            <a:xfrm>
              <a:off x="7443" y="13125"/>
              <a:ext cx="1881" cy="285"/>
            </a:xfrm>
            <a:prstGeom prst="rect">
              <a:avLst/>
            </a:prstGeom>
            <a:solidFill>
              <a:srgbClr val="FFFFFF"/>
            </a:solidFill>
            <a:ln w="9525">
              <a:noFill/>
              <a:miter lim="800000"/>
              <a:headEnd/>
              <a:tailEnd/>
            </a:ln>
          </p:spPr>
          <p:txBody>
            <a:bodyPr lIns="0" tIns="0" rIns="0" bIns="0"/>
            <a:lstStyle/>
            <a:p>
              <a:pPr algn="ctr"/>
              <a:r>
                <a:rPr lang="en-US" sz="1000"/>
                <a:t>Cadru Ethernet</a:t>
              </a:r>
              <a:endParaRPr lang="en-US"/>
            </a:p>
          </p:txBody>
        </p:sp>
        <p:sp>
          <p:nvSpPr>
            <p:cNvPr id="25625" name="Line 71"/>
            <p:cNvSpPr>
              <a:spLocks noChangeShapeType="1"/>
            </p:cNvSpPr>
            <p:nvPr/>
          </p:nvSpPr>
          <p:spPr bwMode="auto">
            <a:xfrm flipV="1">
              <a:off x="5847" y="11073"/>
              <a:ext cx="399" cy="0"/>
            </a:xfrm>
            <a:prstGeom prst="line">
              <a:avLst/>
            </a:prstGeom>
            <a:noFill/>
            <a:ln w="9525">
              <a:solidFill>
                <a:srgbClr val="000000"/>
              </a:solidFill>
              <a:round/>
              <a:headEnd/>
              <a:tailEnd type="triangle" w="med" len="med"/>
            </a:ln>
          </p:spPr>
          <p:txBody>
            <a:bodyPr/>
            <a:lstStyle/>
            <a:p>
              <a:endParaRPr lang="en-US"/>
            </a:p>
          </p:txBody>
        </p:sp>
        <p:sp>
          <p:nvSpPr>
            <p:cNvPr id="25626" name="Line 72"/>
            <p:cNvSpPr>
              <a:spLocks noChangeShapeType="1"/>
            </p:cNvSpPr>
            <p:nvPr/>
          </p:nvSpPr>
          <p:spPr bwMode="auto">
            <a:xfrm>
              <a:off x="5847" y="11073"/>
              <a:ext cx="0" cy="228"/>
            </a:xfrm>
            <a:prstGeom prst="line">
              <a:avLst/>
            </a:prstGeom>
            <a:noFill/>
            <a:ln w="9525">
              <a:solidFill>
                <a:srgbClr val="000000"/>
              </a:solidFill>
              <a:round/>
              <a:headEnd/>
              <a:tailEnd/>
            </a:ln>
          </p:spPr>
          <p:txBody>
            <a:bodyPr/>
            <a:lstStyle/>
            <a:p>
              <a:endParaRPr lang="en-US"/>
            </a:p>
          </p:txBody>
        </p:sp>
        <p:sp>
          <p:nvSpPr>
            <p:cNvPr id="25627" name="Line 73"/>
            <p:cNvSpPr>
              <a:spLocks noChangeShapeType="1"/>
            </p:cNvSpPr>
            <p:nvPr/>
          </p:nvSpPr>
          <p:spPr bwMode="auto">
            <a:xfrm>
              <a:off x="7101" y="11073"/>
              <a:ext cx="342" cy="0"/>
            </a:xfrm>
            <a:prstGeom prst="line">
              <a:avLst/>
            </a:prstGeom>
            <a:noFill/>
            <a:ln w="9525">
              <a:solidFill>
                <a:srgbClr val="000000"/>
              </a:solidFill>
              <a:round/>
              <a:headEnd/>
              <a:tailEnd/>
            </a:ln>
          </p:spPr>
          <p:txBody>
            <a:bodyPr/>
            <a:lstStyle/>
            <a:p>
              <a:endParaRPr lang="en-US"/>
            </a:p>
          </p:txBody>
        </p:sp>
        <p:sp>
          <p:nvSpPr>
            <p:cNvPr id="25628" name="Line 74"/>
            <p:cNvSpPr>
              <a:spLocks noChangeShapeType="1"/>
            </p:cNvSpPr>
            <p:nvPr/>
          </p:nvSpPr>
          <p:spPr bwMode="auto">
            <a:xfrm>
              <a:off x="7443" y="11073"/>
              <a:ext cx="0" cy="228"/>
            </a:xfrm>
            <a:prstGeom prst="line">
              <a:avLst/>
            </a:prstGeom>
            <a:noFill/>
            <a:ln w="9525">
              <a:solidFill>
                <a:srgbClr val="000000"/>
              </a:solidFill>
              <a:round/>
              <a:headEnd/>
              <a:tailEnd type="triangle" w="med" len="med"/>
            </a:ln>
          </p:spPr>
          <p:txBody>
            <a:bodyPr/>
            <a:lstStyle/>
            <a:p>
              <a:endParaRPr lang="en-US"/>
            </a:p>
          </p:txBody>
        </p:sp>
        <p:sp>
          <p:nvSpPr>
            <p:cNvPr id="25629" name="Text Box 75"/>
            <p:cNvSpPr txBox="1">
              <a:spLocks noChangeArrowheads="1"/>
            </p:cNvSpPr>
            <p:nvPr/>
          </p:nvSpPr>
          <p:spPr bwMode="auto">
            <a:xfrm>
              <a:off x="3453" y="9819"/>
              <a:ext cx="1140" cy="228"/>
            </a:xfrm>
            <a:prstGeom prst="rect">
              <a:avLst/>
            </a:prstGeom>
            <a:solidFill>
              <a:srgbClr val="FFFFFF"/>
            </a:solidFill>
            <a:ln w="9525">
              <a:noFill/>
              <a:miter lim="800000"/>
              <a:headEnd/>
              <a:tailEnd/>
            </a:ln>
          </p:spPr>
          <p:txBody>
            <a:bodyPr lIns="0" tIns="0" rIns="0" bIns="0"/>
            <a:lstStyle/>
            <a:p>
              <a:pPr algn="ctr"/>
              <a:r>
                <a:rPr lang="en-US" sz="1100" i="1">
                  <a:latin typeface="Times New Roman" pitchFamily="18" charset="0"/>
                </a:rPr>
                <a:t>Gazdă A</a:t>
              </a:r>
              <a:endParaRPr lang="en-US"/>
            </a:p>
          </p:txBody>
        </p:sp>
        <p:sp>
          <p:nvSpPr>
            <p:cNvPr id="25630" name="Text Box 76"/>
            <p:cNvSpPr txBox="1">
              <a:spLocks noChangeArrowheads="1"/>
            </p:cNvSpPr>
            <p:nvPr/>
          </p:nvSpPr>
          <p:spPr bwMode="auto">
            <a:xfrm>
              <a:off x="8982" y="9762"/>
              <a:ext cx="1140" cy="228"/>
            </a:xfrm>
            <a:prstGeom prst="rect">
              <a:avLst/>
            </a:prstGeom>
            <a:solidFill>
              <a:srgbClr val="FFFFFF"/>
            </a:solidFill>
            <a:ln w="9525">
              <a:noFill/>
              <a:miter lim="800000"/>
              <a:headEnd/>
              <a:tailEnd/>
            </a:ln>
          </p:spPr>
          <p:txBody>
            <a:bodyPr lIns="0" tIns="0" rIns="0" bIns="0"/>
            <a:lstStyle/>
            <a:p>
              <a:pPr algn="ctr"/>
              <a:r>
                <a:rPr lang="en-US" sz="1100" i="1">
                  <a:latin typeface="Times New Roman" pitchFamily="18" charset="0"/>
                </a:rPr>
                <a:t>Gazdă B</a:t>
              </a:r>
              <a:endParaRPr lang="en-US"/>
            </a:p>
          </p:txBody>
        </p:sp>
        <p:sp>
          <p:nvSpPr>
            <p:cNvPr id="25631" name="Text Box 77"/>
            <p:cNvSpPr txBox="1">
              <a:spLocks noChangeArrowheads="1"/>
            </p:cNvSpPr>
            <p:nvPr/>
          </p:nvSpPr>
          <p:spPr bwMode="auto">
            <a:xfrm>
              <a:off x="2712" y="13638"/>
              <a:ext cx="7638" cy="342"/>
            </a:xfrm>
            <a:prstGeom prst="rect">
              <a:avLst/>
            </a:prstGeom>
            <a:solidFill>
              <a:srgbClr val="FFFFFF"/>
            </a:solidFill>
            <a:ln w="9525">
              <a:noFill/>
              <a:miter lim="800000"/>
              <a:headEnd/>
              <a:tailEnd/>
            </a:ln>
          </p:spPr>
          <p:txBody>
            <a:bodyPr lIns="0" tIns="0" rIns="0" bIns="0"/>
            <a:lstStyle/>
            <a:p>
              <a:pPr algn="ctr"/>
              <a:r>
                <a:rPr lang="en-US" sz="1200" b="1">
                  <a:latin typeface="Times New Roman" pitchFamily="18" charset="0"/>
                </a:rPr>
                <a:t>Fig. 3.16  Funcţionarea unei punţi de la 802.11 la 802.3</a:t>
              </a:r>
              <a:endParaRPr lang="en-US" b="1"/>
            </a:p>
          </p:txBody>
        </p:sp>
        <p:sp>
          <p:nvSpPr>
            <p:cNvPr id="25632" name="Line 78"/>
            <p:cNvSpPr>
              <a:spLocks noChangeShapeType="1"/>
            </p:cNvSpPr>
            <p:nvPr/>
          </p:nvSpPr>
          <p:spPr bwMode="auto">
            <a:xfrm>
              <a:off x="3852" y="12213"/>
              <a:ext cx="0" cy="228"/>
            </a:xfrm>
            <a:prstGeom prst="line">
              <a:avLst/>
            </a:prstGeom>
            <a:noFill/>
            <a:ln w="9525">
              <a:solidFill>
                <a:srgbClr val="000000"/>
              </a:solidFill>
              <a:round/>
              <a:headEnd/>
              <a:tailEnd type="triangle" w="med" len="med"/>
            </a:ln>
          </p:spPr>
          <p:txBody>
            <a:bodyPr/>
            <a:lstStyle/>
            <a:p>
              <a:endParaRPr lang="en-US"/>
            </a:p>
          </p:txBody>
        </p:sp>
        <p:sp>
          <p:nvSpPr>
            <p:cNvPr id="25633" name="Line 79"/>
            <p:cNvSpPr>
              <a:spLocks noChangeShapeType="1"/>
            </p:cNvSpPr>
            <p:nvPr/>
          </p:nvSpPr>
          <p:spPr bwMode="auto">
            <a:xfrm flipV="1">
              <a:off x="6018" y="12213"/>
              <a:ext cx="0" cy="228"/>
            </a:xfrm>
            <a:prstGeom prst="line">
              <a:avLst/>
            </a:prstGeom>
            <a:noFill/>
            <a:ln w="9525">
              <a:solidFill>
                <a:srgbClr val="000000"/>
              </a:solidFill>
              <a:round/>
              <a:headEnd/>
              <a:tailEnd type="triangle" w="med" len="med"/>
            </a:ln>
          </p:spPr>
          <p:txBody>
            <a:bodyPr/>
            <a:lstStyle/>
            <a:p>
              <a:endParaRPr lang="en-US"/>
            </a:p>
          </p:txBody>
        </p:sp>
        <p:sp>
          <p:nvSpPr>
            <p:cNvPr id="25634" name="Line 80"/>
            <p:cNvSpPr>
              <a:spLocks noChangeShapeType="1"/>
            </p:cNvSpPr>
            <p:nvPr/>
          </p:nvSpPr>
          <p:spPr bwMode="auto">
            <a:xfrm>
              <a:off x="7443" y="12213"/>
              <a:ext cx="0" cy="171"/>
            </a:xfrm>
            <a:prstGeom prst="line">
              <a:avLst/>
            </a:prstGeom>
            <a:noFill/>
            <a:ln w="9525">
              <a:solidFill>
                <a:srgbClr val="000000"/>
              </a:solidFill>
              <a:round/>
              <a:headEnd/>
              <a:tailEnd type="triangle" w="med" len="med"/>
            </a:ln>
          </p:spPr>
          <p:txBody>
            <a:bodyPr/>
            <a:lstStyle/>
            <a:p>
              <a:endParaRPr lang="en-US"/>
            </a:p>
          </p:txBody>
        </p:sp>
        <p:sp>
          <p:nvSpPr>
            <p:cNvPr id="25635" name="Line 81"/>
            <p:cNvSpPr>
              <a:spLocks noChangeShapeType="1"/>
            </p:cNvSpPr>
            <p:nvPr/>
          </p:nvSpPr>
          <p:spPr bwMode="auto">
            <a:xfrm flipV="1">
              <a:off x="9381" y="12213"/>
              <a:ext cx="0" cy="228"/>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26748" name="Picture 124"/>
          <p:cNvPicPr>
            <a:picLocks noChangeAspect="1" noChangeArrowheads="1"/>
          </p:cNvPicPr>
          <p:nvPr/>
        </p:nvPicPr>
        <p:blipFill>
          <a:blip r:embed="rId2" cstate="print"/>
          <a:srcRect/>
          <a:stretch>
            <a:fillRect/>
          </a:stretch>
        </p:blipFill>
        <p:spPr bwMode="auto">
          <a:xfrm>
            <a:off x="628596" y="4524390"/>
            <a:ext cx="6653364" cy="1533546"/>
          </a:xfrm>
          <a:prstGeom prst="rect">
            <a:avLst/>
          </a:prstGeom>
          <a:noFill/>
          <a:ln w="9525">
            <a:noFill/>
            <a:miter lim="800000"/>
            <a:headEnd/>
            <a:tailEnd/>
          </a:ln>
          <a:effectLst/>
        </p:spPr>
      </p:pic>
      <p:sp>
        <p:nvSpPr>
          <p:cNvPr id="125" name="TextBox 124"/>
          <p:cNvSpPr txBox="1"/>
          <p:nvPr/>
        </p:nvSpPr>
        <p:spPr>
          <a:xfrm>
            <a:off x="774648" y="4159260"/>
            <a:ext cx="3176631" cy="338554"/>
          </a:xfrm>
          <a:prstGeom prst="rect">
            <a:avLst/>
          </a:prstGeom>
          <a:noFill/>
        </p:spPr>
        <p:txBody>
          <a:bodyPr wrap="square" rtlCol="0">
            <a:spAutoFit/>
          </a:bodyPr>
          <a:lstStyle/>
          <a:p>
            <a:r>
              <a:rPr lang="ro-RO" sz="1600" b="1" dirty="0"/>
              <a:t>Avantejele VLAN</a:t>
            </a:r>
            <a:endParaRPr lang="en-US" sz="1600" b="1" dirty="0"/>
          </a:p>
        </p:txBody>
      </p:sp>
      <p:pic>
        <p:nvPicPr>
          <p:cNvPr id="26749" name="Picture 125"/>
          <p:cNvPicPr>
            <a:picLocks noChangeAspect="1" noChangeArrowheads="1"/>
          </p:cNvPicPr>
          <p:nvPr/>
        </p:nvPicPr>
        <p:blipFill>
          <a:blip r:embed="rId3" cstate="print"/>
          <a:srcRect/>
          <a:stretch>
            <a:fillRect/>
          </a:stretch>
        </p:blipFill>
        <p:spPr bwMode="auto">
          <a:xfrm>
            <a:off x="665109" y="1019143"/>
            <a:ext cx="6754905" cy="300611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7" name="Text Box 3"/>
          <p:cNvSpPr txBox="1">
            <a:spLocks noChangeArrowheads="1"/>
          </p:cNvSpPr>
          <p:nvPr/>
        </p:nvSpPr>
        <p:spPr bwMode="auto">
          <a:xfrm>
            <a:off x="468313" y="873125"/>
            <a:ext cx="8207375" cy="5610225"/>
          </a:xfrm>
          <a:prstGeom prst="rect">
            <a:avLst/>
          </a:prstGeom>
          <a:solidFill>
            <a:srgbClr val="CCFFCC">
              <a:alpha val="38823"/>
            </a:srgbClr>
          </a:solidFill>
          <a:ln w="9525">
            <a:noFill/>
            <a:miter lim="800000"/>
            <a:headEnd/>
            <a:tailEnd/>
          </a:ln>
        </p:spPr>
        <p:txBody>
          <a:bodyPr>
            <a:spAutoFit/>
          </a:bodyPr>
          <a:lstStyle/>
          <a:p>
            <a:pPr marL="342900" indent="-342900"/>
            <a:r>
              <a:rPr lang="en-US" sz="1400" dirty="0" err="1"/>
              <a:t>Permite</a:t>
            </a:r>
            <a:r>
              <a:rPr lang="ro-RO" sz="1400" dirty="0"/>
              <a:t> reconfigu</a:t>
            </a:r>
            <a:r>
              <a:rPr lang="en-US" sz="1400" dirty="0"/>
              <a:t>rare </a:t>
            </a:r>
            <a:r>
              <a:rPr lang="ro-RO" sz="1400" dirty="0"/>
              <a:t> soft a unei reţele realizată pe o cablare fixă</a:t>
            </a:r>
          </a:p>
          <a:p>
            <a:pPr marL="342900" indent="-342900"/>
            <a:r>
              <a:rPr lang="ro-RO" sz="1400" dirty="0"/>
              <a:t>Asigură flexibilitate sporită cerută de utilizatori</a:t>
            </a:r>
          </a:p>
          <a:p>
            <a:pPr marL="342900" indent="-342900"/>
            <a:r>
              <a:rPr lang="ro-RO" sz="1400" dirty="0"/>
              <a:t>Face o separare logică intre utilizatori (limitează accesul, defectele, separă aplicaţiile ...)</a:t>
            </a:r>
          </a:p>
          <a:p>
            <a:pPr marL="342900" indent="-342900"/>
            <a:r>
              <a:rPr lang="ro-RO" sz="1400" dirty="0"/>
              <a:t>Reglementate prin IEEE 802.1Q</a:t>
            </a:r>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endParaRPr lang="ro-RO" sz="1600" dirty="0"/>
          </a:p>
          <a:p>
            <a:pPr marL="342900" indent="-342900"/>
            <a:r>
              <a:rPr lang="ro-RO" sz="1400" dirty="0"/>
              <a:t>Apartenenţa unui pachet la un VLAN se face cu </a:t>
            </a:r>
            <a:r>
              <a:rPr lang="ro-RO" sz="1400" b="1" dirty="0"/>
              <a:t>indicator (identificator) de VLAN</a:t>
            </a:r>
            <a:r>
              <a:rPr lang="ro-RO" sz="1400" dirty="0"/>
              <a:t>. Acesta se află:</a:t>
            </a:r>
          </a:p>
          <a:p>
            <a:pPr marL="342900" indent="-342900"/>
            <a:r>
              <a:rPr lang="ro-RO" sz="1400" dirty="0"/>
              <a:t>La nivel de port</a:t>
            </a:r>
          </a:p>
          <a:p>
            <a:pPr marL="342900" indent="-342900"/>
            <a:r>
              <a:rPr lang="ro-RO" sz="1400" dirty="0"/>
              <a:t>La nivel de ardesă MAC</a:t>
            </a:r>
          </a:p>
          <a:p>
            <a:pPr marL="342900" indent="-342900"/>
            <a:r>
              <a:rPr lang="ro-RO" sz="1400" dirty="0"/>
              <a:t>La nivel de protocol de nivel 3 (sau adrese IP)</a:t>
            </a:r>
          </a:p>
          <a:p>
            <a:pPr marL="342900" indent="-342900"/>
            <a:r>
              <a:rPr lang="ro-RO" sz="1400" dirty="0"/>
              <a:t>Standard 802.1Q defineşte un nou format de cadru. Acesta conţine două câmpuri în plus faţă de 802.3: </a:t>
            </a:r>
            <a:r>
              <a:rPr lang="ro-RO" sz="1400" b="1" dirty="0"/>
              <a:t>identificator de protocol VLAN</a:t>
            </a:r>
            <a:r>
              <a:rPr lang="ro-RO" sz="1400" dirty="0"/>
              <a:t> şi </a:t>
            </a:r>
            <a:r>
              <a:rPr lang="ro-RO" sz="1400" b="1" dirty="0"/>
              <a:t>marcator</a:t>
            </a:r>
            <a:r>
              <a:rPr lang="ro-RO" sz="1400" dirty="0"/>
              <a:t>. Plăcile Ethernet care suportă VLAN construiesc direct cadre 802.1Q.</a:t>
            </a:r>
            <a:endParaRPr lang="ro-RO" sz="1600" dirty="0"/>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2" name="Group 82"/>
          <p:cNvGrpSpPr>
            <a:grpSpLocks/>
          </p:cNvGrpSpPr>
          <p:nvPr/>
        </p:nvGrpSpPr>
        <p:grpSpPr bwMode="auto">
          <a:xfrm>
            <a:off x="1223963" y="1916113"/>
            <a:ext cx="5784850" cy="2955925"/>
            <a:chOff x="2003" y="4091"/>
            <a:chExt cx="7809" cy="4161"/>
          </a:xfrm>
        </p:grpSpPr>
        <p:grpSp>
          <p:nvGrpSpPr>
            <p:cNvPr id="3" name="Group 83"/>
            <p:cNvGrpSpPr>
              <a:grpSpLocks/>
            </p:cNvGrpSpPr>
            <p:nvPr/>
          </p:nvGrpSpPr>
          <p:grpSpPr bwMode="auto">
            <a:xfrm>
              <a:off x="2110" y="4091"/>
              <a:ext cx="3794" cy="3150"/>
              <a:chOff x="2110" y="6103"/>
              <a:chExt cx="3794" cy="3150"/>
            </a:xfrm>
          </p:grpSpPr>
          <p:grpSp>
            <p:nvGrpSpPr>
              <p:cNvPr id="4" name="Group 84"/>
              <p:cNvGrpSpPr>
                <a:grpSpLocks/>
              </p:cNvGrpSpPr>
              <p:nvPr/>
            </p:nvGrpSpPr>
            <p:grpSpPr bwMode="auto">
              <a:xfrm>
                <a:off x="3179" y="7470"/>
                <a:ext cx="427" cy="357"/>
                <a:chOff x="3179" y="7470"/>
                <a:chExt cx="427" cy="357"/>
              </a:xfrm>
            </p:grpSpPr>
            <p:sp>
              <p:nvSpPr>
                <p:cNvPr id="26746" name="AutoShape 85"/>
                <p:cNvSpPr>
                  <a:spLocks noChangeArrowheads="1"/>
                </p:cNvSpPr>
                <p:nvPr/>
              </p:nvSpPr>
              <p:spPr bwMode="auto">
                <a:xfrm>
                  <a:off x="3179" y="7470"/>
                  <a:ext cx="427" cy="357"/>
                </a:xfrm>
                <a:prstGeom prst="hexagon">
                  <a:avLst>
                    <a:gd name="adj" fmla="val 29902"/>
                    <a:gd name="vf" fmla="val 115470"/>
                  </a:avLst>
                </a:prstGeom>
                <a:solidFill>
                  <a:srgbClr val="FFFFFF"/>
                </a:solidFill>
                <a:ln w="9525">
                  <a:solidFill>
                    <a:srgbClr val="000000"/>
                  </a:solidFill>
                  <a:miter lim="800000"/>
                  <a:headEnd/>
                  <a:tailEnd/>
                </a:ln>
              </p:spPr>
              <p:txBody>
                <a:bodyPr/>
                <a:lstStyle/>
                <a:p>
                  <a:endParaRPr lang="en-US"/>
                </a:p>
              </p:txBody>
            </p:sp>
            <p:sp>
              <p:nvSpPr>
                <p:cNvPr id="26747" name="Text Box 86"/>
                <p:cNvSpPr txBox="1">
                  <a:spLocks noChangeArrowheads="1"/>
                </p:cNvSpPr>
                <p:nvPr/>
              </p:nvSpPr>
              <p:spPr bwMode="auto">
                <a:xfrm>
                  <a:off x="3286" y="7530"/>
                  <a:ext cx="213" cy="238"/>
                </a:xfrm>
                <a:prstGeom prst="rect">
                  <a:avLst/>
                </a:prstGeom>
                <a:solidFill>
                  <a:srgbClr val="FFFFFF"/>
                </a:solidFill>
                <a:ln w="9525">
                  <a:noFill/>
                  <a:miter lim="800000"/>
                  <a:headEnd/>
                  <a:tailEnd/>
                </a:ln>
              </p:spPr>
              <p:txBody>
                <a:bodyPr lIns="0" tIns="0" rIns="0" bIns="0"/>
                <a:lstStyle/>
                <a:p>
                  <a:pPr algn="ctr"/>
                  <a:r>
                    <a:rPr lang="en-US" sz="900"/>
                    <a:t>B1</a:t>
                  </a:r>
                  <a:endParaRPr lang="en-US"/>
                </a:p>
              </p:txBody>
            </p:sp>
          </p:grpSp>
          <p:grpSp>
            <p:nvGrpSpPr>
              <p:cNvPr id="5" name="Group 87"/>
              <p:cNvGrpSpPr>
                <a:grpSpLocks/>
              </p:cNvGrpSpPr>
              <p:nvPr/>
            </p:nvGrpSpPr>
            <p:grpSpPr bwMode="auto">
              <a:xfrm>
                <a:off x="3232" y="6103"/>
                <a:ext cx="1283" cy="713"/>
                <a:chOff x="2655" y="4347"/>
                <a:chExt cx="1368" cy="684"/>
              </a:xfrm>
            </p:grpSpPr>
            <p:grpSp>
              <p:nvGrpSpPr>
                <p:cNvPr id="6" name="Group 88"/>
                <p:cNvGrpSpPr>
                  <a:grpSpLocks/>
                </p:cNvGrpSpPr>
                <p:nvPr/>
              </p:nvGrpSpPr>
              <p:grpSpPr bwMode="auto">
                <a:xfrm>
                  <a:off x="2883" y="4347"/>
                  <a:ext cx="285" cy="684"/>
                  <a:chOff x="3168" y="5145"/>
                  <a:chExt cx="285" cy="684"/>
                </a:xfrm>
              </p:grpSpPr>
              <p:sp>
                <p:nvSpPr>
                  <p:cNvPr id="26744" name="Text Box 89"/>
                  <p:cNvSpPr txBox="1">
                    <a:spLocks noChangeArrowheads="1"/>
                  </p:cNvSpPr>
                  <p:nvPr/>
                </p:nvSpPr>
                <p:spPr bwMode="auto">
                  <a:xfrm>
                    <a:off x="3168" y="5145"/>
                    <a:ext cx="285" cy="285"/>
                  </a:xfrm>
                  <a:prstGeom prst="rect">
                    <a:avLst/>
                  </a:prstGeom>
                  <a:solidFill>
                    <a:srgbClr val="C0C0C0"/>
                  </a:solidFill>
                  <a:ln w="9525">
                    <a:solidFill>
                      <a:srgbClr val="000000"/>
                    </a:solidFill>
                    <a:miter lim="800000"/>
                    <a:headEnd/>
                    <a:tailEnd/>
                  </a:ln>
                </p:spPr>
                <p:txBody>
                  <a:bodyPr lIns="0" tIns="0" rIns="0" bIns="0"/>
                  <a:lstStyle/>
                  <a:p>
                    <a:pPr algn="ctr"/>
                    <a:r>
                      <a:rPr lang="en-US" sz="1000"/>
                      <a:t>A</a:t>
                    </a:r>
                    <a:endParaRPr lang="en-US"/>
                  </a:p>
                </p:txBody>
              </p:sp>
              <p:sp>
                <p:nvSpPr>
                  <p:cNvPr id="26745" name="Line 90"/>
                  <p:cNvSpPr>
                    <a:spLocks noChangeShapeType="1"/>
                  </p:cNvSpPr>
                  <p:nvPr/>
                </p:nvSpPr>
                <p:spPr bwMode="auto">
                  <a:xfrm>
                    <a:off x="3282" y="5430"/>
                    <a:ext cx="0" cy="399"/>
                  </a:xfrm>
                  <a:prstGeom prst="line">
                    <a:avLst/>
                  </a:prstGeom>
                  <a:noFill/>
                  <a:ln w="9525">
                    <a:solidFill>
                      <a:srgbClr val="000000"/>
                    </a:solidFill>
                    <a:round/>
                    <a:headEnd/>
                    <a:tailEnd/>
                  </a:ln>
                </p:spPr>
                <p:txBody>
                  <a:bodyPr/>
                  <a:lstStyle/>
                  <a:p>
                    <a:endParaRPr lang="en-US"/>
                  </a:p>
                </p:txBody>
              </p:sp>
            </p:grpSp>
            <p:sp>
              <p:nvSpPr>
                <p:cNvPr id="26737" name="Line 91"/>
                <p:cNvSpPr>
                  <a:spLocks noChangeShapeType="1"/>
                </p:cNvSpPr>
                <p:nvPr/>
              </p:nvSpPr>
              <p:spPr bwMode="auto">
                <a:xfrm>
                  <a:off x="2655" y="5031"/>
                  <a:ext cx="1368" cy="0"/>
                </a:xfrm>
                <a:prstGeom prst="line">
                  <a:avLst/>
                </a:prstGeom>
                <a:noFill/>
                <a:ln w="9525">
                  <a:solidFill>
                    <a:srgbClr val="000000"/>
                  </a:solidFill>
                  <a:round/>
                  <a:headEnd/>
                  <a:tailEnd/>
                </a:ln>
              </p:spPr>
              <p:txBody>
                <a:bodyPr/>
                <a:lstStyle/>
                <a:p>
                  <a:endParaRPr lang="en-US"/>
                </a:p>
              </p:txBody>
            </p:sp>
            <p:grpSp>
              <p:nvGrpSpPr>
                <p:cNvPr id="7" name="Group 92"/>
                <p:cNvGrpSpPr>
                  <a:grpSpLocks/>
                </p:cNvGrpSpPr>
                <p:nvPr/>
              </p:nvGrpSpPr>
              <p:grpSpPr bwMode="auto">
                <a:xfrm>
                  <a:off x="3225" y="4347"/>
                  <a:ext cx="285" cy="684"/>
                  <a:chOff x="3168" y="5145"/>
                  <a:chExt cx="285" cy="684"/>
                </a:xfrm>
              </p:grpSpPr>
              <p:sp>
                <p:nvSpPr>
                  <p:cNvPr id="26742" name="Text Box 93"/>
                  <p:cNvSpPr txBox="1">
                    <a:spLocks noChangeArrowheads="1"/>
                  </p:cNvSpPr>
                  <p:nvPr/>
                </p:nvSpPr>
                <p:spPr bwMode="auto">
                  <a:xfrm>
                    <a:off x="3168" y="5145"/>
                    <a:ext cx="285" cy="285"/>
                  </a:xfrm>
                  <a:prstGeom prst="rect">
                    <a:avLst/>
                  </a:prstGeom>
                  <a:solidFill>
                    <a:srgbClr val="C0C0C0"/>
                  </a:solidFill>
                  <a:ln w="9525">
                    <a:solidFill>
                      <a:srgbClr val="000000"/>
                    </a:solidFill>
                    <a:miter lim="800000"/>
                    <a:headEnd/>
                    <a:tailEnd/>
                  </a:ln>
                </p:spPr>
                <p:txBody>
                  <a:bodyPr lIns="0" tIns="0" rIns="0" bIns="0"/>
                  <a:lstStyle/>
                  <a:p>
                    <a:pPr algn="ctr"/>
                    <a:r>
                      <a:rPr lang="en-US" sz="1000"/>
                      <a:t>B</a:t>
                    </a:r>
                    <a:endParaRPr lang="en-US"/>
                  </a:p>
                </p:txBody>
              </p:sp>
              <p:sp>
                <p:nvSpPr>
                  <p:cNvPr id="26743" name="Line 94"/>
                  <p:cNvSpPr>
                    <a:spLocks noChangeShapeType="1"/>
                  </p:cNvSpPr>
                  <p:nvPr/>
                </p:nvSpPr>
                <p:spPr bwMode="auto">
                  <a:xfrm>
                    <a:off x="3282" y="5430"/>
                    <a:ext cx="0" cy="399"/>
                  </a:xfrm>
                  <a:prstGeom prst="line">
                    <a:avLst/>
                  </a:prstGeom>
                  <a:noFill/>
                  <a:ln w="9525">
                    <a:solidFill>
                      <a:srgbClr val="000000"/>
                    </a:solidFill>
                    <a:round/>
                    <a:headEnd/>
                    <a:tailEnd/>
                  </a:ln>
                </p:spPr>
                <p:txBody>
                  <a:bodyPr/>
                  <a:lstStyle/>
                  <a:p>
                    <a:endParaRPr lang="en-US"/>
                  </a:p>
                </p:txBody>
              </p:sp>
            </p:grpSp>
            <p:grpSp>
              <p:nvGrpSpPr>
                <p:cNvPr id="8" name="Group 95"/>
                <p:cNvGrpSpPr>
                  <a:grpSpLocks/>
                </p:cNvGrpSpPr>
                <p:nvPr/>
              </p:nvGrpSpPr>
              <p:grpSpPr bwMode="auto">
                <a:xfrm>
                  <a:off x="3681" y="4347"/>
                  <a:ext cx="285" cy="684"/>
                  <a:chOff x="3168" y="5145"/>
                  <a:chExt cx="285" cy="684"/>
                </a:xfrm>
              </p:grpSpPr>
              <p:sp>
                <p:nvSpPr>
                  <p:cNvPr id="26740" name="Text Box 96"/>
                  <p:cNvSpPr txBox="1">
                    <a:spLocks noChangeArrowheads="1"/>
                  </p:cNvSpPr>
                  <p:nvPr/>
                </p:nvSpPr>
                <p:spPr bwMode="auto">
                  <a:xfrm>
                    <a:off x="3168" y="5145"/>
                    <a:ext cx="285" cy="285"/>
                  </a:xfrm>
                  <a:prstGeom prst="rect">
                    <a:avLst/>
                  </a:prstGeom>
                  <a:solidFill>
                    <a:srgbClr val="FFFFFF"/>
                  </a:solidFill>
                  <a:ln w="9525">
                    <a:solidFill>
                      <a:srgbClr val="000000"/>
                    </a:solidFill>
                    <a:miter lim="800000"/>
                    <a:headEnd/>
                    <a:tailEnd/>
                  </a:ln>
                </p:spPr>
                <p:txBody>
                  <a:bodyPr lIns="0" tIns="0" rIns="0" bIns="0"/>
                  <a:lstStyle/>
                  <a:p>
                    <a:pPr algn="ctr"/>
                    <a:r>
                      <a:rPr lang="en-US" sz="1000"/>
                      <a:t>C</a:t>
                    </a:r>
                    <a:endParaRPr lang="en-US"/>
                  </a:p>
                </p:txBody>
              </p:sp>
              <p:sp>
                <p:nvSpPr>
                  <p:cNvPr id="26741" name="Line 97"/>
                  <p:cNvSpPr>
                    <a:spLocks noChangeShapeType="1"/>
                  </p:cNvSpPr>
                  <p:nvPr/>
                </p:nvSpPr>
                <p:spPr bwMode="auto">
                  <a:xfrm>
                    <a:off x="3282" y="5430"/>
                    <a:ext cx="0" cy="399"/>
                  </a:xfrm>
                  <a:prstGeom prst="line">
                    <a:avLst/>
                  </a:prstGeom>
                  <a:noFill/>
                  <a:ln w="9525">
                    <a:solidFill>
                      <a:srgbClr val="000000"/>
                    </a:solidFill>
                    <a:round/>
                    <a:headEnd/>
                    <a:tailEnd/>
                  </a:ln>
                </p:spPr>
                <p:txBody>
                  <a:bodyPr/>
                  <a:lstStyle/>
                  <a:p>
                    <a:endParaRPr lang="en-US"/>
                  </a:p>
                </p:txBody>
              </p:sp>
            </p:grpSp>
          </p:grpSp>
          <p:sp>
            <p:nvSpPr>
              <p:cNvPr id="26682" name="Line 98"/>
              <p:cNvSpPr>
                <a:spLocks noChangeShapeType="1"/>
              </p:cNvSpPr>
              <p:nvPr/>
            </p:nvSpPr>
            <p:spPr bwMode="auto">
              <a:xfrm flipH="1">
                <a:off x="2805" y="7648"/>
                <a:ext cx="374" cy="0"/>
              </a:xfrm>
              <a:prstGeom prst="line">
                <a:avLst/>
              </a:prstGeom>
              <a:noFill/>
              <a:ln w="9525">
                <a:solidFill>
                  <a:srgbClr val="000000"/>
                </a:solidFill>
                <a:round/>
                <a:headEnd/>
                <a:tailEnd/>
              </a:ln>
            </p:spPr>
            <p:txBody>
              <a:bodyPr/>
              <a:lstStyle/>
              <a:p>
                <a:endParaRPr lang="en-US"/>
              </a:p>
            </p:txBody>
          </p:sp>
          <p:sp>
            <p:nvSpPr>
              <p:cNvPr id="26683" name="Line 99"/>
              <p:cNvSpPr>
                <a:spLocks noChangeShapeType="1"/>
              </p:cNvSpPr>
              <p:nvPr/>
            </p:nvSpPr>
            <p:spPr bwMode="auto">
              <a:xfrm>
                <a:off x="2858" y="7072"/>
                <a:ext cx="0" cy="1486"/>
              </a:xfrm>
              <a:prstGeom prst="line">
                <a:avLst/>
              </a:prstGeom>
              <a:noFill/>
              <a:ln w="9525">
                <a:solidFill>
                  <a:srgbClr val="000000"/>
                </a:solidFill>
                <a:round/>
                <a:headEnd/>
                <a:tailEnd/>
              </a:ln>
            </p:spPr>
            <p:txBody>
              <a:bodyPr/>
              <a:lstStyle/>
              <a:p>
                <a:endParaRPr lang="en-US"/>
              </a:p>
            </p:txBody>
          </p:sp>
          <p:sp>
            <p:nvSpPr>
              <p:cNvPr id="26684" name="Text Box 100"/>
              <p:cNvSpPr txBox="1">
                <a:spLocks noChangeArrowheads="1"/>
              </p:cNvSpPr>
              <p:nvPr/>
            </p:nvSpPr>
            <p:spPr bwMode="auto">
              <a:xfrm>
                <a:off x="2915" y="7300"/>
                <a:ext cx="213" cy="237"/>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grpSp>
            <p:nvGrpSpPr>
              <p:cNvPr id="9" name="Group 101"/>
              <p:cNvGrpSpPr>
                <a:grpSpLocks/>
              </p:cNvGrpSpPr>
              <p:nvPr/>
            </p:nvGrpSpPr>
            <p:grpSpPr bwMode="auto">
              <a:xfrm>
                <a:off x="4354" y="7470"/>
                <a:ext cx="428" cy="357"/>
                <a:chOff x="3168" y="6285"/>
                <a:chExt cx="456" cy="342"/>
              </a:xfrm>
            </p:grpSpPr>
            <p:sp>
              <p:nvSpPr>
                <p:cNvPr id="26734" name="AutoShape 102"/>
                <p:cNvSpPr>
                  <a:spLocks noChangeArrowheads="1"/>
                </p:cNvSpPr>
                <p:nvPr/>
              </p:nvSpPr>
              <p:spPr bwMode="auto">
                <a:xfrm>
                  <a:off x="3168" y="6285"/>
                  <a:ext cx="456" cy="342"/>
                </a:xfrm>
                <a:prstGeom prst="hexagon">
                  <a:avLst>
                    <a:gd name="adj" fmla="val 33333"/>
                    <a:gd name="vf" fmla="val 115470"/>
                  </a:avLst>
                </a:prstGeom>
                <a:solidFill>
                  <a:srgbClr val="FFFFFF"/>
                </a:solidFill>
                <a:ln w="9525">
                  <a:solidFill>
                    <a:srgbClr val="000000"/>
                  </a:solidFill>
                  <a:miter lim="800000"/>
                  <a:headEnd/>
                  <a:tailEnd/>
                </a:ln>
              </p:spPr>
              <p:txBody>
                <a:bodyPr/>
                <a:lstStyle/>
                <a:p>
                  <a:endParaRPr lang="en-US"/>
                </a:p>
              </p:txBody>
            </p:sp>
            <p:sp>
              <p:nvSpPr>
                <p:cNvPr id="26735" name="Text Box 103"/>
                <p:cNvSpPr txBox="1">
                  <a:spLocks noChangeArrowheads="1"/>
                </p:cNvSpPr>
                <p:nvPr/>
              </p:nvSpPr>
              <p:spPr bwMode="auto">
                <a:xfrm>
                  <a:off x="3282" y="6342"/>
                  <a:ext cx="228" cy="228"/>
                </a:xfrm>
                <a:prstGeom prst="rect">
                  <a:avLst/>
                </a:prstGeom>
                <a:solidFill>
                  <a:srgbClr val="FFFFFF"/>
                </a:solidFill>
                <a:ln w="9525">
                  <a:noFill/>
                  <a:miter lim="800000"/>
                  <a:headEnd/>
                  <a:tailEnd/>
                </a:ln>
              </p:spPr>
              <p:txBody>
                <a:bodyPr lIns="0" tIns="0" rIns="0" bIns="0"/>
                <a:lstStyle/>
                <a:p>
                  <a:pPr algn="ctr"/>
                  <a:r>
                    <a:rPr lang="en-US" sz="900"/>
                    <a:t>B2</a:t>
                  </a:r>
                  <a:endParaRPr lang="en-US"/>
                </a:p>
              </p:txBody>
            </p:sp>
          </p:grpSp>
          <p:sp>
            <p:nvSpPr>
              <p:cNvPr id="26686" name="Line 104"/>
              <p:cNvSpPr>
                <a:spLocks noChangeShapeType="1"/>
              </p:cNvSpPr>
              <p:nvPr/>
            </p:nvSpPr>
            <p:spPr bwMode="auto">
              <a:xfrm flipV="1">
                <a:off x="3392" y="6816"/>
                <a:ext cx="0" cy="654"/>
              </a:xfrm>
              <a:prstGeom prst="line">
                <a:avLst/>
              </a:prstGeom>
              <a:noFill/>
              <a:ln w="9525">
                <a:solidFill>
                  <a:srgbClr val="000000"/>
                </a:solidFill>
                <a:round/>
                <a:headEnd/>
                <a:tailEnd/>
              </a:ln>
            </p:spPr>
            <p:txBody>
              <a:bodyPr/>
              <a:lstStyle/>
              <a:p>
                <a:endParaRPr lang="en-US"/>
              </a:p>
            </p:txBody>
          </p:sp>
          <p:sp>
            <p:nvSpPr>
              <p:cNvPr id="26687" name="Line 105"/>
              <p:cNvSpPr>
                <a:spLocks noChangeShapeType="1"/>
              </p:cNvSpPr>
              <p:nvPr/>
            </p:nvSpPr>
            <p:spPr bwMode="auto">
              <a:xfrm>
                <a:off x="3606" y="7648"/>
                <a:ext cx="748" cy="0"/>
              </a:xfrm>
              <a:prstGeom prst="line">
                <a:avLst/>
              </a:prstGeom>
              <a:noFill/>
              <a:ln w="9525">
                <a:solidFill>
                  <a:srgbClr val="000000"/>
                </a:solidFill>
                <a:round/>
                <a:headEnd/>
                <a:tailEnd/>
              </a:ln>
            </p:spPr>
            <p:txBody>
              <a:bodyPr/>
              <a:lstStyle/>
              <a:p>
                <a:endParaRPr lang="en-US"/>
              </a:p>
            </p:txBody>
          </p:sp>
          <p:sp>
            <p:nvSpPr>
              <p:cNvPr id="26688" name="Line 106"/>
              <p:cNvSpPr>
                <a:spLocks noChangeShapeType="1"/>
              </p:cNvSpPr>
              <p:nvPr/>
            </p:nvSpPr>
            <p:spPr bwMode="auto">
              <a:xfrm>
                <a:off x="4782" y="7648"/>
                <a:ext cx="374" cy="0"/>
              </a:xfrm>
              <a:prstGeom prst="line">
                <a:avLst/>
              </a:prstGeom>
              <a:noFill/>
              <a:ln w="9525">
                <a:solidFill>
                  <a:srgbClr val="000000"/>
                </a:solidFill>
                <a:round/>
                <a:headEnd/>
                <a:tailEnd/>
              </a:ln>
            </p:spPr>
            <p:txBody>
              <a:bodyPr/>
              <a:lstStyle/>
              <a:p>
                <a:endParaRPr lang="en-US"/>
              </a:p>
            </p:txBody>
          </p:sp>
          <p:grpSp>
            <p:nvGrpSpPr>
              <p:cNvPr id="10" name="Group 107"/>
              <p:cNvGrpSpPr>
                <a:grpSpLocks/>
              </p:cNvGrpSpPr>
              <p:nvPr/>
            </p:nvGrpSpPr>
            <p:grpSpPr bwMode="auto">
              <a:xfrm>
                <a:off x="5156" y="6757"/>
                <a:ext cx="748" cy="1426"/>
                <a:chOff x="4878" y="4974"/>
                <a:chExt cx="798" cy="1368"/>
              </a:xfrm>
            </p:grpSpPr>
            <p:sp>
              <p:nvSpPr>
                <p:cNvPr id="26724" name="Line 108"/>
                <p:cNvSpPr>
                  <a:spLocks noChangeShapeType="1"/>
                </p:cNvSpPr>
                <p:nvPr/>
              </p:nvSpPr>
              <p:spPr bwMode="auto">
                <a:xfrm>
                  <a:off x="4878" y="4974"/>
                  <a:ext cx="0" cy="1368"/>
                </a:xfrm>
                <a:prstGeom prst="line">
                  <a:avLst/>
                </a:prstGeom>
                <a:noFill/>
                <a:ln w="9525">
                  <a:solidFill>
                    <a:srgbClr val="000000"/>
                  </a:solidFill>
                  <a:round/>
                  <a:headEnd/>
                  <a:tailEnd/>
                </a:ln>
              </p:spPr>
              <p:txBody>
                <a:bodyPr/>
                <a:lstStyle/>
                <a:p>
                  <a:endParaRPr lang="en-US"/>
                </a:p>
              </p:txBody>
            </p:sp>
            <p:grpSp>
              <p:nvGrpSpPr>
                <p:cNvPr id="11" name="Group 109"/>
                <p:cNvGrpSpPr>
                  <a:grpSpLocks/>
                </p:cNvGrpSpPr>
                <p:nvPr/>
              </p:nvGrpSpPr>
              <p:grpSpPr bwMode="auto">
                <a:xfrm>
                  <a:off x="4878" y="5088"/>
                  <a:ext cx="741" cy="228"/>
                  <a:chOff x="4764" y="7140"/>
                  <a:chExt cx="912" cy="285"/>
                </a:xfrm>
              </p:grpSpPr>
              <p:sp>
                <p:nvSpPr>
                  <p:cNvPr id="26732" name="Rectangle 110"/>
                  <p:cNvSpPr>
                    <a:spLocks noChangeArrowheads="1"/>
                  </p:cNvSpPr>
                  <p:nvPr/>
                </p:nvSpPr>
                <p:spPr bwMode="auto">
                  <a:xfrm>
                    <a:off x="5277" y="7140"/>
                    <a:ext cx="399" cy="285"/>
                  </a:xfrm>
                  <a:prstGeom prst="rect">
                    <a:avLst/>
                  </a:prstGeom>
                  <a:solidFill>
                    <a:srgbClr val="FFFFFF"/>
                  </a:solidFill>
                  <a:ln w="9525">
                    <a:solidFill>
                      <a:srgbClr val="000000"/>
                    </a:solidFill>
                    <a:miter lim="800000"/>
                    <a:headEnd/>
                    <a:tailEnd/>
                  </a:ln>
                </p:spPr>
                <p:txBody>
                  <a:bodyPr/>
                  <a:lstStyle/>
                  <a:p>
                    <a:endParaRPr lang="en-US"/>
                  </a:p>
                </p:txBody>
              </p:sp>
              <p:sp>
                <p:nvSpPr>
                  <p:cNvPr id="26733" name="Line 111"/>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2" name="Group 112"/>
                <p:cNvGrpSpPr>
                  <a:grpSpLocks/>
                </p:cNvGrpSpPr>
                <p:nvPr/>
              </p:nvGrpSpPr>
              <p:grpSpPr bwMode="auto">
                <a:xfrm>
                  <a:off x="4878" y="5544"/>
                  <a:ext cx="798" cy="228"/>
                  <a:chOff x="4764" y="7140"/>
                  <a:chExt cx="912" cy="285"/>
                </a:xfrm>
              </p:grpSpPr>
              <p:sp>
                <p:nvSpPr>
                  <p:cNvPr id="26730" name="Rectangle 113"/>
                  <p:cNvSpPr>
                    <a:spLocks noChangeArrowheads="1"/>
                  </p:cNvSpPr>
                  <p:nvPr/>
                </p:nvSpPr>
                <p:spPr bwMode="auto">
                  <a:xfrm>
                    <a:off x="5277" y="7140"/>
                    <a:ext cx="399" cy="285"/>
                  </a:xfrm>
                  <a:prstGeom prst="rect">
                    <a:avLst/>
                  </a:prstGeom>
                  <a:solidFill>
                    <a:srgbClr val="FFFFFF"/>
                  </a:solidFill>
                  <a:ln w="9525">
                    <a:solidFill>
                      <a:srgbClr val="000000"/>
                    </a:solidFill>
                    <a:miter lim="800000"/>
                    <a:headEnd/>
                    <a:tailEnd/>
                  </a:ln>
                </p:spPr>
                <p:txBody>
                  <a:bodyPr/>
                  <a:lstStyle/>
                  <a:p>
                    <a:endParaRPr lang="en-US"/>
                  </a:p>
                </p:txBody>
              </p:sp>
              <p:sp>
                <p:nvSpPr>
                  <p:cNvPr id="26731" name="Line 114"/>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3" name="Group 115"/>
                <p:cNvGrpSpPr>
                  <a:grpSpLocks/>
                </p:cNvGrpSpPr>
                <p:nvPr/>
              </p:nvGrpSpPr>
              <p:grpSpPr bwMode="auto">
                <a:xfrm>
                  <a:off x="4878" y="6057"/>
                  <a:ext cx="798" cy="228"/>
                  <a:chOff x="4764" y="7140"/>
                  <a:chExt cx="912" cy="285"/>
                </a:xfrm>
              </p:grpSpPr>
              <p:sp>
                <p:nvSpPr>
                  <p:cNvPr id="26728" name="Rectangle 116"/>
                  <p:cNvSpPr>
                    <a:spLocks noChangeArrowheads="1"/>
                  </p:cNvSpPr>
                  <p:nvPr/>
                </p:nvSpPr>
                <p:spPr bwMode="auto">
                  <a:xfrm>
                    <a:off x="5277" y="7140"/>
                    <a:ext cx="399" cy="285"/>
                  </a:xfrm>
                  <a:prstGeom prst="rect">
                    <a:avLst/>
                  </a:prstGeom>
                  <a:solidFill>
                    <a:srgbClr val="FFFFFF"/>
                  </a:solidFill>
                  <a:ln w="9525">
                    <a:solidFill>
                      <a:srgbClr val="000000"/>
                    </a:solidFill>
                    <a:miter lim="800000"/>
                    <a:headEnd/>
                    <a:tailEnd/>
                  </a:ln>
                </p:spPr>
                <p:txBody>
                  <a:bodyPr/>
                  <a:lstStyle/>
                  <a:p>
                    <a:endParaRPr lang="en-US"/>
                  </a:p>
                </p:txBody>
              </p:sp>
              <p:sp>
                <p:nvSpPr>
                  <p:cNvPr id="26729" name="Line 117"/>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grpSp>
            <p:nvGrpSpPr>
              <p:cNvPr id="14" name="Group 118"/>
              <p:cNvGrpSpPr>
                <a:grpSpLocks/>
              </p:cNvGrpSpPr>
              <p:nvPr/>
            </p:nvGrpSpPr>
            <p:grpSpPr bwMode="auto">
              <a:xfrm rot="10800000">
                <a:off x="2110" y="7113"/>
                <a:ext cx="748" cy="238"/>
                <a:chOff x="4764" y="7140"/>
                <a:chExt cx="912" cy="285"/>
              </a:xfrm>
            </p:grpSpPr>
            <p:sp>
              <p:nvSpPr>
                <p:cNvPr id="26722" name="Rectangle 119"/>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23" name="Line 120"/>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5" name="Group 121"/>
              <p:cNvGrpSpPr>
                <a:grpSpLocks/>
              </p:cNvGrpSpPr>
              <p:nvPr/>
            </p:nvGrpSpPr>
            <p:grpSpPr bwMode="auto">
              <a:xfrm rot="10800000">
                <a:off x="2117" y="7528"/>
                <a:ext cx="748" cy="238"/>
                <a:chOff x="4764" y="7140"/>
                <a:chExt cx="912" cy="285"/>
              </a:xfrm>
            </p:grpSpPr>
            <p:sp>
              <p:nvSpPr>
                <p:cNvPr id="26720" name="Rectangle 122"/>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21" name="Line 123"/>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6" name="Group 124"/>
              <p:cNvGrpSpPr>
                <a:grpSpLocks/>
              </p:cNvGrpSpPr>
              <p:nvPr/>
            </p:nvGrpSpPr>
            <p:grpSpPr bwMode="auto">
              <a:xfrm rot="10800000">
                <a:off x="2110" y="7945"/>
                <a:ext cx="748" cy="238"/>
                <a:chOff x="4764" y="7140"/>
                <a:chExt cx="912" cy="285"/>
              </a:xfrm>
            </p:grpSpPr>
            <p:sp>
              <p:nvSpPr>
                <p:cNvPr id="26718" name="Rectangle 125"/>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19" name="Line 126"/>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7" name="Group 127"/>
              <p:cNvGrpSpPr>
                <a:grpSpLocks/>
              </p:cNvGrpSpPr>
              <p:nvPr/>
            </p:nvGrpSpPr>
            <p:grpSpPr bwMode="auto">
              <a:xfrm rot="10800000">
                <a:off x="2110" y="8361"/>
                <a:ext cx="748" cy="238"/>
                <a:chOff x="4764" y="7140"/>
                <a:chExt cx="912" cy="285"/>
              </a:xfrm>
            </p:grpSpPr>
            <p:sp>
              <p:nvSpPr>
                <p:cNvPr id="26716" name="Rectangle 128"/>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17" name="Line 129"/>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sp>
            <p:nvSpPr>
              <p:cNvPr id="26694" name="Text Box 130"/>
              <p:cNvSpPr txBox="1">
                <a:spLocks noChangeArrowheads="1"/>
              </p:cNvSpPr>
              <p:nvPr/>
            </p:nvSpPr>
            <p:spPr bwMode="auto">
              <a:xfrm>
                <a:off x="3713" y="7708"/>
                <a:ext cx="481" cy="297"/>
              </a:xfrm>
              <a:prstGeom prst="rect">
                <a:avLst/>
              </a:prstGeom>
              <a:solidFill>
                <a:srgbClr val="FFFFFF"/>
              </a:solidFill>
              <a:ln w="9525">
                <a:noFill/>
                <a:miter lim="800000"/>
                <a:headEnd/>
                <a:tailEnd/>
              </a:ln>
            </p:spPr>
            <p:txBody>
              <a:bodyPr lIns="0" tIns="0" rIns="0" bIns="0"/>
              <a:lstStyle/>
              <a:p>
                <a:pPr algn="ctr"/>
                <a:r>
                  <a:rPr lang="en-US" sz="1000"/>
                  <a:t>G,W</a:t>
                </a:r>
                <a:endParaRPr lang="en-US"/>
              </a:p>
            </p:txBody>
          </p:sp>
          <p:sp>
            <p:nvSpPr>
              <p:cNvPr id="26695" name="Text Box 131"/>
              <p:cNvSpPr txBox="1">
                <a:spLocks noChangeArrowheads="1"/>
              </p:cNvSpPr>
              <p:nvPr/>
            </p:nvSpPr>
            <p:spPr bwMode="auto">
              <a:xfrm>
                <a:off x="3446" y="7054"/>
                <a:ext cx="552" cy="246"/>
              </a:xfrm>
              <a:prstGeom prst="rect">
                <a:avLst/>
              </a:prstGeom>
              <a:solidFill>
                <a:srgbClr val="FFFFFF"/>
              </a:solidFill>
              <a:ln w="9525">
                <a:noFill/>
                <a:miter lim="800000"/>
                <a:headEnd/>
                <a:tailEnd/>
              </a:ln>
            </p:spPr>
            <p:txBody>
              <a:bodyPr lIns="0" tIns="0" rIns="0" bIns="0"/>
              <a:lstStyle/>
              <a:p>
                <a:pPr algn="ctr"/>
                <a:r>
                  <a:rPr lang="en-US" sz="1000"/>
                  <a:t>G,W</a:t>
                </a:r>
                <a:endParaRPr lang="en-US"/>
              </a:p>
            </p:txBody>
          </p:sp>
          <p:sp>
            <p:nvSpPr>
              <p:cNvPr id="26696" name="Text Box 132"/>
              <p:cNvSpPr txBox="1">
                <a:spLocks noChangeArrowheads="1"/>
              </p:cNvSpPr>
              <p:nvPr/>
            </p:nvSpPr>
            <p:spPr bwMode="auto">
              <a:xfrm>
                <a:off x="4622" y="8064"/>
                <a:ext cx="427" cy="238"/>
              </a:xfrm>
              <a:prstGeom prst="rect">
                <a:avLst/>
              </a:prstGeom>
              <a:solidFill>
                <a:srgbClr val="FFFFFF"/>
              </a:solidFill>
              <a:ln w="9525">
                <a:noFill/>
                <a:miter lim="800000"/>
                <a:headEnd/>
                <a:tailEnd/>
              </a:ln>
            </p:spPr>
            <p:txBody>
              <a:bodyPr lIns="0" tIns="0" rIns="0" bIns="0"/>
              <a:lstStyle/>
              <a:p>
                <a:pPr algn="ctr"/>
                <a:r>
                  <a:rPr lang="en-US" sz="1000"/>
                  <a:t>G,W</a:t>
                </a:r>
                <a:endParaRPr lang="en-US"/>
              </a:p>
            </p:txBody>
          </p:sp>
          <p:sp>
            <p:nvSpPr>
              <p:cNvPr id="26697" name="Text Box 133"/>
              <p:cNvSpPr txBox="1">
                <a:spLocks noChangeArrowheads="1"/>
              </p:cNvSpPr>
              <p:nvPr/>
            </p:nvSpPr>
            <p:spPr bwMode="auto">
              <a:xfrm>
                <a:off x="4835" y="7351"/>
                <a:ext cx="214" cy="238"/>
              </a:xfrm>
              <a:prstGeom prst="rect">
                <a:avLst/>
              </a:prstGeom>
              <a:solidFill>
                <a:srgbClr val="FFFFFF"/>
              </a:solidFill>
              <a:ln w="9525">
                <a:noFill/>
                <a:miter lim="800000"/>
                <a:headEnd/>
                <a:tailEnd/>
              </a:ln>
            </p:spPr>
            <p:txBody>
              <a:bodyPr lIns="0" tIns="0" rIns="0" bIns="0"/>
              <a:lstStyle/>
              <a:p>
                <a:pPr algn="ctr"/>
                <a:r>
                  <a:rPr lang="en-US" sz="1000"/>
                  <a:t>W</a:t>
                </a:r>
                <a:endParaRPr lang="en-US"/>
              </a:p>
            </p:txBody>
          </p:sp>
          <p:sp>
            <p:nvSpPr>
              <p:cNvPr id="26698" name="Line 134"/>
              <p:cNvSpPr>
                <a:spLocks noChangeShapeType="1"/>
              </p:cNvSpPr>
              <p:nvPr/>
            </p:nvSpPr>
            <p:spPr bwMode="auto">
              <a:xfrm>
                <a:off x="4568" y="7827"/>
                <a:ext cx="0" cy="713"/>
              </a:xfrm>
              <a:prstGeom prst="line">
                <a:avLst/>
              </a:prstGeom>
              <a:noFill/>
              <a:ln w="9525">
                <a:solidFill>
                  <a:srgbClr val="000000"/>
                </a:solidFill>
                <a:round/>
                <a:headEnd/>
                <a:tailEnd/>
              </a:ln>
            </p:spPr>
            <p:txBody>
              <a:bodyPr/>
              <a:lstStyle/>
              <a:p>
                <a:endParaRPr lang="en-US"/>
              </a:p>
            </p:txBody>
          </p:sp>
          <p:sp>
            <p:nvSpPr>
              <p:cNvPr id="26699" name="Line 135"/>
              <p:cNvSpPr>
                <a:spLocks noChangeShapeType="1"/>
              </p:cNvSpPr>
              <p:nvPr/>
            </p:nvSpPr>
            <p:spPr bwMode="auto">
              <a:xfrm>
                <a:off x="3927" y="8540"/>
                <a:ext cx="1282" cy="0"/>
              </a:xfrm>
              <a:prstGeom prst="line">
                <a:avLst/>
              </a:prstGeom>
              <a:noFill/>
              <a:ln w="9525">
                <a:solidFill>
                  <a:srgbClr val="000000"/>
                </a:solidFill>
                <a:round/>
                <a:headEnd/>
                <a:tailEnd/>
              </a:ln>
            </p:spPr>
            <p:txBody>
              <a:bodyPr/>
              <a:lstStyle/>
              <a:p>
                <a:endParaRPr lang="en-US"/>
              </a:p>
            </p:txBody>
          </p:sp>
          <p:grpSp>
            <p:nvGrpSpPr>
              <p:cNvPr id="18" name="Group 136"/>
              <p:cNvGrpSpPr>
                <a:grpSpLocks/>
              </p:cNvGrpSpPr>
              <p:nvPr/>
            </p:nvGrpSpPr>
            <p:grpSpPr bwMode="auto">
              <a:xfrm rot="5400000">
                <a:off x="3997" y="8790"/>
                <a:ext cx="713" cy="214"/>
                <a:chOff x="4764" y="7140"/>
                <a:chExt cx="912" cy="285"/>
              </a:xfrm>
            </p:grpSpPr>
            <p:sp>
              <p:nvSpPr>
                <p:cNvPr id="26714" name="Rectangle 137"/>
                <p:cNvSpPr>
                  <a:spLocks noChangeArrowheads="1"/>
                </p:cNvSpPr>
                <p:nvPr/>
              </p:nvSpPr>
              <p:spPr bwMode="auto">
                <a:xfrm>
                  <a:off x="5277" y="7140"/>
                  <a:ext cx="399" cy="285"/>
                </a:xfrm>
                <a:prstGeom prst="rect">
                  <a:avLst/>
                </a:prstGeom>
                <a:solidFill>
                  <a:srgbClr val="FFFFFF"/>
                </a:solidFill>
                <a:ln w="9525">
                  <a:solidFill>
                    <a:srgbClr val="000000"/>
                  </a:solidFill>
                  <a:miter lim="800000"/>
                  <a:headEnd/>
                  <a:tailEnd/>
                </a:ln>
              </p:spPr>
              <p:txBody>
                <a:bodyPr/>
                <a:lstStyle/>
                <a:p>
                  <a:endParaRPr lang="en-US"/>
                </a:p>
              </p:txBody>
            </p:sp>
            <p:sp>
              <p:nvSpPr>
                <p:cNvPr id="26715" name="Line 138"/>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19" name="Group 139"/>
              <p:cNvGrpSpPr>
                <a:grpSpLocks/>
              </p:cNvGrpSpPr>
              <p:nvPr/>
            </p:nvGrpSpPr>
            <p:grpSpPr bwMode="auto">
              <a:xfrm rot="5400000">
                <a:off x="3623" y="8790"/>
                <a:ext cx="713" cy="214"/>
                <a:chOff x="4764" y="7140"/>
                <a:chExt cx="912" cy="285"/>
              </a:xfrm>
            </p:grpSpPr>
            <p:sp>
              <p:nvSpPr>
                <p:cNvPr id="26712" name="Rectangle 140"/>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13" name="Line 141"/>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20" name="Group 142"/>
              <p:cNvGrpSpPr>
                <a:grpSpLocks/>
              </p:cNvGrpSpPr>
              <p:nvPr/>
            </p:nvGrpSpPr>
            <p:grpSpPr bwMode="auto">
              <a:xfrm rot="5400000">
                <a:off x="4372" y="8790"/>
                <a:ext cx="713" cy="213"/>
                <a:chOff x="4764" y="7140"/>
                <a:chExt cx="912" cy="285"/>
              </a:xfrm>
            </p:grpSpPr>
            <p:sp>
              <p:nvSpPr>
                <p:cNvPr id="26710" name="Rectangle 143"/>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11" name="Line 144"/>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grpSp>
            <p:nvGrpSpPr>
              <p:cNvPr id="21" name="Group 145"/>
              <p:cNvGrpSpPr>
                <a:grpSpLocks/>
              </p:cNvGrpSpPr>
              <p:nvPr/>
            </p:nvGrpSpPr>
            <p:grpSpPr bwMode="auto">
              <a:xfrm rot="5400000">
                <a:off x="4746" y="8790"/>
                <a:ext cx="713" cy="213"/>
                <a:chOff x="4764" y="7140"/>
                <a:chExt cx="912" cy="285"/>
              </a:xfrm>
            </p:grpSpPr>
            <p:sp>
              <p:nvSpPr>
                <p:cNvPr id="26708" name="Rectangle 146"/>
                <p:cNvSpPr>
                  <a:spLocks noChangeArrowheads="1"/>
                </p:cNvSpPr>
                <p:nvPr/>
              </p:nvSpPr>
              <p:spPr bwMode="auto">
                <a:xfrm>
                  <a:off x="5277" y="7140"/>
                  <a:ext cx="399" cy="285"/>
                </a:xfrm>
                <a:prstGeom prst="rect">
                  <a:avLst/>
                </a:prstGeom>
                <a:solidFill>
                  <a:srgbClr val="C0C0C0"/>
                </a:solidFill>
                <a:ln w="9525">
                  <a:solidFill>
                    <a:srgbClr val="000000"/>
                  </a:solidFill>
                  <a:miter lim="800000"/>
                  <a:headEnd/>
                  <a:tailEnd/>
                </a:ln>
              </p:spPr>
              <p:txBody>
                <a:bodyPr/>
                <a:lstStyle/>
                <a:p>
                  <a:endParaRPr lang="en-US"/>
                </a:p>
              </p:txBody>
            </p:sp>
            <p:sp>
              <p:nvSpPr>
                <p:cNvPr id="26709" name="Line 147"/>
                <p:cNvSpPr>
                  <a:spLocks noChangeShapeType="1"/>
                </p:cNvSpPr>
                <p:nvPr/>
              </p:nvSpPr>
              <p:spPr bwMode="auto">
                <a:xfrm flipH="1">
                  <a:off x="4764" y="7311"/>
                  <a:ext cx="513" cy="0"/>
                </a:xfrm>
                <a:prstGeom prst="line">
                  <a:avLst/>
                </a:prstGeom>
                <a:noFill/>
                <a:ln w="9525">
                  <a:solidFill>
                    <a:srgbClr val="000000"/>
                  </a:solidFill>
                  <a:round/>
                  <a:headEnd/>
                  <a:tailEnd/>
                </a:ln>
              </p:spPr>
              <p:txBody>
                <a:bodyPr/>
                <a:lstStyle/>
                <a:p>
                  <a:endParaRPr lang="en-US"/>
                </a:p>
              </p:txBody>
            </p:sp>
          </p:grpSp>
          <p:sp>
            <p:nvSpPr>
              <p:cNvPr id="26704" name="Text Box 148"/>
              <p:cNvSpPr txBox="1">
                <a:spLocks noChangeArrowheads="1"/>
              </p:cNvSpPr>
              <p:nvPr/>
            </p:nvSpPr>
            <p:spPr bwMode="auto">
              <a:xfrm>
                <a:off x="3125" y="6519"/>
                <a:ext cx="214" cy="238"/>
              </a:xfrm>
              <a:prstGeom prst="rect">
                <a:avLst/>
              </a:prstGeom>
              <a:solidFill>
                <a:srgbClr val="FFFFFF"/>
              </a:solidFill>
              <a:ln w="9525">
                <a:noFill/>
                <a:miter lim="800000"/>
                <a:headEnd/>
                <a:tailEnd/>
              </a:ln>
            </p:spPr>
            <p:txBody>
              <a:bodyPr lIns="0" tIns="0" rIns="0" bIns="0"/>
              <a:lstStyle/>
              <a:p>
                <a:pPr algn="ctr"/>
                <a:r>
                  <a:rPr lang="en-US" sz="1000"/>
                  <a:t>1</a:t>
                </a:r>
                <a:endParaRPr lang="en-US"/>
              </a:p>
            </p:txBody>
          </p:sp>
          <p:sp>
            <p:nvSpPr>
              <p:cNvPr id="26705" name="Text Box 149"/>
              <p:cNvSpPr txBox="1">
                <a:spLocks noChangeArrowheads="1"/>
              </p:cNvSpPr>
              <p:nvPr/>
            </p:nvSpPr>
            <p:spPr bwMode="auto">
              <a:xfrm>
                <a:off x="2644" y="6816"/>
                <a:ext cx="214" cy="238"/>
              </a:xfrm>
              <a:prstGeom prst="rect">
                <a:avLst/>
              </a:prstGeom>
              <a:solidFill>
                <a:srgbClr val="FFFFFF"/>
              </a:solidFill>
              <a:ln w="9525">
                <a:noFill/>
                <a:miter lim="800000"/>
                <a:headEnd/>
                <a:tailEnd/>
              </a:ln>
            </p:spPr>
            <p:txBody>
              <a:bodyPr lIns="0" tIns="0" rIns="0" bIns="0"/>
              <a:lstStyle/>
              <a:p>
                <a:pPr algn="ctr"/>
                <a:r>
                  <a:rPr lang="en-US" sz="1000"/>
                  <a:t>3</a:t>
                </a:r>
                <a:endParaRPr lang="en-US"/>
              </a:p>
            </p:txBody>
          </p:sp>
          <p:sp>
            <p:nvSpPr>
              <p:cNvPr id="26706" name="Text Box 150"/>
              <p:cNvSpPr txBox="1">
                <a:spLocks noChangeArrowheads="1"/>
              </p:cNvSpPr>
              <p:nvPr/>
            </p:nvSpPr>
            <p:spPr bwMode="auto">
              <a:xfrm>
                <a:off x="3713" y="8302"/>
                <a:ext cx="214" cy="238"/>
              </a:xfrm>
              <a:prstGeom prst="rect">
                <a:avLst/>
              </a:prstGeom>
              <a:solidFill>
                <a:srgbClr val="FFFFFF"/>
              </a:solidFill>
              <a:ln w="9525">
                <a:noFill/>
                <a:miter lim="800000"/>
                <a:headEnd/>
                <a:tailEnd/>
              </a:ln>
            </p:spPr>
            <p:txBody>
              <a:bodyPr lIns="0" tIns="0" rIns="0" bIns="0"/>
              <a:lstStyle/>
              <a:p>
                <a:pPr algn="ctr"/>
                <a:r>
                  <a:rPr lang="en-US" sz="1000"/>
                  <a:t>2</a:t>
                </a:r>
                <a:endParaRPr lang="en-US"/>
              </a:p>
            </p:txBody>
          </p:sp>
          <p:sp>
            <p:nvSpPr>
              <p:cNvPr id="26707" name="Text Box 151"/>
              <p:cNvSpPr txBox="1">
                <a:spLocks noChangeArrowheads="1"/>
              </p:cNvSpPr>
              <p:nvPr/>
            </p:nvSpPr>
            <p:spPr bwMode="auto">
              <a:xfrm>
                <a:off x="5156" y="6519"/>
                <a:ext cx="214" cy="238"/>
              </a:xfrm>
              <a:prstGeom prst="rect">
                <a:avLst/>
              </a:prstGeom>
              <a:solidFill>
                <a:srgbClr val="FFFFFF"/>
              </a:solidFill>
              <a:ln w="9525">
                <a:noFill/>
                <a:miter lim="800000"/>
                <a:headEnd/>
                <a:tailEnd/>
              </a:ln>
            </p:spPr>
            <p:txBody>
              <a:bodyPr lIns="0" tIns="0" rIns="0" bIns="0"/>
              <a:lstStyle/>
              <a:p>
                <a:pPr algn="ctr"/>
                <a:r>
                  <a:rPr lang="en-US" sz="1000"/>
                  <a:t>4</a:t>
                </a:r>
                <a:endParaRPr lang="en-US"/>
              </a:p>
            </p:txBody>
          </p:sp>
        </p:grpSp>
        <p:sp>
          <p:nvSpPr>
            <p:cNvPr id="26632" name="Text Box 152"/>
            <p:cNvSpPr txBox="1">
              <a:spLocks noChangeArrowheads="1"/>
            </p:cNvSpPr>
            <p:nvPr/>
          </p:nvSpPr>
          <p:spPr bwMode="auto">
            <a:xfrm>
              <a:off x="2698" y="7124"/>
              <a:ext cx="267" cy="356"/>
            </a:xfrm>
            <a:prstGeom prst="rect">
              <a:avLst/>
            </a:prstGeom>
            <a:solidFill>
              <a:srgbClr val="FFFFFF"/>
            </a:solidFill>
            <a:ln w="9525">
              <a:noFill/>
              <a:miter lim="800000"/>
              <a:headEnd/>
              <a:tailEnd/>
            </a:ln>
          </p:spPr>
          <p:txBody>
            <a:bodyPr lIns="0" tIns="0" rIns="0" bIns="0"/>
            <a:lstStyle/>
            <a:p>
              <a:pPr algn="ctr"/>
              <a:r>
                <a:rPr lang="en-US" sz="1200"/>
                <a:t>a)</a:t>
              </a:r>
              <a:endParaRPr lang="en-US"/>
            </a:p>
          </p:txBody>
        </p:sp>
        <p:grpSp>
          <p:nvGrpSpPr>
            <p:cNvPr id="22" name="Group 153"/>
            <p:cNvGrpSpPr>
              <a:grpSpLocks/>
            </p:cNvGrpSpPr>
            <p:nvPr/>
          </p:nvGrpSpPr>
          <p:grpSpPr bwMode="auto">
            <a:xfrm>
              <a:off x="7614" y="5577"/>
              <a:ext cx="428" cy="357"/>
              <a:chOff x="3168" y="6285"/>
              <a:chExt cx="456" cy="342"/>
            </a:xfrm>
          </p:grpSpPr>
          <p:sp>
            <p:nvSpPr>
              <p:cNvPr id="26678" name="AutoShape 154"/>
              <p:cNvSpPr>
                <a:spLocks noChangeArrowheads="1"/>
              </p:cNvSpPr>
              <p:nvPr/>
            </p:nvSpPr>
            <p:spPr bwMode="auto">
              <a:xfrm>
                <a:off x="3168" y="6285"/>
                <a:ext cx="456" cy="342"/>
              </a:xfrm>
              <a:prstGeom prst="hexagon">
                <a:avLst>
                  <a:gd name="adj" fmla="val 33333"/>
                  <a:gd name="vf" fmla="val 115470"/>
                </a:avLst>
              </a:prstGeom>
              <a:solidFill>
                <a:srgbClr val="FFFFFF"/>
              </a:solidFill>
              <a:ln w="9525">
                <a:solidFill>
                  <a:srgbClr val="000000"/>
                </a:solidFill>
                <a:miter lim="800000"/>
                <a:headEnd/>
                <a:tailEnd/>
              </a:ln>
            </p:spPr>
            <p:txBody>
              <a:bodyPr/>
              <a:lstStyle/>
              <a:p>
                <a:endParaRPr lang="en-US"/>
              </a:p>
            </p:txBody>
          </p:sp>
          <p:sp>
            <p:nvSpPr>
              <p:cNvPr id="26679" name="Text Box 155"/>
              <p:cNvSpPr txBox="1">
                <a:spLocks noChangeArrowheads="1"/>
              </p:cNvSpPr>
              <p:nvPr/>
            </p:nvSpPr>
            <p:spPr bwMode="auto">
              <a:xfrm>
                <a:off x="3282" y="6342"/>
                <a:ext cx="228" cy="228"/>
              </a:xfrm>
              <a:prstGeom prst="rect">
                <a:avLst/>
              </a:prstGeom>
              <a:solidFill>
                <a:srgbClr val="FFFFFF"/>
              </a:solidFill>
              <a:ln w="9525">
                <a:noFill/>
                <a:miter lim="800000"/>
                <a:headEnd/>
                <a:tailEnd/>
              </a:ln>
            </p:spPr>
            <p:txBody>
              <a:bodyPr lIns="0" tIns="0" rIns="0" bIns="0"/>
              <a:lstStyle/>
              <a:p>
                <a:pPr algn="ctr"/>
                <a:r>
                  <a:rPr lang="en-US" sz="900"/>
                  <a:t>S1</a:t>
                </a:r>
                <a:endParaRPr lang="en-US"/>
              </a:p>
            </p:txBody>
          </p:sp>
        </p:grpSp>
        <p:sp>
          <p:nvSpPr>
            <p:cNvPr id="26634" name="Text Box 156"/>
            <p:cNvSpPr txBox="1">
              <a:spLocks noChangeArrowheads="1"/>
            </p:cNvSpPr>
            <p:nvPr/>
          </p:nvSpPr>
          <p:spPr bwMode="auto">
            <a:xfrm>
              <a:off x="7454" y="4329"/>
              <a:ext cx="267" cy="297"/>
            </a:xfrm>
            <a:prstGeom prst="rect">
              <a:avLst/>
            </a:prstGeom>
            <a:solidFill>
              <a:srgbClr val="C0C0C0"/>
            </a:solidFill>
            <a:ln w="9525">
              <a:solidFill>
                <a:srgbClr val="000000"/>
              </a:solidFill>
              <a:miter lim="800000"/>
              <a:headEnd/>
              <a:tailEnd/>
            </a:ln>
          </p:spPr>
          <p:txBody>
            <a:bodyPr lIns="0" tIns="0" rIns="0" bIns="0"/>
            <a:lstStyle/>
            <a:p>
              <a:pPr algn="ctr"/>
              <a:r>
                <a:rPr lang="en-US" sz="1000"/>
                <a:t>A</a:t>
              </a:r>
              <a:endParaRPr lang="en-US"/>
            </a:p>
          </p:txBody>
        </p:sp>
        <p:sp>
          <p:nvSpPr>
            <p:cNvPr id="26635" name="Line 157"/>
            <p:cNvSpPr>
              <a:spLocks noChangeShapeType="1"/>
            </p:cNvSpPr>
            <p:nvPr/>
          </p:nvSpPr>
          <p:spPr bwMode="auto">
            <a:xfrm>
              <a:off x="7561" y="4626"/>
              <a:ext cx="160" cy="1011"/>
            </a:xfrm>
            <a:prstGeom prst="line">
              <a:avLst/>
            </a:prstGeom>
            <a:noFill/>
            <a:ln w="9525">
              <a:solidFill>
                <a:srgbClr val="000000"/>
              </a:solidFill>
              <a:round/>
              <a:headEnd/>
              <a:tailEnd/>
            </a:ln>
          </p:spPr>
          <p:txBody>
            <a:bodyPr/>
            <a:lstStyle/>
            <a:p>
              <a:endParaRPr lang="en-US"/>
            </a:p>
          </p:txBody>
        </p:sp>
        <p:sp>
          <p:nvSpPr>
            <p:cNvPr id="26636" name="Text Box 158"/>
            <p:cNvSpPr txBox="1">
              <a:spLocks noChangeArrowheads="1"/>
            </p:cNvSpPr>
            <p:nvPr/>
          </p:nvSpPr>
          <p:spPr bwMode="auto">
            <a:xfrm>
              <a:off x="7828" y="4329"/>
              <a:ext cx="267" cy="297"/>
            </a:xfrm>
            <a:prstGeom prst="rect">
              <a:avLst/>
            </a:prstGeom>
            <a:solidFill>
              <a:srgbClr val="C0C0C0"/>
            </a:solidFill>
            <a:ln w="9525">
              <a:solidFill>
                <a:srgbClr val="000000"/>
              </a:solidFill>
              <a:miter lim="800000"/>
              <a:headEnd/>
              <a:tailEnd/>
            </a:ln>
          </p:spPr>
          <p:txBody>
            <a:bodyPr lIns="0" tIns="0" rIns="0" bIns="0"/>
            <a:lstStyle/>
            <a:p>
              <a:pPr algn="ctr"/>
              <a:r>
                <a:rPr lang="en-US" sz="1000"/>
                <a:t>B</a:t>
              </a:r>
              <a:endParaRPr lang="en-US"/>
            </a:p>
          </p:txBody>
        </p:sp>
        <p:sp>
          <p:nvSpPr>
            <p:cNvPr id="26637" name="Line 159"/>
            <p:cNvSpPr>
              <a:spLocks noChangeShapeType="1"/>
            </p:cNvSpPr>
            <p:nvPr/>
          </p:nvSpPr>
          <p:spPr bwMode="auto">
            <a:xfrm flipH="1">
              <a:off x="7882" y="4626"/>
              <a:ext cx="53" cy="951"/>
            </a:xfrm>
            <a:prstGeom prst="line">
              <a:avLst/>
            </a:prstGeom>
            <a:noFill/>
            <a:ln w="9525">
              <a:solidFill>
                <a:srgbClr val="000000"/>
              </a:solidFill>
              <a:round/>
              <a:headEnd/>
              <a:tailEnd/>
            </a:ln>
          </p:spPr>
          <p:txBody>
            <a:bodyPr/>
            <a:lstStyle/>
            <a:p>
              <a:endParaRPr lang="en-US"/>
            </a:p>
          </p:txBody>
        </p:sp>
        <p:sp>
          <p:nvSpPr>
            <p:cNvPr id="26638" name="Text Box 160"/>
            <p:cNvSpPr txBox="1">
              <a:spLocks noChangeArrowheads="1"/>
            </p:cNvSpPr>
            <p:nvPr/>
          </p:nvSpPr>
          <p:spPr bwMode="auto">
            <a:xfrm>
              <a:off x="8202" y="4329"/>
              <a:ext cx="267" cy="297"/>
            </a:xfrm>
            <a:prstGeom prst="rect">
              <a:avLst/>
            </a:prstGeom>
            <a:solidFill>
              <a:srgbClr val="FFFFFF"/>
            </a:solidFill>
            <a:ln w="9525">
              <a:solidFill>
                <a:srgbClr val="000000"/>
              </a:solidFill>
              <a:miter lim="800000"/>
              <a:headEnd/>
              <a:tailEnd/>
            </a:ln>
          </p:spPr>
          <p:txBody>
            <a:bodyPr lIns="0" tIns="0" rIns="0" bIns="0"/>
            <a:lstStyle/>
            <a:p>
              <a:pPr algn="ctr"/>
              <a:r>
                <a:rPr lang="en-US" sz="1000"/>
                <a:t>C</a:t>
              </a:r>
              <a:endParaRPr lang="en-US"/>
            </a:p>
          </p:txBody>
        </p:sp>
        <p:sp>
          <p:nvSpPr>
            <p:cNvPr id="26639" name="Line 161"/>
            <p:cNvSpPr>
              <a:spLocks noChangeShapeType="1"/>
            </p:cNvSpPr>
            <p:nvPr/>
          </p:nvSpPr>
          <p:spPr bwMode="auto">
            <a:xfrm flipH="1">
              <a:off x="7935" y="4626"/>
              <a:ext cx="374" cy="951"/>
            </a:xfrm>
            <a:prstGeom prst="line">
              <a:avLst/>
            </a:prstGeom>
            <a:noFill/>
            <a:ln w="9525">
              <a:solidFill>
                <a:srgbClr val="000000"/>
              </a:solidFill>
              <a:round/>
              <a:headEnd/>
              <a:tailEnd/>
            </a:ln>
          </p:spPr>
          <p:txBody>
            <a:bodyPr/>
            <a:lstStyle/>
            <a:p>
              <a:endParaRPr lang="en-US"/>
            </a:p>
          </p:txBody>
        </p:sp>
        <p:sp>
          <p:nvSpPr>
            <p:cNvPr id="26640" name="Text Box 162"/>
            <p:cNvSpPr txBox="1">
              <a:spLocks noChangeArrowheads="1"/>
            </p:cNvSpPr>
            <p:nvPr/>
          </p:nvSpPr>
          <p:spPr bwMode="auto">
            <a:xfrm>
              <a:off x="7294" y="5280"/>
              <a:ext cx="214" cy="238"/>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grpSp>
          <p:nvGrpSpPr>
            <p:cNvPr id="23" name="Group 163"/>
            <p:cNvGrpSpPr>
              <a:grpSpLocks/>
            </p:cNvGrpSpPr>
            <p:nvPr/>
          </p:nvGrpSpPr>
          <p:grpSpPr bwMode="auto">
            <a:xfrm>
              <a:off x="8523" y="5577"/>
              <a:ext cx="427" cy="357"/>
              <a:chOff x="3168" y="6285"/>
              <a:chExt cx="456" cy="342"/>
            </a:xfrm>
          </p:grpSpPr>
          <p:sp>
            <p:nvSpPr>
              <p:cNvPr id="26676" name="AutoShape 164"/>
              <p:cNvSpPr>
                <a:spLocks noChangeArrowheads="1"/>
              </p:cNvSpPr>
              <p:nvPr/>
            </p:nvSpPr>
            <p:spPr bwMode="auto">
              <a:xfrm>
                <a:off x="3168" y="6285"/>
                <a:ext cx="456" cy="342"/>
              </a:xfrm>
              <a:prstGeom prst="hexagon">
                <a:avLst>
                  <a:gd name="adj" fmla="val 33333"/>
                  <a:gd name="vf" fmla="val 115470"/>
                </a:avLst>
              </a:prstGeom>
              <a:solidFill>
                <a:srgbClr val="FFFFFF"/>
              </a:solidFill>
              <a:ln w="9525">
                <a:solidFill>
                  <a:srgbClr val="000000"/>
                </a:solidFill>
                <a:miter lim="800000"/>
                <a:headEnd/>
                <a:tailEnd/>
              </a:ln>
            </p:spPr>
            <p:txBody>
              <a:bodyPr/>
              <a:lstStyle/>
              <a:p>
                <a:endParaRPr lang="en-US"/>
              </a:p>
            </p:txBody>
          </p:sp>
          <p:sp>
            <p:nvSpPr>
              <p:cNvPr id="26677" name="Text Box 165"/>
              <p:cNvSpPr txBox="1">
                <a:spLocks noChangeArrowheads="1"/>
              </p:cNvSpPr>
              <p:nvPr/>
            </p:nvSpPr>
            <p:spPr bwMode="auto">
              <a:xfrm>
                <a:off x="3282" y="6342"/>
                <a:ext cx="228" cy="228"/>
              </a:xfrm>
              <a:prstGeom prst="rect">
                <a:avLst/>
              </a:prstGeom>
              <a:solidFill>
                <a:srgbClr val="FFFFFF"/>
              </a:solidFill>
              <a:ln w="9525">
                <a:noFill/>
                <a:miter lim="800000"/>
                <a:headEnd/>
                <a:tailEnd/>
              </a:ln>
            </p:spPr>
            <p:txBody>
              <a:bodyPr lIns="0" tIns="0" rIns="0" bIns="0"/>
              <a:lstStyle/>
              <a:p>
                <a:pPr algn="ctr"/>
                <a:r>
                  <a:rPr lang="en-US" sz="900"/>
                  <a:t>S2</a:t>
                </a:r>
                <a:endParaRPr lang="en-US"/>
              </a:p>
            </p:txBody>
          </p:sp>
        </p:grpSp>
        <p:sp>
          <p:nvSpPr>
            <p:cNvPr id="26642" name="Line 166"/>
            <p:cNvSpPr>
              <a:spLocks noChangeShapeType="1"/>
            </p:cNvSpPr>
            <p:nvPr/>
          </p:nvSpPr>
          <p:spPr bwMode="auto">
            <a:xfrm>
              <a:off x="8042" y="5756"/>
              <a:ext cx="481" cy="0"/>
            </a:xfrm>
            <a:prstGeom prst="line">
              <a:avLst/>
            </a:prstGeom>
            <a:noFill/>
            <a:ln w="9525">
              <a:solidFill>
                <a:srgbClr val="000000"/>
              </a:solidFill>
              <a:round/>
              <a:headEnd/>
              <a:tailEnd/>
            </a:ln>
          </p:spPr>
          <p:txBody>
            <a:bodyPr/>
            <a:lstStyle/>
            <a:p>
              <a:endParaRPr lang="en-US"/>
            </a:p>
          </p:txBody>
        </p:sp>
        <p:sp>
          <p:nvSpPr>
            <p:cNvPr id="26643" name="Rectangle 167"/>
            <p:cNvSpPr>
              <a:spLocks noChangeArrowheads="1"/>
            </p:cNvSpPr>
            <p:nvPr/>
          </p:nvSpPr>
          <p:spPr bwMode="auto">
            <a:xfrm>
              <a:off x="9502" y="5042"/>
              <a:ext cx="303" cy="238"/>
            </a:xfrm>
            <a:prstGeom prst="rect">
              <a:avLst/>
            </a:prstGeom>
            <a:solidFill>
              <a:srgbClr val="FFFFFF"/>
            </a:solidFill>
            <a:ln w="9525">
              <a:solidFill>
                <a:srgbClr val="000000"/>
              </a:solidFill>
              <a:miter lim="800000"/>
              <a:headEnd/>
              <a:tailEnd/>
            </a:ln>
          </p:spPr>
          <p:txBody>
            <a:bodyPr/>
            <a:lstStyle/>
            <a:p>
              <a:endParaRPr lang="en-US"/>
            </a:p>
          </p:txBody>
        </p:sp>
        <p:sp>
          <p:nvSpPr>
            <p:cNvPr id="26644" name="Line 168"/>
            <p:cNvSpPr>
              <a:spLocks noChangeShapeType="1"/>
            </p:cNvSpPr>
            <p:nvPr/>
          </p:nvSpPr>
          <p:spPr bwMode="auto">
            <a:xfrm flipH="1">
              <a:off x="8897" y="5185"/>
              <a:ext cx="605" cy="452"/>
            </a:xfrm>
            <a:prstGeom prst="line">
              <a:avLst/>
            </a:prstGeom>
            <a:noFill/>
            <a:ln w="9525">
              <a:solidFill>
                <a:srgbClr val="000000"/>
              </a:solidFill>
              <a:round/>
              <a:headEnd/>
              <a:tailEnd/>
            </a:ln>
          </p:spPr>
          <p:txBody>
            <a:bodyPr/>
            <a:lstStyle/>
            <a:p>
              <a:endParaRPr lang="en-US"/>
            </a:p>
          </p:txBody>
        </p:sp>
        <p:sp>
          <p:nvSpPr>
            <p:cNvPr id="26645" name="Rectangle 169"/>
            <p:cNvSpPr>
              <a:spLocks noChangeArrowheads="1"/>
            </p:cNvSpPr>
            <p:nvPr/>
          </p:nvSpPr>
          <p:spPr bwMode="auto">
            <a:xfrm>
              <a:off x="9478" y="5399"/>
              <a:ext cx="327" cy="238"/>
            </a:xfrm>
            <a:prstGeom prst="rect">
              <a:avLst/>
            </a:prstGeom>
            <a:solidFill>
              <a:srgbClr val="FFFFFF"/>
            </a:solidFill>
            <a:ln w="9525">
              <a:solidFill>
                <a:srgbClr val="000000"/>
              </a:solidFill>
              <a:miter lim="800000"/>
              <a:headEnd/>
              <a:tailEnd/>
            </a:ln>
          </p:spPr>
          <p:txBody>
            <a:bodyPr/>
            <a:lstStyle/>
            <a:p>
              <a:endParaRPr lang="en-US"/>
            </a:p>
          </p:txBody>
        </p:sp>
        <p:sp>
          <p:nvSpPr>
            <p:cNvPr id="26646" name="Line 170"/>
            <p:cNvSpPr>
              <a:spLocks noChangeShapeType="1"/>
            </p:cNvSpPr>
            <p:nvPr/>
          </p:nvSpPr>
          <p:spPr bwMode="auto">
            <a:xfrm flipH="1">
              <a:off x="8950" y="5542"/>
              <a:ext cx="528" cy="154"/>
            </a:xfrm>
            <a:prstGeom prst="line">
              <a:avLst/>
            </a:prstGeom>
            <a:noFill/>
            <a:ln w="9525">
              <a:solidFill>
                <a:srgbClr val="000000"/>
              </a:solidFill>
              <a:round/>
              <a:headEnd/>
              <a:tailEnd/>
            </a:ln>
          </p:spPr>
          <p:txBody>
            <a:bodyPr/>
            <a:lstStyle/>
            <a:p>
              <a:endParaRPr lang="en-US"/>
            </a:p>
          </p:txBody>
        </p:sp>
        <p:sp>
          <p:nvSpPr>
            <p:cNvPr id="26647" name="Rectangle 171"/>
            <p:cNvSpPr>
              <a:spLocks noChangeArrowheads="1"/>
            </p:cNvSpPr>
            <p:nvPr/>
          </p:nvSpPr>
          <p:spPr bwMode="auto">
            <a:xfrm>
              <a:off x="9485" y="5756"/>
              <a:ext cx="327" cy="237"/>
            </a:xfrm>
            <a:prstGeom prst="rect">
              <a:avLst/>
            </a:prstGeom>
            <a:solidFill>
              <a:srgbClr val="FFFFFF"/>
            </a:solidFill>
            <a:ln w="9525">
              <a:solidFill>
                <a:srgbClr val="000000"/>
              </a:solidFill>
              <a:miter lim="800000"/>
              <a:headEnd/>
              <a:tailEnd/>
            </a:ln>
          </p:spPr>
          <p:txBody>
            <a:bodyPr/>
            <a:lstStyle/>
            <a:p>
              <a:endParaRPr lang="en-US"/>
            </a:p>
          </p:txBody>
        </p:sp>
        <p:sp>
          <p:nvSpPr>
            <p:cNvPr id="26648" name="Line 172"/>
            <p:cNvSpPr>
              <a:spLocks noChangeShapeType="1"/>
            </p:cNvSpPr>
            <p:nvPr/>
          </p:nvSpPr>
          <p:spPr bwMode="auto">
            <a:xfrm flipH="1" flipV="1">
              <a:off x="8950" y="5815"/>
              <a:ext cx="528" cy="84"/>
            </a:xfrm>
            <a:prstGeom prst="line">
              <a:avLst/>
            </a:prstGeom>
            <a:noFill/>
            <a:ln w="9525">
              <a:solidFill>
                <a:srgbClr val="000000"/>
              </a:solidFill>
              <a:round/>
              <a:headEnd/>
              <a:tailEnd/>
            </a:ln>
          </p:spPr>
          <p:txBody>
            <a:bodyPr/>
            <a:lstStyle/>
            <a:p>
              <a:endParaRPr lang="en-US"/>
            </a:p>
          </p:txBody>
        </p:sp>
        <p:sp>
          <p:nvSpPr>
            <p:cNvPr id="26649" name="Rectangle 173"/>
            <p:cNvSpPr>
              <a:spLocks noChangeArrowheads="1"/>
            </p:cNvSpPr>
            <p:nvPr/>
          </p:nvSpPr>
          <p:spPr bwMode="auto">
            <a:xfrm rot="10800000">
              <a:off x="6706" y="5280"/>
              <a:ext cx="327" cy="238"/>
            </a:xfrm>
            <a:prstGeom prst="rect">
              <a:avLst/>
            </a:prstGeom>
            <a:solidFill>
              <a:srgbClr val="C0C0C0"/>
            </a:solidFill>
            <a:ln w="9525">
              <a:solidFill>
                <a:srgbClr val="000000"/>
              </a:solidFill>
              <a:miter lim="800000"/>
              <a:headEnd/>
              <a:tailEnd/>
            </a:ln>
          </p:spPr>
          <p:txBody>
            <a:bodyPr/>
            <a:lstStyle/>
            <a:p>
              <a:endParaRPr lang="en-US"/>
            </a:p>
          </p:txBody>
        </p:sp>
        <p:sp>
          <p:nvSpPr>
            <p:cNvPr id="26650" name="Line 174"/>
            <p:cNvSpPr>
              <a:spLocks noChangeShapeType="1"/>
            </p:cNvSpPr>
            <p:nvPr/>
          </p:nvSpPr>
          <p:spPr bwMode="auto">
            <a:xfrm rot="10800000" flipH="1" flipV="1">
              <a:off x="7027" y="5399"/>
              <a:ext cx="641" cy="297"/>
            </a:xfrm>
            <a:prstGeom prst="line">
              <a:avLst/>
            </a:prstGeom>
            <a:noFill/>
            <a:ln w="9525">
              <a:solidFill>
                <a:srgbClr val="000000"/>
              </a:solidFill>
              <a:round/>
              <a:headEnd/>
              <a:tailEnd/>
            </a:ln>
          </p:spPr>
          <p:txBody>
            <a:bodyPr/>
            <a:lstStyle/>
            <a:p>
              <a:endParaRPr lang="en-US"/>
            </a:p>
          </p:txBody>
        </p:sp>
        <p:sp>
          <p:nvSpPr>
            <p:cNvPr id="26651" name="Rectangle 175"/>
            <p:cNvSpPr>
              <a:spLocks noChangeArrowheads="1"/>
            </p:cNvSpPr>
            <p:nvPr/>
          </p:nvSpPr>
          <p:spPr bwMode="auto">
            <a:xfrm rot="10800000">
              <a:off x="6706" y="5637"/>
              <a:ext cx="327" cy="238"/>
            </a:xfrm>
            <a:prstGeom prst="rect">
              <a:avLst/>
            </a:prstGeom>
            <a:solidFill>
              <a:srgbClr val="C0C0C0"/>
            </a:solidFill>
            <a:ln w="9525">
              <a:solidFill>
                <a:srgbClr val="000000"/>
              </a:solidFill>
              <a:miter lim="800000"/>
              <a:headEnd/>
              <a:tailEnd/>
            </a:ln>
          </p:spPr>
          <p:txBody>
            <a:bodyPr/>
            <a:lstStyle/>
            <a:p>
              <a:endParaRPr lang="en-US"/>
            </a:p>
          </p:txBody>
        </p:sp>
        <p:sp>
          <p:nvSpPr>
            <p:cNvPr id="26652" name="Line 176"/>
            <p:cNvSpPr>
              <a:spLocks noChangeShapeType="1"/>
            </p:cNvSpPr>
            <p:nvPr/>
          </p:nvSpPr>
          <p:spPr bwMode="auto">
            <a:xfrm rot="10800000" flipH="1" flipV="1">
              <a:off x="7080" y="5756"/>
              <a:ext cx="534" cy="0"/>
            </a:xfrm>
            <a:prstGeom prst="line">
              <a:avLst/>
            </a:prstGeom>
            <a:noFill/>
            <a:ln w="9525">
              <a:solidFill>
                <a:srgbClr val="000000"/>
              </a:solidFill>
              <a:round/>
              <a:headEnd/>
              <a:tailEnd/>
            </a:ln>
          </p:spPr>
          <p:txBody>
            <a:bodyPr/>
            <a:lstStyle/>
            <a:p>
              <a:endParaRPr lang="en-US"/>
            </a:p>
          </p:txBody>
        </p:sp>
        <p:sp>
          <p:nvSpPr>
            <p:cNvPr id="26653" name="Rectangle 177"/>
            <p:cNvSpPr>
              <a:spLocks noChangeArrowheads="1"/>
            </p:cNvSpPr>
            <p:nvPr/>
          </p:nvSpPr>
          <p:spPr bwMode="auto">
            <a:xfrm rot="10800000">
              <a:off x="6706" y="5993"/>
              <a:ext cx="327" cy="238"/>
            </a:xfrm>
            <a:prstGeom prst="rect">
              <a:avLst/>
            </a:prstGeom>
            <a:solidFill>
              <a:srgbClr val="C0C0C0"/>
            </a:solidFill>
            <a:ln w="9525">
              <a:solidFill>
                <a:srgbClr val="000000"/>
              </a:solidFill>
              <a:miter lim="800000"/>
              <a:headEnd/>
              <a:tailEnd/>
            </a:ln>
          </p:spPr>
          <p:txBody>
            <a:bodyPr/>
            <a:lstStyle/>
            <a:p>
              <a:endParaRPr lang="en-US"/>
            </a:p>
          </p:txBody>
        </p:sp>
        <p:sp>
          <p:nvSpPr>
            <p:cNvPr id="26654" name="Line 178"/>
            <p:cNvSpPr>
              <a:spLocks noChangeShapeType="1"/>
            </p:cNvSpPr>
            <p:nvPr/>
          </p:nvSpPr>
          <p:spPr bwMode="auto">
            <a:xfrm rot="10800000" flipH="1">
              <a:off x="7033" y="5815"/>
              <a:ext cx="635" cy="273"/>
            </a:xfrm>
            <a:prstGeom prst="line">
              <a:avLst/>
            </a:prstGeom>
            <a:noFill/>
            <a:ln w="9525">
              <a:solidFill>
                <a:srgbClr val="000000"/>
              </a:solidFill>
              <a:round/>
              <a:headEnd/>
              <a:tailEnd/>
            </a:ln>
          </p:spPr>
          <p:txBody>
            <a:bodyPr/>
            <a:lstStyle/>
            <a:p>
              <a:endParaRPr lang="en-US"/>
            </a:p>
          </p:txBody>
        </p:sp>
        <p:sp>
          <p:nvSpPr>
            <p:cNvPr id="26655" name="Rectangle 179"/>
            <p:cNvSpPr>
              <a:spLocks noChangeArrowheads="1"/>
            </p:cNvSpPr>
            <p:nvPr/>
          </p:nvSpPr>
          <p:spPr bwMode="auto">
            <a:xfrm rot="10800000">
              <a:off x="6706" y="6350"/>
              <a:ext cx="327" cy="238"/>
            </a:xfrm>
            <a:prstGeom prst="rect">
              <a:avLst/>
            </a:prstGeom>
            <a:solidFill>
              <a:srgbClr val="C0C0C0"/>
            </a:solidFill>
            <a:ln w="9525">
              <a:solidFill>
                <a:srgbClr val="000000"/>
              </a:solidFill>
              <a:miter lim="800000"/>
              <a:headEnd/>
              <a:tailEnd/>
            </a:ln>
          </p:spPr>
          <p:txBody>
            <a:bodyPr/>
            <a:lstStyle/>
            <a:p>
              <a:endParaRPr lang="en-US"/>
            </a:p>
          </p:txBody>
        </p:sp>
        <p:sp>
          <p:nvSpPr>
            <p:cNvPr id="26656" name="Line 180"/>
            <p:cNvSpPr>
              <a:spLocks noChangeShapeType="1"/>
            </p:cNvSpPr>
            <p:nvPr/>
          </p:nvSpPr>
          <p:spPr bwMode="auto">
            <a:xfrm rot="10800000" flipH="1">
              <a:off x="7033" y="5934"/>
              <a:ext cx="688" cy="511"/>
            </a:xfrm>
            <a:prstGeom prst="line">
              <a:avLst/>
            </a:prstGeom>
            <a:noFill/>
            <a:ln w="9525">
              <a:solidFill>
                <a:srgbClr val="000000"/>
              </a:solidFill>
              <a:round/>
              <a:headEnd/>
              <a:tailEnd/>
            </a:ln>
          </p:spPr>
          <p:txBody>
            <a:bodyPr/>
            <a:lstStyle/>
            <a:p>
              <a:endParaRPr lang="en-US"/>
            </a:p>
          </p:txBody>
        </p:sp>
        <p:sp>
          <p:nvSpPr>
            <p:cNvPr id="26657" name="Text Box 181"/>
            <p:cNvSpPr txBox="1">
              <a:spLocks noChangeArrowheads="1"/>
            </p:cNvSpPr>
            <p:nvPr/>
          </p:nvSpPr>
          <p:spPr bwMode="auto">
            <a:xfrm>
              <a:off x="9164" y="5637"/>
              <a:ext cx="267" cy="178"/>
            </a:xfrm>
            <a:prstGeom prst="rect">
              <a:avLst/>
            </a:prstGeom>
            <a:solidFill>
              <a:srgbClr val="FFFFFF"/>
            </a:solidFill>
            <a:ln w="9525">
              <a:noFill/>
              <a:miter lim="800000"/>
              <a:headEnd/>
              <a:tailEnd/>
            </a:ln>
          </p:spPr>
          <p:txBody>
            <a:bodyPr lIns="0" tIns="0" rIns="0" bIns="0"/>
            <a:lstStyle/>
            <a:p>
              <a:pPr algn="ctr"/>
              <a:r>
                <a:rPr lang="en-US" sz="1000"/>
                <a:t>W</a:t>
              </a:r>
              <a:endParaRPr lang="en-US"/>
            </a:p>
          </p:txBody>
        </p:sp>
        <p:sp>
          <p:nvSpPr>
            <p:cNvPr id="26658" name="Text Box 182"/>
            <p:cNvSpPr txBox="1">
              <a:spLocks noChangeArrowheads="1"/>
            </p:cNvSpPr>
            <p:nvPr/>
          </p:nvSpPr>
          <p:spPr bwMode="auto">
            <a:xfrm>
              <a:off x="9004" y="6469"/>
              <a:ext cx="214" cy="238"/>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sp>
          <p:nvSpPr>
            <p:cNvPr id="26659" name="Text Box 183"/>
            <p:cNvSpPr txBox="1">
              <a:spLocks noChangeArrowheads="1"/>
            </p:cNvSpPr>
            <p:nvPr/>
          </p:nvSpPr>
          <p:spPr bwMode="auto">
            <a:xfrm>
              <a:off x="9111" y="5042"/>
              <a:ext cx="213" cy="238"/>
            </a:xfrm>
            <a:prstGeom prst="rect">
              <a:avLst/>
            </a:prstGeom>
            <a:solidFill>
              <a:srgbClr val="FFFFFF"/>
            </a:solidFill>
            <a:ln w="9525">
              <a:noFill/>
              <a:miter lim="800000"/>
              <a:headEnd/>
              <a:tailEnd/>
            </a:ln>
          </p:spPr>
          <p:txBody>
            <a:bodyPr lIns="0" tIns="0" rIns="0" bIns="0"/>
            <a:lstStyle/>
            <a:p>
              <a:pPr algn="ctr"/>
              <a:r>
                <a:rPr lang="en-US" sz="1000"/>
                <a:t>W</a:t>
              </a:r>
              <a:endParaRPr lang="en-US"/>
            </a:p>
          </p:txBody>
        </p:sp>
        <p:sp>
          <p:nvSpPr>
            <p:cNvPr id="26660" name="Rectangle 184"/>
            <p:cNvSpPr>
              <a:spLocks noChangeArrowheads="1"/>
            </p:cNvSpPr>
            <p:nvPr/>
          </p:nvSpPr>
          <p:spPr bwMode="auto">
            <a:xfrm rot="5400000">
              <a:off x="8474" y="6815"/>
              <a:ext cx="312" cy="214"/>
            </a:xfrm>
            <a:prstGeom prst="rect">
              <a:avLst/>
            </a:prstGeom>
            <a:solidFill>
              <a:srgbClr val="FFFFFF"/>
            </a:solidFill>
            <a:ln w="9525">
              <a:solidFill>
                <a:srgbClr val="000000"/>
              </a:solidFill>
              <a:miter lim="800000"/>
              <a:headEnd/>
              <a:tailEnd/>
            </a:ln>
          </p:spPr>
          <p:txBody>
            <a:bodyPr/>
            <a:lstStyle/>
            <a:p>
              <a:endParaRPr lang="en-US"/>
            </a:p>
          </p:txBody>
        </p:sp>
        <p:sp>
          <p:nvSpPr>
            <p:cNvPr id="26661" name="Line 185"/>
            <p:cNvSpPr>
              <a:spLocks noChangeShapeType="1"/>
            </p:cNvSpPr>
            <p:nvPr/>
          </p:nvSpPr>
          <p:spPr bwMode="auto">
            <a:xfrm rot="-5400000">
              <a:off x="8268" y="6296"/>
              <a:ext cx="832" cy="107"/>
            </a:xfrm>
            <a:prstGeom prst="line">
              <a:avLst/>
            </a:prstGeom>
            <a:noFill/>
            <a:ln w="9525">
              <a:solidFill>
                <a:srgbClr val="000000"/>
              </a:solidFill>
              <a:round/>
              <a:headEnd/>
              <a:tailEnd/>
            </a:ln>
          </p:spPr>
          <p:txBody>
            <a:bodyPr/>
            <a:lstStyle/>
            <a:p>
              <a:endParaRPr lang="en-US"/>
            </a:p>
          </p:txBody>
        </p:sp>
        <p:sp>
          <p:nvSpPr>
            <p:cNvPr id="26662" name="Rectangle 186"/>
            <p:cNvSpPr>
              <a:spLocks noChangeArrowheads="1"/>
            </p:cNvSpPr>
            <p:nvPr/>
          </p:nvSpPr>
          <p:spPr bwMode="auto">
            <a:xfrm rot="5400000">
              <a:off x="8153" y="6815"/>
              <a:ext cx="312" cy="214"/>
            </a:xfrm>
            <a:prstGeom prst="rect">
              <a:avLst/>
            </a:prstGeom>
            <a:solidFill>
              <a:srgbClr val="C0C0C0"/>
            </a:solidFill>
            <a:ln w="9525">
              <a:solidFill>
                <a:srgbClr val="000000"/>
              </a:solidFill>
              <a:miter lim="800000"/>
              <a:headEnd/>
              <a:tailEnd/>
            </a:ln>
          </p:spPr>
          <p:txBody>
            <a:bodyPr/>
            <a:lstStyle/>
            <a:p>
              <a:endParaRPr lang="en-US"/>
            </a:p>
          </p:txBody>
        </p:sp>
        <p:sp>
          <p:nvSpPr>
            <p:cNvPr id="26663" name="Line 187"/>
            <p:cNvSpPr>
              <a:spLocks noChangeShapeType="1"/>
            </p:cNvSpPr>
            <p:nvPr/>
          </p:nvSpPr>
          <p:spPr bwMode="auto">
            <a:xfrm rot="-5400000">
              <a:off x="8054" y="6189"/>
              <a:ext cx="832" cy="321"/>
            </a:xfrm>
            <a:prstGeom prst="line">
              <a:avLst/>
            </a:prstGeom>
            <a:noFill/>
            <a:ln w="9525">
              <a:solidFill>
                <a:srgbClr val="000000"/>
              </a:solidFill>
              <a:round/>
              <a:headEnd/>
              <a:tailEnd/>
            </a:ln>
          </p:spPr>
          <p:txBody>
            <a:bodyPr/>
            <a:lstStyle/>
            <a:p>
              <a:endParaRPr lang="en-US"/>
            </a:p>
          </p:txBody>
        </p:sp>
        <p:sp>
          <p:nvSpPr>
            <p:cNvPr id="26664" name="Rectangle 188"/>
            <p:cNvSpPr>
              <a:spLocks noChangeArrowheads="1"/>
            </p:cNvSpPr>
            <p:nvPr/>
          </p:nvSpPr>
          <p:spPr bwMode="auto">
            <a:xfrm rot="5400000">
              <a:off x="8847" y="6800"/>
              <a:ext cx="311" cy="214"/>
            </a:xfrm>
            <a:prstGeom prst="rect">
              <a:avLst/>
            </a:prstGeom>
            <a:solidFill>
              <a:srgbClr val="C0C0C0"/>
            </a:solidFill>
            <a:ln w="9525">
              <a:solidFill>
                <a:srgbClr val="000000"/>
              </a:solidFill>
              <a:miter lim="800000"/>
              <a:headEnd/>
              <a:tailEnd/>
            </a:ln>
          </p:spPr>
          <p:txBody>
            <a:bodyPr/>
            <a:lstStyle/>
            <a:p>
              <a:endParaRPr lang="en-US"/>
            </a:p>
          </p:txBody>
        </p:sp>
        <p:sp>
          <p:nvSpPr>
            <p:cNvPr id="26665" name="Line 189"/>
            <p:cNvSpPr>
              <a:spLocks noChangeShapeType="1"/>
            </p:cNvSpPr>
            <p:nvPr/>
          </p:nvSpPr>
          <p:spPr bwMode="auto">
            <a:xfrm rot="5400000" flipH="1">
              <a:off x="8477" y="6247"/>
              <a:ext cx="817" cy="191"/>
            </a:xfrm>
            <a:prstGeom prst="line">
              <a:avLst/>
            </a:prstGeom>
            <a:noFill/>
            <a:ln w="9525">
              <a:solidFill>
                <a:srgbClr val="000000"/>
              </a:solidFill>
              <a:round/>
              <a:headEnd/>
              <a:tailEnd/>
            </a:ln>
          </p:spPr>
          <p:txBody>
            <a:bodyPr/>
            <a:lstStyle/>
            <a:p>
              <a:endParaRPr lang="en-US"/>
            </a:p>
          </p:txBody>
        </p:sp>
        <p:sp>
          <p:nvSpPr>
            <p:cNvPr id="26666" name="Rectangle 190"/>
            <p:cNvSpPr>
              <a:spLocks noChangeArrowheads="1"/>
            </p:cNvSpPr>
            <p:nvPr/>
          </p:nvSpPr>
          <p:spPr bwMode="auto">
            <a:xfrm rot="5400000">
              <a:off x="9221" y="6800"/>
              <a:ext cx="311" cy="214"/>
            </a:xfrm>
            <a:prstGeom prst="rect">
              <a:avLst/>
            </a:prstGeom>
            <a:solidFill>
              <a:srgbClr val="C0C0C0"/>
            </a:solidFill>
            <a:ln w="9525">
              <a:solidFill>
                <a:srgbClr val="000000"/>
              </a:solidFill>
              <a:miter lim="800000"/>
              <a:headEnd/>
              <a:tailEnd/>
            </a:ln>
          </p:spPr>
          <p:txBody>
            <a:bodyPr/>
            <a:lstStyle/>
            <a:p>
              <a:endParaRPr lang="en-US"/>
            </a:p>
          </p:txBody>
        </p:sp>
        <p:sp>
          <p:nvSpPr>
            <p:cNvPr id="26667" name="Line 191"/>
            <p:cNvSpPr>
              <a:spLocks noChangeShapeType="1"/>
            </p:cNvSpPr>
            <p:nvPr/>
          </p:nvSpPr>
          <p:spPr bwMode="auto">
            <a:xfrm rot="5400000" flipH="1">
              <a:off x="8662" y="6057"/>
              <a:ext cx="876" cy="511"/>
            </a:xfrm>
            <a:prstGeom prst="line">
              <a:avLst/>
            </a:prstGeom>
            <a:noFill/>
            <a:ln w="9525">
              <a:solidFill>
                <a:srgbClr val="000000"/>
              </a:solidFill>
              <a:round/>
              <a:headEnd/>
              <a:tailEnd/>
            </a:ln>
          </p:spPr>
          <p:txBody>
            <a:bodyPr/>
            <a:lstStyle/>
            <a:p>
              <a:endParaRPr lang="en-US"/>
            </a:p>
          </p:txBody>
        </p:sp>
        <p:sp>
          <p:nvSpPr>
            <p:cNvPr id="26668" name="Text Box 192"/>
            <p:cNvSpPr txBox="1">
              <a:spLocks noChangeArrowheads="1"/>
            </p:cNvSpPr>
            <p:nvPr/>
          </p:nvSpPr>
          <p:spPr bwMode="auto">
            <a:xfrm>
              <a:off x="7347" y="6291"/>
              <a:ext cx="214" cy="237"/>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sp>
          <p:nvSpPr>
            <p:cNvPr id="26669" name="Text Box 193"/>
            <p:cNvSpPr txBox="1">
              <a:spLocks noChangeArrowheads="1"/>
            </p:cNvSpPr>
            <p:nvPr/>
          </p:nvSpPr>
          <p:spPr bwMode="auto">
            <a:xfrm>
              <a:off x="8149" y="6410"/>
              <a:ext cx="214" cy="237"/>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sp>
          <p:nvSpPr>
            <p:cNvPr id="26670" name="Text Box 194"/>
            <p:cNvSpPr txBox="1">
              <a:spLocks noChangeArrowheads="1"/>
            </p:cNvSpPr>
            <p:nvPr/>
          </p:nvSpPr>
          <p:spPr bwMode="auto">
            <a:xfrm>
              <a:off x="9592" y="4626"/>
              <a:ext cx="213" cy="238"/>
            </a:xfrm>
            <a:prstGeom prst="rect">
              <a:avLst/>
            </a:prstGeom>
            <a:solidFill>
              <a:srgbClr val="FFFFFF"/>
            </a:solidFill>
            <a:ln w="9525">
              <a:noFill/>
              <a:miter lim="800000"/>
              <a:headEnd/>
              <a:tailEnd/>
            </a:ln>
          </p:spPr>
          <p:txBody>
            <a:bodyPr lIns="0" tIns="0" rIns="0" bIns="0"/>
            <a:lstStyle/>
            <a:p>
              <a:endParaRPr lang="en-US"/>
            </a:p>
          </p:txBody>
        </p:sp>
        <p:sp>
          <p:nvSpPr>
            <p:cNvPr id="26671" name="Text Box 195"/>
            <p:cNvSpPr txBox="1">
              <a:spLocks noChangeArrowheads="1"/>
            </p:cNvSpPr>
            <p:nvPr/>
          </p:nvSpPr>
          <p:spPr bwMode="auto">
            <a:xfrm>
              <a:off x="7668" y="4805"/>
              <a:ext cx="214" cy="237"/>
            </a:xfrm>
            <a:prstGeom prst="rect">
              <a:avLst/>
            </a:prstGeom>
            <a:solidFill>
              <a:srgbClr val="FFFFFF"/>
            </a:solidFill>
            <a:ln w="9525">
              <a:noFill/>
              <a:miter lim="800000"/>
              <a:headEnd/>
              <a:tailEnd/>
            </a:ln>
          </p:spPr>
          <p:txBody>
            <a:bodyPr lIns="0" tIns="0" rIns="0" bIns="0"/>
            <a:lstStyle/>
            <a:p>
              <a:pPr algn="ctr"/>
              <a:r>
                <a:rPr lang="en-US" sz="1000"/>
                <a:t>G</a:t>
              </a:r>
              <a:endParaRPr lang="en-US"/>
            </a:p>
          </p:txBody>
        </p:sp>
        <p:sp>
          <p:nvSpPr>
            <p:cNvPr id="26672" name="Text Box 196"/>
            <p:cNvSpPr txBox="1">
              <a:spLocks noChangeArrowheads="1"/>
            </p:cNvSpPr>
            <p:nvPr/>
          </p:nvSpPr>
          <p:spPr bwMode="auto">
            <a:xfrm>
              <a:off x="8202" y="4923"/>
              <a:ext cx="214" cy="238"/>
            </a:xfrm>
            <a:prstGeom prst="rect">
              <a:avLst/>
            </a:prstGeom>
            <a:solidFill>
              <a:srgbClr val="FFFFFF"/>
            </a:solidFill>
            <a:ln w="9525">
              <a:noFill/>
              <a:miter lim="800000"/>
              <a:headEnd/>
              <a:tailEnd/>
            </a:ln>
          </p:spPr>
          <p:txBody>
            <a:bodyPr lIns="0" tIns="0" rIns="0" bIns="0"/>
            <a:lstStyle/>
            <a:p>
              <a:pPr algn="ctr"/>
              <a:r>
                <a:rPr lang="en-US" sz="1000"/>
                <a:t>W</a:t>
              </a:r>
              <a:endParaRPr lang="en-US"/>
            </a:p>
          </p:txBody>
        </p:sp>
        <p:sp>
          <p:nvSpPr>
            <p:cNvPr id="26673" name="Text Box 197"/>
            <p:cNvSpPr txBox="1">
              <a:spLocks noChangeArrowheads="1"/>
            </p:cNvSpPr>
            <p:nvPr/>
          </p:nvSpPr>
          <p:spPr bwMode="auto">
            <a:xfrm>
              <a:off x="8683" y="6528"/>
              <a:ext cx="214" cy="238"/>
            </a:xfrm>
            <a:prstGeom prst="rect">
              <a:avLst/>
            </a:prstGeom>
            <a:solidFill>
              <a:srgbClr val="FFFFFF"/>
            </a:solidFill>
            <a:ln w="9525">
              <a:noFill/>
              <a:miter lim="800000"/>
              <a:headEnd/>
              <a:tailEnd/>
            </a:ln>
          </p:spPr>
          <p:txBody>
            <a:bodyPr lIns="0" tIns="0" rIns="0" bIns="0"/>
            <a:lstStyle/>
            <a:p>
              <a:pPr algn="ctr"/>
              <a:r>
                <a:rPr lang="en-US" sz="1000"/>
                <a:t>W</a:t>
              </a:r>
              <a:endParaRPr lang="en-US"/>
            </a:p>
          </p:txBody>
        </p:sp>
        <p:sp>
          <p:nvSpPr>
            <p:cNvPr id="26674" name="Text Box 198"/>
            <p:cNvSpPr txBox="1">
              <a:spLocks noChangeArrowheads="1"/>
            </p:cNvSpPr>
            <p:nvPr/>
          </p:nvSpPr>
          <p:spPr bwMode="auto">
            <a:xfrm>
              <a:off x="2003" y="7717"/>
              <a:ext cx="7696" cy="535"/>
            </a:xfrm>
            <a:prstGeom prst="rect">
              <a:avLst/>
            </a:prstGeom>
            <a:solidFill>
              <a:srgbClr val="FFFFFF"/>
            </a:solidFill>
            <a:ln w="9525">
              <a:noFill/>
              <a:miter lim="800000"/>
              <a:headEnd/>
              <a:tailEnd/>
            </a:ln>
          </p:spPr>
          <p:txBody>
            <a:bodyPr lIns="0" tIns="0" rIns="0" bIns="0"/>
            <a:lstStyle/>
            <a:p>
              <a:pPr lvl="1"/>
              <a:r>
                <a:rPr lang="en-US" sz="1200">
                  <a:latin typeface="Times New Roman" pitchFamily="18" charset="0"/>
                </a:rPr>
                <a:t>Fig. 3.20 a) Patru LAN-uri interconectate prin 2 punţi  b) Aceeaşi reţea organizată ca 2 VLAN-uri</a:t>
              </a:r>
              <a:endParaRPr lang="en-US"/>
            </a:p>
          </p:txBody>
        </p:sp>
        <p:sp>
          <p:nvSpPr>
            <p:cNvPr id="26675" name="Text Box 199"/>
            <p:cNvSpPr txBox="1">
              <a:spLocks noChangeArrowheads="1"/>
            </p:cNvSpPr>
            <p:nvPr/>
          </p:nvSpPr>
          <p:spPr bwMode="auto">
            <a:xfrm>
              <a:off x="7507" y="7064"/>
              <a:ext cx="268" cy="357"/>
            </a:xfrm>
            <a:prstGeom prst="rect">
              <a:avLst/>
            </a:prstGeom>
            <a:solidFill>
              <a:srgbClr val="FFFFFF"/>
            </a:solidFill>
            <a:ln w="9525">
              <a:noFill/>
              <a:miter lim="800000"/>
              <a:headEnd/>
              <a:tailEnd/>
            </a:ln>
          </p:spPr>
          <p:txBody>
            <a:bodyPr lIns="0" tIns="0" rIns="0" bIns="0"/>
            <a:lstStyle/>
            <a:p>
              <a:pPr algn="ctr"/>
              <a:r>
                <a:rPr lang="en-US" sz="1200"/>
                <a:t>b)</a:t>
              </a:r>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27651" name="Text Box 3"/>
          <p:cNvSpPr txBox="1">
            <a:spLocks noChangeArrowheads="1"/>
          </p:cNvSpPr>
          <p:nvPr/>
        </p:nvSpPr>
        <p:spPr bwMode="auto">
          <a:xfrm>
            <a:off x="468313" y="873125"/>
            <a:ext cx="8172450" cy="5670550"/>
          </a:xfrm>
          <a:prstGeom prst="rect">
            <a:avLst/>
          </a:prstGeom>
          <a:solidFill>
            <a:srgbClr val="CCFFCC">
              <a:alpha val="38823"/>
            </a:srgbClr>
          </a:solidFill>
          <a:ln w="9525">
            <a:noFill/>
            <a:miter lim="800000"/>
            <a:headEnd/>
            <a:tailEnd/>
          </a:ln>
        </p:spPr>
        <p:txBody>
          <a:bodyPr>
            <a:spAutoFit/>
          </a:bodyPr>
          <a:lstStyle/>
          <a:p>
            <a:pPr marL="342900" indent="-342900" algn="just"/>
            <a:r>
              <a:rPr lang="ro-RO" sz="1600"/>
              <a:t>O </a:t>
            </a:r>
            <a:r>
              <a:rPr lang="ro-RO" sz="1600" b="1"/>
              <a:t>reţea virtuală privată</a:t>
            </a:r>
            <a:r>
              <a:rPr lang="ro-RO" sz="1600"/>
              <a:t> (</a:t>
            </a:r>
            <a:r>
              <a:rPr lang="ro-RO" sz="1600" b="1" i="1"/>
              <a:t>VPN</a:t>
            </a:r>
            <a:r>
              <a:rPr lang="ro-RO" sz="1600"/>
              <a:t>):</a:t>
            </a:r>
          </a:p>
          <a:p>
            <a:pPr marL="342900" indent="-342900" algn="just">
              <a:buFontTx/>
              <a:buChar char="-"/>
            </a:pPr>
            <a:r>
              <a:rPr lang="ro-RO" sz="1600"/>
              <a:t>este o reţea a unei societăţi implementată pe o infrastructură publică </a:t>
            </a:r>
            <a:r>
              <a:rPr lang="ro-RO" sz="1400"/>
              <a:t>(Internetul public, reţeaua furnizorului de servicii IP, reţele Frame Relay şi ATM)</a:t>
            </a:r>
            <a:r>
              <a:rPr lang="en-US" sz="1400"/>
              <a:t> </a:t>
            </a:r>
            <a:endParaRPr lang="ro-RO" sz="1400"/>
          </a:p>
          <a:p>
            <a:pPr marL="342900" indent="-342900" algn="just">
              <a:buFontTx/>
              <a:buChar char="-"/>
            </a:pPr>
            <a:r>
              <a:rPr lang="ro-RO" sz="1600"/>
              <a:t>foloseşte politici de securitate, management şi performanţă proprii </a:t>
            </a:r>
          </a:p>
          <a:p>
            <a:pPr marL="342900" indent="-342900" algn="just">
              <a:buFontTx/>
              <a:buChar char="-"/>
            </a:pPr>
            <a:r>
              <a:rPr lang="ro-RO" sz="1600"/>
              <a:t>se aplică de obicei într-o reţea privată.</a:t>
            </a:r>
          </a:p>
          <a:p>
            <a:pPr marL="342900" indent="-342900" algn="just"/>
            <a:endParaRPr lang="ro-RO" sz="1600" b="1"/>
          </a:p>
          <a:p>
            <a:pPr marL="342900" indent="-342900"/>
            <a:r>
              <a:rPr lang="fr-FR" sz="1600" b="1" i="1"/>
              <a:t>VPN</a:t>
            </a:r>
            <a:r>
              <a:rPr lang="fr-FR" sz="1600" b="1"/>
              <a:t>-ul </a:t>
            </a:r>
            <a:r>
              <a:rPr lang="fr-FR" sz="1600"/>
              <a:t>oferă în plus o </a:t>
            </a:r>
            <a:r>
              <a:rPr lang="fr-FR" sz="1600" b="1"/>
              <a:t>multitudine de posibilităţi de conectare</a:t>
            </a:r>
            <a:r>
              <a:rPr lang="fr-FR" sz="1600"/>
              <a:t>:</a:t>
            </a:r>
            <a:r>
              <a:rPr lang="fr-FR" sz="1600" b="1"/>
              <a:t> </a:t>
            </a:r>
            <a:r>
              <a:rPr lang="fr-FR" b="1"/>
              <a:t> </a:t>
            </a:r>
          </a:p>
          <a:p>
            <a:pPr marL="342900" indent="-342900"/>
            <a:r>
              <a:rPr lang="fr-FR" sz="1600"/>
              <a:t>- conectarea utilizatorilor mobili;</a:t>
            </a:r>
          </a:p>
          <a:p>
            <a:pPr marL="342900" indent="-342900"/>
            <a:r>
              <a:rPr lang="fr-FR" sz="1600"/>
              <a:t>- realizarea de intranet între diferite locaţii aflate la distanţă;</a:t>
            </a:r>
            <a:endParaRPr lang="it-IT" sz="1600"/>
          </a:p>
          <a:p>
            <a:pPr marL="342900" indent="-342900">
              <a:buFontTx/>
              <a:buChar char="-"/>
            </a:pPr>
            <a:r>
              <a:rPr lang="it-IT" sz="1600"/>
              <a:t>realizarea unor legături extranet cu partenerii de afaceri. </a:t>
            </a:r>
            <a:r>
              <a:rPr lang="en-US" sz="1600"/>
              <a:t> </a:t>
            </a:r>
            <a:endParaRPr lang="ro-RO" sz="1600"/>
          </a:p>
          <a:p>
            <a:pPr marL="342900" indent="-342900"/>
            <a:endParaRPr lang="ro-RO" sz="1600"/>
          </a:p>
          <a:p>
            <a:pPr marL="342900" indent="-342900"/>
            <a:r>
              <a:rPr lang="ro-RO" b="1" i="1"/>
              <a:t>Cum funcţionează VPN ?</a:t>
            </a:r>
          </a:p>
          <a:p>
            <a:pPr marL="342900" indent="-342900" algn="just"/>
            <a:r>
              <a:rPr lang="it-IT" sz="1600"/>
              <a:t>Tehnologia VPN foloseşte</a:t>
            </a:r>
            <a:r>
              <a:rPr lang="ro-RO" sz="1600"/>
              <a:t> tehnici de</a:t>
            </a:r>
            <a:r>
              <a:rPr lang="it-IT" sz="1600"/>
              <a:t> </a:t>
            </a:r>
            <a:r>
              <a:rPr lang="it-IT" sz="1600" b="1"/>
              <a:t>tunnel</a:t>
            </a:r>
            <a:r>
              <a:rPr lang="ro-RO" sz="1600" b="1"/>
              <a:t>are</a:t>
            </a:r>
            <a:r>
              <a:rPr lang="it-IT" sz="1600" b="1"/>
              <a:t>, criptare, autentificare şi mecanisme şi servicii de control al accesului</a:t>
            </a:r>
            <a:endParaRPr lang="ro-RO" sz="1600" b="1"/>
          </a:p>
          <a:p>
            <a:pPr marL="342900" indent="-342900"/>
            <a:r>
              <a:rPr lang="ro-RO" sz="1400" i="1"/>
              <a:t>Când un dispozitiv VPN primeşte o instrucţiune de transmitere a unui pachet prin Internet:</a:t>
            </a:r>
            <a:r>
              <a:rPr lang="en-US" sz="1400"/>
              <a:t> </a:t>
            </a:r>
            <a:endParaRPr lang="ro-RO" sz="1400"/>
          </a:p>
          <a:p>
            <a:pPr marL="342900" indent="-342900"/>
            <a:r>
              <a:rPr lang="ro-RO" sz="1400" i="1"/>
              <a:t>  -    negociază o schemă de criptare cu un dispozitiv VPN similar din reţeaua destinaţie</a:t>
            </a:r>
          </a:p>
          <a:p>
            <a:pPr marL="342900" indent="-342900"/>
            <a:r>
              <a:rPr lang="ro-RO" sz="1400" i="1"/>
              <a:t>  -    autentifică corespondenţii</a:t>
            </a:r>
          </a:p>
          <a:p>
            <a:pPr marL="342900" indent="-342900"/>
            <a:r>
              <a:rPr lang="ro-RO" sz="1400" i="1"/>
              <a:t>  -    face conversie e protocoale (împachetează datele în pachete IP)</a:t>
            </a:r>
          </a:p>
          <a:p>
            <a:pPr marL="342900" indent="-342900"/>
            <a:r>
              <a:rPr lang="ro-RO" sz="1400" i="1"/>
              <a:t>  -    crează un </a:t>
            </a:r>
            <a:r>
              <a:rPr lang="en-US" sz="1400" i="1"/>
              <a:t>“</a:t>
            </a:r>
            <a:r>
              <a:rPr lang="ro-RO" sz="1400" i="1"/>
              <a:t>tunel</a:t>
            </a:r>
            <a:r>
              <a:rPr lang="en-US" sz="1400" i="1"/>
              <a:t>” </a:t>
            </a:r>
            <a:r>
              <a:rPr lang="ro-RO" sz="1400" i="1"/>
              <a:t>prin reţeaua publică</a:t>
            </a:r>
          </a:p>
          <a:p>
            <a:pPr marL="342900" indent="-342900"/>
            <a:r>
              <a:rPr lang="ro-RO" sz="1400" i="1"/>
              <a:t>  -    trimite datele pr</a:t>
            </a:r>
            <a:r>
              <a:rPr lang="en-US" sz="1400" i="1"/>
              <a:t>i</a:t>
            </a:r>
            <a:r>
              <a:rPr lang="ro-RO" sz="1400" i="1"/>
              <a:t>n tunel</a:t>
            </a:r>
          </a:p>
          <a:p>
            <a:pPr marL="342900" indent="-342900"/>
            <a:r>
              <a:rPr lang="ro-RO" sz="1400" i="1"/>
              <a:t>La destinaţie, echipamentul de la capătul tunelului:</a:t>
            </a:r>
          </a:p>
          <a:p>
            <a:pPr marL="342900" indent="-342900"/>
            <a:r>
              <a:rPr lang="ro-RO" sz="1400" i="1"/>
              <a:t>  -   înlătură informaţia IP </a:t>
            </a:r>
          </a:p>
          <a:p>
            <a:pPr marL="342900" indent="-342900"/>
            <a:r>
              <a:rPr lang="ro-RO" sz="1400" i="1"/>
              <a:t>  -   decriptează datele</a:t>
            </a:r>
          </a:p>
          <a:p>
            <a:pPr marL="342900" indent="-342900"/>
            <a:r>
              <a:rPr lang="ro-RO" sz="1400" i="1"/>
              <a:t>  -   ruterul local le  trimite în reţeaua locală, la destinatar</a:t>
            </a:r>
          </a:p>
        </p:txBody>
      </p:sp>
      <p:sp>
        <p:nvSpPr>
          <p:cNvPr id="2765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765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25" name="TextBox 124"/>
          <p:cNvSpPr txBox="1"/>
          <p:nvPr/>
        </p:nvSpPr>
        <p:spPr>
          <a:xfrm>
            <a:off x="1358856" y="909603"/>
            <a:ext cx="3176631" cy="338554"/>
          </a:xfrm>
          <a:prstGeom prst="rect">
            <a:avLst/>
          </a:prstGeom>
          <a:noFill/>
        </p:spPr>
        <p:txBody>
          <a:bodyPr wrap="square" rtlCol="0">
            <a:spAutoFit/>
          </a:bodyPr>
          <a:lstStyle/>
          <a:p>
            <a:r>
              <a:rPr lang="ro-RO" sz="1600" b="1" dirty="0"/>
              <a:t>VLAN-uri statice </a:t>
            </a:r>
            <a:r>
              <a:rPr lang="en-US" sz="1600" b="1" dirty="0"/>
              <a:t>/</a:t>
            </a:r>
            <a:r>
              <a:rPr lang="ro-RO" sz="1600" b="1" dirty="0"/>
              <a:t> dinamice</a:t>
            </a:r>
            <a:endParaRPr lang="en-US" sz="1600" b="1" dirty="0"/>
          </a:p>
        </p:txBody>
      </p:sp>
      <p:pic>
        <p:nvPicPr>
          <p:cNvPr id="61442" name="Picture 2"/>
          <p:cNvPicPr>
            <a:picLocks noChangeAspect="1" noChangeArrowheads="1"/>
          </p:cNvPicPr>
          <p:nvPr/>
        </p:nvPicPr>
        <p:blipFill>
          <a:blip r:embed="rId2" cstate="print"/>
          <a:srcRect/>
          <a:stretch>
            <a:fillRect/>
          </a:stretch>
        </p:blipFill>
        <p:spPr bwMode="auto">
          <a:xfrm>
            <a:off x="811161" y="1347759"/>
            <a:ext cx="6791418" cy="405294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25" name="TextBox 124"/>
          <p:cNvSpPr txBox="1"/>
          <p:nvPr/>
        </p:nvSpPr>
        <p:spPr>
          <a:xfrm>
            <a:off x="1358856" y="909603"/>
            <a:ext cx="3176631" cy="338554"/>
          </a:xfrm>
          <a:prstGeom prst="rect">
            <a:avLst/>
          </a:prstGeom>
          <a:noFill/>
        </p:spPr>
        <p:txBody>
          <a:bodyPr wrap="square" rtlCol="0">
            <a:spAutoFit/>
          </a:bodyPr>
          <a:lstStyle/>
          <a:p>
            <a:r>
              <a:rPr lang="ro-RO" sz="1600" b="1" dirty="0"/>
              <a:t>VLAN-uri bazate pe switch</a:t>
            </a:r>
            <a:endParaRPr lang="en-US" sz="1600" b="1" dirty="0"/>
          </a:p>
        </p:txBody>
      </p:sp>
      <p:pic>
        <p:nvPicPr>
          <p:cNvPr id="62466" name="Picture 2"/>
          <p:cNvPicPr>
            <a:picLocks noChangeAspect="1" noChangeArrowheads="1"/>
          </p:cNvPicPr>
          <p:nvPr/>
        </p:nvPicPr>
        <p:blipFill>
          <a:blip r:embed="rId2" cstate="print"/>
          <a:srcRect/>
          <a:stretch>
            <a:fillRect/>
          </a:stretch>
        </p:blipFill>
        <p:spPr bwMode="auto">
          <a:xfrm>
            <a:off x="592083" y="1603350"/>
            <a:ext cx="6635781" cy="383111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25" name="TextBox 124"/>
          <p:cNvSpPr txBox="1"/>
          <p:nvPr/>
        </p:nvSpPr>
        <p:spPr>
          <a:xfrm>
            <a:off x="1358856" y="909603"/>
            <a:ext cx="3176631" cy="338554"/>
          </a:xfrm>
          <a:prstGeom prst="rect">
            <a:avLst/>
          </a:prstGeom>
          <a:noFill/>
        </p:spPr>
        <p:txBody>
          <a:bodyPr wrap="square" rtlCol="0">
            <a:spAutoFit/>
          </a:bodyPr>
          <a:lstStyle/>
          <a:p>
            <a:r>
              <a:rPr lang="ro-RO" sz="1600" b="1" dirty="0"/>
              <a:t>VLAN-uri bazate pe switch</a:t>
            </a:r>
            <a:endParaRPr lang="en-US" sz="1600" b="1" dirty="0"/>
          </a:p>
        </p:txBody>
      </p:sp>
      <p:pic>
        <p:nvPicPr>
          <p:cNvPr id="63490" name="Picture 2"/>
          <p:cNvPicPr>
            <a:picLocks noChangeAspect="1" noChangeArrowheads="1"/>
          </p:cNvPicPr>
          <p:nvPr/>
        </p:nvPicPr>
        <p:blipFill>
          <a:blip r:embed="rId2" cstate="print"/>
          <a:srcRect/>
          <a:stretch>
            <a:fillRect/>
          </a:stretch>
        </p:blipFill>
        <p:spPr bwMode="auto">
          <a:xfrm>
            <a:off x="665109" y="1347759"/>
            <a:ext cx="7339113" cy="485878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LAN-uri virtuale</a:t>
            </a:r>
            <a:r>
              <a:rPr lang="en-US"/>
              <a:t> </a:t>
            </a:r>
            <a:r>
              <a:rPr lang="ro-RO" sz="2400"/>
              <a:t>(VLAN)</a:t>
            </a:r>
            <a:endParaRPr lang="en-US"/>
          </a:p>
        </p:txBody>
      </p:sp>
      <p:sp>
        <p:nvSpPr>
          <p:cNvPr id="2662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662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125" name="TextBox 124"/>
          <p:cNvSpPr txBox="1"/>
          <p:nvPr/>
        </p:nvSpPr>
        <p:spPr>
          <a:xfrm>
            <a:off x="1358856" y="909603"/>
            <a:ext cx="3176631" cy="338554"/>
          </a:xfrm>
          <a:prstGeom prst="rect">
            <a:avLst/>
          </a:prstGeom>
          <a:noFill/>
        </p:spPr>
        <p:txBody>
          <a:bodyPr wrap="square" rtlCol="0">
            <a:spAutoFit/>
          </a:bodyPr>
          <a:lstStyle/>
          <a:p>
            <a:r>
              <a:rPr lang="ro-RO" sz="1600" b="1" dirty="0"/>
              <a:t>Cadrul 802.1q (VLAN)</a:t>
            </a:r>
            <a:endParaRPr lang="en-US" sz="1600" b="1" dirty="0"/>
          </a:p>
        </p:txBody>
      </p:sp>
      <p:pic>
        <p:nvPicPr>
          <p:cNvPr id="64514" name="Picture 2"/>
          <p:cNvPicPr>
            <a:picLocks noChangeAspect="1" noChangeArrowheads="1"/>
          </p:cNvPicPr>
          <p:nvPr/>
        </p:nvPicPr>
        <p:blipFill>
          <a:blip r:embed="rId2" cstate="print"/>
          <a:srcRect/>
          <a:stretch>
            <a:fillRect/>
          </a:stretch>
        </p:blipFill>
        <p:spPr bwMode="auto">
          <a:xfrm>
            <a:off x="611560" y="1426462"/>
            <a:ext cx="7450244" cy="3658722"/>
          </a:xfrm>
          <a:prstGeom prst="rect">
            <a:avLst/>
          </a:prstGeom>
          <a:noFill/>
          <a:ln w="9525">
            <a:noFill/>
            <a:miter lim="800000"/>
            <a:headEnd/>
            <a:tailEnd/>
          </a:ln>
          <a:effectLst/>
        </p:spPr>
      </p:pic>
      <p:grpSp>
        <p:nvGrpSpPr>
          <p:cNvPr id="7" name="Group 6">
            <a:extLst>
              <a:ext uri="{FF2B5EF4-FFF2-40B4-BE49-F238E27FC236}">
                <a16:creationId xmlns:a16="http://schemas.microsoft.com/office/drawing/2014/main" id="{01A61147-0CBC-4CFD-9336-914840AF7CC0}"/>
              </a:ext>
            </a:extLst>
          </p:cNvPr>
          <p:cNvGrpSpPr>
            <a:grpSpLocks/>
          </p:cNvGrpSpPr>
          <p:nvPr/>
        </p:nvGrpSpPr>
        <p:grpSpPr bwMode="auto">
          <a:xfrm>
            <a:off x="486838" y="5336565"/>
            <a:ext cx="7559675" cy="1514785"/>
            <a:chOff x="1718" y="10549"/>
            <a:chExt cx="8974" cy="1767"/>
          </a:xfrm>
        </p:grpSpPr>
        <p:sp>
          <p:nvSpPr>
            <p:cNvPr id="8" name="Text Box 7">
              <a:extLst>
                <a:ext uri="{FF2B5EF4-FFF2-40B4-BE49-F238E27FC236}">
                  <a16:creationId xmlns:a16="http://schemas.microsoft.com/office/drawing/2014/main" id="{AFDA6537-BF6C-4DC8-B267-494448D4B7EC}"/>
                </a:ext>
              </a:extLst>
            </p:cNvPr>
            <p:cNvSpPr txBox="1">
              <a:spLocks noChangeArrowheads="1"/>
            </p:cNvSpPr>
            <p:nvPr/>
          </p:nvSpPr>
          <p:spPr bwMode="auto">
            <a:xfrm>
              <a:off x="1891" y="11076"/>
              <a:ext cx="924" cy="440"/>
            </a:xfrm>
            <a:prstGeom prst="rect">
              <a:avLst/>
            </a:prstGeom>
            <a:solidFill>
              <a:srgbClr val="C0C0C0">
                <a:alpha val="50195"/>
              </a:srgbClr>
            </a:solidFill>
            <a:ln w="9525">
              <a:solidFill>
                <a:srgbClr val="000000"/>
              </a:solidFill>
              <a:miter lim="800000"/>
              <a:headEnd/>
              <a:tailEnd/>
            </a:ln>
          </p:spPr>
          <p:txBody>
            <a:bodyPr lIns="0" tIns="10800" rIns="0" bIns="10800"/>
            <a:lstStyle/>
            <a:p>
              <a:pPr algn="ctr"/>
              <a:r>
                <a:rPr lang="en-US" sz="1200"/>
                <a:t>Preambul</a:t>
              </a:r>
            </a:p>
          </p:txBody>
        </p:sp>
        <p:sp>
          <p:nvSpPr>
            <p:cNvPr id="9" name="Text Box 8">
              <a:extLst>
                <a:ext uri="{FF2B5EF4-FFF2-40B4-BE49-F238E27FC236}">
                  <a16:creationId xmlns:a16="http://schemas.microsoft.com/office/drawing/2014/main" id="{30C852B9-9FFB-407A-AD7F-381874BBCB48}"/>
                </a:ext>
              </a:extLst>
            </p:cNvPr>
            <p:cNvSpPr txBox="1">
              <a:spLocks noChangeArrowheads="1"/>
            </p:cNvSpPr>
            <p:nvPr/>
          </p:nvSpPr>
          <p:spPr bwMode="auto">
            <a:xfrm>
              <a:off x="4085" y="11076"/>
              <a:ext cx="808" cy="440"/>
            </a:xfrm>
            <a:prstGeom prst="rect">
              <a:avLst/>
            </a:prstGeom>
            <a:solidFill>
              <a:srgbClr val="C0C0C0">
                <a:alpha val="67058"/>
              </a:srgbClr>
            </a:solidFill>
            <a:ln w="9525">
              <a:solidFill>
                <a:srgbClr val="000000"/>
              </a:solidFill>
              <a:miter lim="800000"/>
              <a:headEnd/>
              <a:tailEnd/>
            </a:ln>
          </p:spPr>
          <p:txBody>
            <a:bodyPr lIns="0" tIns="10800" rIns="0" bIns="10800"/>
            <a:lstStyle/>
            <a:p>
              <a:pPr algn="ctr"/>
              <a:r>
                <a:rPr lang="en-US" sz="1200"/>
                <a:t>Adr. sur.</a:t>
              </a:r>
            </a:p>
          </p:txBody>
        </p:sp>
        <p:sp>
          <p:nvSpPr>
            <p:cNvPr id="10" name="Text Box 9">
              <a:extLst>
                <a:ext uri="{FF2B5EF4-FFF2-40B4-BE49-F238E27FC236}">
                  <a16:creationId xmlns:a16="http://schemas.microsoft.com/office/drawing/2014/main" id="{5A9AE3D7-A635-4EFC-A0AB-89D9894BAE28}"/>
                </a:ext>
              </a:extLst>
            </p:cNvPr>
            <p:cNvSpPr txBox="1">
              <a:spLocks noChangeArrowheads="1"/>
            </p:cNvSpPr>
            <p:nvPr/>
          </p:nvSpPr>
          <p:spPr bwMode="auto">
            <a:xfrm>
              <a:off x="2815" y="11076"/>
              <a:ext cx="1327" cy="440"/>
            </a:xfrm>
            <a:prstGeom prst="rect">
              <a:avLst/>
            </a:prstGeom>
            <a:solidFill>
              <a:srgbClr val="C0C0C0">
                <a:alpha val="54117"/>
              </a:srgbClr>
            </a:solidFill>
            <a:ln w="9525">
              <a:solidFill>
                <a:srgbClr val="000000"/>
              </a:solidFill>
              <a:miter lim="800000"/>
              <a:headEnd/>
              <a:tailEnd/>
            </a:ln>
          </p:spPr>
          <p:txBody>
            <a:bodyPr lIns="0" tIns="10800" rIns="0" bIns="10800"/>
            <a:lstStyle/>
            <a:p>
              <a:pPr algn="ctr"/>
              <a:r>
                <a:rPr lang="en-US" sz="1200"/>
                <a:t>Început cadru</a:t>
              </a:r>
            </a:p>
          </p:txBody>
        </p:sp>
        <p:sp>
          <p:nvSpPr>
            <p:cNvPr id="11" name="Text Box 10">
              <a:extLst>
                <a:ext uri="{FF2B5EF4-FFF2-40B4-BE49-F238E27FC236}">
                  <a16:creationId xmlns:a16="http://schemas.microsoft.com/office/drawing/2014/main" id="{9435326B-CB4C-4FE0-A56F-F0E616E32C73}"/>
                </a:ext>
              </a:extLst>
            </p:cNvPr>
            <p:cNvSpPr txBox="1">
              <a:spLocks noChangeArrowheads="1"/>
            </p:cNvSpPr>
            <p:nvPr/>
          </p:nvSpPr>
          <p:spPr bwMode="auto">
            <a:xfrm>
              <a:off x="7247" y="11803"/>
              <a:ext cx="1375" cy="449"/>
            </a:xfrm>
            <a:prstGeom prst="rect">
              <a:avLst/>
            </a:prstGeom>
            <a:solidFill>
              <a:srgbClr val="FFFFFF"/>
            </a:solidFill>
            <a:ln w="9525">
              <a:solidFill>
                <a:srgbClr val="000000"/>
              </a:solidFill>
              <a:miter lim="800000"/>
              <a:headEnd/>
              <a:tailEnd/>
            </a:ln>
          </p:spPr>
          <p:txBody>
            <a:bodyPr lIns="0" tIns="10800" rIns="0" bIns="10800"/>
            <a:lstStyle/>
            <a:p>
              <a:pPr algn="ctr"/>
              <a:r>
                <a:rPr lang="en-US" sz="1000"/>
                <a:t>Lungime/Tip</a:t>
              </a:r>
              <a:endParaRPr lang="en-US"/>
            </a:p>
          </p:txBody>
        </p:sp>
        <p:sp>
          <p:nvSpPr>
            <p:cNvPr id="12" name="Text Box 11">
              <a:extLst>
                <a:ext uri="{FF2B5EF4-FFF2-40B4-BE49-F238E27FC236}">
                  <a16:creationId xmlns:a16="http://schemas.microsoft.com/office/drawing/2014/main" id="{7CC1E80C-FF7D-4E87-B549-C485B0BF2DB8}"/>
                </a:ext>
              </a:extLst>
            </p:cNvPr>
            <p:cNvSpPr txBox="1">
              <a:spLocks noChangeArrowheads="1"/>
            </p:cNvSpPr>
            <p:nvPr/>
          </p:nvSpPr>
          <p:spPr bwMode="auto">
            <a:xfrm>
              <a:off x="9222" y="11076"/>
              <a:ext cx="1470" cy="440"/>
            </a:xfrm>
            <a:prstGeom prst="rect">
              <a:avLst/>
            </a:prstGeom>
            <a:solidFill>
              <a:srgbClr val="C0C0C0">
                <a:alpha val="50980"/>
              </a:srgbClr>
            </a:solidFill>
            <a:ln w="9525">
              <a:solidFill>
                <a:srgbClr val="000000"/>
              </a:solidFill>
              <a:miter lim="800000"/>
              <a:headEnd/>
              <a:tailEnd/>
            </a:ln>
          </p:spPr>
          <p:txBody>
            <a:bodyPr lIns="0" tIns="10800" rIns="0" bIns="10800"/>
            <a:lstStyle/>
            <a:p>
              <a:pPr algn="ctr"/>
              <a:r>
                <a:rPr lang="en-US" sz="1200"/>
                <a:t>FCS</a:t>
              </a:r>
            </a:p>
          </p:txBody>
        </p:sp>
        <p:sp>
          <p:nvSpPr>
            <p:cNvPr id="13" name="Text Box 12">
              <a:extLst>
                <a:ext uri="{FF2B5EF4-FFF2-40B4-BE49-F238E27FC236}">
                  <a16:creationId xmlns:a16="http://schemas.microsoft.com/office/drawing/2014/main" id="{42F17F6E-CCD0-4055-B81B-BD366C1F727D}"/>
                </a:ext>
              </a:extLst>
            </p:cNvPr>
            <p:cNvSpPr txBox="1">
              <a:spLocks noChangeArrowheads="1"/>
            </p:cNvSpPr>
            <p:nvPr/>
          </p:nvSpPr>
          <p:spPr bwMode="auto">
            <a:xfrm>
              <a:off x="2295" y="10637"/>
              <a:ext cx="289" cy="351"/>
            </a:xfrm>
            <a:prstGeom prst="rect">
              <a:avLst/>
            </a:prstGeom>
            <a:solidFill>
              <a:srgbClr val="FFFFFF"/>
            </a:solidFill>
            <a:ln w="9525">
              <a:noFill/>
              <a:miter lim="800000"/>
              <a:headEnd/>
              <a:tailEnd/>
            </a:ln>
          </p:spPr>
          <p:txBody>
            <a:bodyPr lIns="0" tIns="10800" rIns="0" bIns="10800"/>
            <a:lstStyle/>
            <a:p>
              <a:pPr algn="ctr"/>
              <a:r>
                <a:rPr lang="en-US" sz="1000"/>
                <a:t>7</a:t>
              </a:r>
              <a:endParaRPr lang="en-US"/>
            </a:p>
          </p:txBody>
        </p:sp>
        <p:sp>
          <p:nvSpPr>
            <p:cNvPr id="14" name="Text Box 13">
              <a:extLst>
                <a:ext uri="{FF2B5EF4-FFF2-40B4-BE49-F238E27FC236}">
                  <a16:creationId xmlns:a16="http://schemas.microsoft.com/office/drawing/2014/main" id="{F2650CDD-8239-4C58-9F6F-1299B55005D4}"/>
                </a:ext>
              </a:extLst>
            </p:cNvPr>
            <p:cNvSpPr txBox="1">
              <a:spLocks noChangeArrowheads="1"/>
            </p:cNvSpPr>
            <p:nvPr/>
          </p:nvSpPr>
          <p:spPr bwMode="auto">
            <a:xfrm>
              <a:off x="8529" y="11076"/>
              <a:ext cx="693" cy="440"/>
            </a:xfrm>
            <a:prstGeom prst="rect">
              <a:avLst/>
            </a:prstGeom>
            <a:solidFill>
              <a:srgbClr val="C0C0C0">
                <a:alpha val="36078"/>
              </a:srgbClr>
            </a:solidFill>
            <a:ln w="9525">
              <a:solidFill>
                <a:srgbClr val="000000"/>
              </a:solidFill>
              <a:miter lim="800000"/>
              <a:headEnd/>
              <a:tailEnd/>
            </a:ln>
          </p:spPr>
          <p:txBody>
            <a:bodyPr lIns="0" tIns="10800" rIns="0" bIns="10800"/>
            <a:lstStyle/>
            <a:p>
              <a:pPr algn="ctr"/>
              <a:r>
                <a:rPr lang="en-US" sz="1200"/>
                <a:t>Pad</a:t>
              </a:r>
            </a:p>
          </p:txBody>
        </p:sp>
        <p:sp>
          <p:nvSpPr>
            <p:cNvPr id="15" name="Text Box 14">
              <a:extLst>
                <a:ext uri="{FF2B5EF4-FFF2-40B4-BE49-F238E27FC236}">
                  <a16:creationId xmlns:a16="http://schemas.microsoft.com/office/drawing/2014/main" id="{5E6A88FF-1869-4D4D-9F4C-FE5D5D0B41FF}"/>
                </a:ext>
              </a:extLst>
            </p:cNvPr>
            <p:cNvSpPr txBox="1">
              <a:spLocks noChangeArrowheads="1"/>
            </p:cNvSpPr>
            <p:nvPr/>
          </p:nvSpPr>
          <p:spPr bwMode="auto">
            <a:xfrm>
              <a:off x="5701" y="10637"/>
              <a:ext cx="288" cy="351"/>
            </a:xfrm>
            <a:prstGeom prst="rect">
              <a:avLst/>
            </a:prstGeom>
            <a:solidFill>
              <a:srgbClr val="FFFFFF"/>
            </a:solidFill>
            <a:ln w="9525">
              <a:noFill/>
              <a:miter lim="800000"/>
              <a:headEnd/>
              <a:tailEnd/>
            </a:ln>
          </p:spPr>
          <p:txBody>
            <a:bodyPr lIns="0" tIns="10800" rIns="0" bIns="10800"/>
            <a:lstStyle/>
            <a:p>
              <a:pPr algn="ctr"/>
              <a:r>
                <a:rPr lang="en-US" sz="1000"/>
                <a:t>2</a:t>
              </a:r>
              <a:endParaRPr lang="en-US"/>
            </a:p>
          </p:txBody>
        </p:sp>
        <p:sp>
          <p:nvSpPr>
            <p:cNvPr id="16" name="Text Box 15">
              <a:extLst>
                <a:ext uri="{FF2B5EF4-FFF2-40B4-BE49-F238E27FC236}">
                  <a16:creationId xmlns:a16="http://schemas.microsoft.com/office/drawing/2014/main" id="{AD3D1AA0-F884-4385-81EA-71DD92EB4155}"/>
                </a:ext>
              </a:extLst>
            </p:cNvPr>
            <p:cNvSpPr txBox="1">
              <a:spLocks noChangeArrowheads="1"/>
            </p:cNvSpPr>
            <p:nvPr/>
          </p:nvSpPr>
          <p:spPr bwMode="auto">
            <a:xfrm>
              <a:off x="4401" y="10637"/>
              <a:ext cx="288" cy="351"/>
            </a:xfrm>
            <a:prstGeom prst="rect">
              <a:avLst/>
            </a:prstGeom>
            <a:solidFill>
              <a:srgbClr val="FFFFFF"/>
            </a:solidFill>
            <a:ln w="9525">
              <a:noFill/>
              <a:miter lim="800000"/>
              <a:headEnd/>
              <a:tailEnd/>
            </a:ln>
          </p:spPr>
          <p:txBody>
            <a:bodyPr lIns="0" tIns="10800" rIns="0" bIns="10800"/>
            <a:lstStyle/>
            <a:p>
              <a:pPr algn="ctr"/>
              <a:r>
                <a:rPr lang="en-US" sz="1000"/>
                <a:t>6</a:t>
              </a:r>
              <a:endParaRPr lang="en-US"/>
            </a:p>
          </p:txBody>
        </p:sp>
        <p:sp>
          <p:nvSpPr>
            <p:cNvPr id="17" name="Text Box 16">
              <a:extLst>
                <a:ext uri="{FF2B5EF4-FFF2-40B4-BE49-F238E27FC236}">
                  <a16:creationId xmlns:a16="http://schemas.microsoft.com/office/drawing/2014/main" id="{AD5CDF90-7E63-46FA-9859-2CFE15E0B20F}"/>
                </a:ext>
              </a:extLst>
            </p:cNvPr>
            <p:cNvSpPr txBox="1">
              <a:spLocks noChangeArrowheads="1"/>
            </p:cNvSpPr>
            <p:nvPr/>
          </p:nvSpPr>
          <p:spPr bwMode="auto">
            <a:xfrm>
              <a:off x="3392" y="10637"/>
              <a:ext cx="289" cy="351"/>
            </a:xfrm>
            <a:prstGeom prst="rect">
              <a:avLst/>
            </a:prstGeom>
            <a:solidFill>
              <a:srgbClr val="FFFFFF"/>
            </a:solidFill>
            <a:ln w="9525">
              <a:noFill/>
              <a:miter lim="800000"/>
              <a:headEnd/>
              <a:tailEnd/>
            </a:ln>
          </p:spPr>
          <p:txBody>
            <a:bodyPr lIns="0" tIns="10800" rIns="0" bIns="10800"/>
            <a:lstStyle/>
            <a:p>
              <a:pPr algn="ctr"/>
              <a:r>
                <a:rPr lang="en-US" sz="1000"/>
                <a:t>1</a:t>
              </a:r>
              <a:endParaRPr lang="en-US"/>
            </a:p>
          </p:txBody>
        </p:sp>
        <p:sp>
          <p:nvSpPr>
            <p:cNvPr id="18" name="Text Box 17">
              <a:extLst>
                <a:ext uri="{FF2B5EF4-FFF2-40B4-BE49-F238E27FC236}">
                  <a16:creationId xmlns:a16="http://schemas.microsoft.com/office/drawing/2014/main" id="{E622A707-5214-41FC-8587-214082E97D55}"/>
                </a:ext>
              </a:extLst>
            </p:cNvPr>
            <p:cNvSpPr txBox="1">
              <a:spLocks noChangeArrowheads="1"/>
            </p:cNvSpPr>
            <p:nvPr/>
          </p:nvSpPr>
          <p:spPr bwMode="auto">
            <a:xfrm>
              <a:off x="9453" y="10637"/>
              <a:ext cx="607" cy="360"/>
            </a:xfrm>
            <a:prstGeom prst="rect">
              <a:avLst/>
            </a:prstGeom>
            <a:solidFill>
              <a:srgbClr val="FFFFFF"/>
            </a:solidFill>
            <a:ln w="9525">
              <a:noFill/>
              <a:miter lim="800000"/>
              <a:headEnd/>
              <a:tailEnd/>
            </a:ln>
          </p:spPr>
          <p:txBody>
            <a:bodyPr lIns="0" tIns="10800" rIns="0" bIns="10800"/>
            <a:lstStyle/>
            <a:p>
              <a:pPr algn="ctr"/>
              <a:r>
                <a:rPr lang="en-US" sz="1000"/>
                <a:t> 4</a:t>
              </a:r>
              <a:endParaRPr lang="en-US"/>
            </a:p>
          </p:txBody>
        </p:sp>
        <p:sp>
          <p:nvSpPr>
            <p:cNvPr id="19" name="Text Box 18">
              <a:extLst>
                <a:ext uri="{FF2B5EF4-FFF2-40B4-BE49-F238E27FC236}">
                  <a16:creationId xmlns:a16="http://schemas.microsoft.com/office/drawing/2014/main" id="{573B16F6-4435-44FE-9E7E-17C164C800A8}"/>
                </a:ext>
              </a:extLst>
            </p:cNvPr>
            <p:cNvSpPr txBox="1">
              <a:spLocks noChangeArrowheads="1"/>
            </p:cNvSpPr>
            <p:nvPr/>
          </p:nvSpPr>
          <p:spPr bwMode="auto">
            <a:xfrm>
              <a:off x="5008" y="10647"/>
              <a:ext cx="462" cy="429"/>
            </a:xfrm>
            <a:prstGeom prst="rect">
              <a:avLst/>
            </a:prstGeom>
            <a:solidFill>
              <a:srgbClr val="FFFFFF"/>
            </a:solidFill>
            <a:ln w="9525">
              <a:noFill/>
              <a:miter lim="800000"/>
              <a:headEnd/>
              <a:tailEnd/>
            </a:ln>
          </p:spPr>
          <p:txBody>
            <a:bodyPr lIns="0" tIns="10800" rIns="0" bIns="10800"/>
            <a:lstStyle/>
            <a:p>
              <a:pPr algn="ctr"/>
              <a:r>
                <a:rPr lang="en-US" sz="1000"/>
                <a:t>6</a:t>
              </a:r>
              <a:endParaRPr lang="en-US"/>
            </a:p>
          </p:txBody>
        </p:sp>
        <p:sp>
          <p:nvSpPr>
            <p:cNvPr id="20" name="Text Box 19">
              <a:extLst>
                <a:ext uri="{FF2B5EF4-FFF2-40B4-BE49-F238E27FC236}">
                  <a16:creationId xmlns:a16="http://schemas.microsoft.com/office/drawing/2014/main" id="{F321024F-FACA-4779-8D0E-411E25471524}"/>
                </a:ext>
              </a:extLst>
            </p:cNvPr>
            <p:cNvSpPr txBox="1">
              <a:spLocks noChangeArrowheads="1"/>
            </p:cNvSpPr>
            <p:nvPr/>
          </p:nvSpPr>
          <p:spPr bwMode="auto">
            <a:xfrm>
              <a:off x="1718" y="10549"/>
              <a:ext cx="577" cy="439"/>
            </a:xfrm>
            <a:prstGeom prst="rect">
              <a:avLst/>
            </a:prstGeom>
            <a:solidFill>
              <a:srgbClr val="FFFFFF"/>
            </a:solidFill>
            <a:ln w="9525">
              <a:noFill/>
              <a:miter lim="800000"/>
              <a:headEnd/>
              <a:tailEnd/>
            </a:ln>
          </p:spPr>
          <p:txBody>
            <a:bodyPr lIns="0" tIns="10800" rIns="0" bIns="10800"/>
            <a:lstStyle/>
            <a:p>
              <a:pPr algn="ctr"/>
              <a:r>
                <a:rPr lang="en-US" sz="1200">
                  <a:latin typeface="Times New Roman" pitchFamily="18" charset="0"/>
                </a:rPr>
                <a:t>Octeţi</a:t>
              </a:r>
              <a:endParaRPr lang="en-US" sz="1200"/>
            </a:p>
          </p:txBody>
        </p:sp>
        <p:sp>
          <p:nvSpPr>
            <p:cNvPr id="21" name="Text Box 20">
              <a:extLst>
                <a:ext uri="{FF2B5EF4-FFF2-40B4-BE49-F238E27FC236}">
                  <a16:creationId xmlns:a16="http://schemas.microsoft.com/office/drawing/2014/main" id="{1063DF85-3809-4016-AACF-74F24B114D2B}"/>
                </a:ext>
              </a:extLst>
            </p:cNvPr>
            <p:cNvSpPr txBox="1">
              <a:spLocks noChangeArrowheads="1"/>
            </p:cNvSpPr>
            <p:nvPr/>
          </p:nvSpPr>
          <p:spPr bwMode="auto">
            <a:xfrm>
              <a:off x="7133" y="10653"/>
              <a:ext cx="1097" cy="351"/>
            </a:xfrm>
            <a:prstGeom prst="rect">
              <a:avLst/>
            </a:prstGeom>
            <a:solidFill>
              <a:srgbClr val="FFFFFF"/>
            </a:solidFill>
            <a:ln w="9525">
              <a:noFill/>
              <a:miter lim="800000"/>
              <a:headEnd/>
              <a:tailEnd/>
            </a:ln>
          </p:spPr>
          <p:txBody>
            <a:bodyPr lIns="0" tIns="10800" rIns="0" bIns="10800"/>
            <a:lstStyle/>
            <a:p>
              <a:pPr algn="ctr"/>
              <a:r>
                <a:rPr lang="en-US" sz="1000"/>
                <a:t>0 la 1500</a:t>
              </a:r>
              <a:endParaRPr lang="en-US"/>
            </a:p>
          </p:txBody>
        </p:sp>
        <p:sp>
          <p:nvSpPr>
            <p:cNvPr id="22" name="Text Box 21">
              <a:extLst>
                <a:ext uri="{FF2B5EF4-FFF2-40B4-BE49-F238E27FC236}">
                  <a16:creationId xmlns:a16="http://schemas.microsoft.com/office/drawing/2014/main" id="{17109853-AA33-4779-BB69-7F63D09ED11A}"/>
                </a:ext>
              </a:extLst>
            </p:cNvPr>
            <p:cNvSpPr txBox="1">
              <a:spLocks noChangeArrowheads="1"/>
            </p:cNvSpPr>
            <p:nvPr/>
          </p:nvSpPr>
          <p:spPr bwMode="auto">
            <a:xfrm>
              <a:off x="2526" y="11789"/>
              <a:ext cx="7908" cy="527"/>
            </a:xfrm>
            <a:prstGeom prst="rect">
              <a:avLst/>
            </a:prstGeom>
            <a:solidFill>
              <a:srgbClr val="FFFFFF"/>
            </a:solidFill>
            <a:ln w="9525">
              <a:noFill/>
              <a:miter lim="800000"/>
              <a:headEnd/>
              <a:tailEnd/>
            </a:ln>
          </p:spPr>
          <p:txBody>
            <a:bodyPr lIns="0" tIns="10800" rIns="0" bIns="10800"/>
            <a:lstStyle/>
            <a:p>
              <a:r>
                <a:rPr lang="en-US" sz="1200"/>
                <a:t> </a:t>
              </a:r>
              <a:r>
                <a:rPr lang="en-US" sz="1200" b="1"/>
                <a:t>Fig. 3.8 Formatul de cadru Ethernet</a:t>
              </a:r>
              <a:endParaRPr lang="en-US" b="1"/>
            </a:p>
          </p:txBody>
        </p:sp>
        <p:sp>
          <p:nvSpPr>
            <p:cNvPr id="23" name="Text Box 22">
              <a:extLst>
                <a:ext uri="{FF2B5EF4-FFF2-40B4-BE49-F238E27FC236}">
                  <a16:creationId xmlns:a16="http://schemas.microsoft.com/office/drawing/2014/main" id="{58E7270F-9A33-438C-8A04-153AB9378077}"/>
                </a:ext>
              </a:extLst>
            </p:cNvPr>
            <p:cNvSpPr txBox="1">
              <a:spLocks noChangeArrowheads="1"/>
            </p:cNvSpPr>
            <p:nvPr/>
          </p:nvSpPr>
          <p:spPr bwMode="auto">
            <a:xfrm>
              <a:off x="4893" y="11076"/>
              <a:ext cx="808" cy="440"/>
            </a:xfrm>
            <a:prstGeom prst="rect">
              <a:avLst/>
            </a:prstGeom>
            <a:solidFill>
              <a:srgbClr val="C0C0C0">
                <a:alpha val="87057"/>
              </a:srgbClr>
            </a:solidFill>
            <a:ln w="9525">
              <a:solidFill>
                <a:srgbClr val="000000"/>
              </a:solidFill>
              <a:miter lim="800000"/>
              <a:headEnd/>
              <a:tailEnd/>
            </a:ln>
          </p:spPr>
          <p:txBody>
            <a:bodyPr lIns="0" tIns="10800" rIns="0" bIns="10800"/>
            <a:lstStyle/>
            <a:p>
              <a:pPr algn="ctr"/>
              <a:r>
                <a:rPr lang="en-US" sz="1200"/>
                <a:t>Adr. des.</a:t>
              </a:r>
            </a:p>
          </p:txBody>
        </p:sp>
        <p:sp>
          <p:nvSpPr>
            <p:cNvPr id="24" name="Text Box 23">
              <a:extLst>
                <a:ext uri="{FF2B5EF4-FFF2-40B4-BE49-F238E27FC236}">
                  <a16:creationId xmlns:a16="http://schemas.microsoft.com/office/drawing/2014/main" id="{CBBE539F-AA64-4374-97CD-968D91C0481A}"/>
                </a:ext>
              </a:extLst>
            </p:cNvPr>
            <p:cNvSpPr txBox="1">
              <a:spLocks noChangeArrowheads="1"/>
            </p:cNvSpPr>
            <p:nvPr/>
          </p:nvSpPr>
          <p:spPr bwMode="auto">
            <a:xfrm>
              <a:off x="8645" y="10637"/>
              <a:ext cx="607" cy="360"/>
            </a:xfrm>
            <a:prstGeom prst="rect">
              <a:avLst/>
            </a:prstGeom>
            <a:solidFill>
              <a:srgbClr val="FFFFFF"/>
            </a:solidFill>
            <a:ln w="9525">
              <a:noFill/>
              <a:miter lim="800000"/>
              <a:headEnd/>
              <a:tailEnd/>
            </a:ln>
          </p:spPr>
          <p:txBody>
            <a:bodyPr lIns="0" tIns="10800" rIns="0" bIns="10800"/>
            <a:lstStyle/>
            <a:p>
              <a:pPr algn="ctr"/>
              <a:r>
                <a:rPr lang="en-US" sz="1000"/>
                <a:t>0 la 46</a:t>
              </a:r>
              <a:endParaRPr lang="en-US"/>
            </a:p>
          </p:txBody>
        </p:sp>
        <p:sp>
          <p:nvSpPr>
            <p:cNvPr id="25" name="Text Box 24">
              <a:extLst>
                <a:ext uri="{FF2B5EF4-FFF2-40B4-BE49-F238E27FC236}">
                  <a16:creationId xmlns:a16="http://schemas.microsoft.com/office/drawing/2014/main" id="{9AC31F21-7FD4-457C-BFD3-7F96622509A7}"/>
                </a:ext>
              </a:extLst>
            </p:cNvPr>
            <p:cNvSpPr txBox="1">
              <a:spLocks noChangeArrowheads="1"/>
            </p:cNvSpPr>
            <p:nvPr/>
          </p:nvSpPr>
          <p:spPr bwMode="auto">
            <a:xfrm>
              <a:off x="5697" y="11079"/>
              <a:ext cx="1327" cy="440"/>
            </a:xfrm>
            <a:prstGeom prst="rect">
              <a:avLst/>
            </a:prstGeom>
            <a:solidFill>
              <a:srgbClr val="C0C0C0"/>
            </a:solidFill>
            <a:ln w="9525">
              <a:solidFill>
                <a:srgbClr val="000000"/>
              </a:solidFill>
              <a:miter lim="800000"/>
              <a:headEnd/>
              <a:tailEnd/>
            </a:ln>
          </p:spPr>
          <p:txBody>
            <a:bodyPr lIns="0" tIns="10800" rIns="0" bIns="10800"/>
            <a:lstStyle/>
            <a:p>
              <a:pPr algn="ctr"/>
              <a:r>
                <a:rPr lang="en-US" sz="1200"/>
                <a:t>Lungime/Tip</a:t>
              </a:r>
            </a:p>
          </p:txBody>
        </p:sp>
        <p:sp>
          <p:nvSpPr>
            <p:cNvPr id="26" name="Text Box 25">
              <a:extLst>
                <a:ext uri="{FF2B5EF4-FFF2-40B4-BE49-F238E27FC236}">
                  <a16:creationId xmlns:a16="http://schemas.microsoft.com/office/drawing/2014/main" id="{EE6B886E-50C6-416D-938F-04AB2E9DA263}"/>
                </a:ext>
              </a:extLst>
            </p:cNvPr>
            <p:cNvSpPr txBox="1">
              <a:spLocks noChangeArrowheads="1"/>
            </p:cNvSpPr>
            <p:nvPr/>
          </p:nvSpPr>
          <p:spPr bwMode="auto">
            <a:xfrm>
              <a:off x="7014" y="11079"/>
              <a:ext cx="1531" cy="440"/>
            </a:xfrm>
            <a:prstGeom prst="rect">
              <a:avLst/>
            </a:prstGeom>
            <a:solidFill>
              <a:srgbClr val="C0C0C0"/>
            </a:solidFill>
            <a:ln w="9525">
              <a:solidFill>
                <a:srgbClr val="000000"/>
              </a:solidFill>
              <a:miter lim="800000"/>
              <a:headEnd/>
              <a:tailEnd/>
            </a:ln>
          </p:spPr>
          <p:txBody>
            <a:bodyPr lIns="0" tIns="10800" rIns="0" bIns="10800"/>
            <a:lstStyle/>
            <a:p>
              <a:pPr algn="ctr"/>
              <a:r>
                <a:rPr lang="en-US" sz="1200"/>
                <a:t>Date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28675" name="Text Box 3"/>
          <p:cNvSpPr txBox="1">
            <a:spLocks noChangeArrowheads="1"/>
          </p:cNvSpPr>
          <p:nvPr/>
        </p:nvSpPr>
        <p:spPr bwMode="auto">
          <a:xfrm>
            <a:off x="468313" y="873125"/>
            <a:ext cx="8172450" cy="5535613"/>
          </a:xfrm>
          <a:prstGeom prst="rect">
            <a:avLst/>
          </a:prstGeom>
          <a:solidFill>
            <a:srgbClr val="CCFFCC">
              <a:alpha val="38823"/>
            </a:srgbClr>
          </a:solidFill>
          <a:ln w="9525">
            <a:noFill/>
            <a:miter lim="800000"/>
            <a:headEnd/>
            <a:tailEnd/>
          </a:ln>
        </p:spPr>
        <p:txBody>
          <a:bodyPr>
            <a:spAutoFit/>
          </a:bodyPr>
          <a:lstStyle/>
          <a:p>
            <a:pPr marL="342900" indent="-342900" algn="just"/>
            <a:r>
              <a:rPr lang="ro-RO" b="1" i="1">
                <a:solidFill>
                  <a:srgbClr val="3333FF"/>
                </a:solidFill>
              </a:rPr>
              <a:t>Soluţii VPN</a:t>
            </a:r>
          </a:p>
          <a:p>
            <a:pPr marL="342900" indent="-342900"/>
            <a:r>
              <a:rPr lang="ro-RO" sz="1400" i="1"/>
              <a:t>E</a:t>
            </a:r>
            <a:r>
              <a:rPr lang="it-IT" sz="1400" i="1"/>
              <a:t>xistă trei posibilităţi de realiza un VPN:</a:t>
            </a:r>
            <a:endParaRPr lang="ro-RO" sz="1400" i="1"/>
          </a:p>
          <a:p>
            <a:pPr marL="342900" indent="-342900"/>
            <a:endParaRPr lang="en-US" sz="800" i="1"/>
          </a:p>
          <a:p>
            <a:pPr marL="342900" indent="-342900"/>
            <a:r>
              <a:rPr lang="it-IT" sz="1400" b="1" i="1"/>
              <a:t>Access VPN</a:t>
            </a:r>
            <a:r>
              <a:rPr lang="it-IT" sz="1400" i="1"/>
              <a:t> – permite conectarea individuală ( utilizatori mobili ) sau a unor birouri la sediul central al unei firme, aceasta realizându-se în cele mai sigure condiţii;</a:t>
            </a:r>
            <a:endParaRPr lang="ro-RO" sz="1400" i="1"/>
          </a:p>
          <a:p>
            <a:pPr marL="342900" indent="-342900"/>
            <a:endParaRPr lang="ro-RO" sz="800" b="1" i="1"/>
          </a:p>
          <a:p>
            <a:pPr marL="342900" indent="-342900"/>
            <a:r>
              <a:rPr lang="it-IT" sz="1400" b="1" i="1"/>
              <a:t>Intranet VPN</a:t>
            </a:r>
            <a:r>
              <a:rPr lang="it-IT" sz="1400" i="1"/>
              <a:t> – permite conectarea diferitelor sedii ale unei firme folosind legături dedicate. Diferenţa fată de Access VPN constă în faptul că se folosesc legături dedicate cu rata de transfer garantată, fapt care permite asigurarea unei foarte bune calităţi a transmisiei pe lângă securitate şi bandă mai largă;</a:t>
            </a:r>
            <a:endParaRPr lang="ro-RO" sz="1400" i="1"/>
          </a:p>
          <a:p>
            <a:pPr marL="342900" indent="-342900"/>
            <a:endParaRPr lang="ro-RO" sz="800" i="1"/>
          </a:p>
          <a:p>
            <a:pPr marL="342900" indent="-342900"/>
            <a:r>
              <a:rPr lang="it-IT" sz="1400" b="1" i="1"/>
              <a:t>Extranet VPN</a:t>
            </a:r>
            <a:r>
              <a:rPr lang="it-IT" sz="1400" i="1"/>
              <a:t> – este folosit pentru a lega diferiţi clienţi sau parteneri de afaceri la sediul central al unei firme folosind linii dedicate, conexiuni partajate, securitate maximă.</a:t>
            </a:r>
            <a:endParaRPr lang="en-US" sz="1400" i="1"/>
          </a:p>
          <a:p>
            <a:pPr marL="342900" indent="-342900"/>
            <a:endParaRPr lang="ro-RO" sz="800" b="1" i="1"/>
          </a:p>
          <a:p>
            <a:pPr marL="342900" indent="-342900"/>
            <a:r>
              <a:rPr lang="fr-FR" sz="1400" b="1" i="1"/>
              <a:t>Acces de la distanţă</a:t>
            </a:r>
            <a:r>
              <a:rPr lang="fr-FR" sz="1400" i="1"/>
              <a:t> ( Remote Access VPN)</a:t>
            </a:r>
            <a:r>
              <a:rPr lang="ro-RO" sz="1400" i="1"/>
              <a:t> cu 2 variante:</a:t>
            </a:r>
          </a:p>
          <a:p>
            <a:pPr marL="342900" indent="-342900" algn="just"/>
            <a:r>
              <a:rPr lang="ro-RO" sz="1400" i="1"/>
              <a:t>    1.  </a:t>
            </a:r>
            <a:r>
              <a:rPr lang="fr-FR" sz="1400" i="1"/>
              <a:t>Conexiune iniţiată de client</a:t>
            </a:r>
            <a:r>
              <a:rPr lang="ro-RO" sz="1400" i="1"/>
              <a:t>           2. </a:t>
            </a:r>
            <a:r>
              <a:rPr lang="fr-FR" sz="1400" i="1"/>
              <a:t>Access VPN iniţiat de serverul de acces </a:t>
            </a:r>
            <a:endParaRPr lang="ro-RO" sz="1400"/>
          </a:p>
          <a:p>
            <a:pPr marL="342900" indent="-342900" algn="just"/>
            <a:r>
              <a:rPr lang="ro-RO" sz="1400"/>
              <a:t>  </a:t>
            </a:r>
            <a:endParaRPr lang="ro-RO" sz="1400" i="1"/>
          </a:p>
          <a:p>
            <a:pPr marL="342900" indent="-342900" algn="just"/>
            <a:endParaRPr lang="ro-RO" sz="1400" i="1"/>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p:txBody>
      </p:sp>
      <p:sp>
        <p:nvSpPr>
          <p:cNvPr id="2867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867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28678" name="Picture 6" descr="inbe03"/>
          <p:cNvPicPr>
            <a:picLocks noChangeAspect="1" noChangeArrowheads="1"/>
          </p:cNvPicPr>
          <p:nvPr/>
        </p:nvPicPr>
        <p:blipFill>
          <a:blip r:embed="rId2" cstate="print">
            <a:grayscl/>
          </a:blip>
          <a:srcRect/>
          <a:stretch>
            <a:fillRect/>
          </a:stretch>
        </p:blipFill>
        <p:spPr bwMode="auto">
          <a:xfrm>
            <a:off x="755650" y="4221163"/>
            <a:ext cx="2952750" cy="2136775"/>
          </a:xfrm>
          <a:prstGeom prst="rect">
            <a:avLst/>
          </a:prstGeom>
          <a:solidFill>
            <a:srgbClr val="000000"/>
          </a:solidFill>
          <a:ln w="9525">
            <a:noFill/>
            <a:miter lim="800000"/>
            <a:headEnd/>
            <a:tailEnd/>
          </a:ln>
        </p:spPr>
      </p:pic>
      <p:pic>
        <p:nvPicPr>
          <p:cNvPr id="28679" name="Picture 7"/>
          <p:cNvPicPr>
            <a:picLocks noChangeAspect="1" noChangeArrowheads="1"/>
          </p:cNvPicPr>
          <p:nvPr/>
        </p:nvPicPr>
        <p:blipFill>
          <a:blip r:embed="rId3" cstate="print">
            <a:grayscl/>
          </a:blip>
          <a:srcRect/>
          <a:stretch>
            <a:fillRect/>
          </a:stretch>
        </p:blipFill>
        <p:spPr bwMode="auto">
          <a:xfrm>
            <a:off x="4140200" y="4184650"/>
            <a:ext cx="4068763" cy="21621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29699" name="Text Box 3"/>
          <p:cNvSpPr txBox="1">
            <a:spLocks noChangeArrowheads="1"/>
          </p:cNvSpPr>
          <p:nvPr/>
        </p:nvSpPr>
        <p:spPr bwMode="auto">
          <a:xfrm>
            <a:off x="468313" y="873125"/>
            <a:ext cx="8172450" cy="5321300"/>
          </a:xfrm>
          <a:prstGeom prst="rect">
            <a:avLst/>
          </a:prstGeom>
          <a:solidFill>
            <a:srgbClr val="CCFFCC">
              <a:alpha val="38823"/>
            </a:srgbClr>
          </a:solidFill>
          <a:ln w="9525">
            <a:noFill/>
            <a:miter lim="800000"/>
            <a:headEnd/>
            <a:tailEnd/>
          </a:ln>
        </p:spPr>
        <p:txBody>
          <a:bodyPr>
            <a:spAutoFit/>
          </a:bodyPr>
          <a:lstStyle/>
          <a:p>
            <a:pPr marL="342900" indent="-342900" algn="just"/>
            <a:r>
              <a:rPr lang="fr-FR" b="1">
                <a:solidFill>
                  <a:srgbClr val="3333FF"/>
                </a:solidFill>
              </a:rPr>
              <a:t>Intranet VPN</a:t>
            </a:r>
            <a:endParaRPr lang="ro-RO" sz="1400">
              <a:solidFill>
                <a:srgbClr val="3333FF"/>
              </a:solidFill>
            </a:endParaRPr>
          </a:p>
          <a:p>
            <a:pPr marL="342900" indent="-342900" algn="just"/>
            <a:r>
              <a:rPr lang="fr-FR" sz="1400"/>
              <a:t>Permite realizarea unei reţele interne complet sigură pentru o firmă</a:t>
            </a:r>
            <a:r>
              <a:rPr lang="en-US"/>
              <a:t> </a:t>
            </a:r>
            <a:endParaRPr lang="ro-RO" sz="1400"/>
          </a:p>
          <a:p>
            <a:pPr marL="342900" indent="-342900" algn="just"/>
            <a:r>
              <a:rPr lang="ro-RO" sz="1400"/>
              <a:t>O a</a:t>
            </a:r>
            <a:r>
              <a:rPr lang="fr-FR" sz="1400"/>
              <a:t>rhitectura</a:t>
            </a:r>
            <a:r>
              <a:rPr lang="ro-RO" sz="1400"/>
              <a:t> posibilă este în fig 3.23</a:t>
            </a:r>
          </a:p>
          <a:p>
            <a:pPr marL="342900" indent="-342900" algn="just"/>
            <a:r>
              <a:rPr lang="fr-FR" sz="1400"/>
              <a:t> </a:t>
            </a:r>
            <a:r>
              <a:rPr lang="ro-RO" sz="1400"/>
              <a:t>-   </a:t>
            </a:r>
            <a:r>
              <a:rPr lang="fr-FR" sz="1400"/>
              <a:t>utilizează două routere la cele două capete ale conexiunii,</a:t>
            </a:r>
            <a:endParaRPr lang="ro-RO" sz="1400"/>
          </a:p>
          <a:p>
            <a:pPr marL="342900" indent="-342900" algn="just"/>
            <a:r>
              <a:rPr lang="fr-FR" sz="1400"/>
              <a:t> </a:t>
            </a:r>
            <a:r>
              <a:rPr lang="ro-RO" sz="1400"/>
              <a:t>-   </a:t>
            </a:r>
            <a:r>
              <a:rPr lang="fr-FR" sz="1400"/>
              <a:t>între acestea  realizându-se un </a:t>
            </a:r>
            <a:r>
              <a:rPr lang="fr-FR" sz="1400" b="1" i="1"/>
              <a:t>tunel criptat</a:t>
            </a:r>
            <a:r>
              <a:rPr lang="fr-FR" sz="1400"/>
              <a:t>.</a:t>
            </a:r>
            <a:endParaRPr lang="ro-RO" sz="1400"/>
          </a:p>
          <a:p>
            <a:pPr marL="342900" indent="-342900" algn="just"/>
            <a:r>
              <a:rPr lang="ro-RO" sz="1400"/>
              <a:t> -   </a:t>
            </a:r>
            <a:r>
              <a:rPr lang="fr-FR" sz="1400"/>
              <a:t>nu mai este necesară folosirea unui client de VPN</a:t>
            </a:r>
            <a:r>
              <a:rPr lang="ro-RO" sz="1400"/>
              <a:t>,</a:t>
            </a:r>
            <a:r>
              <a:rPr lang="fr-FR" sz="1400"/>
              <a:t> ci folosirea IPSec.</a:t>
            </a:r>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r>
              <a:rPr lang="fr-FR" sz="1400" b="1"/>
              <a:t>IPSec</a:t>
            </a:r>
            <a:r>
              <a:rPr lang="fr-FR" sz="1400"/>
              <a:t> (IP Security Protocol) este un protocol standardizat de nivel 3 care asigură</a:t>
            </a:r>
            <a:endParaRPr lang="ro-RO" sz="1400"/>
          </a:p>
          <a:p>
            <a:pPr marL="342900" indent="-342900" algn="just"/>
            <a:r>
              <a:rPr lang="fr-FR" sz="1400"/>
              <a:t> </a:t>
            </a:r>
            <a:r>
              <a:rPr lang="ro-RO" sz="1400"/>
              <a:t>- </a:t>
            </a:r>
            <a:r>
              <a:rPr lang="fr-FR" sz="1400" b="1"/>
              <a:t>autentificarea</a:t>
            </a:r>
            <a:r>
              <a:rPr lang="fr-FR" sz="1400"/>
              <a:t>, </a:t>
            </a:r>
            <a:r>
              <a:rPr lang="fr-FR" sz="1400" b="1"/>
              <a:t>confidenţialitatea</a:t>
            </a:r>
            <a:r>
              <a:rPr lang="fr-FR" sz="1400"/>
              <a:t> şi </a:t>
            </a:r>
            <a:r>
              <a:rPr lang="fr-FR" sz="1400" b="1"/>
              <a:t>integritatea transferului de date</a:t>
            </a:r>
            <a:r>
              <a:rPr lang="fr-FR" sz="1400"/>
              <a:t> între o pereche de echipamente care comunică.</a:t>
            </a:r>
            <a:endParaRPr lang="ro-RO" sz="1400"/>
          </a:p>
          <a:p>
            <a:pPr marL="342900" indent="-342900" algn="just"/>
            <a:r>
              <a:rPr lang="fr-FR" sz="1400"/>
              <a:t> </a:t>
            </a:r>
            <a:r>
              <a:rPr lang="ro-RO" sz="1400"/>
              <a:t>-  f</a:t>
            </a:r>
            <a:r>
              <a:rPr lang="fr-FR" sz="1400"/>
              <a:t>oloseşte ceea ce se numeşte </a:t>
            </a:r>
            <a:r>
              <a:rPr lang="fr-FR" sz="1400" b="1"/>
              <a:t>Internet Key Exchange</a:t>
            </a:r>
            <a:r>
              <a:rPr lang="fr-FR" sz="1400"/>
              <a:t> (IKE), care necesită introducerea la ambele capete ale conexiunii a unor chei de autentificare</a:t>
            </a:r>
            <a:r>
              <a:rPr lang="ro-RO" sz="1400"/>
              <a:t>;</a:t>
            </a:r>
            <a:r>
              <a:rPr lang="fr-FR" sz="1400"/>
              <a:t> </a:t>
            </a:r>
            <a:r>
              <a:rPr lang="ro-RO" sz="1400"/>
              <a:t>ele</a:t>
            </a:r>
            <a:r>
              <a:rPr lang="fr-FR" sz="1400"/>
              <a:t> permite logarea reciprocă.</a:t>
            </a:r>
            <a:endParaRPr lang="ro-RO" sz="1400"/>
          </a:p>
        </p:txBody>
      </p:sp>
      <p:sp>
        <p:nvSpPr>
          <p:cNvPr id="2970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2970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29702" name="Picture 8" descr="inbe04"/>
          <p:cNvPicPr>
            <a:picLocks noChangeAspect="1" noChangeArrowheads="1"/>
          </p:cNvPicPr>
          <p:nvPr/>
        </p:nvPicPr>
        <p:blipFill>
          <a:blip r:embed="rId2" cstate="print">
            <a:grayscl/>
          </a:blip>
          <a:srcRect/>
          <a:stretch>
            <a:fillRect/>
          </a:stretch>
        </p:blipFill>
        <p:spPr bwMode="auto">
          <a:xfrm>
            <a:off x="827088" y="2673350"/>
            <a:ext cx="6480175" cy="20526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6147" name="Text Box 3"/>
          <p:cNvSpPr txBox="1">
            <a:spLocks noChangeArrowheads="1"/>
          </p:cNvSpPr>
          <p:nvPr/>
        </p:nvSpPr>
        <p:spPr bwMode="auto">
          <a:xfrm>
            <a:off x="395288" y="981075"/>
            <a:ext cx="8207375" cy="1924050"/>
          </a:xfrm>
          <a:prstGeom prst="rect">
            <a:avLst/>
          </a:prstGeom>
          <a:solidFill>
            <a:srgbClr val="CCFFCC">
              <a:alpha val="38823"/>
            </a:srgbClr>
          </a:solidFill>
          <a:ln w="9525">
            <a:noFill/>
            <a:miter lim="800000"/>
            <a:headEnd/>
            <a:tailEnd/>
          </a:ln>
        </p:spPr>
        <p:txBody>
          <a:bodyPr>
            <a:spAutoFit/>
          </a:bodyPr>
          <a:lstStyle/>
          <a:p>
            <a:r>
              <a:rPr lang="ro-RO" b="1">
                <a:solidFill>
                  <a:srgbClr val="3333FF"/>
                </a:solidFill>
              </a:rPr>
              <a:t>Controlul recepţiei cadrelor</a:t>
            </a:r>
            <a:r>
              <a:rPr lang="ro-RO" b="1"/>
              <a:t> </a:t>
            </a:r>
            <a:r>
              <a:rPr lang="ro-RO" sz="1600"/>
              <a:t>proceduri de:</a:t>
            </a:r>
            <a:endParaRPr lang="ro-RO" b="1"/>
          </a:p>
          <a:p>
            <a:r>
              <a:rPr lang="ro-RO" sz="1600"/>
              <a:t>   - confirmare pozitivă</a:t>
            </a:r>
            <a:r>
              <a:rPr lang="ro-RO" b="1"/>
              <a:t> </a:t>
            </a:r>
            <a:r>
              <a:rPr lang="ro-RO" sz="1600" b="1"/>
              <a:t>(ack)</a:t>
            </a:r>
          </a:p>
          <a:p>
            <a:r>
              <a:rPr lang="ro-RO" b="1"/>
              <a:t>   </a:t>
            </a:r>
            <a:r>
              <a:rPr lang="ro-RO" sz="1600"/>
              <a:t>- confirmare negativă (</a:t>
            </a:r>
            <a:r>
              <a:rPr lang="ro-RO" sz="1600" b="1"/>
              <a:t>nak)</a:t>
            </a:r>
            <a:r>
              <a:rPr lang="ro-RO"/>
              <a:t> </a:t>
            </a:r>
          </a:p>
          <a:p>
            <a:r>
              <a:rPr lang="ro-RO"/>
              <a:t>Trei moduri de realizare a funcţiilor ack/nak</a:t>
            </a:r>
          </a:p>
          <a:p>
            <a:r>
              <a:rPr lang="ro-RO" sz="1600"/>
              <a:t>   1. Protocolul stop and wait </a:t>
            </a:r>
            <a:r>
              <a:rPr lang="en-US" sz="1600"/>
              <a:t> </a:t>
            </a:r>
            <a:endParaRPr lang="ro-RO" sz="1600"/>
          </a:p>
          <a:p>
            <a:r>
              <a:rPr lang="ro-RO" sz="1600"/>
              <a:t>   2. Transmisia go back to N </a:t>
            </a:r>
          </a:p>
          <a:p>
            <a:r>
              <a:rPr lang="ro-RO" sz="1600"/>
              <a:t>   3. Protocolul repetării selective </a:t>
            </a:r>
            <a:endParaRPr lang="en-US" sz="1600"/>
          </a:p>
        </p:txBody>
      </p:sp>
      <p:sp>
        <p:nvSpPr>
          <p:cNvPr id="614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614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6150" name="Text Box 6"/>
          <p:cNvSpPr txBox="1">
            <a:spLocks noChangeArrowheads="1"/>
          </p:cNvSpPr>
          <p:nvPr/>
        </p:nvSpPr>
        <p:spPr bwMode="auto">
          <a:xfrm>
            <a:off x="468313" y="3284538"/>
            <a:ext cx="8207375" cy="2841625"/>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Exemple de protocoale LD</a:t>
            </a:r>
            <a:endParaRPr lang="en-US" b="1" dirty="0">
              <a:solidFill>
                <a:srgbClr val="3333FF"/>
              </a:solidFill>
            </a:endParaRPr>
          </a:p>
          <a:p>
            <a:endParaRPr lang="ro-RO" b="1" dirty="0">
              <a:solidFill>
                <a:srgbClr val="3333FF"/>
              </a:solidFill>
            </a:endParaRPr>
          </a:p>
          <a:p>
            <a:r>
              <a:rPr lang="ro-RO" sz="1600" dirty="0"/>
              <a:t>ISI : </a:t>
            </a:r>
            <a:r>
              <a:rPr lang="ro-RO" sz="1600" b="1" dirty="0"/>
              <a:t>HDLC, ISO 3309, ISO 4305</a:t>
            </a:r>
            <a:endParaRPr lang="en-US" sz="1600" b="1" dirty="0"/>
          </a:p>
          <a:p>
            <a:endParaRPr lang="ro-RO" sz="1600" b="1" dirty="0"/>
          </a:p>
          <a:p>
            <a:r>
              <a:rPr lang="ro-RO" sz="1600" dirty="0"/>
              <a:t>CCITT : </a:t>
            </a:r>
            <a:r>
              <a:rPr lang="ro-RO" sz="1600" b="1" dirty="0"/>
              <a:t>LAPB, LAPD</a:t>
            </a:r>
            <a:endParaRPr lang="en-US" sz="1600" b="1" dirty="0"/>
          </a:p>
          <a:p>
            <a:endParaRPr lang="ro-RO" sz="1600" b="1" dirty="0"/>
          </a:p>
          <a:p>
            <a:r>
              <a:rPr lang="ro-RO" sz="1600" dirty="0"/>
              <a:t>IBM : </a:t>
            </a:r>
            <a:r>
              <a:rPr lang="ro-RO" sz="1600" b="1" dirty="0"/>
              <a:t>SDLC, BSC</a:t>
            </a:r>
            <a:endParaRPr lang="en-US" sz="1600" b="1" dirty="0"/>
          </a:p>
          <a:p>
            <a:endParaRPr lang="ro-RO" sz="1600" dirty="0"/>
          </a:p>
          <a:p>
            <a:r>
              <a:rPr lang="ro-RO" sz="1600" dirty="0"/>
              <a:t>DEC : </a:t>
            </a:r>
            <a:r>
              <a:rPr lang="ro-RO" sz="1600" b="1" dirty="0"/>
              <a:t>DDCMP</a:t>
            </a:r>
          </a:p>
          <a:p>
            <a:endParaRPr lang="en-US" sz="1600" b="1" dirty="0"/>
          </a:p>
          <a:p>
            <a:r>
              <a:rPr lang="ro-RO" sz="1600" dirty="0"/>
              <a:t>Internet : </a:t>
            </a:r>
            <a:r>
              <a:rPr lang="ro-RO" sz="1600" b="1" dirty="0"/>
              <a:t>PPP</a:t>
            </a:r>
            <a:r>
              <a:rPr lang="en-US" sz="1600" b="1" dirty="0"/>
              <a:t>, IEEE 802.2, 802.3</a:t>
            </a:r>
            <a:r>
              <a:rPr lang="ro-RO" sz="1600" b="1" dirty="0"/>
              <a:t>, Frame Relay, ATM, SDH, ISDN......</a:t>
            </a:r>
            <a:endParaRPr lang="en-US" sz="16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1800" y="29686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30723" name="Text Box 3"/>
          <p:cNvSpPr txBox="1">
            <a:spLocks noChangeArrowheads="1"/>
          </p:cNvSpPr>
          <p:nvPr/>
        </p:nvSpPr>
        <p:spPr bwMode="auto">
          <a:xfrm>
            <a:off x="503238" y="908050"/>
            <a:ext cx="8172450" cy="5534025"/>
          </a:xfrm>
          <a:prstGeom prst="rect">
            <a:avLst/>
          </a:prstGeom>
          <a:solidFill>
            <a:srgbClr val="CCFFCC">
              <a:alpha val="38823"/>
            </a:srgbClr>
          </a:solidFill>
          <a:ln w="9525">
            <a:noFill/>
            <a:miter lim="800000"/>
            <a:headEnd/>
            <a:tailEnd/>
          </a:ln>
        </p:spPr>
        <p:txBody>
          <a:bodyPr>
            <a:spAutoFit/>
          </a:bodyPr>
          <a:lstStyle/>
          <a:p>
            <a:pPr marL="342900" indent="-342900" algn="just"/>
            <a:r>
              <a:rPr lang="ro-RO" b="1">
                <a:solidFill>
                  <a:srgbClr val="3333FF"/>
                </a:solidFill>
              </a:rPr>
              <a:t>Ex</a:t>
            </a:r>
            <a:r>
              <a:rPr lang="fr-FR" b="1">
                <a:solidFill>
                  <a:srgbClr val="3333FF"/>
                </a:solidFill>
              </a:rPr>
              <a:t>tranet VPN</a:t>
            </a:r>
            <a:endParaRPr lang="ro-RO" b="1">
              <a:solidFill>
                <a:srgbClr val="3333FF"/>
              </a:solidFill>
            </a:endParaRPr>
          </a:p>
          <a:p>
            <a:pPr marL="342900" indent="-342900" algn="just"/>
            <a:r>
              <a:rPr lang="ro-RO" sz="1400"/>
              <a:t> -    </a:t>
            </a:r>
            <a:r>
              <a:rPr lang="it-IT" sz="1400"/>
              <a:t>seamănă cu precedentul cu deosebirea că extinde limitele intranet</a:t>
            </a:r>
            <a:r>
              <a:rPr lang="ro-RO" sz="1400"/>
              <a:t>ului permiţând legarea la sediul corporaţiei a unor parteneri de afaceri, clienţi etc. </a:t>
            </a:r>
          </a:p>
          <a:p>
            <a:pPr marL="342900" indent="-342900" algn="just"/>
            <a:r>
              <a:rPr lang="ro-RO" sz="1400"/>
              <a:t> -   acest tip permite accesul unor utilizatori care nu fac parte din structura firmei</a:t>
            </a:r>
          </a:p>
          <a:p>
            <a:pPr marL="342900" indent="-342900" algn="just"/>
            <a:r>
              <a:rPr lang="ro-RO" sz="1400"/>
              <a:t> -   se folosesc certificate digitale care permit ulterior realizarea unor tunele criptate.</a:t>
            </a:r>
          </a:p>
          <a:p>
            <a:pPr marL="342900" indent="-342900" algn="just"/>
            <a:r>
              <a:rPr lang="ro-RO" sz="1400"/>
              <a:t>Certificatele digitale sunt furnizate de o autoritate care are ca activitate acest lucru</a:t>
            </a:r>
            <a:r>
              <a:rPr lang="ro-RO"/>
              <a:t>.</a:t>
            </a:r>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a:p>
        </p:txBody>
      </p:sp>
      <p:sp>
        <p:nvSpPr>
          <p:cNvPr id="30724"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0725"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pic>
        <p:nvPicPr>
          <p:cNvPr id="30726" name="Picture 7"/>
          <p:cNvPicPr>
            <a:picLocks noChangeAspect="1" noChangeArrowheads="1"/>
          </p:cNvPicPr>
          <p:nvPr/>
        </p:nvPicPr>
        <p:blipFill>
          <a:blip r:embed="rId2" cstate="print">
            <a:grayscl/>
          </a:blip>
          <a:srcRect/>
          <a:stretch>
            <a:fillRect/>
          </a:stretch>
        </p:blipFill>
        <p:spPr bwMode="auto">
          <a:xfrm>
            <a:off x="1079500" y="2673350"/>
            <a:ext cx="6696075" cy="341947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46088" y="215900"/>
            <a:ext cx="8229600" cy="576263"/>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31747" name="Text Box 3"/>
          <p:cNvSpPr txBox="1">
            <a:spLocks noChangeArrowheads="1"/>
          </p:cNvSpPr>
          <p:nvPr/>
        </p:nvSpPr>
        <p:spPr bwMode="auto">
          <a:xfrm>
            <a:off x="519113" y="779463"/>
            <a:ext cx="8172450" cy="6078537"/>
          </a:xfrm>
          <a:prstGeom prst="rect">
            <a:avLst/>
          </a:prstGeom>
          <a:solidFill>
            <a:srgbClr val="CCFFCC">
              <a:alpha val="38823"/>
            </a:srgbClr>
          </a:solidFill>
          <a:ln w="9525">
            <a:noFill/>
            <a:miter lim="800000"/>
            <a:headEnd/>
            <a:tailEnd/>
          </a:ln>
        </p:spPr>
        <p:txBody>
          <a:bodyPr>
            <a:spAutoFit/>
          </a:bodyPr>
          <a:lstStyle/>
          <a:p>
            <a:pPr marL="342900" indent="-342900" algn="just"/>
            <a:r>
              <a:rPr lang="ro-RO"/>
              <a:t> </a:t>
            </a:r>
            <a:r>
              <a:rPr lang="ro-RO" b="1">
                <a:solidFill>
                  <a:srgbClr val="3333FF"/>
                </a:solidFill>
              </a:rPr>
              <a:t>Reţele VPN bazate pe MPLS</a:t>
            </a:r>
            <a:r>
              <a:rPr lang="en-US">
                <a:solidFill>
                  <a:srgbClr val="3333FF"/>
                </a:solidFill>
              </a:rPr>
              <a:t> </a:t>
            </a:r>
            <a:r>
              <a:rPr lang="ro-RO">
                <a:solidFill>
                  <a:srgbClr val="3333FF"/>
                </a:solidFill>
              </a:rPr>
              <a:t>(Multiprotocol Label Switching)</a:t>
            </a:r>
            <a:endParaRPr lang="ro-RO" sz="1400">
              <a:solidFill>
                <a:srgbClr val="3333FF"/>
              </a:solidFill>
            </a:endParaRPr>
          </a:p>
          <a:p>
            <a:pPr marL="342900" indent="-342900"/>
            <a:endParaRPr lang="ro-RO" sz="1000">
              <a:solidFill>
                <a:srgbClr val="3333FF"/>
              </a:solidFill>
            </a:endParaRPr>
          </a:p>
          <a:p>
            <a:pPr marL="342900" indent="-342900"/>
            <a:r>
              <a:rPr lang="ro-RO" sz="1400"/>
              <a:t>MPLS </a:t>
            </a:r>
            <a:r>
              <a:rPr lang="es-ES_tradnl" sz="1400"/>
              <a:t>defineşte un nou mod de comutare de nivel 2 (legătură de date) şi nivel 3 (reţea) denumita </a:t>
            </a:r>
            <a:r>
              <a:rPr lang="es-ES_tradnl" sz="1400" b="1"/>
              <a:t>comutarea cu etichete </a:t>
            </a:r>
            <a:r>
              <a:rPr lang="es-ES_tradnl" sz="1400"/>
              <a:t>(mecanism de încapsulare de “nivel 2.5”)</a:t>
            </a:r>
            <a:endParaRPr lang="ro-RO" sz="1000"/>
          </a:p>
          <a:p>
            <a:pPr marL="342900" indent="-342900" algn="just"/>
            <a:r>
              <a:rPr lang="ro-RO" sz="1400"/>
              <a:t>Denumirea de </a:t>
            </a:r>
            <a:r>
              <a:rPr lang="ro-RO" sz="1400" b="1"/>
              <a:t>Comutaţie de Etichete Multiprotocol</a:t>
            </a:r>
            <a:r>
              <a:rPr lang="ro-RO" sz="1400"/>
              <a:t> provine din faptul că această tehnologie poate fi folosită în conjuncţie cu mai multe </a:t>
            </a:r>
            <a:r>
              <a:rPr lang="ro-RO" sz="1400" b="1"/>
              <a:t>protocoale, precum ATM, SONET, SDH</a:t>
            </a:r>
            <a:r>
              <a:rPr lang="ro-RO" sz="1400"/>
              <a:t>, etc. </a:t>
            </a:r>
            <a:endParaRPr lang="es-ES_tradnl" sz="800"/>
          </a:p>
          <a:p>
            <a:pPr marL="342900" indent="-342900"/>
            <a:r>
              <a:rPr lang="es-ES_tradnl" sz="1400"/>
              <a:t>MPLS aduce în reţelele IP neorientate pe conexiune mecanismul de </a:t>
            </a:r>
            <a:r>
              <a:rPr lang="es-ES_tradnl" sz="1400" b="1"/>
              <a:t>comutare orientat pe conexiune</a:t>
            </a:r>
            <a:r>
              <a:rPr lang="es-ES_tradnl" sz="1400"/>
              <a:t> care să constituie baza pentru garantarea serviciilor.</a:t>
            </a:r>
            <a:endParaRPr lang="ro-RO" sz="1400"/>
          </a:p>
          <a:p>
            <a:pPr marL="342900" indent="-342900" algn="just"/>
            <a:endParaRPr lang="ro-RO" sz="1400" b="1"/>
          </a:p>
          <a:p>
            <a:pPr marL="342900" indent="-342900" algn="just"/>
            <a:r>
              <a:rPr lang="es-ES_tradnl" sz="1400" b="1"/>
              <a:t>Etichetele MPLS</a:t>
            </a:r>
            <a:r>
              <a:rPr lang="es-ES_tradnl" sz="1400"/>
              <a:t> </a:t>
            </a:r>
            <a:endParaRPr lang="ro-RO" sz="1400"/>
          </a:p>
          <a:p>
            <a:pPr marL="342900" indent="-342900" algn="just"/>
            <a:r>
              <a:rPr lang="ro-RO" sz="1400"/>
              <a:t> -   </a:t>
            </a:r>
            <a:r>
              <a:rPr lang="es-ES_tradnl" sz="1400"/>
              <a:t>sunt identificatori de pachete sau fluxuri care spun unui echipament de reţea (ruter, switch)</a:t>
            </a:r>
            <a:r>
              <a:rPr lang="es-ES_tradnl" sz="1400" b="1"/>
              <a:t> unde </a:t>
            </a:r>
            <a:r>
              <a:rPr lang="es-ES_tradnl" sz="1400"/>
              <a:t>şi </a:t>
            </a:r>
            <a:r>
              <a:rPr lang="es-ES_tradnl" sz="1400" b="1"/>
              <a:t>cum </a:t>
            </a:r>
            <a:r>
              <a:rPr lang="es-ES_tradnl" sz="1400"/>
              <a:t>să trimită pachetul. </a:t>
            </a:r>
            <a:endParaRPr lang="ro-RO" sz="1400"/>
          </a:p>
          <a:p>
            <a:pPr marL="342900" indent="-342900" algn="just"/>
            <a:r>
              <a:rPr lang="ro-RO" sz="1400"/>
              <a:t> -   e</a:t>
            </a:r>
            <a:r>
              <a:rPr lang="es-ES_tradnl" sz="1400"/>
              <a:t>ticheta MPLS este identificator de dimensiune fixă (20 biţi), </a:t>
            </a:r>
            <a:endParaRPr lang="ro-RO" sz="1400"/>
          </a:p>
          <a:p>
            <a:pPr marL="342900" indent="-342900" algn="just"/>
            <a:r>
              <a:rPr lang="ro-RO" sz="1400"/>
              <a:t> -   </a:t>
            </a:r>
            <a:r>
              <a:rPr lang="es-ES_tradnl" sz="1400"/>
              <a:t>are semnificaţie locală (la nivelul unui nod de retea) </a:t>
            </a:r>
            <a:endParaRPr lang="ro-RO" sz="1400"/>
          </a:p>
          <a:p>
            <a:pPr marL="342900" indent="-342900" algn="just"/>
            <a:r>
              <a:rPr lang="ro-RO" sz="1400"/>
              <a:t> -</a:t>
            </a:r>
            <a:r>
              <a:rPr lang="es-ES_tradnl" sz="1400"/>
              <a:t> </a:t>
            </a:r>
            <a:r>
              <a:rPr lang="ro-RO" sz="1400"/>
              <a:t>  u</a:t>
            </a:r>
            <a:r>
              <a:rPr lang="es-ES_tradnl" sz="1400"/>
              <a:t>n pachet poate fi marcat cu mai multe etichete (stiva etichetelor – stiva de tip last-in first out). </a:t>
            </a:r>
            <a:endParaRPr lang="ro-RO" sz="1400"/>
          </a:p>
          <a:p>
            <a:pPr marL="342900" indent="-342900" algn="just"/>
            <a:endParaRPr lang="ro-RO" sz="900"/>
          </a:p>
          <a:p>
            <a:pPr marL="342900" indent="-342900" algn="just"/>
            <a:r>
              <a:rPr lang="ro-RO" sz="1400"/>
              <a:t>Î</a:t>
            </a:r>
            <a:r>
              <a:rPr lang="es-ES_tradnl" sz="1400"/>
              <a:t>n cazul reţelelor de tip Ethernet antetului MPLS</a:t>
            </a:r>
            <a:r>
              <a:rPr lang="ro-RO" sz="1400"/>
              <a:t> este introdus</a:t>
            </a:r>
            <a:r>
              <a:rPr lang="es-ES_tradnl" sz="1400"/>
              <a:t> între headerul de nivel legătură de date şi headerul de nivel reţea.</a:t>
            </a:r>
            <a:r>
              <a:rPr lang="en-US" sz="1400"/>
              <a:t> </a:t>
            </a:r>
            <a:endParaRPr lang="ro-RO" sz="1400"/>
          </a:p>
          <a:p>
            <a:pPr marL="342900" indent="-342900"/>
            <a:r>
              <a:rPr lang="es-ES_tradnl" sz="1400"/>
              <a:t>O reţea MPLS este alcătuită din noduri capabile de comutare pachete pe baza etichetelor asignate </a:t>
            </a:r>
            <a:endParaRPr lang="ro-RO" sz="1400"/>
          </a:p>
          <a:p>
            <a:pPr marL="342900" indent="-342900"/>
            <a:endParaRPr lang="ro-RO" sz="800"/>
          </a:p>
          <a:p>
            <a:pPr marL="342900" indent="-342900"/>
            <a:r>
              <a:rPr lang="es-ES_tradnl" sz="1400"/>
              <a:t>Nodurile care folosesc MPLS sunt: </a:t>
            </a:r>
            <a:endParaRPr lang="ro-RO" sz="1400"/>
          </a:p>
          <a:p>
            <a:pPr marL="342900" indent="-342900"/>
            <a:r>
              <a:rPr lang="ro-RO" sz="1400" b="1"/>
              <a:t>	</a:t>
            </a:r>
            <a:r>
              <a:rPr lang="es-ES_tradnl" sz="1400" b="1"/>
              <a:t>ingress </a:t>
            </a:r>
            <a:r>
              <a:rPr lang="es-ES_tradnl" sz="1400"/>
              <a:t>(de intrare) – pe unde intră traficul în reţea, </a:t>
            </a:r>
            <a:endParaRPr lang="ro-RO" sz="1400"/>
          </a:p>
          <a:p>
            <a:pPr marL="342900" indent="-342900"/>
            <a:r>
              <a:rPr lang="ro-RO" sz="1400" b="1"/>
              <a:t>	</a:t>
            </a:r>
            <a:r>
              <a:rPr lang="es-ES_tradnl" sz="1400" b="1"/>
              <a:t>tranzit</a:t>
            </a:r>
            <a:r>
              <a:rPr lang="es-ES_tradnl" sz="1400"/>
              <a:t> – în interiorul reţelei (max 253), </a:t>
            </a:r>
            <a:endParaRPr lang="ro-RO" sz="1400"/>
          </a:p>
          <a:p>
            <a:pPr marL="342900" indent="-342900"/>
            <a:r>
              <a:rPr lang="ro-RO" sz="1400" b="1"/>
              <a:t>	</a:t>
            </a:r>
            <a:r>
              <a:rPr lang="es-ES_tradnl" sz="1400" b="1"/>
              <a:t>egress</a:t>
            </a:r>
            <a:r>
              <a:rPr lang="es-ES_tradnl" sz="1400"/>
              <a:t> (de ieşire) – pe unde iese traficul din reţea.</a:t>
            </a:r>
            <a:endParaRPr lang="ro-RO" sz="1400"/>
          </a:p>
          <a:p>
            <a:pPr marL="342900" indent="-342900"/>
            <a:endParaRPr lang="es-ES_tradnl" sz="800"/>
          </a:p>
          <a:p>
            <a:pPr marL="342900" indent="-342900"/>
            <a:r>
              <a:rPr lang="es-ES_tradnl" sz="1400"/>
              <a:t>Nodurile ingress şi egress pot fi </a:t>
            </a:r>
            <a:r>
              <a:rPr lang="es-ES_tradnl" sz="1400" b="1"/>
              <a:t>rutere </a:t>
            </a:r>
            <a:r>
              <a:rPr lang="es-ES_tradnl" sz="1400"/>
              <a:t>sau </a:t>
            </a:r>
            <a:r>
              <a:rPr lang="es-ES_tradnl" sz="1400" b="1"/>
              <a:t>switchuri</a:t>
            </a:r>
            <a:r>
              <a:rPr lang="es-ES_tradnl" sz="1400"/>
              <a:t> </a:t>
            </a:r>
            <a:endParaRPr lang="ro-RO" sz="1400"/>
          </a:p>
          <a:p>
            <a:pPr marL="342900" indent="-342900"/>
            <a:r>
              <a:rPr lang="es-ES_tradnl" sz="1400" i="1"/>
              <a:t>Nodurile ingress</a:t>
            </a:r>
            <a:r>
              <a:rPr lang="es-ES_tradnl" sz="1400"/>
              <a:t> </a:t>
            </a:r>
            <a:r>
              <a:rPr lang="es-ES_tradnl" sz="1400" b="1"/>
              <a:t>analizează pachetele IP</a:t>
            </a:r>
            <a:r>
              <a:rPr lang="es-ES_tradnl" sz="1400"/>
              <a:t>, </a:t>
            </a:r>
            <a:r>
              <a:rPr lang="es-ES_tradnl" sz="1400" b="1"/>
              <a:t>stabilesc clasa de echivalenţă</a:t>
            </a:r>
            <a:r>
              <a:rPr lang="es-ES_tradnl" sz="1400"/>
              <a:t> şi </a:t>
            </a:r>
            <a:r>
              <a:rPr lang="es-ES_tradnl" sz="1400" b="1"/>
              <a:t>asignează o etichetă</a:t>
            </a:r>
            <a:r>
              <a:rPr lang="es-ES_tradnl" sz="1400"/>
              <a:t>. </a:t>
            </a:r>
            <a:r>
              <a:rPr lang="es-ES_tradnl" sz="1400" i="1"/>
              <a:t>Nodurile egress</a:t>
            </a:r>
            <a:r>
              <a:rPr lang="es-ES_tradnl" sz="1400"/>
              <a:t>  </a:t>
            </a:r>
            <a:r>
              <a:rPr lang="es-ES_tradnl" sz="1400" b="1"/>
              <a:t>şterg eticheta</a:t>
            </a:r>
            <a:r>
              <a:rPr lang="es-ES_tradnl" sz="1400"/>
              <a:t>, în cazul în care nu a fost ştearsă de penultimul ruter din cale şi </a:t>
            </a:r>
            <a:r>
              <a:rPr lang="es-ES_tradnl" sz="1400" b="1"/>
              <a:t>rutează pachetul spre destinaţie</a:t>
            </a:r>
            <a:r>
              <a:rPr lang="es-ES_tradnl" sz="1400"/>
              <a:t> pe baza informaţiei din headerul IP.</a:t>
            </a:r>
            <a:endParaRPr lang="ro-RO" sz="1400"/>
          </a:p>
        </p:txBody>
      </p:sp>
      <p:sp>
        <p:nvSpPr>
          <p:cNvPr id="3174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174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1800" y="40481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32771" name="Text Box 3"/>
          <p:cNvSpPr txBox="1">
            <a:spLocks noChangeArrowheads="1"/>
          </p:cNvSpPr>
          <p:nvPr/>
        </p:nvSpPr>
        <p:spPr bwMode="auto">
          <a:xfrm>
            <a:off x="503238" y="1052513"/>
            <a:ext cx="8172450" cy="5154612"/>
          </a:xfrm>
          <a:prstGeom prst="rect">
            <a:avLst/>
          </a:prstGeom>
          <a:solidFill>
            <a:srgbClr val="CCFFCC">
              <a:alpha val="38823"/>
            </a:srgbClr>
          </a:solidFill>
          <a:ln w="9525">
            <a:noFill/>
            <a:miter lim="800000"/>
            <a:headEnd/>
            <a:tailEnd/>
          </a:ln>
        </p:spPr>
        <p:txBody>
          <a:bodyPr>
            <a:spAutoFit/>
          </a:bodyPr>
          <a:lstStyle/>
          <a:p>
            <a:pPr marL="342900" indent="-342900" algn="just"/>
            <a:r>
              <a:rPr lang="ro-RO"/>
              <a:t> </a:t>
            </a:r>
          </a:p>
          <a:p>
            <a:pPr marL="342900" indent="-342900" algn="just"/>
            <a:r>
              <a:rPr lang="ro-RO" b="1">
                <a:solidFill>
                  <a:srgbClr val="3333FF"/>
                </a:solidFill>
              </a:rPr>
              <a:t>Reţele VPN bazate pe MPLS</a:t>
            </a:r>
            <a:r>
              <a:rPr lang="en-US">
                <a:solidFill>
                  <a:srgbClr val="3333FF"/>
                </a:solidFill>
              </a:rPr>
              <a:t> </a:t>
            </a:r>
            <a:r>
              <a:rPr lang="ro-RO">
                <a:solidFill>
                  <a:srgbClr val="3333FF"/>
                </a:solidFill>
              </a:rPr>
              <a:t>(</a:t>
            </a:r>
            <a:r>
              <a:rPr lang="ro-RO" b="1">
                <a:solidFill>
                  <a:srgbClr val="3333FF"/>
                </a:solidFill>
              </a:rPr>
              <a:t>Multiprotocol Label Switching</a:t>
            </a:r>
            <a:r>
              <a:rPr lang="ro-RO">
                <a:solidFill>
                  <a:srgbClr val="3333FF"/>
                </a:solidFill>
              </a:rPr>
              <a:t>)</a:t>
            </a:r>
            <a:endParaRPr lang="ro-RO" sz="1400">
              <a:solidFill>
                <a:srgbClr val="3333FF"/>
              </a:solidFill>
            </a:endParaRPr>
          </a:p>
          <a:p>
            <a:pPr marL="342900" indent="-342900"/>
            <a:endParaRPr lang="ro-RO" sz="1400">
              <a:solidFill>
                <a:srgbClr val="3333FF"/>
              </a:solidFill>
            </a:endParaRPr>
          </a:p>
          <a:p>
            <a:pPr marL="342900" indent="-342900"/>
            <a:r>
              <a:rPr lang="es-ES_tradnl" sz="1400"/>
              <a:t>O reţea MPLS este alcătuită din noduri capabile de comutare pachete pe baza etichetelor asignate </a:t>
            </a:r>
            <a:endParaRPr lang="ro-RO" sz="1400"/>
          </a:p>
          <a:p>
            <a:pPr marL="342900" indent="-342900"/>
            <a:endParaRPr lang="ro-RO" sz="800"/>
          </a:p>
          <a:p>
            <a:pPr marL="342900" indent="-342900"/>
            <a:r>
              <a:rPr lang="es-ES_tradnl" sz="1400"/>
              <a:t>Nodurile care folosesc MPLS sunt: </a:t>
            </a:r>
            <a:endParaRPr lang="ro-RO" sz="1400"/>
          </a:p>
          <a:p>
            <a:pPr marL="342900" indent="-342900">
              <a:lnSpc>
                <a:spcPct val="140000"/>
              </a:lnSpc>
            </a:pPr>
            <a:r>
              <a:rPr lang="ro-RO" sz="1400" b="1"/>
              <a:t>	</a:t>
            </a:r>
            <a:r>
              <a:rPr lang="es-ES_tradnl" sz="1400" b="1"/>
              <a:t>ingress </a:t>
            </a:r>
            <a:r>
              <a:rPr lang="es-ES_tradnl" sz="1400"/>
              <a:t>(de intrare) – pe unde intră traficul în reţea, </a:t>
            </a:r>
            <a:endParaRPr lang="ro-RO" sz="1400"/>
          </a:p>
          <a:p>
            <a:pPr marL="342900" indent="-342900">
              <a:lnSpc>
                <a:spcPct val="140000"/>
              </a:lnSpc>
            </a:pPr>
            <a:r>
              <a:rPr lang="ro-RO" sz="1400" b="1"/>
              <a:t>	</a:t>
            </a:r>
            <a:r>
              <a:rPr lang="es-ES_tradnl" sz="1400" b="1"/>
              <a:t>tranzit</a:t>
            </a:r>
            <a:r>
              <a:rPr lang="es-ES_tradnl" sz="1400"/>
              <a:t> – în interiorul reţelei (max 253), </a:t>
            </a:r>
            <a:endParaRPr lang="ro-RO" sz="1400"/>
          </a:p>
          <a:p>
            <a:pPr marL="342900" indent="-342900">
              <a:lnSpc>
                <a:spcPct val="140000"/>
              </a:lnSpc>
            </a:pPr>
            <a:r>
              <a:rPr lang="ro-RO" sz="1400" b="1"/>
              <a:t>	</a:t>
            </a:r>
            <a:r>
              <a:rPr lang="es-ES_tradnl" sz="1400" b="1"/>
              <a:t>egress</a:t>
            </a:r>
            <a:r>
              <a:rPr lang="es-ES_tradnl" sz="1400"/>
              <a:t> (de ieşire) – pe unde iese traficul din reţea.</a:t>
            </a:r>
            <a:endParaRPr lang="ro-RO" sz="1400"/>
          </a:p>
          <a:p>
            <a:pPr marL="342900" indent="-342900">
              <a:lnSpc>
                <a:spcPct val="140000"/>
              </a:lnSpc>
            </a:pPr>
            <a:endParaRPr lang="es-ES_tradnl" sz="800"/>
          </a:p>
          <a:p>
            <a:pPr marL="342900" indent="-342900">
              <a:lnSpc>
                <a:spcPct val="140000"/>
              </a:lnSpc>
            </a:pPr>
            <a:r>
              <a:rPr lang="es-ES_tradnl" sz="1400"/>
              <a:t>Nodurile ingress şi egress pot fi </a:t>
            </a:r>
            <a:r>
              <a:rPr lang="es-ES_tradnl" sz="1400" b="1"/>
              <a:t>rutere </a:t>
            </a:r>
            <a:r>
              <a:rPr lang="es-ES_tradnl" sz="1400"/>
              <a:t>sau </a:t>
            </a:r>
            <a:r>
              <a:rPr lang="es-ES_tradnl" sz="1400" b="1"/>
              <a:t>switchuri</a:t>
            </a:r>
            <a:r>
              <a:rPr lang="es-ES_tradnl" sz="1400"/>
              <a:t> </a:t>
            </a:r>
            <a:endParaRPr lang="ro-RO" sz="1400"/>
          </a:p>
          <a:p>
            <a:pPr marL="342900" indent="-342900">
              <a:lnSpc>
                <a:spcPct val="140000"/>
              </a:lnSpc>
            </a:pPr>
            <a:endParaRPr lang="ro-RO" sz="1400" i="1"/>
          </a:p>
          <a:p>
            <a:pPr marL="342900" indent="-342900">
              <a:lnSpc>
                <a:spcPct val="140000"/>
              </a:lnSpc>
            </a:pPr>
            <a:r>
              <a:rPr lang="es-ES_tradnl" sz="1400" i="1"/>
              <a:t>Nodurile ingress	</a:t>
            </a:r>
            <a:r>
              <a:rPr lang="es-ES_tradnl" sz="1400"/>
              <a:t> </a:t>
            </a:r>
            <a:r>
              <a:rPr lang="es-ES_tradnl" sz="1400" b="1"/>
              <a:t>analizează pachetele IP</a:t>
            </a:r>
            <a:r>
              <a:rPr lang="es-ES_tradnl" sz="1400"/>
              <a:t>, </a:t>
            </a:r>
            <a:endParaRPr lang="ro-RO" sz="1400"/>
          </a:p>
          <a:p>
            <a:pPr marL="342900" indent="-342900">
              <a:lnSpc>
                <a:spcPct val="140000"/>
              </a:lnSpc>
            </a:pPr>
            <a:r>
              <a:rPr lang="ro-RO" sz="1400"/>
              <a:t>		</a:t>
            </a:r>
            <a:r>
              <a:rPr lang="en-US" sz="1400"/>
              <a:t>  	</a:t>
            </a:r>
            <a:r>
              <a:rPr lang="es-ES_tradnl" sz="1400" b="1"/>
              <a:t>stabilesc clasa de echivalenţă</a:t>
            </a:r>
            <a:r>
              <a:rPr lang="es-ES_tradnl" sz="1400"/>
              <a:t> </a:t>
            </a:r>
            <a:endParaRPr lang="ro-RO" sz="1400"/>
          </a:p>
          <a:p>
            <a:pPr marL="342900" indent="-342900">
              <a:lnSpc>
                <a:spcPct val="140000"/>
              </a:lnSpc>
            </a:pPr>
            <a:r>
              <a:rPr lang="ro-RO" sz="1400"/>
              <a:t>		</a:t>
            </a:r>
            <a:r>
              <a:rPr lang="en-US" sz="1400"/>
              <a:t>	</a:t>
            </a:r>
            <a:r>
              <a:rPr lang="es-ES_tradnl" sz="1400" b="1"/>
              <a:t>asignează o etichetă</a:t>
            </a:r>
            <a:r>
              <a:rPr lang="es-ES_tradnl" sz="1400"/>
              <a:t>. </a:t>
            </a:r>
            <a:endParaRPr lang="ro-RO" sz="1400"/>
          </a:p>
          <a:p>
            <a:pPr marL="342900" indent="-342900">
              <a:lnSpc>
                <a:spcPct val="140000"/>
              </a:lnSpc>
            </a:pPr>
            <a:endParaRPr lang="ro-RO" sz="1400"/>
          </a:p>
          <a:p>
            <a:pPr marL="342900" indent="-342900">
              <a:lnSpc>
                <a:spcPct val="140000"/>
              </a:lnSpc>
            </a:pPr>
            <a:r>
              <a:rPr lang="es-ES_tradnl" sz="1400" i="1"/>
              <a:t>Nodurile egress</a:t>
            </a:r>
            <a:r>
              <a:rPr lang="es-ES_tradnl" sz="1400"/>
              <a:t> </a:t>
            </a:r>
            <a:r>
              <a:rPr lang="ro-RO" sz="1400"/>
              <a:t>	</a:t>
            </a:r>
            <a:r>
              <a:rPr lang="es-ES_tradnl" sz="1400" b="1"/>
              <a:t>şterg eticheta</a:t>
            </a:r>
            <a:r>
              <a:rPr lang="es-ES_tradnl" sz="1400"/>
              <a:t>, în cazul în care nu a fost ştearsă de penultimul ruter din cale </a:t>
            </a:r>
            <a:endParaRPr lang="ro-RO" sz="1400"/>
          </a:p>
          <a:p>
            <a:pPr marL="342900" indent="-342900">
              <a:lnSpc>
                <a:spcPct val="140000"/>
              </a:lnSpc>
            </a:pPr>
            <a:r>
              <a:rPr lang="ro-RO" sz="1400"/>
              <a:t>		</a:t>
            </a:r>
            <a:r>
              <a:rPr lang="en-US" sz="1400"/>
              <a:t>	</a:t>
            </a:r>
            <a:r>
              <a:rPr lang="es-ES_tradnl" sz="1400" b="1"/>
              <a:t>rutează pachetul spre destinaţie</a:t>
            </a:r>
            <a:r>
              <a:rPr lang="es-ES_tradnl" sz="1400"/>
              <a:t> pe baza informaţiei din headerul IP.</a:t>
            </a:r>
            <a:endParaRPr lang="ro-RO" sz="1400"/>
          </a:p>
          <a:p>
            <a:pPr marL="342900" indent="-342900">
              <a:lnSpc>
                <a:spcPct val="140000"/>
              </a:lnSpc>
            </a:pPr>
            <a:endParaRPr lang="ro-RO" sz="1400"/>
          </a:p>
        </p:txBody>
      </p:sp>
      <p:sp>
        <p:nvSpPr>
          <p:cNvPr id="32772"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2773"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1800" y="404813"/>
            <a:ext cx="8229600" cy="576262"/>
          </a:xfrm>
          <a:solidFill>
            <a:srgbClr val="FFCC00">
              <a:alpha val="34901"/>
            </a:srgbClr>
          </a:solidFill>
          <a:ln>
            <a:solidFill>
              <a:schemeClr val="accent1"/>
            </a:solidFill>
          </a:ln>
        </p:spPr>
        <p:txBody>
          <a:bodyPr/>
          <a:lstStyle/>
          <a:p>
            <a:pPr eaLnBrk="1" hangingPunct="1"/>
            <a:r>
              <a:rPr lang="ro-RO" sz="2400" b="1"/>
              <a:t>Reţele virtuale private</a:t>
            </a:r>
            <a:r>
              <a:rPr lang="en-US"/>
              <a:t> </a:t>
            </a:r>
            <a:r>
              <a:rPr lang="ro-RO" sz="2400"/>
              <a:t>(VPN)</a:t>
            </a:r>
            <a:endParaRPr lang="en-US" sz="2400"/>
          </a:p>
        </p:txBody>
      </p:sp>
      <p:sp>
        <p:nvSpPr>
          <p:cNvPr id="33795" name="Text Box 3"/>
          <p:cNvSpPr txBox="1">
            <a:spLocks noChangeArrowheads="1"/>
          </p:cNvSpPr>
          <p:nvPr/>
        </p:nvSpPr>
        <p:spPr bwMode="auto">
          <a:xfrm>
            <a:off x="503238" y="908050"/>
            <a:ext cx="8172450" cy="6021388"/>
          </a:xfrm>
          <a:prstGeom prst="rect">
            <a:avLst/>
          </a:prstGeom>
          <a:solidFill>
            <a:srgbClr val="CCFFCC">
              <a:alpha val="38823"/>
            </a:srgbClr>
          </a:solidFill>
          <a:ln w="9525">
            <a:noFill/>
            <a:miter lim="800000"/>
            <a:headEnd/>
            <a:tailEnd/>
          </a:ln>
        </p:spPr>
        <p:txBody>
          <a:bodyPr>
            <a:spAutoFit/>
          </a:bodyPr>
          <a:lstStyle/>
          <a:p>
            <a:pPr marL="342900" indent="-342900" algn="just"/>
            <a:r>
              <a:rPr lang="ro-RO">
                <a:solidFill>
                  <a:srgbClr val="3333FF"/>
                </a:solidFill>
              </a:rPr>
              <a:t> Eticheta MPLS</a:t>
            </a:r>
          </a:p>
          <a:p>
            <a:pPr marL="342900" indent="-342900" algn="just"/>
            <a:endParaRPr lang="ro-RO">
              <a:solidFill>
                <a:srgbClr val="3333FF"/>
              </a:solidFill>
            </a:endParaRPr>
          </a:p>
          <a:p>
            <a:pPr marL="342900" indent="-342900" algn="just"/>
            <a:endParaRPr lang="ro-RO"/>
          </a:p>
          <a:p>
            <a:pPr marL="342900" indent="-342900" algn="just"/>
            <a:endParaRPr lang="ro-RO" sz="1400"/>
          </a:p>
          <a:p>
            <a:pPr marL="342900" indent="-342900" algn="just"/>
            <a:endParaRPr lang="ro-RO" sz="1400"/>
          </a:p>
          <a:p>
            <a:pPr marL="342900" indent="-342900" algn="just"/>
            <a:endParaRPr lang="ro-RO" sz="1400"/>
          </a:p>
          <a:p>
            <a:pPr marL="342900" indent="-342900" algn="just"/>
            <a:endParaRPr lang="ro-RO" sz="1400" i="1"/>
          </a:p>
          <a:p>
            <a:pPr marL="342900" indent="-342900"/>
            <a:r>
              <a:rPr lang="ro-RO" sz="1400" b="1" i="1"/>
              <a:t>Eticheta</a:t>
            </a:r>
            <a:r>
              <a:rPr lang="ro-RO" sz="1400" b="1"/>
              <a:t> </a:t>
            </a:r>
            <a:r>
              <a:rPr lang="ro-RO" sz="1400"/>
              <a:t>propriu-zisă, care are dimensiunea de 20 biţi.</a:t>
            </a:r>
            <a:endParaRPr lang="ro-RO" sz="1400" i="1"/>
          </a:p>
          <a:p>
            <a:pPr marL="342900" indent="-342900"/>
            <a:endParaRPr lang="ro-RO" sz="1400" i="1"/>
          </a:p>
          <a:p>
            <a:pPr marL="342900" indent="-342900"/>
            <a:r>
              <a:rPr lang="ro-RO" sz="1400" b="1" i="1"/>
              <a:t>Câmpul</a:t>
            </a:r>
            <a:r>
              <a:rPr lang="ro-RO" sz="1400" b="1"/>
              <a:t> </a:t>
            </a:r>
            <a:r>
              <a:rPr lang="ro-RO" sz="1400" b="1" i="1"/>
              <a:t>EXP</a:t>
            </a:r>
            <a:r>
              <a:rPr lang="ro-RO" sz="1400"/>
              <a:t> (Experimental) se foloseşte pentru a indica Clasa de Servicii (CoS) şi are dimensiunea de 3 biţi. Aceasta înseamnă că se pot folosi simultan maxim 23 = 8 clase de servicii.</a:t>
            </a:r>
            <a:endParaRPr lang="ro-RO" sz="1400" i="1"/>
          </a:p>
          <a:p>
            <a:pPr marL="342900" indent="-342900"/>
            <a:endParaRPr lang="ro-RO" sz="1400" i="1"/>
          </a:p>
          <a:p>
            <a:pPr marL="342900" indent="-342900"/>
            <a:r>
              <a:rPr lang="ro-RO" sz="1400" b="1" i="1"/>
              <a:t>Câmpul S</a:t>
            </a:r>
            <a:r>
              <a:rPr lang="ro-RO" sz="1400"/>
              <a:t> (baza stivei de etichete) are dimensiunea de 1 bit şi este folosit pentru a indica dacă eticheta curentă este ultima, prin eliminare rezultând un pachet nativ IP, sau dimpotrivă, sub eticheta curentă se mai găsesc alte etichete.</a:t>
            </a:r>
            <a:endParaRPr lang="ro-RO" sz="1400" i="1"/>
          </a:p>
          <a:p>
            <a:pPr marL="342900" indent="-342900"/>
            <a:endParaRPr lang="ro-RO" sz="1400" i="1"/>
          </a:p>
          <a:p>
            <a:pPr marL="342900" indent="-342900"/>
            <a:r>
              <a:rPr lang="ro-RO" sz="1400" b="1" i="1"/>
              <a:t>Câmpul TTL</a:t>
            </a:r>
            <a:r>
              <a:rPr lang="ro-RO" sz="1400"/>
              <a:t> (Time to Live, Timp de Viaţă) are dimensiunea de 8 biţi şi se foloseşte pentru evitarea apariţiei buclelor.</a:t>
            </a:r>
          </a:p>
          <a:p>
            <a:pPr marL="342900" indent="-342900"/>
            <a:r>
              <a:rPr lang="es-ES_tradnl" sz="1400"/>
              <a:t>Protocolul  MPLS se bazează pe următoarele opperaţii:</a:t>
            </a:r>
            <a:endParaRPr lang="it-IT" sz="1400"/>
          </a:p>
          <a:p>
            <a:pPr marL="342900" indent="-342900"/>
            <a:r>
              <a:rPr lang="it-IT" sz="1400"/>
              <a:t>se utilizează un protocol de rutare (OSPF, EIGRP, IS-IS) pentru determinarea topologiei domeniului de reţea</a:t>
            </a:r>
            <a:endParaRPr lang="es-ES_tradnl" sz="1400"/>
          </a:p>
          <a:p>
            <a:pPr marL="342900" indent="-342900"/>
            <a:r>
              <a:rPr lang="es-ES_tradnl" sz="1400"/>
              <a:t>se utilizează un protocol de semnalizare (RSVP - Resource Reservation Protocol, LDP- Label Distribution Protocol) pentru asignarea şi distribuţia etichetelor</a:t>
            </a:r>
          </a:p>
          <a:p>
            <a:pPr marL="342900" indent="-342900"/>
            <a:r>
              <a:rPr lang="es-ES_tradnl" sz="1400"/>
              <a:t>un pachet care soseste la nodul de intrare, este analizat şi i se ataşează o etichetă. Fiecare nod de tranzit recepţionează un pachet şi efectuează o căutare în tabela de comutare şi o operatie de interschimbare a etichetelor. Ultimul nod din calea MPLS şterge eticheta, cumutarea fiind realizată în continuare pe bază de adrese MAC sau de reţea.</a:t>
            </a:r>
            <a:endParaRPr lang="ro-RO" sz="1400"/>
          </a:p>
        </p:txBody>
      </p:sp>
      <p:sp>
        <p:nvSpPr>
          <p:cNvPr id="3379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379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33798" name="Group 6"/>
          <p:cNvGrpSpPr>
            <a:grpSpLocks/>
          </p:cNvGrpSpPr>
          <p:nvPr/>
        </p:nvGrpSpPr>
        <p:grpSpPr bwMode="auto">
          <a:xfrm>
            <a:off x="1727200" y="1412875"/>
            <a:ext cx="5472113" cy="1008063"/>
            <a:chOff x="3347" y="1293"/>
            <a:chExt cx="4111" cy="1013"/>
          </a:xfrm>
        </p:grpSpPr>
        <p:sp>
          <p:nvSpPr>
            <p:cNvPr id="33799" name="Text Box 7"/>
            <p:cNvSpPr txBox="1">
              <a:spLocks noChangeArrowheads="1"/>
            </p:cNvSpPr>
            <p:nvPr/>
          </p:nvSpPr>
          <p:spPr bwMode="auto">
            <a:xfrm>
              <a:off x="3675" y="1504"/>
              <a:ext cx="1487" cy="339"/>
            </a:xfrm>
            <a:prstGeom prst="rect">
              <a:avLst/>
            </a:prstGeom>
            <a:solidFill>
              <a:srgbClr val="C0C0C0">
                <a:alpha val="76077"/>
              </a:srgbClr>
            </a:solidFill>
            <a:ln w="9525">
              <a:solidFill>
                <a:srgbClr val="000000"/>
              </a:solidFill>
              <a:miter lim="800000"/>
              <a:headEnd/>
              <a:tailEnd/>
            </a:ln>
          </p:spPr>
          <p:txBody>
            <a:bodyPr lIns="18000" tIns="46800" rIns="18000" bIns="10800"/>
            <a:lstStyle/>
            <a:p>
              <a:pPr algn="ctr"/>
              <a:r>
                <a:rPr lang="en-US" sz="1200">
                  <a:latin typeface="Times New Roman" pitchFamily="18" charset="0"/>
                </a:rPr>
                <a:t>Etichetă</a:t>
              </a:r>
              <a:endParaRPr lang="en-US"/>
            </a:p>
          </p:txBody>
        </p:sp>
        <p:sp>
          <p:nvSpPr>
            <p:cNvPr id="33800" name="Text Box 8"/>
            <p:cNvSpPr txBox="1">
              <a:spLocks noChangeArrowheads="1"/>
            </p:cNvSpPr>
            <p:nvPr/>
          </p:nvSpPr>
          <p:spPr bwMode="auto">
            <a:xfrm>
              <a:off x="5162" y="1504"/>
              <a:ext cx="638" cy="338"/>
            </a:xfrm>
            <a:prstGeom prst="rect">
              <a:avLst/>
            </a:prstGeom>
            <a:solidFill>
              <a:srgbClr val="C0C0C0">
                <a:alpha val="54901"/>
              </a:srgbClr>
            </a:solidFill>
            <a:ln w="9525">
              <a:solidFill>
                <a:srgbClr val="000000"/>
              </a:solidFill>
              <a:miter lim="800000"/>
              <a:headEnd/>
              <a:tailEnd/>
            </a:ln>
          </p:spPr>
          <p:txBody>
            <a:bodyPr lIns="18000" tIns="46800" rIns="18000" bIns="10800"/>
            <a:lstStyle/>
            <a:p>
              <a:pPr algn="ctr"/>
              <a:r>
                <a:rPr lang="en-US" sz="1200"/>
                <a:t>Exp</a:t>
              </a:r>
              <a:endParaRPr lang="en-US"/>
            </a:p>
          </p:txBody>
        </p:sp>
        <p:sp>
          <p:nvSpPr>
            <p:cNvPr id="33801" name="Text Box 9"/>
            <p:cNvSpPr txBox="1">
              <a:spLocks noChangeArrowheads="1"/>
            </p:cNvSpPr>
            <p:nvPr/>
          </p:nvSpPr>
          <p:spPr bwMode="auto">
            <a:xfrm>
              <a:off x="6225" y="1504"/>
              <a:ext cx="1020" cy="337"/>
            </a:xfrm>
            <a:prstGeom prst="rect">
              <a:avLst/>
            </a:prstGeom>
            <a:solidFill>
              <a:srgbClr val="C0C0C0">
                <a:alpha val="79999"/>
              </a:srgbClr>
            </a:solidFill>
            <a:ln w="9525">
              <a:solidFill>
                <a:srgbClr val="000000"/>
              </a:solidFill>
              <a:miter lim="800000"/>
              <a:headEnd/>
              <a:tailEnd/>
            </a:ln>
          </p:spPr>
          <p:txBody>
            <a:bodyPr lIns="18000" tIns="46800" rIns="18000" bIns="10800"/>
            <a:lstStyle/>
            <a:p>
              <a:pPr algn="ctr"/>
              <a:r>
                <a:rPr lang="en-US" sz="1200"/>
                <a:t>TTL</a:t>
              </a:r>
              <a:endParaRPr lang="en-US"/>
            </a:p>
          </p:txBody>
        </p:sp>
        <p:sp>
          <p:nvSpPr>
            <p:cNvPr id="33802" name="Text Box 10"/>
            <p:cNvSpPr txBox="1">
              <a:spLocks noChangeArrowheads="1"/>
            </p:cNvSpPr>
            <p:nvPr/>
          </p:nvSpPr>
          <p:spPr bwMode="auto">
            <a:xfrm>
              <a:off x="5800" y="1504"/>
              <a:ext cx="425" cy="338"/>
            </a:xfrm>
            <a:prstGeom prst="rect">
              <a:avLst/>
            </a:prstGeom>
            <a:solidFill>
              <a:srgbClr val="C0C0C0">
                <a:alpha val="54117"/>
              </a:srgbClr>
            </a:solidFill>
            <a:ln w="9525">
              <a:solidFill>
                <a:srgbClr val="000000"/>
              </a:solidFill>
              <a:miter lim="800000"/>
              <a:headEnd/>
              <a:tailEnd/>
            </a:ln>
          </p:spPr>
          <p:txBody>
            <a:bodyPr lIns="18000" tIns="46800" rIns="18000" bIns="10800"/>
            <a:lstStyle/>
            <a:p>
              <a:pPr algn="ctr"/>
              <a:r>
                <a:rPr lang="en-US" sz="1200"/>
                <a:t>S</a:t>
              </a:r>
              <a:endParaRPr lang="en-US"/>
            </a:p>
          </p:txBody>
        </p:sp>
        <p:sp>
          <p:nvSpPr>
            <p:cNvPr id="33803" name="Text Box 11"/>
            <p:cNvSpPr txBox="1">
              <a:spLocks noChangeArrowheads="1"/>
            </p:cNvSpPr>
            <p:nvPr/>
          </p:nvSpPr>
          <p:spPr bwMode="auto">
            <a:xfrm>
              <a:off x="3347" y="1293"/>
              <a:ext cx="4111" cy="167"/>
            </a:xfrm>
            <a:prstGeom prst="rect">
              <a:avLst/>
            </a:prstGeom>
            <a:solidFill>
              <a:srgbClr val="FFFFFF"/>
            </a:solidFill>
            <a:ln w="9525">
              <a:noFill/>
              <a:miter lim="800000"/>
              <a:headEnd/>
              <a:tailEnd/>
            </a:ln>
          </p:spPr>
          <p:txBody>
            <a:bodyPr lIns="0" tIns="10800" rIns="0" bIns="0"/>
            <a:lstStyle/>
            <a:p>
              <a:r>
                <a:rPr lang="en-US" sz="1000">
                  <a:latin typeface="Times New Roman" pitchFamily="18" charset="0"/>
                </a:rPr>
                <a:t> </a:t>
              </a:r>
              <a:r>
                <a:rPr lang="en-US" sz="1200">
                  <a:latin typeface="Times New Roman" pitchFamily="18" charset="0"/>
                </a:rPr>
                <a:t>Biţi </a:t>
              </a:r>
              <a:r>
                <a:rPr lang="en-US" sz="1200"/>
                <a:t>                  </a:t>
              </a:r>
              <a:r>
                <a:rPr lang="ro-RO" sz="1200"/>
                <a:t>          </a:t>
              </a:r>
              <a:r>
                <a:rPr lang="en-US" sz="1200"/>
                <a:t> 20                          3            1                 8</a:t>
              </a:r>
            </a:p>
          </p:txBody>
        </p:sp>
        <p:sp>
          <p:nvSpPr>
            <p:cNvPr id="33804" name="Text Box 12"/>
            <p:cNvSpPr txBox="1">
              <a:spLocks noChangeArrowheads="1"/>
            </p:cNvSpPr>
            <p:nvPr/>
          </p:nvSpPr>
          <p:spPr bwMode="auto">
            <a:xfrm>
              <a:off x="3505" y="1970"/>
              <a:ext cx="3783" cy="336"/>
            </a:xfrm>
            <a:prstGeom prst="rect">
              <a:avLst/>
            </a:prstGeom>
            <a:solidFill>
              <a:srgbClr val="FFFFFF"/>
            </a:solidFill>
            <a:ln w="9525">
              <a:noFill/>
              <a:miter lim="800000"/>
              <a:headEnd/>
              <a:tailEnd/>
            </a:ln>
          </p:spPr>
          <p:txBody>
            <a:bodyPr lIns="18000" tIns="46800" rIns="18000" bIns="10800"/>
            <a:lstStyle/>
            <a:p>
              <a:r>
                <a:rPr lang="en-US" sz="1200"/>
                <a:t> </a:t>
              </a:r>
              <a:r>
                <a:rPr lang="en-US" sz="1200" b="1"/>
                <a:t>Fig. 3.25   Etichet</a:t>
              </a:r>
              <a:r>
                <a:rPr lang="en-US" sz="1200" b="1">
                  <a:latin typeface="Times New Roman" pitchFamily="18" charset="0"/>
                </a:rPr>
                <a:t>a MPLS şi formatul acesteia</a:t>
              </a:r>
              <a:endParaRPr lang="en-US" b="1"/>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1800" y="404813"/>
            <a:ext cx="8229600" cy="576262"/>
          </a:xfrm>
          <a:solidFill>
            <a:srgbClr val="FFCC00">
              <a:alpha val="34901"/>
            </a:srgbClr>
          </a:solidFill>
          <a:ln>
            <a:solidFill>
              <a:schemeClr val="accent1"/>
            </a:solidFill>
          </a:ln>
        </p:spPr>
        <p:txBody>
          <a:bodyPr/>
          <a:lstStyle/>
          <a:p>
            <a:pPr eaLnBrk="1" hangingPunct="1"/>
            <a:r>
              <a:rPr lang="ro-RO" sz="2400" b="1" dirty="0"/>
              <a:t>Reţele virtuale private</a:t>
            </a:r>
            <a:r>
              <a:rPr lang="en-US" dirty="0"/>
              <a:t> </a:t>
            </a:r>
            <a:r>
              <a:rPr lang="ro-RO" sz="2400" dirty="0"/>
              <a:t>(VPN)</a:t>
            </a:r>
            <a:endParaRPr lang="en-US" sz="2400" dirty="0"/>
          </a:p>
        </p:txBody>
      </p:sp>
      <p:sp>
        <p:nvSpPr>
          <p:cNvPr id="34819" name="Text Box 3"/>
          <p:cNvSpPr txBox="1">
            <a:spLocks noChangeArrowheads="1"/>
          </p:cNvSpPr>
          <p:nvPr/>
        </p:nvSpPr>
        <p:spPr bwMode="auto">
          <a:xfrm>
            <a:off x="503238" y="1196975"/>
            <a:ext cx="8172450" cy="4929188"/>
          </a:xfrm>
          <a:prstGeom prst="rect">
            <a:avLst/>
          </a:prstGeom>
          <a:solidFill>
            <a:srgbClr val="CCFFCC">
              <a:alpha val="38823"/>
            </a:srgbClr>
          </a:solidFill>
          <a:ln w="9525">
            <a:noFill/>
            <a:miter lim="800000"/>
            <a:headEnd/>
            <a:tailEnd/>
          </a:ln>
        </p:spPr>
        <p:txBody>
          <a:bodyPr>
            <a:spAutoFit/>
          </a:bodyPr>
          <a:lstStyle/>
          <a:p>
            <a:pPr marL="342900" indent="-342900" algn="just"/>
            <a:r>
              <a:rPr lang="ro-RO" dirty="0"/>
              <a:t> </a:t>
            </a:r>
            <a:endParaRPr lang="ro-RO" sz="1400" i="1" dirty="0"/>
          </a:p>
          <a:p>
            <a:pPr marL="342900" indent="-342900"/>
            <a:r>
              <a:rPr lang="es-ES_tradnl" sz="1600" dirty="0" err="1"/>
              <a:t>Protocolul</a:t>
            </a:r>
            <a:r>
              <a:rPr lang="es-ES_tradnl" sz="1600" dirty="0"/>
              <a:t>  MPLS se </a:t>
            </a:r>
            <a:r>
              <a:rPr lang="es-ES_tradnl" sz="1600" dirty="0" err="1"/>
              <a:t>bazează</a:t>
            </a:r>
            <a:r>
              <a:rPr lang="es-ES_tradnl" sz="1600" dirty="0"/>
              <a:t> pe </a:t>
            </a:r>
            <a:r>
              <a:rPr lang="es-ES_tradnl" sz="1600" dirty="0" err="1"/>
              <a:t>următoarele</a:t>
            </a:r>
            <a:r>
              <a:rPr lang="es-ES_tradnl" sz="1600" dirty="0"/>
              <a:t> </a:t>
            </a:r>
            <a:r>
              <a:rPr lang="es-ES_tradnl" sz="1600" dirty="0" err="1"/>
              <a:t>opperaţii</a:t>
            </a:r>
            <a:r>
              <a:rPr lang="es-ES_tradnl" sz="1400" dirty="0"/>
              <a:t>:</a:t>
            </a:r>
            <a:endParaRPr lang="ro-RO" sz="1400" dirty="0"/>
          </a:p>
          <a:p>
            <a:pPr marL="342900" indent="-342900"/>
            <a:endParaRPr lang="it-IT" sz="1400" dirty="0"/>
          </a:p>
          <a:p>
            <a:pPr marL="342900" indent="-342900">
              <a:buFontTx/>
              <a:buChar char="-"/>
            </a:pPr>
            <a:r>
              <a:rPr lang="it-IT" sz="1400" dirty="0"/>
              <a:t>utilizează un </a:t>
            </a:r>
            <a:r>
              <a:rPr lang="it-IT" sz="1400" b="1" dirty="0"/>
              <a:t>protocol de rutare</a:t>
            </a:r>
            <a:r>
              <a:rPr lang="it-IT" sz="1400" dirty="0"/>
              <a:t> (OSPF, EIGRP, IS-IS) pentru </a:t>
            </a:r>
            <a:r>
              <a:rPr lang="it-IT" sz="1400" b="1" dirty="0"/>
              <a:t>determinarea topologiei domeniului de reţea</a:t>
            </a:r>
            <a:endParaRPr lang="ro-RO" sz="1400" b="1" dirty="0"/>
          </a:p>
          <a:p>
            <a:pPr marL="342900" indent="-342900">
              <a:buFontTx/>
              <a:buChar char="-"/>
            </a:pPr>
            <a:endParaRPr lang="es-ES_tradnl" sz="1400" b="1" dirty="0"/>
          </a:p>
          <a:p>
            <a:pPr marL="342900" indent="-342900">
              <a:buFontTx/>
              <a:buChar char="-"/>
            </a:pPr>
            <a:r>
              <a:rPr lang="es-ES_tradnl" sz="1400" dirty="0" err="1"/>
              <a:t>utilizează</a:t>
            </a:r>
            <a:r>
              <a:rPr lang="es-ES_tradnl" sz="1400" dirty="0"/>
              <a:t> un </a:t>
            </a:r>
            <a:r>
              <a:rPr lang="es-ES_tradnl" sz="1400" b="1" dirty="0" err="1"/>
              <a:t>protocol</a:t>
            </a:r>
            <a:r>
              <a:rPr lang="es-ES_tradnl" sz="1400" b="1" dirty="0"/>
              <a:t> de </a:t>
            </a:r>
            <a:r>
              <a:rPr lang="es-ES_tradnl" sz="1400" b="1" dirty="0" err="1"/>
              <a:t>semnalizare</a:t>
            </a:r>
            <a:r>
              <a:rPr lang="es-ES_tradnl" sz="1400" dirty="0"/>
              <a:t> (RSVP - </a:t>
            </a:r>
            <a:r>
              <a:rPr lang="es-ES_tradnl" sz="1400" dirty="0" err="1"/>
              <a:t>Resource</a:t>
            </a:r>
            <a:r>
              <a:rPr lang="es-ES_tradnl" sz="1400" dirty="0"/>
              <a:t> </a:t>
            </a:r>
            <a:r>
              <a:rPr lang="es-ES_tradnl" sz="1400" dirty="0" err="1"/>
              <a:t>Reservation</a:t>
            </a:r>
            <a:r>
              <a:rPr lang="es-ES_tradnl" sz="1400" dirty="0"/>
              <a:t> </a:t>
            </a:r>
            <a:r>
              <a:rPr lang="es-ES_tradnl" sz="1400" dirty="0" err="1"/>
              <a:t>Protocol</a:t>
            </a:r>
            <a:r>
              <a:rPr lang="es-ES_tradnl" sz="1400" dirty="0"/>
              <a:t>, LDP- </a:t>
            </a:r>
            <a:r>
              <a:rPr lang="es-ES_tradnl" sz="1400" dirty="0" err="1"/>
              <a:t>Label</a:t>
            </a:r>
            <a:r>
              <a:rPr lang="es-ES_tradnl" sz="1400" dirty="0"/>
              <a:t> </a:t>
            </a:r>
            <a:r>
              <a:rPr lang="es-ES_tradnl" sz="1400" dirty="0" err="1"/>
              <a:t>Distribution</a:t>
            </a:r>
            <a:r>
              <a:rPr lang="es-ES_tradnl" sz="1400" dirty="0"/>
              <a:t> </a:t>
            </a:r>
            <a:r>
              <a:rPr lang="es-ES_tradnl" sz="1400" dirty="0" err="1"/>
              <a:t>Protocol</a:t>
            </a:r>
            <a:r>
              <a:rPr lang="es-ES_tradnl" sz="1400" dirty="0"/>
              <a:t>) </a:t>
            </a:r>
            <a:r>
              <a:rPr lang="es-ES_tradnl" sz="1400" dirty="0" err="1"/>
              <a:t>pentru</a:t>
            </a:r>
            <a:r>
              <a:rPr lang="es-ES_tradnl" sz="1400" dirty="0"/>
              <a:t> </a:t>
            </a:r>
            <a:r>
              <a:rPr lang="es-ES_tradnl" sz="1400" b="1" dirty="0" err="1"/>
              <a:t>asignarea</a:t>
            </a:r>
            <a:r>
              <a:rPr lang="es-ES_tradnl" sz="1400" b="1" dirty="0"/>
              <a:t> </a:t>
            </a:r>
            <a:r>
              <a:rPr lang="es-ES_tradnl" sz="1400" b="1" dirty="0" err="1"/>
              <a:t>şi</a:t>
            </a:r>
            <a:r>
              <a:rPr lang="es-ES_tradnl" sz="1400" b="1" dirty="0"/>
              <a:t> </a:t>
            </a:r>
            <a:r>
              <a:rPr lang="es-ES_tradnl" sz="1400" b="1" dirty="0" err="1"/>
              <a:t>distribuţia</a:t>
            </a:r>
            <a:r>
              <a:rPr lang="es-ES_tradnl" sz="1400" b="1" dirty="0"/>
              <a:t> </a:t>
            </a:r>
            <a:r>
              <a:rPr lang="es-ES_tradnl" sz="1400" b="1" dirty="0" err="1"/>
              <a:t>etichetelor</a:t>
            </a:r>
            <a:endParaRPr lang="ro-RO" sz="1400" b="1" dirty="0"/>
          </a:p>
          <a:p>
            <a:pPr marL="342900" indent="-342900"/>
            <a:endParaRPr lang="ro-RO" sz="1400" b="1" dirty="0"/>
          </a:p>
          <a:p>
            <a:pPr marL="342900" indent="-342900"/>
            <a:r>
              <a:rPr lang="ro-RO" sz="1600" dirty="0"/>
              <a:t>Funcţionarea protocolului: </a:t>
            </a:r>
            <a:endParaRPr lang="es-ES_tradnl" sz="1600" dirty="0"/>
          </a:p>
          <a:p>
            <a:pPr marL="342900" indent="-342900"/>
            <a:endParaRPr lang="ro-RO" sz="1600" dirty="0"/>
          </a:p>
          <a:p>
            <a:pPr marL="342900" indent="-342900"/>
            <a:r>
              <a:rPr lang="ro-RO" sz="1400" dirty="0"/>
              <a:t>Când </a:t>
            </a:r>
            <a:r>
              <a:rPr lang="es-ES_tradnl" sz="1400" dirty="0"/>
              <a:t>un </a:t>
            </a:r>
            <a:r>
              <a:rPr lang="es-ES_tradnl" sz="1400" dirty="0" err="1"/>
              <a:t>pachet</a:t>
            </a:r>
            <a:r>
              <a:rPr lang="es-ES_tradnl" sz="1400" dirty="0"/>
              <a:t> </a:t>
            </a:r>
            <a:r>
              <a:rPr lang="es-ES_tradnl" sz="1400" dirty="0" err="1"/>
              <a:t>care</a:t>
            </a:r>
            <a:r>
              <a:rPr lang="es-ES_tradnl" sz="1400" dirty="0"/>
              <a:t> </a:t>
            </a:r>
            <a:r>
              <a:rPr lang="es-ES_tradnl" sz="1400" dirty="0" err="1"/>
              <a:t>soseste</a:t>
            </a:r>
            <a:r>
              <a:rPr lang="es-ES_tradnl" sz="1400" dirty="0"/>
              <a:t> la </a:t>
            </a:r>
            <a:r>
              <a:rPr lang="es-ES_tradnl" sz="1400" b="1" dirty="0" err="1"/>
              <a:t>nodul</a:t>
            </a:r>
            <a:r>
              <a:rPr lang="es-ES_tradnl" sz="1400" b="1" dirty="0"/>
              <a:t> de </a:t>
            </a:r>
            <a:r>
              <a:rPr lang="es-ES_tradnl" sz="1400" b="1" dirty="0" err="1"/>
              <a:t>intrare</a:t>
            </a:r>
            <a:r>
              <a:rPr lang="es-ES_tradnl" sz="1400" dirty="0"/>
              <a:t>, este </a:t>
            </a:r>
            <a:r>
              <a:rPr lang="es-ES_tradnl" sz="1400" dirty="0" err="1"/>
              <a:t>analizat</a:t>
            </a:r>
            <a:r>
              <a:rPr lang="es-ES_tradnl" sz="1400" dirty="0"/>
              <a:t> </a:t>
            </a:r>
            <a:r>
              <a:rPr lang="es-ES_tradnl" sz="1400" dirty="0" err="1"/>
              <a:t>şi</a:t>
            </a:r>
            <a:r>
              <a:rPr lang="es-ES_tradnl" sz="1400" dirty="0"/>
              <a:t> i </a:t>
            </a:r>
            <a:r>
              <a:rPr lang="es-ES_tradnl" sz="1400" b="1" dirty="0"/>
              <a:t>se </a:t>
            </a:r>
            <a:r>
              <a:rPr lang="es-ES_tradnl" sz="1400" b="1" dirty="0" err="1"/>
              <a:t>ataşează</a:t>
            </a:r>
            <a:r>
              <a:rPr lang="es-ES_tradnl" sz="1400" b="1" dirty="0"/>
              <a:t> o </a:t>
            </a:r>
            <a:r>
              <a:rPr lang="es-ES_tradnl" sz="1400" b="1" dirty="0" err="1"/>
              <a:t>etichetă</a:t>
            </a:r>
            <a:r>
              <a:rPr lang="es-ES_tradnl" sz="1400" dirty="0"/>
              <a:t>. </a:t>
            </a:r>
            <a:endParaRPr lang="ro-RO" sz="1400" dirty="0"/>
          </a:p>
          <a:p>
            <a:pPr marL="342900" indent="-342900"/>
            <a:endParaRPr lang="ro-RO" sz="1400" dirty="0"/>
          </a:p>
          <a:p>
            <a:pPr marL="342900" indent="-342900"/>
            <a:r>
              <a:rPr lang="ro-RO" sz="1400" dirty="0"/>
              <a:t> </a:t>
            </a:r>
            <a:r>
              <a:rPr lang="es-ES_tradnl" sz="1400" dirty="0" err="1"/>
              <a:t>Fiecare</a:t>
            </a:r>
            <a:r>
              <a:rPr lang="es-ES_tradnl" sz="1400" dirty="0"/>
              <a:t> </a:t>
            </a:r>
            <a:r>
              <a:rPr lang="es-ES_tradnl" sz="1400" b="1" dirty="0" err="1"/>
              <a:t>nod</a:t>
            </a:r>
            <a:r>
              <a:rPr lang="es-ES_tradnl" sz="1400" b="1" dirty="0"/>
              <a:t> de </a:t>
            </a:r>
            <a:r>
              <a:rPr lang="es-ES_tradnl" sz="1400" b="1" dirty="0" err="1"/>
              <a:t>tranzit</a:t>
            </a:r>
            <a:r>
              <a:rPr lang="es-ES_tradnl" sz="1400" dirty="0"/>
              <a:t> </a:t>
            </a:r>
            <a:r>
              <a:rPr lang="es-ES_tradnl" sz="1400" dirty="0" err="1"/>
              <a:t>recepţionează</a:t>
            </a:r>
            <a:r>
              <a:rPr lang="es-ES_tradnl" sz="1400" dirty="0"/>
              <a:t> un </a:t>
            </a:r>
            <a:r>
              <a:rPr lang="es-ES_tradnl" sz="1400" dirty="0" err="1"/>
              <a:t>pachet</a:t>
            </a:r>
            <a:r>
              <a:rPr lang="es-ES_tradnl" sz="1400" dirty="0"/>
              <a:t> </a:t>
            </a:r>
            <a:r>
              <a:rPr lang="es-ES_tradnl" sz="1400" dirty="0" err="1"/>
              <a:t>şi</a:t>
            </a:r>
            <a:r>
              <a:rPr lang="es-ES_tradnl" sz="1400" dirty="0"/>
              <a:t> </a:t>
            </a:r>
            <a:r>
              <a:rPr lang="es-ES_tradnl" sz="1400" dirty="0" err="1"/>
              <a:t>efectuează</a:t>
            </a:r>
            <a:r>
              <a:rPr lang="es-ES_tradnl" sz="1400" dirty="0"/>
              <a:t> o </a:t>
            </a:r>
            <a:r>
              <a:rPr lang="es-ES_tradnl" sz="1400" b="1" dirty="0" err="1"/>
              <a:t>căutare</a:t>
            </a:r>
            <a:r>
              <a:rPr lang="es-ES_tradnl" sz="1400" b="1" dirty="0"/>
              <a:t> </a:t>
            </a:r>
            <a:r>
              <a:rPr lang="es-ES_tradnl" sz="1400" b="1" dirty="0" err="1"/>
              <a:t>în</a:t>
            </a:r>
            <a:r>
              <a:rPr lang="es-ES_tradnl" sz="1400" b="1" dirty="0"/>
              <a:t> </a:t>
            </a:r>
            <a:r>
              <a:rPr lang="es-ES_tradnl" sz="1400" b="1" dirty="0" err="1"/>
              <a:t>tabela</a:t>
            </a:r>
            <a:r>
              <a:rPr lang="es-ES_tradnl" sz="1400" b="1" dirty="0"/>
              <a:t> de </a:t>
            </a:r>
            <a:r>
              <a:rPr lang="es-ES_tradnl" sz="1400" b="1" dirty="0" err="1"/>
              <a:t>comutare</a:t>
            </a:r>
            <a:r>
              <a:rPr lang="es-ES_tradnl" sz="1400" dirty="0"/>
              <a:t> </a:t>
            </a:r>
            <a:r>
              <a:rPr lang="es-ES_tradnl" sz="1400" dirty="0" err="1"/>
              <a:t>şi</a:t>
            </a:r>
            <a:r>
              <a:rPr lang="es-ES_tradnl" sz="1400" dirty="0"/>
              <a:t> o </a:t>
            </a:r>
            <a:r>
              <a:rPr lang="es-ES_tradnl" sz="1400" b="1" dirty="0" err="1"/>
              <a:t>operatie</a:t>
            </a:r>
            <a:r>
              <a:rPr lang="es-ES_tradnl" sz="1400" b="1" dirty="0"/>
              <a:t> de </a:t>
            </a:r>
            <a:r>
              <a:rPr lang="es-ES_tradnl" sz="1400" b="1" dirty="0" err="1"/>
              <a:t>interschimbare</a:t>
            </a:r>
            <a:r>
              <a:rPr lang="es-ES_tradnl" sz="1400" b="1" dirty="0"/>
              <a:t> a </a:t>
            </a:r>
            <a:r>
              <a:rPr lang="es-ES_tradnl" sz="1400" b="1" dirty="0" err="1"/>
              <a:t>etichetelor</a:t>
            </a:r>
            <a:r>
              <a:rPr lang="es-ES_tradnl" sz="1400" dirty="0"/>
              <a:t>. </a:t>
            </a:r>
            <a:endParaRPr lang="ro-RO" sz="1400" dirty="0"/>
          </a:p>
          <a:p>
            <a:pPr marL="342900" indent="-342900"/>
            <a:endParaRPr lang="ro-RO" sz="1400" dirty="0"/>
          </a:p>
          <a:p>
            <a:pPr marL="342900" indent="-342900"/>
            <a:r>
              <a:rPr lang="es-ES_tradnl" sz="1400" b="1" dirty="0" err="1"/>
              <a:t>Ultimul</a:t>
            </a:r>
            <a:r>
              <a:rPr lang="es-ES_tradnl" sz="1400" b="1" dirty="0"/>
              <a:t> </a:t>
            </a:r>
            <a:r>
              <a:rPr lang="es-ES_tradnl" sz="1400" b="1" dirty="0" err="1"/>
              <a:t>nod</a:t>
            </a:r>
            <a:r>
              <a:rPr lang="es-ES_tradnl" sz="1400" dirty="0"/>
              <a:t> </a:t>
            </a:r>
            <a:r>
              <a:rPr lang="es-ES_tradnl" sz="1400" dirty="0" err="1"/>
              <a:t>din</a:t>
            </a:r>
            <a:r>
              <a:rPr lang="es-ES_tradnl" sz="1400" dirty="0"/>
              <a:t> </a:t>
            </a:r>
            <a:r>
              <a:rPr lang="es-ES_tradnl" sz="1400" dirty="0" err="1"/>
              <a:t>calea</a:t>
            </a:r>
            <a:r>
              <a:rPr lang="es-ES_tradnl" sz="1400" dirty="0"/>
              <a:t> MPLS </a:t>
            </a:r>
            <a:r>
              <a:rPr lang="es-ES_tradnl" sz="1400" b="1" dirty="0" err="1"/>
              <a:t>şterge</a:t>
            </a:r>
            <a:r>
              <a:rPr lang="es-ES_tradnl" sz="1400" b="1" dirty="0"/>
              <a:t> </a:t>
            </a:r>
            <a:r>
              <a:rPr lang="es-ES_tradnl" sz="1400" b="1" dirty="0" err="1"/>
              <a:t>eticheta</a:t>
            </a:r>
            <a:r>
              <a:rPr lang="es-ES_tradnl" sz="1400" dirty="0"/>
              <a:t>, </a:t>
            </a:r>
            <a:r>
              <a:rPr lang="es-ES_tradnl" sz="1400" dirty="0" err="1"/>
              <a:t>cumutarea</a:t>
            </a:r>
            <a:r>
              <a:rPr lang="es-ES_tradnl" sz="1400" dirty="0"/>
              <a:t> </a:t>
            </a:r>
            <a:r>
              <a:rPr lang="es-ES_tradnl" sz="1400" dirty="0" err="1"/>
              <a:t>fiind</a:t>
            </a:r>
            <a:r>
              <a:rPr lang="es-ES_tradnl" sz="1400" dirty="0"/>
              <a:t> </a:t>
            </a:r>
            <a:r>
              <a:rPr lang="es-ES_tradnl" sz="1400" dirty="0" err="1"/>
              <a:t>realizată</a:t>
            </a:r>
            <a:r>
              <a:rPr lang="es-ES_tradnl" sz="1400" dirty="0"/>
              <a:t> </a:t>
            </a:r>
            <a:r>
              <a:rPr lang="es-ES_tradnl" sz="1400" dirty="0" err="1"/>
              <a:t>în</a:t>
            </a:r>
            <a:r>
              <a:rPr lang="es-ES_tradnl" sz="1400" dirty="0"/>
              <a:t> continuare pe </a:t>
            </a:r>
            <a:r>
              <a:rPr lang="es-ES_tradnl" sz="1400" dirty="0" err="1"/>
              <a:t>bază</a:t>
            </a:r>
            <a:r>
              <a:rPr lang="es-ES_tradnl" sz="1400" dirty="0"/>
              <a:t> de </a:t>
            </a:r>
            <a:r>
              <a:rPr lang="es-ES_tradnl" sz="1400" dirty="0" err="1"/>
              <a:t>adrese</a:t>
            </a:r>
            <a:r>
              <a:rPr lang="es-ES_tradnl" sz="1400" dirty="0"/>
              <a:t> MAC </a:t>
            </a:r>
            <a:r>
              <a:rPr lang="es-ES_tradnl" sz="1400" dirty="0" err="1"/>
              <a:t>sau</a:t>
            </a:r>
            <a:r>
              <a:rPr lang="es-ES_tradnl" sz="1400" dirty="0"/>
              <a:t> de </a:t>
            </a:r>
            <a:r>
              <a:rPr lang="es-ES_tradnl" sz="1400" dirty="0" err="1"/>
              <a:t>reţea</a:t>
            </a:r>
            <a:r>
              <a:rPr lang="es-ES_tradnl" sz="1400" dirty="0"/>
              <a:t>.</a:t>
            </a:r>
            <a:endParaRPr lang="ro-RO" sz="1400" dirty="0"/>
          </a:p>
          <a:p>
            <a:pPr marL="342900" indent="-342900"/>
            <a:endParaRPr lang="ro-RO" sz="1400" dirty="0"/>
          </a:p>
          <a:p>
            <a:pPr marL="342900" indent="-342900"/>
            <a:endParaRPr lang="ro-RO" sz="1400" dirty="0"/>
          </a:p>
          <a:p>
            <a:pPr marL="342900" indent="-342900"/>
            <a:endParaRPr lang="ro-RO" sz="1400" dirty="0"/>
          </a:p>
          <a:p>
            <a:pPr marL="342900" indent="-342900"/>
            <a:endParaRPr lang="ro-RO" sz="1400" dirty="0"/>
          </a:p>
        </p:txBody>
      </p:sp>
      <p:sp>
        <p:nvSpPr>
          <p:cNvPr id="3482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3482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6147" name="Text Box 3"/>
          <p:cNvSpPr txBox="1">
            <a:spLocks noChangeArrowheads="1"/>
          </p:cNvSpPr>
          <p:nvPr/>
        </p:nvSpPr>
        <p:spPr bwMode="auto">
          <a:xfrm>
            <a:off x="486314" y="1421957"/>
            <a:ext cx="8207375" cy="4370427"/>
          </a:xfrm>
          <a:prstGeom prst="rect">
            <a:avLst/>
          </a:prstGeom>
          <a:solidFill>
            <a:srgbClr val="CCFFCC">
              <a:alpha val="38823"/>
            </a:srgbClr>
          </a:solidFill>
          <a:ln w="9525">
            <a:noFill/>
            <a:miter lim="800000"/>
            <a:headEnd/>
            <a:tailEnd/>
          </a:ln>
        </p:spPr>
        <p:txBody>
          <a:bodyPr wrap="square">
            <a:spAutoFit/>
          </a:bodyPr>
          <a:lstStyle/>
          <a:p>
            <a:pPr>
              <a:lnSpc>
                <a:spcPct val="150000"/>
              </a:lnSpc>
            </a:pPr>
            <a:r>
              <a:rPr lang="en-US" sz="1600" b="1" dirty="0"/>
              <a:t>HDLC </a:t>
            </a:r>
            <a:r>
              <a:rPr lang="en-US" sz="1600" dirty="0" err="1"/>
              <a:t>este</a:t>
            </a:r>
            <a:r>
              <a:rPr lang="en-US" sz="1600" dirty="0"/>
              <a:t> un protocol </a:t>
            </a:r>
            <a:r>
              <a:rPr lang="en-US" sz="1600" dirty="0" err="1"/>
              <a:t>destinat</a:t>
            </a:r>
            <a:r>
              <a:rPr lang="en-US" sz="1600" dirty="0"/>
              <a:t> </a:t>
            </a:r>
            <a:r>
              <a:rPr lang="en-US" sz="1600" b="1" dirty="0" err="1"/>
              <a:t>legaturilor</a:t>
            </a:r>
            <a:r>
              <a:rPr lang="en-US" sz="1600" b="1" dirty="0"/>
              <a:t> </a:t>
            </a:r>
            <a:r>
              <a:rPr lang="en-US" sz="1600" b="1" dirty="0" err="1"/>
              <a:t>seriale</a:t>
            </a:r>
            <a:r>
              <a:rPr lang="en-US" sz="1600" b="1" dirty="0"/>
              <a:t> </a:t>
            </a:r>
            <a:r>
              <a:rPr lang="en-US" sz="1600" dirty="0"/>
              <a:t>care </a:t>
            </a:r>
            <a:r>
              <a:rPr lang="en-US" sz="1600" dirty="0" err="1"/>
              <a:t>asigura</a:t>
            </a:r>
            <a:r>
              <a:rPr lang="en-US" sz="1600" dirty="0"/>
              <a:t> </a:t>
            </a:r>
            <a:r>
              <a:rPr lang="en-US" sz="1600" dirty="0" err="1"/>
              <a:t>servicii</a:t>
            </a:r>
            <a:r>
              <a:rPr lang="en-US" sz="1600" dirty="0"/>
              <a:t> </a:t>
            </a:r>
            <a:r>
              <a:rPr lang="en-US" sz="1600" b="1" dirty="0"/>
              <a:t>orientate </a:t>
            </a:r>
            <a:r>
              <a:rPr lang="en-US" sz="1600" b="1" dirty="0" err="1"/>
              <a:t>sau</a:t>
            </a:r>
            <a:r>
              <a:rPr lang="en-US" sz="1600" b="1" dirty="0"/>
              <a:t> </a:t>
            </a:r>
            <a:r>
              <a:rPr lang="en-US" sz="1600" b="1" dirty="0" err="1"/>
              <a:t>neorientate</a:t>
            </a:r>
            <a:r>
              <a:rPr lang="en-US" sz="1600" b="1" dirty="0"/>
              <a:t> </a:t>
            </a:r>
            <a:r>
              <a:rPr lang="en-US" sz="1600" b="1" dirty="0" err="1"/>
              <a:t>pe</a:t>
            </a:r>
            <a:r>
              <a:rPr lang="en-US" sz="1600" b="1" dirty="0"/>
              <a:t> </a:t>
            </a:r>
            <a:r>
              <a:rPr lang="en-US" sz="1600" b="1" dirty="0" err="1"/>
              <a:t>conexiune</a:t>
            </a:r>
            <a:r>
              <a:rPr lang="en-US" sz="1600" dirty="0"/>
              <a:t>, </a:t>
            </a:r>
            <a:r>
              <a:rPr lang="en-US" sz="1600" dirty="0" err="1"/>
              <a:t>dezvoltat</a:t>
            </a:r>
            <a:r>
              <a:rPr lang="en-US" sz="1600" dirty="0"/>
              <a:t> de ISO  (</a:t>
            </a:r>
            <a:r>
              <a:rPr lang="en-US" sz="1600" b="1" dirty="0"/>
              <a:t>ISO 13239</a:t>
            </a:r>
            <a:r>
              <a:rPr lang="en-US" sz="1600" dirty="0"/>
              <a:t>).</a:t>
            </a:r>
          </a:p>
          <a:p>
            <a:pPr>
              <a:lnSpc>
                <a:spcPct val="150000"/>
              </a:lnSpc>
            </a:pPr>
            <a:r>
              <a:rPr lang="en-US" sz="1600" dirty="0" err="1"/>
              <a:t>Exista</a:t>
            </a:r>
            <a:r>
              <a:rPr lang="en-US" sz="1600" dirty="0"/>
              <a:t> </a:t>
            </a:r>
            <a:r>
              <a:rPr lang="en-US" sz="1600" dirty="0" err="1"/>
              <a:t>si</a:t>
            </a:r>
            <a:r>
              <a:rPr lang="en-US" sz="1600" dirty="0"/>
              <a:t> </a:t>
            </a:r>
            <a:r>
              <a:rPr lang="en-US" sz="1600" b="1" dirty="0" err="1"/>
              <a:t>cHDLC</a:t>
            </a:r>
            <a:r>
              <a:rPr lang="en-US" sz="1600" dirty="0"/>
              <a:t> (Cisco HDLC) o </a:t>
            </a:r>
            <a:r>
              <a:rPr lang="en-US" sz="1600" dirty="0" err="1"/>
              <a:t>extensie</a:t>
            </a:r>
            <a:r>
              <a:rPr lang="en-US" sz="1600" dirty="0"/>
              <a:t> a  </a:t>
            </a:r>
            <a:r>
              <a:rPr lang="en-US" sz="1600" dirty="0" err="1"/>
              <a:t>lui</a:t>
            </a:r>
            <a:r>
              <a:rPr lang="en-US" sz="1600" dirty="0"/>
              <a:t> HDLC</a:t>
            </a:r>
          </a:p>
          <a:p>
            <a:pPr>
              <a:lnSpc>
                <a:spcPct val="150000"/>
              </a:lnSpc>
            </a:pPr>
            <a:r>
              <a:rPr lang="en-US" sz="1600" dirty="0" err="1"/>
              <a:t>Cadrele</a:t>
            </a:r>
            <a:r>
              <a:rPr lang="en-US" sz="1600" dirty="0"/>
              <a:t> HDLC pot </a:t>
            </a:r>
            <a:r>
              <a:rPr lang="en-US" sz="1600" dirty="0" err="1"/>
              <a:t>fi</a:t>
            </a:r>
            <a:r>
              <a:rPr lang="en-US" sz="1600" dirty="0"/>
              <a:t> </a:t>
            </a:r>
            <a:r>
              <a:rPr lang="en-US" sz="1600" dirty="0" err="1"/>
              <a:t>transmise</a:t>
            </a:r>
            <a:r>
              <a:rPr lang="en-US" sz="1600" dirty="0"/>
              <a:t> </a:t>
            </a:r>
            <a:r>
              <a:rPr lang="en-US" sz="1600" dirty="0" err="1"/>
              <a:t>pe</a:t>
            </a:r>
            <a:r>
              <a:rPr lang="en-US" sz="1600" dirty="0"/>
              <a:t> </a:t>
            </a:r>
            <a:r>
              <a:rPr lang="en-US" sz="1600" dirty="0" err="1"/>
              <a:t>linii</a:t>
            </a:r>
            <a:r>
              <a:rPr lang="en-US" sz="1600" dirty="0"/>
              <a:t> </a:t>
            </a:r>
            <a:r>
              <a:rPr lang="en-US" sz="1600" dirty="0" err="1"/>
              <a:t>sincrone</a:t>
            </a:r>
            <a:r>
              <a:rPr lang="en-US" sz="1600" dirty="0"/>
              <a:t> </a:t>
            </a:r>
            <a:r>
              <a:rPr lang="en-US" sz="1600" dirty="0" err="1"/>
              <a:t>sau</a:t>
            </a:r>
            <a:r>
              <a:rPr lang="en-US" sz="1600" dirty="0"/>
              <a:t> </a:t>
            </a:r>
            <a:r>
              <a:rPr lang="en-US" sz="1600" dirty="0" err="1"/>
              <a:t>asincrone</a:t>
            </a:r>
            <a:endParaRPr lang="en-US" sz="1600" dirty="0"/>
          </a:p>
          <a:p>
            <a:pPr>
              <a:lnSpc>
                <a:spcPct val="150000"/>
              </a:lnSpc>
            </a:pPr>
            <a:r>
              <a:rPr lang="en-US" sz="1600" dirty="0" err="1"/>
              <a:t>Provenit</a:t>
            </a:r>
            <a:r>
              <a:rPr lang="en-US" sz="1600" dirty="0"/>
              <a:t> din </a:t>
            </a:r>
            <a:r>
              <a:rPr lang="en-US" sz="1600" b="1" dirty="0"/>
              <a:t>S</a:t>
            </a:r>
            <a:r>
              <a:rPr lang="ro-RO" sz="1200" b="1" dirty="0"/>
              <a:t>(ynchronous)</a:t>
            </a:r>
            <a:r>
              <a:rPr lang="en-US" sz="1600" b="1" dirty="0"/>
              <a:t>DLC</a:t>
            </a:r>
            <a:r>
              <a:rPr lang="en-US" sz="1600" dirty="0"/>
              <a:t> (IBM), </a:t>
            </a:r>
            <a:r>
              <a:rPr lang="en-US" sz="1600" dirty="0" err="1"/>
              <a:t>destinat</a:t>
            </a:r>
            <a:r>
              <a:rPr lang="en-US" sz="1600" dirty="0"/>
              <a:t> </a:t>
            </a:r>
            <a:r>
              <a:rPr lang="en-US" sz="1600" dirty="0" err="1"/>
              <a:t>legaturii</a:t>
            </a:r>
            <a:r>
              <a:rPr lang="en-US" sz="1600" dirty="0"/>
              <a:t> </a:t>
            </a:r>
            <a:r>
              <a:rPr lang="en-US" sz="1600" dirty="0" err="1"/>
              <a:t>dintre</a:t>
            </a:r>
            <a:r>
              <a:rPr lang="en-US" sz="1600" dirty="0"/>
              <a:t> calculator </a:t>
            </a:r>
            <a:r>
              <a:rPr lang="en-US" sz="1600" dirty="0" err="1"/>
              <a:t>si</a:t>
            </a:r>
            <a:r>
              <a:rPr lang="en-US" sz="1600" dirty="0"/>
              <a:t> </a:t>
            </a:r>
            <a:r>
              <a:rPr lang="en-US" sz="1600" dirty="0" err="1"/>
              <a:t>periferice</a:t>
            </a:r>
            <a:r>
              <a:rPr lang="en-US" sz="1600" dirty="0"/>
              <a:t>(</a:t>
            </a:r>
            <a:r>
              <a:rPr lang="en-US" sz="1600" b="1" dirty="0" err="1"/>
              <a:t>statie</a:t>
            </a:r>
            <a:r>
              <a:rPr lang="en-US" sz="1600" b="1" dirty="0"/>
              <a:t> </a:t>
            </a:r>
            <a:r>
              <a:rPr lang="en-US" sz="1600" b="1" dirty="0" err="1"/>
              <a:t>primara</a:t>
            </a:r>
            <a:r>
              <a:rPr lang="en-US" sz="1600" b="1" dirty="0"/>
              <a:t>/</a:t>
            </a:r>
            <a:r>
              <a:rPr lang="en-US" sz="1600" b="1" dirty="0" err="1"/>
              <a:t>secundara</a:t>
            </a:r>
            <a:r>
              <a:rPr lang="en-US" sz="1600" dirty="0"/>
              <a:t>).</a:t>
            </a:r>
          </a:p>
          <a:p>
            <a:pPr>
              <a:lnSpc>
                <a:spcPct val="150000"/>
              </a:lnSpc>
            </a:pPr>
            <a:r>
              <a:rPr lang="en-US" sz="1600" dirty="0" err="1"/>
              <a:t>Folosea</a:t>
            </a:r>
            <a:r>
              <a:rPr lang="en-US" sz="1600" dirty="0"/>
              <a:t> </a:t>
            </a:r>
            <a:r>
              <a:rPr lang="en-US" sz="1600" b="1" dirty="0" err="1"/>
              <a:t>modul</a:t>
            </a:r>
            <a:r>
              <a:rPr lang="en-US" sz="1600" b="1" dirty="0"/>
              <a:t> de </a:t>
            </a:r>
            <a:r>
              <a:rPr lang="en-US" sz="1600" b="1" dirty="0" err="1"/>
              <a:t>raspuns</a:t>
            </a:r>
            <a:r>
              <a:rPr lang="en-US" sz="1600" b="1" dirty="0"/>
              <a:t> normal  (NRM) </a:t>
            </a:r>
            <a:r>
              <a:rPr lang="en-US" sz="1600" dirty="0" err="1"/>
              <a:t>comunicarea</a:t>
            </a:r>
            <a:r>
              <a:rPr lang="en-US" sz="1600" dirty="0"/>
              <a:t> </a:t>
            </a:r>
            <a:r>
              <a:rPr lang="en-US" sz="1600" dirty="0" err="1"/>
              <a:t>fiind</a:t>
            </a:r>
            <a:r>
              <a:rPr lang="en-US" sz="1600" dirty="0"/>
              <a:t> </a:t>
            </a:r>
            <a:r>
              <a:rPr lang="en-US" sz="1600" dirty="0" err="1"/>
              <a:t>initiata</a:t>
            </a:r>
            <a:r>
              <a:rPr lang="en-US" sz="1600" dirty="0"/>
              <a:t> de </a:t>
            </a:r>
            <a:r>
              <a:rPr lang="en-US" sz="1600" dirty="0" err="1"/>
              <a:t>statia</a:t>
            </a:r>
            <a:r>
              <a:rPr lang="en-US" sz="1600" dirty="0"/>
              <a:t> </a:t>
            </a:r>
            <a:r>
              <a:rPr lang="en-US" sz="1600" dirty="0" err="1"/>
              <a:t>primara</a:t>
            </a:r>
            <a:r>
              <a:rPr lang="en-US" sz="1600" dirty="0"/>
              <a:t>.  </a:t>
            </a:r>
          </a:p>
          <a:p>
            <a:pPr>
              <a:lnSpc>
                <a:spcPct val="150000"/>
              </a:lnSpc>
            </a:pPr>
            <a:r>
              <a:rPr lang="en-US" sz="1600" dirty="0"/>
              <a:t>HDLC a </a:t>
            </a:r>
            <a:r>
              <a:rPr lang="en-US" sz="1600" dirty="0" err="1"/>
              <a:t>introdus</a:t>
            </a:r>
            <a:r>
              <a:rPr lang="en-US" sz="1600" dirty="0"/>
              <a:t> </a:t>
            </a:r>
            <a:r>
              <a:rPr lang="en-US" sz="1600" dirty="0" err="1"/>
              <a:t>modul</a:t>
            </a:r>
            <a:r>
              <a:rPr lang="en-US" sz="1600" dirty="0"/>
              <a:t> de </a:t>
            </a:r>
            <a:r>
              <a:rPr lang="en-US" sz="1600" dirty="0" err="1"/>
              <a:t>raspuns</a:t>
            </a:r>
            <a:r>
              <a:rPr lang="en-US" sz="1600" dirty="0"/>
              <a:t> </a:t>
            </a:r>
            <a:r>
              <a:rPr lang="en-US" sz="1600" dirty="0" err="1"/>
              <a:t>asincron</a:t>
            </a:r>
            <a:r>
              <a:rPr lang="en-US" sz="1600" dirty="0"/>
              <a:t> ( </a:t>
            </a:r>
            <a:r>
              <a:rPr lang="en-US" sz="1600" dirty="0" err="1"/>
              <a:t>si</a:t>
            </a:r>
            <a:r>
              <a:rPr lang="en-US" sz="1600" dirty="0"/>
              <a:t> </a:t>
            </a:r>
            <a:r>
              <a:rPr lang="en-US" sz="1600" dirty="0" err="1"/>
              <a:t>statia</a:t>
            </a:r>
            <a:r>
              <a:rPr lang="en-US" sz="1600" dirty="0"/>
              <a:t> </a:t>
            </a:r>
            <a:r>
              <a:rPr lang="en-US" sz="1600" dirty="0" err="1"/>
              <a:t>secundara</a:t>
            </a:r>
            <a:r>
              <a:rPr lang="en-US" sz="1600" dirty="0"/>
              <a:t> </a:t>
            </a:r>
            <a:r>
              <a:rPr lang="en-US" sz="1600" dirty="0" err="1"/>
              <a:t>poate</a:t>
            </a:r>
            <a:r>
              <a:rPr lang="en-US" sz="1600" dirty="0"/>
              <a:t> </a:t>
            </a:r>
            <a:r>
              <a:rPr lang="en-US" sz="1600" dirty="0" err="1"/>
              <a:t>initia</a:t>
            </a:r>
            <a:r>
              <a:rPr lang="en-US" sz="1600" dirty="0"/>
              <a:t> </a:t>
            </a:r>
            <a:r>
              <a:rPr lang="en-US" sz="1600" dirty="0" err="1"/>
              <a:t>comunicarea</a:t>
            </a:r>
            <a:r>
              <a:rPr lang="en-US" sz="1600" dirty="0"/>
              <a:t>) </a:t>
            </a:r>
            <a:r>
              <a:rPr lang="en-US" sz="1600" dirty="0" err="1"/>
              <a:t>daca</a:t>
            </a:r>
            <a:r>
              <a:rPr lang="en-US" sz="1600" dirty="0"/>
              <a:t> </a:t>
            </a:r>
            <a:r>
              <a:rPr lang="en-US" sz="1600" dirty="0" err="1"/>
              <a:t>foloseste</a:t>
            </a:r>
            <a:r>
              <a:rPr lang="en-US" sz="1600" dirty="0"/>
              <a:t> </a:t>
            </a:r>
            <a:r>
              <a:rPr lang="en-US" sz="1600" b="1" dirty="0"/>
              <a:t>Asynchronous Balance Mode</a:t>
            </a:r>
          </a:p>
          <a:p>
            <a:r>
              <a:rPr lang="en-US" sz="1600" dirty="0"/>
              <a:t>ABM a </a:t>
            </a:r>
            <a:r>
              <a:rPr lang="en-US" sz="1600" dirty="0" err="1"/>
              <a:t>introdus</a:t>
            </a:r>
            <a:r>
              <a:rPr lang="en-US" sz="1600" dirty="0"/>
              <a:t> </a:t>
            </a:r>
            <a:r>
              <a:rPr lang="en-US" sz="1600" dirty="0" err="1"/>
              <a:t>conceptul</a:t>
            </a:r>
            <a:r>
              <a:rPr lang="en-US" sz="1600" dirty="0"/>
              <a:t> de </a:t>
            </a:r>
            <a:r>
              <a:rPr lang="en-US" sz="1600" b="1" dirty="0"/>
              <a:t>combined terminal</a:t>
            </a:r>
            <a:r>
              <a:rPr lang="en-US" sz="1600" dirty="0"/>
              <a:t>, </a:t>
            </a:r>
            <a:r>
              <a:rPr lang="en-US" sz="1600" dirty="0" err="1"/>
              <a:t>fiecare</a:t>
            </a:r>
            <a:r>
              <a:rPr lang="en-US" sz="1600" dirty="0"/>
              <a:t> terminal put</a:t>
            </a:r>
            <a:r>
              <a:rPr lang="ro-RO" sz="1600" dirty="0"/>
              <a:t>â</a:t>
            </a:r>
            <a:r>
              <a:rPr lang="en-US" sz="1600" dirty="0" err="1"/>
              <a:t>nd</a:t>
            </a:r>
            <a:r>
              <a:rPr lang="en-US" sz="1600" dirty="0"/>
              <a:t> fi, pe r</a:t>
            </a:r>
            <a:r>
              <a:rPr lang="ro-RO" sz="1600" dirty="0"/>
              <a:t>â</a:t>
            </a:r>
            <a:r>
              <a:rPr lang="en-US" sz="1600" dirty="0" err="1"/>
              <a:t>nd</a:t>
            </a:r>
            <a:r>
              <a:rPr lang="en-US" sz="1600" dirty="0"/>
              <a:t>, primary </a:t>
            </a:r>
            <a:r>
              <a:rPr lang="en-US" sz="1600" dirty="0" err="1"/>
              <a:t>sau</a:t>
            </a:r>
            <a:r>
              <a:rPr lang="en-US" sz="1600" dirty="0"/>
              <a:t> secondary</a:t>
            </a:r>
          </a:p>
          <a:p>
            <a:r>
              <a:rPr lang="en-US" sz="1600" dirty="0"/>
              <a:t>Se </a:t>
            </a:r>
            <a:r>
              <a:rPr lang="en-US" sz="1600" dirty="0" err="1"/>
              <a:t>folose</a:t>
            </a:r>
            <a:r>
              <a:rPr lang="ro-RO" sz="1600" dirty="0"/>
              <a:t>ș</a:t>
            </a:r>
            <a:r>
              <a:rPr lang="en-US" sz="1600" dirty="0" err="1"/>
              <a:t>te</a:t>
            </a:r>
            <a:r>
              <a:rPr lang="en-US" sz="1600" dirty="0"/>
              <a:t> </a:t>
            </a:r>
            <a:r>
              <a:rPr lang="ro-RO" sz="1600" dirty="0"/>
              <a:t>î</a:t>
            </a:r>
            <a:r>
              <a:rPr lang="en-US" sz="1600" dirty="0"/>
              <a:t>n mod </a:t>
            </a:r>
            <a:r>
              <a:rPr lang="en-US" sz="1600" dirty="0" err="1"/>
              <a:t>curent</a:t>
            </a:r>
            <a:r>
              <a:rPr lang="en-US" sz="1600" dirty="0"/>
              <a:t> cu </a:t>
            </a:r>
            <a:r>
              <a:rPr lang="en-US" sz="1600" dirty="0" err="1"/>
              <a:t>interfa</a:t>
            </a:r>
            <a:r>
              <a:rPr lang="ro-RO" sz="1600" dirty="0"/>
              <a:t>ț</a:t>
            </a:r>
            <a:r>
              <a:rPr lang="en-US" sz="1600" dirty="0"/>
              <a:t>a </a:t>
            </a:r>
            <a:r>
              <a:rPr lang="en-US" sz="1600" dirty="0" err="1"/>
              <a:t>fizic</a:t>
            </a:r>
            <a:r>
              <a:rPr lang="ro-RO" sz="1600" dirty="0"/>
              <a:t>ă</a:t>
            </a:r>
            <a:r>
              <a:rPr lang="en-US" sz="1600" dirty="0"/>
              <a:t> RS</a:t>
            </a:r>
            <a:r>
              <a:rPr lang="ro-RO" sz="1600" dirty="0"/>
              <a:t>-</a:t>
            </a:r>
            <a:r>
              <a:rPr lang="en-US" sz="1600" dirty="0"/>
              <a:t>232</a:t>
            </a:r>
          </a:p>
          <a:p>
            <a:endParaRPr lang="en-US" sz="1400" dirty="0"/>
          </a:p>
        </p:txBody>
      </p:sp>
      <p:sp>
        <p:nvSpPr>
          <p:cNvPr id="614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614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8" name="Rectangle 7"/>
          <p:cNvSpPr/>
          <p:nvPr/>
        </p:nvSpPr>
        <p:spPr>
          <a:xfrm>
            <a:off x="1439652" y="944724"/>
            <a:ext cx="6300700" cy="338554"/>
          </a:xfrm>
          <a:prstGeom prst="rect">
            <a:avLst/>
          </a:prstGeom>
        </p:spPr>
        <p:txBody>
          <a:bodyPr wrap="square">
            <a:spAutoFit/>
          </a:bodyPr>
          <a:lstStyle/>
          <a:p>
            <a:r>
              <a:rPr lang="ro-RO" sz="1600" b="1" dirty="0">
                <a:solidFill>
                  <a:srgbClr val="3333FF"/>
                </a:solidFill>
              </a:rPr>
              <a:t>Protocolul HDLC</a:t>
            </a:r>
            <a:r>
              <a:rPr lang="ro-RO" sz="1600" dirty="0">
                <a:solidFill>
                  <a:srgbClr val="3333FF"/>
                </a:solidFill>
              </a:rPr>
              <a:t> (</a:t>
            </a:r>
            <a:r>
              <a:rPr lang="ro-RO" sz="1600" b="1" dirty="0" err="1">
                <a:solidFill>
                  <a:srgbClr val="3333FF"/>
                </a:solidFill>
              </a:rPr>
              <a:t>High-level</a:t>
            </a:r>
            <a:r>
              <a:rPr lang="ro-RO" sz="1600" b="1" dirty="0">
                <a:solidFill>
                  <a:srgbClr val="3333FF"/>
                </a:solidFill>
              </a:rPr>
              <a:t> Data Link Control</a:t>
            </a:r>
            <a:r>
              <a:rPr lang="ro-RO" sz="1600" dirty="0">
                <a:solidFill>
                  <a:srgbClr val="3333FF"/>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6147" name="Text Box 3"/>
          <p:cNvSpPr txBox="1">
            <a:spLocks noChangeArrowheads="1"/>
          </p:cNvSpPr>
          <p:nvPr/>
        </p:nvSpPr>
        <p:spPr bwMode="auto">
          <a:xfrm>
            <a:off x="467544" y="1340767"/>
            <a:ext cx="8207375" cy="4185761"/>
          </a:xfrm>
          <a:prstGeom prst="rect">
            <a:avLst/>
          </a:prstGeom>
          <a:solidFill>
            <a:srgbClr val="CCFFCC">
              <a:alpha val="38823"/>
            </a:srgbClr>
          </a:solidFill>
          <a:ln w="9525">
            <a:noFill/>
            <a:miter lim="800000"/>
            <a:headEnd/>
            <a:tailEnd/>
          </a:ln>
        </p:spPr>
        <p:txBody>
          <a:bodyPr wrap="square">
            <a:spAutoFit/>
          </a:bodyPr>
          <a:lstStyle/>
          <a:p>
            <a:endParaRPr lang="en-US" dirty="0"/>
          </a:p>
          <a:p>
            <a:r>
              <a:rPr lang="fr-FR" dirty="0"/>
              <a:t>HDLC are </a:t>
            </a:r>
            <a:r>
              <a:rPr lang="fr-FR" dirty="0" err="1"/>
              <a:t>trei</a:t>
            </a:r>
            <a:r>
              <a:rPr lang="fr-FR" dirty="0"/>
              <a:t> </a:t>
            </a:r>
            <a:r>
              <a:rPr lang="fr-FR" dirty="0" err="1"/>
              <a:t>moduri</a:t>
            </a:r>
            <a:r>
              <a:rPr lang="fr-FR" dirty="0"/>
              <a:t> de </a:t>
            </a:r>
            <a:r>
              <a:rPr lang="fr-FR" dirty="0" err="1"/>
              <a:t>lucru</a:t>
            </a:r>
            <a:r>
              <a:rPr lang="fr-FR" dirty="0"/>
              <a:t>, in </a:t>
            </a:r>
            <a:r>
              <a:rPr lang="fr-FR" dirty="0" err="1"/>
              <a:t>functie</a:t>
            </a:r>
            <a:r>
              <a:rPr lang="fr-FR" dirty="0"/>
              <a:t> de </a:t>
            </a:r>
            <a:r>
              <a:rPr lang="fr-FR" dirty="0" err="1"/>
              <a:t>cine</a:t>
            </a:r>
            <a:r>
              <a:rPr lang="fr-FR" dirty="0"/>
              <a:t> </a:t>
            </a:r>
            <a:r>
              <a:rPr lang="fr-FR" dirty="0" err="1"/>
              <a:t>initiaza</a:t>
            </a:r>
            <a:r>
              <a:rPr lang="fr-FR" dirty="0"/>
              <a:t> </a:t>
            </a:r>
            <a:r>
              <a:rPr lang="fr-FR" dirty="0" err="1"/>
              <a:t>comunicarea</a:t>
            </a:r>
            <a:r>
              <a:rPr lang="fr-FR" dirty="0"/>
              <a:t>:</a:t>
            </a:r>
          </a:p>
          <a:p>
            <a:pPr>
              <a:lnSpc>
                <a:spcPct val="150000"/>
              </a:lnSpc>
            </a:pPr>
            <a:r>
              <a:rPr lang="fr-FR" b="1" dirty="0"/>
              <a:t>Normal </a:t>
            </a:r>
            <a:r>
              <a:rPr lang="fr-FR" b="1" dirty="0" err="1"/>
              <a:t>Response</a:t>
            </a:r>
            <a:r>
              <a:rPr lang="fr-FR" b="1" dirty="0"/>
              <a:t> Mode(NRM) </a:t>
            </a:r>
            <a:r>
              <a:rPr lang="fr-FR" dirty="0"/>
              <a:t>- </a:t>
            </a:r>
            <a:r>
              <a:rPr lang="fr-FR" dirty="0" err="1"/>
              <a:t>statia</a:t>
            </a:r>
            <a:r>
              <a:rPr lang="fr-FR" dirty="0"/>
              <a:t> </a:t>
            </a:r>
            <a:r>
              <a:rPr lang="fr-FR" dirty="0" err="1"/>
              <a:t>primara</a:t>
            </a:r>
            <a:r>
              <a:rPr lang="fr-FR" dirty="0"/>
              <a:t> </a:t>
            </a:r>
            <a:r>
              <a:rPr lang="fr-FR" dirty="0" err="1"/>
              <a:t>initiaza</a:t>
            </a:r>
            <a:endParaRPr lang="fr-FR" dirty="0"/>
          </a:p>
          <a:p>
            <a:pPr>
              <a:lnSpc>
                <a:spcPct val="150000"/>
              </a:lnSpc>
            </a:pPr>
            <a:r>
              <a:rPr lang="fr-FR" b="1" dirty="0" err="1"/>
              <a:t>Asynchronous</a:t>
            </a:r>
            <a:r>
              <a:rPr lang="fr-FR" b="1" dirty="0"/>
              <a:t> </a:t>
            </a:r>
            <a:r>
              <a:rPr lang="fr-FR" b="1" dirty="0" err="1"/>
              <a:t>Response</a:t>
            </a:r>
            <a:r>
              <a:rPr lang="fr-FR" b="1" dirty="0"/>
              <a:t> Mode(ARM) </a:t>
            </a:r>
            <a:r>
              <a:rPr lang="fr-FR" dirty="0"/>
              <a:t>st. </a:t>
            </a:r>
            <a:r>
              <a:rPr lang="fr-FR" dirty="0" err="1"/>
              <a:t>secundara</a:t>
            </a:r>
            <a:r>
              <a:rPr lang="fr-FR" dirty="0"/>
              <a:t> nu </a:t>
            </a:r>
            <a:r>
              <a:rPr lang="fr-FR" dirty="0" err="1"/>
              <a:t>asteapta</a:t>
            </a:r>
            <a:r>
              <a:rPr lang="fr-FR" dirty="0"/>
              <a:t> </a:t>
            </a:r>
            <a:r>
              <a:rPr lang="fr-FR" dirty="0" err="1"/>
              <a:t>permisiunea</a:t>
            </a:r>
            <a:r>
              <a:rPr lang="fr-FR" dirty="0"/>
              <a:t> st. </a:t>
            </a:r>
            <a:r>
              <a:rPr lang="fr-FR" dirty="0" err="1"/>
              <a:t>primare</a:t>
            </a:r>
            <a:endParaRPr lang="fr-FR" dirty="0"/>
          </a:p>
          <a:p>
            <a:pPr>
              <a:lnSpc>
                <a:spcPct val="150000"/>
              </a:lnSpc>
            </a:pPr>
            <a:r>
              <a:rPr lang="fr-FR" b="1" dirty="0" err="1"/>
              <a:t>Asynchronous</a:t>
            </a:r>
            <a:r>
              <a:rPr lang="fr-FR" b="1" dirty="0"/>
              <a:t> </a:t>
            </a:r>
            <a:r>
              <a:rPr lang="fr-FR" b="1" dirty="0" err="1"/>
              <a:t>Balanced</a:t>
            </a:r>
            <a:r>
              <a:rPr lang="fr-FR" b="1" dirty="0"/>
              <a:t> Mode(ABM) </a:t>
            </a:r>
            <a:r>
              <a:rPr lang="fr-FR" dirty="0" err="1"/>
              <a:t>statii</a:t>
            </a:r>
            <a:r>
              <a:rPr lang="fr-FR" dirty="0"/>
              <a:t> de tip combinat, </a:t>
            </a:r>
            <a:r>
              <a:rPr lang="fr-FR" dirty="0" err="1"/>
              <a:t>oricare</a:t>
            </a:r>
            <a:r>
              <a:rPr lang="fr-FR" dirty="0"/>
              <a:t> </a:t>
            </a:r>
            <a:r>
              <a:rPr lang="fr-FR" dirty="0" err="1"/>
              <a:t>poate</a:t>
            </a:r>
            <a:r>
              <a:rPr lang="fr-FR" dirty="0"/>
              <a:t> initia </a:t>
            </a:r>
            <a:r>
              <a:rPr lang="fr-FR" dirty="0" err="1"/>
              <a:t>comunicarea</a:t>
            </a:r>
            <a:endParaRPr lang="en-US" dirty="0"/>
          </a:p>
          <a:p>
            <a:pPr>
              <a:lnSpc>
                <a:spcPct val="150000"/>
              </a:lnSpc>
            </a:pPr>
            <a:r>
              <a:rPr lang="en-US" dirty="0"/>
              <a:t>HDLC </a:t>
            </a:r>
            <a:r>
              <a:rPr lang="en-US" dirty="0" err="1"/>
              <a:t>poate</a:t>
            </a:r>
            <a:r>
              <a:rPr lang="en-US" dirty="0"/>
              <a:t> </a:t>
            </a:r>
            <a:r>
              <a:rPr lang="en-US" dirty="0" err="1"/>
              <a:t>asigura</a:t>
            </a:r>
            <a:r>
              <a:rPr lang="en-US" dirty="0"/>
              <a:t> </a:t>
            </a:r>
            <a:r>
              <a:rPr lang="en-US" dirty="0" err="1"/>
              <a:t>conexiuni</a:t>
            </a:r>
            <a:r>
              <a:rPr lang="en-US" dirty="0"/>
              <a:t> </a:t>
            </a:r>
            <a:r>
              <a:rPr lang="en-US" dirty="0" err="1"/>
              <a:t>punct</a:t>
            </a:r>
            <a:r>
              <a:rPr lang="en-US" dirty="0"/>
              <a:t> la </a:t>
            </a:r>
            <a:r>
              <a:rPr lang="en-US" dirty="0" err="1"/>
              <a:t>multipunct</a:t>
            </a:r>
            <a:endParaRPr lang="en-US" dirty="0"/>
          </a:p>
          <a:p>
            <a:pPr>
              <a:lnSpc>
                <a:spcPct val="150000"/>
              </a:lnSpc>
            </a:pPr>
            <a:r>
              <a:rPr lang="en-US" dirty="0"/>
              <a:t>In NRM </a:t>
            </a:r>
            <a:r>
              <a:rPr lang="en-US" dirty="0" err="1"/>
              <a:t>comunicarea</a:t>
            </a:r>
            <a:r>
              <a:rPr lang="en-US" dirty="0"/>
              <a:t> </a:t>
            </a:r>
            <a:r>
              <a:rPr lang="en-US" dirty="0" err="1"/>
              <a:t>este</a:t>
            </a:r>
            <a:r>
              <a:rPr lang="en-US" dirty="0"/>
              <a:t> </a:t>
            </a:r>
            <a:r>
              <a:rPr lang="en-US" dirty="0" err="1"/>
              <a:t>semiduplex</a:t>
            </a:r>
            <a:r>
              <a:rPr lang="en-US" dirty="0"/>
              <a:t>.</a:t>
            </a:r>
          </a:p>
          <a:p>
            <a:pPr>
              <a:lnSpc>
                <a:spcPct val="150000"/>
              </a:lnSpc>
            </a:pPr>
            <a:r>
              <a:rPr lang="en-US" dirty="0"/>
              <a:t>In ABM </a:t>
            </a:r>
            <a:r>
              <a:rPr lang="en-US" dirty="0" err="1"/>
              <a:t>comunicarea</a:t>
            </a:r>
            <a:r>
              <a:rPr lang="en-US" dirty="0"/>
              <a:t> </a:t>
            </a:r>
            <a:r>
              <a:rPr lang="en-US" dirty="0" err="1"/>
              <a:t>este</a:t>
            </a:r>
            <a:r>
              <a:rPr lang="en-US" dirty="0"/>
              <a:t> </a:t>
            </a:r>
            <a:r>
              <a:rPr lang="en-US" dirty="0" err="1"/>
              <a:t>fullduplex</a:t>
            </a:r>
            <a:r>
              <a:rPr lang="en-US" dirty="0"/>
              <a:t>.</a:t>
            </a:r>
          </a:p>
          <a:p>
            <a:endParaRPr lang="fr-FR" sz="1400" dirty="0"/>
          </a:p>
        </p:txBody>
      </p:sp>
      <p:sp>
        <p:nvSpPr>
          <p:cNvPr id="6148"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6149"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sp>
        <p:nvSpPr>
          <p:cNvPr id="8" name="Rectangle 7"/>
          <p:cNvSpPr/>
          <p:nvPr/>
        </p:nvSpPr>
        <p:spPr>
          <a:xfrm>
            <a:off x="1439652" y="944724"/>
            <a:ext cx="6300700" cy="338554"/>
          </a:xfrm>
          <a:prstGeom prst="rect">
            <a:avLst/>
          </a:prstGeom>
        </p:spPr>
        <p:txBody>
          <a:bodyPr wrap="square">
            <a:spAutoFit/>
          </a:bodyPr>
          <a:lstStyle/>
          <a:p>
            <a:r>
              <a:rPr lang="ro-RO" sz="1600" b="1" dirty="0">
                <a:solidFill>
                  <a:srgbClr val="3333FF"/>
                </a:solidFill>
              </a:rPr>
              <a:t>Protocolul HDLC</a:t>
            </a:r>
            <a:r>
              <a:rPr lang="ro-RO" sz="1600" dirty="0">
                <a:solidFill>
                  <a:srgbClr val="3333FF"/>
                </a:solidFill>
              </a:rPr>
              <a:t> (</a:t>
            </a:r>
            <a:r>
              <a:rPr lang="ro-RO" sz="1600" b="1" dirty="0" err="1">
                <a:solidFill>
                  <a:srgbClr val="3333FF"/>
                </a:solidFill>
              </a:rPr>
              <a:t>High-level</a:t>
            </a:r>
            <a:r>
              <a:rPr lang="ro-RO" sz="1600" b="1" dirty="0">
                <a:solidFill>
                  <a:srgbClr val="3333FF"/>
                </a:solidFill>
              </a:rPr>
              <a:t> Data Link Control</a:t>
            </a:r>
            <a:r>
              <a:rPr lang="ro-RO" sz="1600" dirty="0">
                <a:solidFill>
                  <a:srgbClr val="3333FF"/>
                </a:solidFill>
              </a:rPr>
              <a:t>)</a:t>
            </a:r>
          </a:p>
        </p:txBody>
      </p:sp>
    </p:spTree>
    <p:extLst>
      <p:ext uri="{BB962C8B-B14F-4D97-AF65-F5344CB8AC3E}">
        <p14:creationId xmlns:p14="http://schemas.microsoft.com/office/powerpoint/2010/main" val="166035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147050" cy="706437"/>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endParaRPr lang="en-US" sz="2000" b="1"/>
          </a:p>
        </p:txBody>
      </p:sp>
      <p:sp>
        <p:nvSpPr>
          <p:cNvPr id="8195" name="Text Box 3"/>
          <p:cNvSpPr txBox="1">
            <a:spLocks noChangeArrowheads="1"/>
          </p:cNvSpPr>
          <p:nvPr/>
        </p:nvSpPr>
        <p:spPr bwMode="auto">
          <a:xfrm>
            <a:off x="395288" y="981075"/>
            <a:ext cx="8207375" cy="5355312"/>
          </a:xfrm>
          <a:prstGeom prst="rect">
            <a:avLst/>
          </a:prstGeom>
          <a:solidFill>
            <a:srgbClr val="CCFFCC">
              <a:alpha val="38823"/>
            </a:srgbClr>
          </a:solidFill>
          <a:ln w="9525">
            <a:noFill/>
            <a:miter lim="800000"/>
            <a:headEnd/>
            <a:tailEnd/>
          </a:ln>
        </p:spPr>
        <p:txBody>
          <a:bodyPr>
            <a:spAutoFit/>
          </a:bodyPr>
          <a:lstStyle/>
          <a:p>
            <a:r>
              <a:rPr lang="ro-RO" b="1" dirty="0">
                <a:solidFill>
                  <a:srgbClr val="3333FF"/>
                </a:solidFill>
              </a:rPr>
              <a:t>Protocolul HDLC</a:t>
            </a:r>
            <a:r>
              <a:rPr lang="ro-RO" dirty="0">
                <a:solidFill>
                  <a:srgbClr val="3333FF"/>
                </a:solidFill>
              </a:rPr>
              <a:t> (</a:t>
            </a:r>
            <a:r>
              <a:rPr lang="ro-RO" b="1" dirty="0">
                <a:solidFill>
                  <a:srgbClr val="3333FF"/>
                </a:solidFill>
              </a:rPr>
              <a:t>High-level Data Link Control</a:t>
            </a:r>
            <a:r>
              <a:rPr lang="ro-RO" dirty="0">
                <a:solidFill>
                  <a:srgbClr val="3333FF"/>
                </a:solidFill>
              </a:rPr>
              <a:t>)</a:t>
            </a:r>
          </a:p>
          <a:p>
            <a:endParaRPr lang="ro-RO" sz="1600" dirty="0">
              <a:solidFill>
                <a:srgbClr val="3333FF"/>
              </a:solidFill>
            </a:endParaRPr>
          </a:p>
          <a:p>
            <a:endParaRPr lang="ro-RO" sz="1600" dirty="0"/>
          </a:p>
          <a:p>
            <a:endParaRPr lang="ro-RO" sz="1600" dirty="0"/>
          </a:p>
          <a:p>
            <a:endParaRPr lang="ro-RO" sz="1600" dirty="0"/>
          </a:p>
          <a:p>
            <a:r>
              <a:rPr lang="ro-RO" sz="1600" dirty="0"/>
              <a:t>Câmpul </a:t>
            </a:r>
            <a:r>
              <a:rPr lang="ro-RO" sz="1600" b="1" i="1" dirty="0"/>
              <a:t>Adresă</a:t>
            </a:r>
            <a:r>
              <a:rPr lang="ro-RO" sz="1600" dirty="0"/>
              <a:t>  folosit pe liniile cu terminale multiple pentru a identifica unul dintre terminale. Pe liniile punct la punct este folosit pentru a deosebi comenzile de răspunsuri.</a:t>
            </a:r>
            <a:r>
              <a:rPr lang="en-US" sz="1600" dirty="0"/>
              <a:t> </a:t>
            </a:r>
            <a:endParaRPr lang="ro-RO" sz="1600" dirty="0"/>
          </a:p>
          <a:p>
            <a:r>
              <a:rPr lang="ro-RO" sz="1600" dirty="0"/>
              <a:t>Câmpul </a:t>
            </a:r>
            <a:r>
              <a:rPr lang="ro-RO" sz="1600" b="1" i="1" dirty="0"/>
              <a:t>Control</a:t>
            </a:r>
            <a:r>
              <a:rPr lang="ro-RO" sz="1600" dirty="0"/>
              <a:t> este folosit pentru</a:t>
            </a:r>
            <a:r>
              <a:rPr lang="en-US" sz="1600" dirty="0"/>
              <a:t> a </a:t>
            </a:r>
            <a:r>
              <a:rPr lang="en-US" sz="1600" dirty="0" err="1"/>
              <a:t>identifica</a:t>
            </a:r>
            <a:r>
              <a:rPr lang="en-US" sz="1600" dirty="0"/>
              <a:t> </a:t>
            </a:r>
            <a:r>
              <a:rPr lang="en-US" sz="1600" dirty="0" err="1"/>
              <a:t>tipul</a:t>
            </a:r>
            <a:r>
              <a:rPr lang="en-US" sz="1600" dirty="0"/>
              <a:t> de </a:t>
            </a:r>
            <a:r>
              <a:rPr lang="en-US" sz="1600" dirty="0" err="1"/>
              <a:t>cadru</a:t>
            </a:r>
            <a:r>
              <a:rPr lang="en-US" sz="1600" dirty="0"/>
              <a:t>,</a:t>
            </a:r>
            <a:r>
              <a:rPr lang="ro-RO" sz="1600" dirty="0"/>
              <a:t> numere de secvenţă, confirmări şi alte scopuri. </a:t>
            </a:r>
          </a:p>
          <a:p>
            <a:r>
              <a:rPr lang="ro-RO" sz="1600" dirty="0"/>
              <a:t>Câmpul </a:t>
            </a:r>
            <a:r>
              <a:rPr lang="ro-RO" sz="1600" b="1" i="1" dirty="0"/>
              <a:t>Date</a:t>
            </a:r>
            <a:r>
              <a:rPr lang="ro-RO" sz="1600" dirty="0"/>
              <a:t> conţine datele provenite de la nivelul superior; poate avea lungime arbitrară.</a:t>
            </a:r>
          </a:p>
          <a:p>
            <a:r>
              <a:rPr lang="ro-RO" sz="1600" dirty="0"/>
              <a:t>Câmpul </a:t>
            </a:r>
            <a:r>
              <a:rPr lang="ro-RO" sz="1600" b="1" i="1" dirty="0"/>
              <a:t>Sumă de control</a:t>
            </a:r>
            <a:r>
              <a:rPr lang="ro-RO" sz="1600" b="1" dirty="0"/>
              <a:t> </a:t>
            </a:r>
            <a:r>
              <a:rPr lang="ro-RO" sz="1600" dirty="0"/>
              <a:t>este pentru CRC.</a:t>
            </a:r>
          </a:p>
          <a:p>
            <a:r>
              <a:rPr lang="ro-RO" sz="1600" dirty="0"/>
              <a:t>Cadrul este delimitat de flag-uri (start, stop) cu structură fixă. </a:t>
            </a:r>
          </a:p>
          <a:p>
            <a:endParaRPr lang="ro-RO" sz="1600" dirty="0"/>
          </a:p>
          <a:p>
            <a:r>
              <a:rPr lang="ro-RO" sz="1600" dirty="0"/>
              <a:t>Există trei tipuri de cadre în protocolul HDLC folosite pentru scopuri diferite:</a:t>
            </a:r>
          </a:p>
          <a:p>
            <a:r>
              <a:rPr lang="ro-RO" sz="1400" b="1" dirty="0"/>
              <a:t>I </a:t>
            </a:r>
            <a:r>
              <a:rPr lang="ro-RO" sz="1400" dirty="0"/>
              <a:t>(informaţional), S</a:t>
            </a:r>
            <a:r>
              <a:rPr lang="ro-RO" sz="1600" dirty="0"/>
              <a:t> </a:t>
            </a:r>
            <a:r>
              <a:rPr lang="ro-RO" sz="1400" dirty="0"/>
              <a:t>(de supraveghere)</a:t>
            </a:r>
            <a:r>
              <a:rPr lang="ro-RO" sz="1600" dirty="0"/>
              <a:t>, </a:t>
            </a:r>
            <a:r>
              <a:rPr lang="ro-RO" sz="1400" b="1" dirty="0"/>
              <a:t>U</a:t>
            </a:r>
            <a:r>
              <a:rPr lang="ro-RO" sz="1400" dirty="0"/>
              <a:t> (unnumbered)</a:t>
            </a:r>
            <a:endParaRPr lang="ro-RO" sz="1400" b="1" dirty="0"/>
          </a:p>
          <a:p>
            <a:r>
              <a:rPr lang="en-US" sz="1600" dirty="0"/>
              <a:t> </a:t>
            </a:r>
            <a:endParaRPr lang="ro-RO" sz="1600" dirty="0"/>
          </a:p>
          <a:p>
            <a:endParaRPr lang="ro-RO" sz="1600" dirty="0"/>
          </a:p>
          <a:p>
            <a:endParaRPr lang="ro-RO" sz="1600" dirty="0"/>
          </a:p>
          <a:p>
            <a:endParaRPr lang="ro-RO" dirty="0"/>
          </a:p>
          <a:p>
            <a:endParaRPr lang="en-US" dirty="0"/>
          </a:p>
        </p:txBody>
      </p:sp>
      <p:sp>
        <p:nvSpPr>
          <p:cNvPr id="8196"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8197"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pSp>
        <p:nvGrpSpPr>
          <p:cNvPr id="8198" name="Group 6"/>
          <p:cNvGrpSpPr>
            <a:grpSpLocks/>
          </p:cNvGrpSpPr>
          <p:nvPr/>
        </p:nvGrpSpPr>
        <p:grpSpPr bwMode="auto">
          <a:xfrm>
            <a:off x="1115616" y="1340770"/>
            <a:ext cx="5112171" cy="893067"/>
            <a:chOff x="1760" y="12578"/>
            <a:chExt cx="7866" cy="1086"/>
          </a:xfrm>
        </p:grpSpPr>
        <p:sp>
          <p:nvSpPr>
            <p:cNvPr id="8219" name="Text Box 7"/>
            <p:cNvSpPr txBox="1">
              <a:spLocks noChangeArrowheads="1"/>
            </p:cNvSpPr>
            <p:nvPr/>
          </p:nvSpPr>
          <p:spPr bwMode="auto">
            <a:xfrm>
              <a:off x="2425" y="13322"/>
              <a:ext cx="6612" cy="342"/>
            </a:xfrm>
            <a:prstGeom prst="rect">
              <a:avLst/>
            </a:prstGeom>
            <a:solidFill>
              <a:srgbClr val="FFFFFF"/>
            </a:solidFill>
            <a:ln w="9525">
              <a:noFill/>
              <a:miter lim="800000"/>
              <a:headEnd/>
              <a:tailEnd/>
            </a:ln>
          </p:spPr>
          <p:txBody>
            <a:bodyPr lIns="0" tIns="10800" rIns="0" bIns="10800"/>
            <a:lstStyle/>
            <a:p>
              <a:r>
                <a:rPr lang="en-US" sz="1200" dirty="0"/>
                <a:t>Fig. 3.3 </a:t>
              </a:r>
              <a:r>
                <a:rPr lang="en-US" sz="1200" dirty="0" err="1"/>
                <a:t>Formatul</a:t>
              </a:r>
              <a:r>
                <a:rPr lang="en-US" sz="1200" dirty="0"/>
                <a:t> </a:t>
              </a:r>
              <a:r>
                <a:rPr lang="en-US" sz="1200" dirty="0" err="1"/>
                <a:t>unui</a:t>
              </a:r>
              <a:r>
                <a:rPr lang="en-US" sz="1200" dirty="0"/>
                <a:t> </a:t>
              </a:r>
              <a:r>
                <a:rPr lang="en-US" sz="1200" dirty="0" err="1"/>
                <a:t>cadru</a:t>
              </a:r>
              <a:r>
                <a:rPr lang="en-US" sz="1200" dirty="0"/>
                <a:t> HDLC</a:t>
              </a:r>
              <a:endParaRPr lang="en-US" dirty="0"/>
            </a:p>
          </p:txBody>
        </p:sp>
        <p:sp>
          <p:nvSpPr>
            <p:cNvPr id="8220" name="Text Box 8"/>
            <p:cNvSpPr txBox="1">
              <a:spLocks noChangeArrowheads="1"/>
            </p:cNvSpPr>
            <p:nvPr/>
          </p:nvSpPr>
          <p:spPr bwMode="auto">
            <a:xfrm>
              <a:off x="1760" y="12946"/>
              <a:ext cx="912" cy="285"/>
            </a:xfrm>
            <a:prstGeom prst="rect">
              <a:avLst/>
            </a:prstGeom>
            <a:solidFill>
              <a:srgbClr val="C0C0C0">
                <a:alpha val="50195"/>
              </a:srgbClr>
            </a:solidFill>
            <a:ln w="9525">
              <a:solidFill>
                <a:srgbClr val="000000"/>
              </a:solidFill>
              <a:miter lim="800000"/>
              <a:headEnd/>
              <a:tailEnd/>
            </a:ln>
          </p:spPr>
          <p:txBody>
            <a:bodyPr lIns="0" tIns="10800" rIns="0" bIns="10800"/>
            <a:lstStyle/>
            <a:p>
              <a:pPr algn="ctr"/>
              <a:r>
                <a:rPr lang="en-US" sz="1000"/>
                <a:t>01111110</a:t>
              </a:r>
              <a:endParaRPr lang="en-US"/>
            </a:p>
          </p:txBody>
        </p:sp>
        <p:sp>
          <p:nvSpPr>
            <p:cNvPr id="8221" name="Text Box 9"/>
            <p:cNvSpPr txBox="1">
              <a:spLocks noChangeArrowheads="1"/>
            </p:cNvSpPr>
            <p:nvPr/>
          </p:nvSpPr>
          <p:spPr bwMode="auto">
            <a:xfrm>
              <a:off x="2672" y="12946"/>
              <a:ext cx="684" cy="285"/>
            </a:xfrm>
            <a:prstGeom prst="rect">
              <a:avLst/>
            </a:prstGeom>
            <a:solidFill>
              <a:srgbClr val="C0C0C0"/>
            </a:solidFill>
            <a:ln w="9525">
              <a:solidFill>
                <a:srgbClr val="000000"/>
              </a:solidFill>
              <a:miter lim="800000"/>
              <a:headEnd/>
              <a:tailEnd/>
            </a:ln>
          </p:spPr>
          <p:txBody>
            <a:bodyPr lIns="0" tIns="10800" rIns="0" bIns="10800"/>
            <a:lstStyle/>
            <a:p>
              <a:pPr algn="ctr"/>
              <a:r>
                <a:rPr lang="en-US" sz="1000">
                  <a:latin typeface="Times New Roman" pitchFamily="18" charset="0"/>
                </a:rPr>
                <a:t>Adresă</a:t>
              </a:r>
              <a:endParaRPr lang="en-US"/>
            </a:p>
          </p:txBody>
        </p:sp>
        <p:sp>
          <p:nvSpPr>
            <p:cNvPr id="8222" name="Text Box 10"/>
            <p:cNvSpPr txBox="1">
              <a:spLocks noChangeArrowheads="1"/>
            </p:cNvSpPr>
            <p:nvPr/>
          </p:nvSpPr>
          <p:spPr bwMode="auto">
            <a:xfrm>
              <a:off x="3356" y="12946"/>
              <a:ext cx="855" cy="285"/>
            </a:xfrm>
            <a:prstGeom prst="rect">
              <a:avLst/>
            </a:prstGeom>
            <a:solidFill>
              <a:srgbClr val="C0C0C0"/>
            </a:solidFill>
            <a:ln w="9525">
              <a:solidFill>
                <a:srgbClr val="000000"/>
              </a:solidFill>
              <a:miter lim="800000"/>
              <a:headEnd/>
              <a:tailEnd/>
            </a:ln>
          </p:spPr>
          <p:txBody>
            <a:bodyPr lIns="0" tIns="10800" rIns="0" bIns="10800"/>
            <a:lstStyle/>
            <a:p>
              <a:pPr algn="ctr"/>
              <a:r>
                <a:rPr lang="en-US" sz="1000"/>
                <a:t>Control</a:t>
              </a:r>
              <a:endParaRPr lang="en-US"/>
            </a:p>
          </p:txBody>
        </p:sp>
        <p:sp>
          <p:nvSpPr>
            <p:cNvPr id="8223" name="Text Box 11"/>
            <p:cNvSpPr txBox="1">
              <a:spLocks noChangeArrowheads="1"/>
            </p:cNvSpPr>
            <p:nvPr/>
          </p:nvSpPr>
          <p:spPr bwMode="auto">
            <a:xfrm>
              <a:off x="4211" y="12946"/>
              <a:ext cx="2508" cy="285"/>
            </a:xfrm>
            <a:prstGeom prst="rect">
              <a:avLst/>
            </a:prstGeom>
            <a:solidFill>
              <a:srgbClr val="C0C0C0">
                <a:alpha val="70195"/>
              </a:srgbClr>
            </a:solidFill>
            <a:ln w="9525">
              <a:solidFill>
                <a:srgbClr val="000000"/>
              </a:solidFill>
              <a:miter lim="800000"/>
              <a:headEnd/>
              <a:tailEnd/>
            </a:ln>
          </p:spPr>
          <p:txBody>
            <a:bodyPr lIns="0" tIns="10800" rIns="0" bIns="10800"/>
            <a:lstStyle/>
            <a:p>
              <a:pPr algn="ctr"/>
              <a:r>
                <a:rPr lang="en-US" sz="1000"/>
                <a:t>Date utilizator</a:t>
              </a:r>
              <a:endParaRPr lang="en-US"/>
            </a:p>
          </p:txBody>
        </p:sp>
        <p:sp>
          <p:nvSpPr>
            <p:cNvPr id="8224" name="Text Box 12"/>
            <p:cNvSpPr txBox="1">
              <a:spLocks noChangeArrowheads="1"/>
            </p:cNvSpPr>
            <p:nvPr/>
          </p:nvSpPr>
          <p:spPr bwMode="auto">
            <a:xfrm>
              <a:off x="6719" y="12946"/>
              <a:ext cx="1995" cy="285"/>
            </a:xfrm>
            <a:prstGeom prst="rect">
              <a:avLst/>
            </a:prstGeom>
            <a:solidFill>
              <a:srgbClr val="C0C0C0"/>
            </a:solidFill>
            <a:ln w="9525">
              <a:solidFill>
                <a:srgbClr val="000000"/>
              </a:solidFill>
              <a:miter lim="800000"/>
              <a:headEnd/>
              <a:tailEnd/>
            </a:ln>
          </p:spPr>
          <p:txBody>
            <a:bodyPr lIns="0" tIns="10800" rIns="0" bIns="10800"/>
            <a:lstStyle/>
            <a:p>
              <a:pPr algn="ctr"/>
              <a:r>
                <a:rPr lang="en-US" sz="1000">
                  <a:latin typeface="Times New Roman" pitchFamily="18" charset="0"/>
                </a:rPr>
                <a:t>Sumă de control</a:t>
              </a:r>
              <a:endParaRPr lang="en-US"/>
            </a:p>
          </p:txBody>
        </p:sp>
        <p:sp>
          <p:nvSpPr>
            <p:cNvPr id="8225" name="Text Box 13"/>
            <p:cNvSpPr txBox="1">
              <a:spLocks noChangeArrowheads="1"/>
            </p:cNvSpPr>
            <p:nvPr/>
          </p:nvSpPr>
          <p:spPr bwMode="auto">
            <a:xfrm>
              <a:off x="1931" y="12652"/>
              <a:ext cx="285" cy="228"/>
            </a:xfrm>
            <a:prstGeom prst="rect">
              <a:avLst/>
            </a:prstGeom>
            <a:solidFill>
              <a:srgbClr val="FFFFFF"/>
            </a:solidFill>
            <a:ln w="9525">
              <a:noFill/>
              <a:miter lim="800000"/>
              <a:headEnd/>
              <a:tailEnd/>
            </a:ln>
          </p:spPr>
          <p:txBody>
            <a:bodyPr lIns="0" tIns="10800" rIns="0" bIns="10800"/>
            <a:lstStyle/>
            <a:p>
              <a:pPr algn="ctr"/>
              <a:r>
                <a:rPr lang="en-US" sz="1000"/>
                <a:t>8</a:t>
              </a:r>
              <a:endParaRPr lang="en-US"/>
            </a:p>
          </p:txBody>
        </p:sp>
        <p:sp>
          <p:nvSpPr>
            <p:cNvPr id="8226" name="Text Box 14"/>
            <p:cNvSpPr txBox="1">
              <a:spLocks noChangeArrowheads="1"/>
            </p:cNvSpPr>
            <p:nvPr/>
          </p:nvSpPr>
          <p:spPr bwMode="auto">
            <a:xfrm>
              <a:off x="8714" y="12946"/>
              <a:ext cx="912" cy="285"/>
            </a:xfrm>
            <a:prstGeom prst="rect">
              <a:avLst/>
            </a:prstGeom>
            <a:solidFill>
              <a:srgbClr val="C0C0C0">
                <a:alpha val="52940"/>
              </a:srgbClr>
            </a:solidFill>
            <a:ln w="9525">
              <a:solidFill>
                <a:srgbClr val="000000"/>
              </a:solidFill>
              <a:miter lim="800000"/>
              <a:headEnd/>
              <a:tailEnd/>
            </a:ln>
          </p:spPr>
          <p:txBody>
            <a:bodyPr lIns="0" tIns="10800" rIns="0" bIns="10800"/>
            <a:lstStyle/>
            <a:p>
              <a:pPr algn="ctr"/>
              <a:r>
                <a:rPr lang="en-US" sz="1000"/>
                <a:t>01111110</a:t>
              </a:r>
              <a:endParaRPr lang="en-US"/>
            </a:p>
          </p:txBody>
        </p:sp>
        <p:sp>
          <p:nvSpPr>
            <p:cNvPr id="8227" name="Text Box 15"/>
            <p:cNvSpPr txBox="1">
              <a:spLocks noChangeArrowheads="1"/>
            </p:cNvSpPr>
            <p:nvPr/>
          </p:nvSpPr>
          <p:spPr bwMode="auto">
            <a:xfrm>
              <a:off x="9056" y="12652"/>
              <a:ext cx="285" cy="228"/>
            </a:xfrm>
            <a:prstGeom prst="rect">
              <a:avLst/>
            </a:prstGeom>
            <a:solidFill>
              <a:srgbClr val="FFFFFF"/>
            </a:solidFill>
            <a:ln w="9525">
              <a:noFill/>
              <a:miter lim="800000"/>
              <a:headEnd/>
              <a:tailEnd/>
            </a:ln>
          </p:spPr>
          <p:txBody>
            <a:bodyPr lIns="0" tIns="10800" rIns="0" bIns="10800"/>
            <a:lstStyle/>
            <a:p>
              <a:pPr algn="ctr"/>
              <a:r>
                <a:rPr lang="en-US" sz="1000"/>
                <a:t>8</a:t>
              </a:r>
              <a:endParaRPr lang="en-US"/>
            </a:p>
          </p:txBody>
        </p:sp>
        <p:sp>
          <p:nvSpPr>
            <p:cNvPr id="8228" name="Text Box 16"/>
            <p:cNvSpPr txBox="1">
              <a:spLocks noChangeArrowheads="1"/>
            </p:cNvSpPr>
            <p:nvPr/>
          </p:nvSpPr>
          <p:spPr bwMode="auto">
            <a:xfrm>
              <a:off x="3641" y="12652"/>
              <a:ext cx="285" cy="228"/>
            </a:xfrm>
            <a:prstGeom prst="rect">
              <a:avLst/>
            </a:prstGeom>
            <a:solidFill>
              <a:srgbClr val="FFFFFF"/>
            </a:solidFill>
            <a:ln w="9525">
              <a:noFill/>
              <a:miter lim="800000"/>
              <a:headEnd/>
              <a:tailEnd/>
            </a:ln>
          </p:spPr>
          <p:txBody>
            <a:bodyPr lIns="0" tIns="10800" rIns="0" bIns="10800"/>
            <a:lstStyle/>
            <a:p>
              <a:pPr algn="ctr"/>
              <a:r>
                <a:rPr lang="en-US" sz="1000"/>
                <a:t>8</a:t>
              </a:r>
              <a:endParaRPr lang="en-US"/>
            </a:p>
          </p:txBody>
        </p:sp>
        <p:sp>
          <p:nvSpPr>
            <p:cNvPr id="8229" name="Text Box 17"/>
            <p:cNvSpPr txBox="1">
              <a:spLocks noChangeArrowheads="1"/>
            </p:cNvSpPr>
            <p:nvPr/>
          </p:nvSpPr>
          <p:spPr bwMode="auto">
            <a:xfrm>
              <a:off x="2843" y="12652"/>
              <a:ext cx="285" cy="228"/>
            </a:xfrm>
            <a:prstGeom prst="rect">
              <a:avLst/>
            </a:prstGeom>
            <a:solidFill>
              <a:srgbClr val="FFFFFF"/>
            </a:solidFill>
            <a:ln w="9525">
              <a:noFill/>
              <a:miter lim="800000"/>
              <a:headEnd/>
              <a:tailEnd/>
            </a:ln>
          </p:spPr>
          <p:txBody>
            <a:bodyPr lIns="0" tIns="10800" rIns="0" bIns="10800"/>
            <a:lstStyle/>
            <a:p>
              <a:pPr algn="ctr"/>
              <a:r>
                <a:rPr lang="en-US" sz="1000"/>
                <a:t>8</a:t>
              </a:r>
              <a:endParaRPr lang="en-US"/>
            </a:p>
          </p:txBody>
        </p:sp>
        <p:sp>
          <p:nvSpPr>
            <p:cNvPr id="8230" name="Text Box 18"/>
            <p:cNvSpPr txBox="1">
              <a:spLocks noChangeArrowheads="1"/>
            </p:cNvSpPr>
            <p:nvPr/>
          </p:nvSpPr>
          <p:spPr bwMode="auto">
            <a:xfrm>
              <a:off x="7460" y="12652"/>
              <a:ext cx="456" cy="228"/>
            </a:xfrm>
            <a:prstGeom prst="rect">
              <a:avLst/>
            </a:prstGeom>
            <a:solidFill>
              <a:srgbClr val="FFFFFF"/>
            </a:solidFill>
            <a:ln w="9525">
              <a:noFill/>
              <a:miter lim="800000"/>
              <a:headEnd/>
              <a:tailEnd/>
            </a:ln>
          </p:spPr>
          <p:txBody>
            <a:bodyPr lIns="0" tIns="10800" rIns="0" bIns="10800"/>
            <a:lstStyle/>
            <a:p>
              <a:pPr algn="ctr"/>
              <a:r>
                <a:rPr lang="en-US" sz="1000"/>
                <a:t>16</a:t>
              </a:r>
              <a:endParaRPr lang="en-US"/>
            </a:p>
          </p:txBody>
        </p:sp>
        <p:sp>
          <p:nvSpPr>
            <p:cNvPr id="8231" name="Text Box 19"/>
            <p:cNvSpPr txBox="1">
              <a:spLocks noChangeArrowheads="1"/>
            </p:cNvSpPr>
            <p:nvPr/>
          </p:nvSpPr>
          <p:spPr bwMode="auto">
            <a:xfrm>
              <a:off x="5378" y="12578"/>
              <a:ext cx="285" cy="228"/>
            </a:xfrm>
            <a:prstGeom prst="rect">
              <a:avLst/>
            </a:prstGeom>
            <a:solidFill>
              <a:srgbClr val="FFFFFF"/>
            </a:solidFill>
            <a:ln w="9525">
              <a:noFill/>
              <a:miter lim="800000"/>
              <a:headEnd/>
              <a:tailEnd/>
            </a:ln>
          </p:spPr>
          <p:txBody>
            <a:bodyPr lIns="0" tIns="10800" rIns="0" bIns="10800"/>
            <a:lstStyle/>
            <a:p>
              <a:pPr algn="ctr"/>
              <a:r>
                <a:rPr lang="en-US" sz="1000">
                  <a:sym typeface="Symbol" pitchFamily="18" charset="2"/>
                </a:rPr>
                <a:t></a:t>
              </a:r>
              <a:r>
                <a:rPr lang="en-US" sz="1000"/>
                <a:t>0</a:t>
              </a:r>
              <a:endParaRPr lang="en-US"/>
            </a:p>
          </p:txBody>
        </p:sp>
      </p:grpSp>
      <p:grpSp>
        <p:nvGrpSpPr>
          <p:cNvPr id="8199" name="Group 20"/>
          <p:cNvGrpSpPr>
            <a:grpSpLocks/>
          </p:cNvGrpSpPr>
          <p:nvPr/>
        </p:nvGrpSpPr>
        <p:grpSpPr bwMode="auto">
          <a:xfrm>
            <a:off x="1042988" y="5084763"/>
            <a:ext cx="2879725" cy="1081087"/>
            <a:chOff x="2159" y="12134"/>
            <a:chExt cx="3363" cy="1254"/>
          </a:xfrm>
        </p:grpSpPr>
        <p:grpSp>
          <p:nvGrpSpPr>
            <p:cNvPr id="8200" name="Group 21"/>
            <p:cNvGrpSpPr>
              <a:grpSpLocks/>
            </p:cNvGrpSpPr>
            <p:nvPr/>
          </p:nvGrpSpPr>
          <p:grpSpPr bwMode="auto">
            <a:xfrm>
              <a:off x="2159" y="12134"/>
              <a:ext cx="3363" cy="285"/>
              <a:chOff x="891" y="1566"/>
              <a:chExt cx="3363" cy="285"/>
            </a:xfrm>
          </p:grpSpPr>
          <p:sp>
            <p:nvSpPr>
              <p:cNvPr id="8214" name="Text Box 22"/>
              <p:cNvSpPr txBox="1">
                <a:spLocks noChangeArrowheads="1"/>
              </p:cNvSpPr>
              <p:nvPr/>
            </p:nvSpPr>
            <p:spPr bwMode="auto">
              <a:xfrm>
                <a:off x="891" y="1566"/>
                <a:ext cx="798" cy="285"/>
              </a:xfrm>
              <a:prstGeom prst="rect">
                <a:avLst/>
              </a:prstGeom>
              <a:solidFill>
                <a:srgbClr val="FFFFFF"/>
              </a:solidFill>
              <a:ln w="9525">
                <a:noFill/>
                <a:miter lim="800000"/>
                <a:headEnd/>
                <a:tailEnd/>
              </a:ln>
            </p:spPr>
            <p:txBody>
              <a:bodyPr lIns="0" tIns="10800" rIns="0" bIns="10800"/>
              <a:lstStyle/>
              <a:p>
                <a:pPr algn="ctr"/>
                <a:r>
                  <a:rPr lang="en-US" sz="1200"/>
                  <a:t>Cadrul I</a:t>
                </a:r>
              </a:p>
            </p:txBody>
          </p:sp>
          <p:sp>
            <p:nvSpPr>
              <p:cNvPr id="8215" name="Text Box 23"/>
              <p:cNvSpPr txBox="1">
                <a:spLocks noChangeArrowheads="1"/>
              </p:cNvSpPr>
              <p:nvPr/>
            </p:nvSpPr>
            <p:spPr bwMode="auto">
              <a:xfrm>
                <a:off x="1974" y="1566"/>
                <a:ext cx="285"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0</a:t>
                </a:r>
              </a:p>
            </p:txBody>
          </p:sp>
          <p:sp>
            <p:nvSpPr>
              <p:cNvPr id="8216" name="Text Box 24"/>
              <p:cNvSpPr txBox="1">
                <a:spLocks noChangeArrowheads="1"/>
              </p:cNvSpPr>
              <p:nvPr/>
            </p:nvSpPr>
            <p:spPr bwMode="auto">
              <a:xfrm>
                <a:off x="2259" y="1566"/>
                <a:ext cx="855"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dirty="0"/>
                  <a:t>N(S)</a:t>
                </a:r>
              </a:p>
            </p:txBody>
          </p:sp>
          <p:sp>
            <p:nvSpPr>
              <p:cNvPr id="8217" name="Text Box 25"/>
              <p:cNvSpPr txBox="1">
                <a:spLocks noChangeArrowheads="1"/>
              </p:cNvSpPr>
              <p:nvPr/>
            </p:nvSpPr>
            <p:spPr bwMode="auto">
              <a:xfrm>
                <a:off x="3114" y="1566"/>
                <a:ext cx="342"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P/F</a:t>
                </a:r>
              </a:p>
            </p:txBody>
          </p:sp>
          <p:sp>
            <p:nvSpPr>
              <p:cNvPr id="8218" name="Text Box 26"/>
              <p:cNvSpPr txBox="1">
                <a:spLocks noChangeArrowheads="1"/>
              </p:cNvSpPr>
              <p:nvPr/>
            </p:nvSpPr>
            <p:spPr bwMode="auto">
              <a:xfrm>
                <a:off x="3456" y="1566"/>
                <a:ext cx="798"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N(R</a:t>
                </a:r>
                <a:r>
                  <a:rPr lang="en-US" sz="1000"/>
                  <a:t>)</a:t>
                </a:r>
                <a:endParaRPr lang="en-US"/>
              </a:p>
            </p:txBody>
          </p:sp>
        </p:grpSp>
        <p:grpSp>
          <p:nvGrpSpPr>
            <p:cNvPr id="8201" name="Group 27"/>
            <p:cNvGrpSpPr>
              <a:grpSpLocks/>
            </p:cNvGrpSpPr>
            <p:nvPr/>
          </p:nvGrpSpPr>
          <p:grpSpPr bwMode="auto">
            <a:xfrm>
              <a:off x="2159" y="12590"/>
              <a:ext cx="3363" cy="291"/>
              <a:chOff x="891" y="45"/>
              <a:chExt cx="3363" cy="291"/>
            </a:xfrm>
          </p:grpSpPr>
          <p:sp>
            <p:nvSpPr>
              <p:cNvPr id="8209" name="Text Box 28"/>
              <p:cNvSpPr txBox="1">
                <a:spLocks noChangeArrowheads="1"/>
              </p:cNvSpPr>
              <p:nvPr/>
            </p:nvSpPr>
            <p:spPr bwMode="auto">
              <a:xfrm>
                <a:off x="891" y="45"/>
                <a:ext cx="798" cy="285"/>
              </a:xfrm>
              <a:prstGeom prst="rect">
                <a:avLst/>
              </a:prstGeom>
              <a:solidFill>
                <a:srgbClr val="FFFFFF"/>
              </a:solidFill>
              <a:ln w="9525">
                <a:noFill/>
                <a:miter lim="800000"/>
                <a:headEnd/>
                <a:tailEnd/>
              </a:ln>
            </p:spPr>
            <p:txBody>
              <a:bodyPr lIns="0" tIns="10800" rIns="0" bIns="10800"/>
              <a:lstStyle/>
              <a:p>
                <a:pPr algn="ctr"/>
                <a:r>
                  <a:rPr lang="en-US" sz="1200"/>
                  <a:t>Cadrul S</a:t>
                </a:r>
              </a:p>
            </p:txBody>
          </p:sp>
          <p:sp>
            <p:nvSpPr>
              <p:cNvPr id="8210" name="Text Box 29"/>
              <p:cNvSpPr txBox="1">
                <a:spLocks noChangeArrowheads="1"/>
              </p:cNvSpPr>
              <p:nvPr/>
            </p:nvSpPr>
            <p:spPr bwMode="auto">
              <a:xfrm>
                <a:off x="1974" y="45"/>
                <a:ext cx="584" cy="291"/>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1  0</a:t>
                </a:r>
              </a:p>
            </p:txBody>
          </p:sp>
          <p:sp>
            <p:nvSpPr>
              <p:cNvPr id="8211" name="Text Box 30"/>
              <p:cNvSpPr txBox="1">
                <a:spLocks noChangeArrowheads="1"/>
              </p:cNvSpPr>
              <p:nvPr/>
            </p:nvSpPr>
            <p:spPr bwMode="auto">
              <a:xfrm>
                <a:off x="2843" y="45"/>
                <a:ext cx="271" cy="291"/>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S</a:t>
                </a:r>
              </a:p>
            </p:txBody>
          </p:sp>
          <p:sp>
            <p:nvSpPr>
              <p:cNvPr id="8212" name="Text Box 31"/>
              <p:cNvSpPr txBox="1">
                <a:spLocks noChangeArrowheads="1"/>
              </p:cNvSpPr>
              <p:nvPr/>
            </p:nvSpPr>
            <p:spPr bwMode="auto">
              <a:xfrm>
                <a:off x="3114" y="45"/>
                <a:ext cx="342"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P/F</a:t>
                </a:r>
              </a:p>
            </p:txBody>
          </p:sp>
          <p:sp>
            <p:nvSpPr>
              <p:cNvPr id="8213" name="Text Box 32"/>
              <p:cNvSpPr txBox="1">
                <a:spLocks noChangeArrowheads="1"/>
              </p:cNvSpPr>
              <p:nvPr/>
            </p:nvSpPr>
            <p:spPr bwMode="auto">
              <a:xfrm>
                <a:off x="3456" y="45"/>
                <a:ext cx="798" cy="285"/>
              </a:xfrm>
              <a:prstGeom prst="rect">
                <a:avLst/>
              </a:prstGeom>
              <a:solidFill>
                <a:srgbClr val="FFFFFF"/>
              </a:solidFill>
              <a:ln w="9525">
                <a:solidFill>
                  <a:srgbClr val="000000"/>
                </a:solidFill>
                <a:miter lim="800000"/>
                <a:headEnd/>
                <a:tailEnd/>
              </a:ln>
            </p:spPr>
            <p:txBody>
              <a:bodyPr lIns="18000" tIns="10800" rIns="18000" bIns="10800"/>
              <a:lstStyle/>
              <a:p>
                <a:endParaRPr lang="en-US"/>
              </a:p>
            </p:txBody>
          </p:sp>
        </p:grpSp>
        <p:grpSp>
          <p:nvGrpSpPr>
            <p:cNvPr id="8202" name="Group 33"/>
            <p:cNvGrpSpPr>
              <a:grpSpLocks/>
            </p:cNvGrpSpPr>
            <p:nvPr/>
          </p:nvGrpSpPr>
          <p:grpSpPr bwMode="auto">
            <a:xfrm>
              <a:off x="2159" y="13103"/>
              <a:ext cx="3363" cy="285"/>
              <a:chOff x="891" y="6"/>
              <a:chExt cx="3363" cy="285"/>
            </a:xfrm>
          </p:grpSpPr>
          <p:sp>
            <p:nvSpPr>
              <p:cNvPr id="8204" name="Text Box 34"/>
              <p:cNvSpPr txBox="1">
                <a:spLocks noChangeArrowheads="1"/>
              </p:cNvSpPr>
              <p:nvPr/>
            </p:nvSpPr>
            <p:spPr bwMode="auto">
              <a:xfrm>
                <a:off x="891" y="6"/>
                <a:ext cx="798" cy="285"/>
              </a:xfrm>
              <a:prstGeom prst="rect">
                <a:avLst/>
              </a:prstGeom>
              <a:solidFill>
                <a:srgbClr val="FFFFFF"/>
              </a:solidFill>
              <a:ln w="9525">
                <a:noFill/>
                <a:miter lim="800000"/>
                <a:headEnd/>
                <a:tailEnd/>
              </a:ln>
            </p:spPr>
            <p:txBody>
              <a:bodyPr lIns="0" tIns="10800" rIns="0" bIns="10800"/>
              <a:lstStyle/>
              <a:p>
                <a:pPr algn="ctr"/>
                <a:r>
                  <a:rPr lang="en-US" sz="1200"/>
                  <a:t>Cadrul U</a:t>
                </a:r>
              </a:p>
            </p:txBody>
          </p:sp>
          <p:sp>
            <p:nvSpPr>
              <p:cNvPr id="8205" name="Text Box 35"/>
              <p:cNvSpPr txBox="1">
                <a:spLocks noChangeArrowheads="1"/>
              </p:cNvSpPr>
              <p:nvPr/>
            </p:nvSpPr>
            <p:spPr bwMode="auto">
              <a:xfrm>
                <a:off x="1974" y="6"/>
                <a:ext cx="584" cy="273"/>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1  1</a:t>
                </a:r>
              </a:p>
            </p:txBody>
          </p:sp>
          <p:sp>
            <p:nvSpPr>
              <p:cNvPr id="8206" name="Text Box 36"/>
              <p:cNvSpPr txBox="1">
                <a:spLocks noChangeArrowheads="1"/>
              </p:cNvSpPr>
              <p:nvPr/>
            </p:nvSpPr>
            <p:spPr bwMode="auto">
              <a:xfrm>
                <a:off x="2558" y="6"/>
                <a:ext cx="556" cy="273"/>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M  M</a:t>
                </a:r>
              </a:p>
            </p:txBody>
          </p:sp>
          <p:sp>
            <p:nvSpPr>
              <p:cNvPr id="8207" name="Text Box 37"/>
              <p:cNvSpPr txBox="1">
                <a:spLocks noChangeArrowheads="1"/>
              </p:cNvSpPr>
              <p:nvPr/>
            </p:nvSpPr>
            <p:spPr bwMode="auto">
              <a:xfrm>
                <a:off x="3114" y="6"/>
                <a:ext cx="342"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P/F</a:t>
                </a:r>
              </a:p>
            </p:txBody>
          </p:sp>
          <p:sp>
            <p:nvSpPr>
              <p:cNvPr id="8208" name="Text Box 38"/>
              <p:cNvSpPr txBox="1">
                <a:spLocks noChangeArrowheads="1"/>
              </p:cNvSpPr>
              <p:nvPr/>
            </p:nvSpPr>
            <p:spPr bwMode="auto">
              <a:xfrm>
                <a:off x="3456" y="6"/>
                <a:ext cx="798"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M M M</a:t>
                </a:r>
                <a:r>
                  <a:rPr lang="en-US" sz="1000"/>
                  <a:t> </a:t>
                </a:r>
                <a:endParaRPr lang="en-US"/>
              </a:p>
            </p:txBody>
          </p:sp>
        </p:grpSp>
        <p:sp>
          <p:nvSpPr>
            <p:cNvPr id="8203" name="Text Box 39"/>
            <p:cNvSpPr txBox="1">
              <a:spLocks noChangeArrowheads="1"/>
            </p:cNvSpPr>
            <p:nvPr/>
          </p:nvSpPr>
          <p:spPr bwMode="auto">
            <a:xfrm>
              <a:off x="3826" y="12596"/>
              <a:ext cx="285" cy="285"/>
            </a:xfrm>
            <a:prstGeom prst="rect">
              <a:avLst/>
            </a:prstGeom>
            <a:solidFill>
              <a:srgbClr val="FFFFFF"/>
            </a:solidFill>
            <a:ln w="9525">
              <a:solidFill>
                <a:srgbClr val="000000"/>
              </a:solidFill>
              <a:miter lim="800000"/>
              <a:headEnd/>
              <a:tailEnd/>
            </a:ln>
          </p:spPr>
          <p:txBody>
            <a:bodyPr lIns="18000" tIns="10800" rIns="18000" bIns="10800"/>
            <a:lstStyle/>
            <a:p>
              <a:pPr algn="ctr"/>
              <a:r>
                <a:rPr lang="en-US" sz="1200"/>
                <a:t>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1975"/>
          </a:xfrm>
          <a:solidFill>
            <a:srgbClr val="FFCC00">
              <a:alpha val="34901"/>
            </a:srgbClr>
          </a:solidFill>
          <a:ln>
            <a:solidFill>
              <a:schemeClr val="accent1"/>
            </a:solidFill>
          </a:ln>
        </p:spPr>
        <p:txBody>
          <a:bodyPr/>
          <a:lstStyle/>
          <a:p>
            <a:pPr eaLnBrk="1" hangingPunct="1"/>
            <a:r>
              <a:rPr lang="en-US" sz="2000" b="1"/>
              <a:t>NIVELUL </a:t>
            </a:r>
            <a:r>
              <a:rPr lang="ro-RO" sz="2000" b="1"/>
              <a:t>LEGĂTURĂ DE DATE</a:t>
            </a:r>
            <a:r>
              <a:rPr lang="ro-RO" sz="4000">
                <a:solidFill>
                  <a:schemeClr val="tx1"/>
                </a:solidFill>
              </a:rPr>
              <a:t>	</a:t>
            </a:r>
            <a:endParaRPr lang="en-US" sz="4000"/>
          </a:p>
        </p:txBody>
      </p:sp>
      <p:sp>
        <p:nvSpPr>
          <p:cNvPr id="9219" name="Text Box 3"/>
          <p:cNvSpPr txBox="1">
            <a:spLocks noChangeArrowheads="1"/>
          </p:cNvSpPr>
          <p:nvPr/>
        </p:nvSpPr>
        <p:spPr bwMode="auto">
          <a:xfrm>
            <a:off x="468313" y="908050"/>
            <a:ext cx="8207375" cy="4767263"/>
          </a:xfrm>
          <a:prstGeom prst="rect">
            <a:avLst/>
          </a:prstGeom>
          <a:solidFill>
            <a:srgbClr val="CCFFCC">
              <a:alpha val="38823"/>
            </a:srgbClr>
          </a:solidFill>
          <a:ln w="9525">
            <a:noFill/>
            <a:miter lim="800000"/>
            <a:headEnd/>
            <a:tailEnd/>
          </a:ln>
        </p:spPr>
        <p:txBody>
          <a:bodyPr>
            <a:spAutoFit/>
          </a:bodyPr>
          <a:lstStyle/>
          <a:p>
            <a:r>
              <a:rPr lang="ro-RO" b="1">
                <a:solidFill>
                  <a:srgbClr val="3333FF"/>
                </a:solidFill>
              </a:rPr>
              <a:t>Protocolul HDLC</a:t>
            </a:r>
            <a:r>
              <a:rPr lang="ro-RO">
                <a:solidFill>
                  <a:srgbClr val="3333FF"/>
                </a:solidFill>
              </a:rPr>
              <a:t> (</a:t>
            </a:r>
            <a:r>
              <a:rPr lang="ro-RO" b="1">
                <a:solidFill>
                  <a:srgbClr val="3333FF"/>
                </a:solidFill>
              </a:rPr>
              <a:t>High-level Data Link Control</a:t>
            </a:r>
            <a:r>
              <a:rPr lang="ro-RO">
                <a:solidFill>
                  <a:srgbClr val="3333FF"/>
                </a:solidFill>
              </a:rPr>
              <a:t>)</a:t>
            </a:r>
          </a:p>
          <a:p>
            <a:endParaRPr lang="ro-RO" sz="1600"/>
          </a:p>
          <a:p>
            <a:endParaRPr lang="ro-RO" sz="1600"/>
          </a:p>
          <a:p>
            <a:endParaRPr lang="ro-RO" sz="1600"/>
          </a:p>
          <a:p>
            <a:endParaRPr lang="ro-RO" sz="1600"/>
          </a:p>
          <a:p>
            <a:endParaRPr lang="ro-RO" sz="1600"/>
          </a:p>
          <a:p>
            <a:endParaRPr lang="ro-RO" sz="1600"/>
          </a:p>
          <a:p>
            <a:endParaRPr lang="ro-RO" sz="1600"/>
          </a:p>
          <a:p>
            <a:endParaRPr lang="ro-RO" sz="1600"/>
          </a:p>
          <a:p>
            <a:endParaRPr lang="ro-RO" sz="1600"/>
          </a:p>
          <a:p>
            <a:endParaRPr lang="ro-RO" sz="1600"/>
          </a:p>
          <a:p>
            <a:endParaRPr lang="ro-RO" sz="1600"/>
          </a:p>
          <a:p>
            <a:r>
              <a:rPr lang="ro-RO" sz="1600" b="1" i="1"/>
              <a:t>Câmpul N(S)</a:t>
            </a:r>
            <a:r>
              <a:rPr lang="ro-RO" sz="1600"/>
              <a:t> din cadrul </a:t>
            </a:r>
            <a:r>
              <a:rPr lang="ro-RO" sz="1600" b="1"/>
              <a:t>I</a:t>
            </a:r>
            <a:r>
              <a:rPr lang="ro-RO" sz="1600"/>
              <a:t> arată ordinea cadrului. Fiecare cadru succesiv creşte secvenţa N(S) cu 1. Având trei poziţii, înseamnă că se pot transmite 8 cadre succesive după care transmisia se opreşte, aşteptând confirmarea. </a:t>
            </a:r>
          </a:p>
          <a:p>
            <a:endParaRPr lang="ro-RO" sz="1600"/>
          </a:p>
          <a:p>
            <a:r>
              <a:rPr lang="ro-RO" sz="1600" b="1" i="1"/>
              <a:t>Câmpul P/F</a:t>
            </a:r>
            <a:r>
              <a:rPr lang="ro-RO" sz="1600"/>
              <a:t> de un bit (Poll/Final – Test/Final) este folosit când un calculator sau un concentrator </a:t>
            </a:r>
            <a:r>
              <a:rPr lang="ro-RO" sz="1600" b="1"/>
              <a:t>interoghează un grup de terminale</a:t>
            </a:r>
            <a:r>
              <a:rPr lang="ro-RO" sz="1600"/>
              <a:t>. Când este setat pe P, calculatorul invită terminalul să transmită date.</a:t>
            </a:r>
            <a:r>
              <a:rPr lang="en-US" sz="1600"/>
              <a:t> </a:t>
            </a:r>
          </a:p>
        </p:txBody>
      </p:sp>
      <p:sp>
        <p:nvSpPr>
          <p:cNvPr id="9220" name="Text Box 4"/>
          <p:cNvSpPr txBox="1">
            <a:spLocks noChangeArrowheads="1"/>
          </p:cNvSpPr>
          <p:nvPr/>
        </p:nvSpPr>
        <p:spPr bwMode="auto">
          <a:xfrm>
            <a:off x="6156325" y="5300663"/>
            <a:ext cx="287338" cy="366712"/>
          </a:xfrm>
          <a:prstGeom prst="rect">
            <a:avLst/>
          </a:prstGeom>
          <a:noFill/>
          <a:ln w="9525">
            <a:noFill/>
            <a:miter lim="800000"/>
            <a:headEnd/>
            <a:tailEnd/>
          </a:ln>
        </p:spPr>
        <p:txBody>
          <a:bodyPr>
            <a:spAutoFit/>
          </a:bodyPr>
          <a:lstStyle/>
          <a:p>
            <a:endParaRPr lang="en-US"/>
          </a:p>
        </p:txBody>
      </p:sp>
      <p:sp>
        <p:nvSpPr>
          <p:cNvPr id="9221" name="Text Box 5"/>
          <p:cNvSpPr txBox="1">
            <a:spLocks noChangeArrowheads="1"/>
          </p:cNvSpPr>
          <p:nvPr/>
        </p:nvSpPr>
        <p:spPr bwMode="auto">
          <a:xfrm>
            <a:off x="6280150" y="6184900"/>
            <a:ext cx="184150" cy="366713"/>
          </a:xfrm>
          <a:prstGeom prst="rect">
            <a:avLst/>
          </a:prstGeom>
          <a:noFill/>
          <a:ln w="9525">
            <a:noFill/>
            <a:miter lim="800000"/>
            <a:headEnd/>
            <a:tailEnd/>
          </a:ln>
        </p:spPr>
        <p:txBody>
          <a:bodyPr wrap="none">
            <a:spAutoFit/>
          </a:bodyPr>
          <a:lstStyle/>
          <a:p>
            <a:endParaRPr lang="en-US"/>
          </a:p>
        </p:txBody>
      </p:sp>
      <p:graphicFrame>
        <p:nvGraphicFramePr>
          <p:cNvPr id="10361" name="Group 121"/>
          <p:cNvGraphicFramePr>
            <a:graphicFrameLocks noGrp="1"/>
          </p:cNvGraphicFramePr>
          <p:nvPr>
            <p:ph idx="1"/>
          </p:nvPr>
        </p:nvGraphicFramePr>
        <p:xfrm>
          <a:off x="611188" y="1557338"/>
          <a:ext cx="7921625" cy="2206752"/>
        </p:xfrm>
        <a:graphic>
          <a:graphicData uri="http://schemas.openxmlformats.org/drawingml/2006/table">
            <a:tbl>
              <a:tblPr/>
              <a:tblGrid>
                <a:gridCol w="2089150">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329238">
                  <a:extLst>
                    <a:ext uri="{9D8B030D-6E8A-4147-A177-3AD203B41FA5}">
                      <a16:colId xmlns:a16="http://schemas.microsoft.com/office/drawing/2014/main" val="20002"/>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0" u="none" strike="noStrike" cap="none" normalizeH="0" baseline="0">
                          <a:ln>
                            <a:noFill/>
                          </a:ln>
                          <a:solidFill>
                            <a:schemeClr val="tx1"/>
                          </a:solidFill>
                          <a:effectLst/>
                          <a:latin typeface="Arial" charset="0"/>
                        </a:rPr>
                        <a:t>Nume</a:t>
                      </a:r>
                      <a:endParaRPr kumimoji="0" lang="en-US" sz="14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0" u="none" strike="noStrike" cap="none" normalizeH="0" baseline="0">
                          <a:ln>
                            <a:noFill/>
                          </a:ln>
                          <a:solidFill>
                            <a:schemeClr val="tx1"/>
                          </a:solidFill>
                          <a:effectLst/>
                          <a:latin typeface="Arial" charset="0"/>
                        </a:rPr>
                        <a:t>SS</a:t>
                      </a:r>
                      <a:endParaRPr kumimoji="0" lang="en-US" sz="14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0" u="none" strike="noStrike" cap="none" normalizeH="0" baseline="0">
                          <a:ln>
                            <a:noFill/>
                          </a:ln>
                          <a:solidFill>
                            <a:schemeClr val="tx1"/>
                          </a:solidFill>
                          <a:effectLst/>
                          <a:latin typeface="Arial" charset="0"/>
                        </a:rPr>
                        <a:t>Funcţia</a:t>
                      </a:r>
                      <a:endParaRPr kumimoji="0" lang="en-US" sz="14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Gata de recepţie (RR)</a:t>
                      </a:r>
                      <a:endParaRPr kumimoji="0" lang="en-US" sz="1400" b="1" i="1"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00</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N(R) validează toate cadrele recepţionate până la N(R)-1  inclusiv</a:t>
                      </a:r>
                      <a:r>
                        <a:rPr kumimoji="0" lang="en-US" sz="1400" b="1"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1"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11</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5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Nespecificat</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Reject (REJ)	</a:t>
                      </a:r>
                      <a:r>
                        <a:rPr kumimoji="0" lang="en-US" sz="1400" b="1"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01</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Rejectează toate cadrele de la N(R), dar le validează până a N(R)-1</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Nu este gata de rec (RNR)</a:t>
                      </a:r>
                      <a:endParaRPr kumimoji="0" lang="en-US" sz="1400" b="1" i="1"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10</a:t>
                      </a:r>
                      <a:endParaRPr kumimoji="0" lang="en-US" sz="1400" b="1" i="1"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o-RO" sz="1400" b="1" i="1" u="none" strike="noStrike" cap="none" normalizeH="0" baseline="0">
                          <a:ln>
                            <a:noFill/>
                          </a:ln>
                          <a:solidFill>
                            <a:schemeClr val="tx1"/>
                          </a:solidFill>
                          <a:effectLst/>
                          <a:latin typeface="Arial" charset="0"/>
                        </a:rPr>
                        <a:t>Controlează transmiterea prin blocare  temporară. Validează  recepţia</a:t>
                      </a:r>
                      <a:endParaRPr kumimoji="0" lang="en-US" sz="1400" b="1"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1" ma:contentTypeDescription="Create a new document." ma:contentTypeScope="" ma:versionID="70937a7326b009e630dbfc8fe8510ba4">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3ec784a768354777db23130a2b7f131e"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770270-5e24-459d-aaf3-eeebbc46ab14" xsi:nil="true"/>
    <lcf76f155ced4ddcb4097134ff3c332f xmlns="c61c6339-0837-4246-91dd-ab7bd25b35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D202F4-D59F-4D2E-B89B-1AC0B7F05FC2}"/>
</file>

<file path=customXml/itemProps2.xml><?xml version="1.0" encoding="utf-8"?>
<ds:datastoreItem xmlns:ds="http://schemas.openxmlformats.org/officeDocument/2006/customXml" ds:itemID="{E7FF0022-00C4-48B2-B92F-73D5DA6E772E}"/>
</file>

<file path=customXml/itemProps3.xml><?xml version="1.0" encoding="utf-8"?>
<ds:datastoreItem xmlns:ds="http://schemas.openxmlformats.org/officeDocument/2006/customXml" ds:itemID="{BA532F26-8049-4B97-A579-16F446C1A631}"/>
</file>

<file path=docProps/app.xml><?xml version="1.0" encoding="utf-8"?>
<Properties xmlns="http://schemas.openxmlformats.org/officeDocument/2006/extended-properties" xmlns:vt="http://schemas.openxmlformats.org/officeDocument/2006/docPropsVTypes">
  <TotalTime>2345</TotalTime>
  <Words>5682</Words>
  <Application>Microsoft Office PowerPoint</Application>
  <PresentationFormat>On-screen Show (4:3)</PresentationFormat>
  <Paragraphs>1021</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NexusSans</vt:lpstr>
      <vt:lpstr>Times New Roman</vt:lpstr>
      <vt:lpstr>Default Design</vt:lpstr>
      <vt:lpstr>NIVELUL LEGĂTURĂ DE DATE</vt:lpstr>
      <vt:lpstr>NIVELUL LEGĂTURĂ DE DATE</vt:lpstr>
      <vt:lpstr>NIVELUL LEGĂTURĂ DE DATE</vt:lpstr>
      <vt:lpstr>NIVELUL LEGĂTURĂ DE DATE</vt:lpstr>
      <vt:lpstr>NIVELUL LEGĂTURĂ DE DATE</vt:lpstr>
      <vt:lpstr>NIVELUL LEGĂTURĂ DE DATE</vt:lpstr>
      <vt:lpstr>NIVELUL LEGĂTURĂ DE DATE</vt:lpstr>
      <vt:lpstr>NIVELUL LEGĂTURĂ DE DATE</vt:lpstr>
      <vt:lpstr>NIVELUL LEGĂTURĂ DE DATE </vt:lpstr>
      <vt:lpstr>NIVELUL LEGĂTURĂ DE DATE </vt:lpstr>
      <vt:lpstr>NIVELUL LEGĂTURĂ DE DATE </vt:lpstr>
      <vt:lpstr>NIVELUL LEGĂTURĂ DE DATE </vt:lpstr>
      <vt:lpstr>Subnivelul controlul accesului la mediu (MAC) </vt:lpstr>
      <vt:lpstr>Subnivelul controlul accesului la mediu (MAC) </vt:lpstr>
      <vt:lpstr>Ethernet - Scurt istoric</vt:lpstr>
      <vt:lpstr>Subnivelul MAC/LLC</vt:lpstr>
      <vt:lpstr>Caracteristicile reţelelor Ethernet</vt:lpstr>
      <vt:lpstr>Autonegocierea în Ethernet</vt:lpstr>
      <vt:lpstr>Autonegocierea în Ethernet</vt:lpstr>
      <vt:lpstr>Gigabit Ethernet</vt:lpstr>
      <vt:lpstr>Adresarea în Ethernet</vt:lpstr>
      <vt:lpstr>Tipuri de adrese MAC</vt:lpstr>
      <vt:lpstr>Cablarea Ethernet</vt:lpstr>
      <vt:lpstr>Subnivelul controlul accesului la mediu (MAC) </vt:lpstr>
      <vt:lpstr>Ethernet comutat</vt:lpstr>
      <vt:lpstr>Ethernet comutat</vt:lpstr>
      <vt:lpstr>Ethernet comutat</vt:lpstr>
      <vt:lpstr>Ethernet comutat</vt:lpstr>
      <vt:lpstr>Ethernet comutat</vt:lpstr>
      <vt:lpstr>Ethernet comutat</vt:lpstr>
      <vt:lpstr> LAN- uri fără fir </vt:lpstr>
      <vt:lpstr> LAN- uri fără fir </vt:lpstr>
      <vt:lpstr> LAN- uri fără fir </vt:lpstr>
      <vt:lpstr> LAN- uri fără fir </vt:lpstr>
      <vt:lpstr>Reţele fără fir de bandă largă (IEEE 802.16) </vt:lpstr>
      <vt:lpstr>Reţele fără fir de bandă largă (IEEE 802.16) </vt:lpstr>
      <vt:lpstr>Bluetooth (IEEE 802.15) </vt:lpstr>
      <vt:lpstr>Bluetooth (IEEE 802.15) </vt:lpstr>
      <vt:lpstr>Bluetooth (IEEE 802.15) </vt:lpstr>
      <vt:lpstr>Punţi între LAN-uri </vt:lpstr>
      <vt:lpstr>LAN-uri virtuale (VLAN)</vt:lpstr>
      <vt:lpstr>LAN-uri virtuale (VLAN)</vt:lpstr>
      <vt:lpstr>Reţele virtuale private (VPN)</vt:lpstr>
      <vt:lpstr>LAN-uri virtuale (VLAN)</vt:lpstr>
      <vt:lpstr>LAN-uri virtuale (VLAN)</vt:lpstr>
      <vt:lpstr>LAN-uri virtuale (VLAN)</vt:lpstr>
      <vt:lpstr>LAN-uri virtuale (VLAN)</vt:lpstr>
      <vt:lpstr>Reţele virtuale private (VPN)</vt:lpstr>
      <vt:lpstr>Reţele virtuale private (VPN)</vt:lpstr>
      <vt:lpstr>Reţele virtuale private (VPN)</vt:lpstr>
      <vt:lpstr>Reţele virtuale private (VPN)</vt:lpstr>
      <vt:lpstr>Reţele virtuale private (VPN)</vt:lpstr>
      <vt:lpstr>Reţele virtuale private (VPN)</vt:lpstr>
      <vt:lpstr>Reţele virtuale private (VPN)</vt:lpstr>
    </vt:vector>
  </TitlesOfParts>
  <Company>UTM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Praoveanu</dc:creator>
  <cp:lastModifiedBy>Iosif Praoveanu</cp:lastModifiedBy>
  <cp:revision>308</cp:revision>
  <dcterms:created xsi:type="dcterms:W3CDTF">2009-10-14T04:43:19Z</dcterms:created>
  <dcterms:modified xsi:type="dcterms:W3CDTF">2021-10-15T07:10:44Z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ies>
</file>