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86" r:id="rId2"/>
    <p:sldId id="468" r:id="rId3"/>
    <p:sldId id="453" r:id="rId4"/>
    <p:sldId id="454" r:id="rId5"/>
    <p:sldId id="455" r:id="rId6"/>
    <p:sldId id="456" r:id="rId7"/>
    <p:sldId id="457" r:id="rId8"/>
    <p:sldId id="472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6" r:id="rId17"/>
    <p:sldId id="467" r:id="rId18"/>
    <p:sldId id="450" r:id="rId19"/>
    <p:sldId id="469" r:id="rId20"/>
    <p:sldId id="470" r:id="rId21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70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80225" autoAdjust="0"/>
  </p:normalViewPr>
  <p:slideViewPr>
    <p:cSldViewPr snapToGrid="0" showGuides="1">
      <p:cViewPr varScale="1">
        <p:scale>
          <a:sx n="86" d="100"/>
          <a:sy n="86" d="100"/>
        </p:scale>
        <p:origin x="1214" y="48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2909" y="-86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FAB2678F-6BD1-4B04-A447-6C6ABD2E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849" tIns="49756" rIns="94849" bIns="49756">
            <a:spAutoFit/>
          </a:bodyPr>
          <a:lstStyle/>
          <a:p>
            <a:pPr algn="l" defTabSz="606425">
              <a:lnSpc>
                <a:spcPct val="100000"/>
              </a:lnSpc>
              <a:tabLst>
                <a:tab pos="2366963" algn="l"/>
                <a:tab pos="4789488" algn="l"/>
              </a:tabLst>
              <a:defRPr/>
            </a:pPr>
            <a:r>
              <a:rPr lang="en-US" sz="800" b="1">
                <a:latin typeface="Arial" charset="0"/>
              </a:rPr>
              <a:t>Copyright © 2001, Cisco Systems, Inc. All rights reserved. Printed in USA.</a:t>
            </a:r>
            <a:br>
              <a:rPr lang="en-US" sz="800" b="1">
                <a:latin typeface="Arial" charset="0"/>
              </a:rPr>
            </a:br>
            <a:r>
              <a:rPr lang="en-US" sz="800" b="1">
                <a:latin typeface="Arial" charset="0"/>
              </a:rPr>
              <a:t>Presentation_ID.scr</a:t>
            </a: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3A941CF7-55D9-4476-A718-9F17A4965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>
            <a:extLst>
              <a:ext uri="{FF2B5EF4-FFF2-40B4-BE49-F238E27FC236}">
                <a16:creationId xmlns:a16="http://schemas.microsoft.com/office/drawing/2014/main" id="{E53794D7-0617-4B73-B348-EDC9B8906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3305" name="Rectangle 9">
            <a:extLst>
              <a:ext uri="{FF2B5EF4-FFF2-40B4-BE49-F238E27FC236}">
                <a16:creationId xmlns:a16="http://schemas.microsoft.com/office/drawing/2014/main" id="{2FF38E09-4191-4BD8-83A0-01E8A552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35" tIns="49014" rIns="93435" bIns="49014">
            <a:spAutoFit/>
          </a:bodyPr>
          <a:lstStyle/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  <a:defRPr/>
            </a:pPr>
            <a:r>
              <a:rPr lang="en-US" sz="800" b="1">
                <a:latin typeface="Arial" charset="0"/>
              </a:rPr>
              <a:t>© 2001, Cisco Systems, Inc. All rights reserved.</a:t>
            </a:r>
          </a:p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  <a:defRPr/>
            </a:pPr>
            <a:r>
              <a:rPr lang="en-US" sz="800" b="1">
                <a:latin typeface="Arial" charset="0"/>
              </a:rPr>
              <a:t>&lt;Title of Course (ACRO) vX.X&gt;</a:t>
            </a:r>
          </a:p>
        </p:txBody>
      </p:sp>
      <p:sp>
        <p:nvSpPr>
          <p:cNvPr id="183306" name="Line 10">
            <a:extLst>
              <a:ext uri="{FF2B5EF4-FFF2-40B4-BE49-F238E27FC236}">
                <a16:creationId xmlns:a16="http://schemas.microsoft.com/office/drawing/2014/main" id="{2BF7CEAE-6FAC-478B-BA65-EB67C4BD3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2476B7D6-F70B-425D-94D4-19678FDEB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BA18B47F-5544-42FB-9EC5-3C5D735941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558" name="Rectangle 12">
            <a:extLst>
              <a:ext uri="{FF2B5EF4-FFF2-40B4-BE49-F238E27FC236}">
                <a16:creationId xmlns:a16="http://schemas.microsoft.com/office/drawing/2014/main" id="{CFD8E447-CD72-46B7-A996-053701F0F305}"/>
              </a:ext>
            </a:extLst>
          </p:cNvPr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256980AB-1003-4B97-8B28-E5CAA32424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>
            <a:extLst>
              <a:ext uri="{FF2B5EF4-FFF2-40B4-BE49-F238E27FC236}">
                <a16:creationId xmlns:a16="http://schemas.microsoft.com/office/drawing/2014/main" id="{D83F4160-F7D0-4FC3-8325-B042A98B8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7D8700-280B-469B-92C8-64AA65802273}" type="slidenum">
              <a:rPr lang="en-US" altLang="en-US" sz="800"/>
              <a:pPr/>
              <a:t>1</a:t>
            </a:fld>
            <a:endParaRPr lang="en-US" altLang="en-US" sz="8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CB2E4A3-0500-4B1F-BF60-52A6164FD989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2009412-09D2-400E-B0F4-535F2F8B3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>
            <a:extLst>
              <a:ext uri="{FF2B5EF4-FFF2-40B4-BE49-F238E27FC236}">
                <a16:creationId xmlns:a16="http://schemas.microsoft.com/office/drawing/2014/main" id="{E7113CFA-8EDD-4E58-BC5F-602B3246E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4AFE4-839F-4523-9994-A0C18ACB8AC8}" type="slidenum">
              <a:rPr lang="en-US" altLang="en-US" sz="800"/>
              <a:pPr/>
              <a:t>6</a:t>
            </a:fld>
            <a:endParaRPr lang="en-US" altLang="en-US" sz="8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61542A9-4A9D-475F-80A2-B2355000C79D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6E3C442-B8EE-449C-B7ED-E7AD2BAFB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>
            <a:extLst>
              <a:ext uri="{FF2B5EF4-FFF2-40B4-BE49-F238E27FC236}">
                <a16:creationId xmlns:a16="http://schemas.microsoft.com/office/drawing/2014/main" id="{C2E63426-1EBE-41A4-A14C-50D38C6CC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2A2C56-F750-487E-9FA9-2AB584B19F0C}" type="slidenum">
              <a:rPr lang="en-US" altLang="en-US" sz="800"/>
              <a:pPr/>
              <a:t>18</a:t>
            </a:fld>
            <a:endParaRPr lang="en-US" altLang="en-US" sz="8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D1F67D7-1354-460E-8B90-4ECD596B3F53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C343438-118D-4A94-A4C5-788F4DD9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>
            <a:extLst>
              <a:ext uri="{FF2B5EF4-FFF2-40B4-BE49-F238E27FC236}">
                <a16:creationId xmlns:a16="http://schemas.microsoft.com/office/drawing/2014/main" id="{E1AD0096-3C41-43FA-A47A-45900DBBC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9B87397-1E48-4C3F-9D1A-EE7F6A5D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© 2007 Cisco Systems, Inc. All rights reserved.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6006185-120B-477C-ABE5-F9B3AB77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Cisco Public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2F1A-BB43-4B99-9E7A-A835CE37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</a:pPr>
            <a:fld id="{6E336635-CBEF-4708-82B8-EEE4B5874619}" type="slidenum">
              <a:rPr lang="en-US" altLang="en-US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>
            <a:extLst>
              <a:ext uri="{FF2B5EF4-FFF2-40B4-BE49-F238E27FC236}">
                <a16:creationId xmlns:a16="http://schemas.microsoft.com/office/drawing/2014/main" id="{6F265F63-E68B-40A8-9E60-BB9994F9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isco">
            <a:extLst>
              <a:ext uri="{FF2B5EF4-FFF2-40B4-BE49-F238E27FC236}">
                <a16:creationId xmlns:a16="http://schemas.microsoft.com/office/drawing/2014/main" id="{B5B1C6A7-D588-4D2D-B3D0-5927D3356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5AF33C13-F093-4C3E-A3EF-8AE6DABD5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>
                <a:latin typeface="Arial" charset="0"/>
              </a:rPr>
              <a:t>Version 4.0</a:t>
            </a:r>
            <a:endParaRPr lang="en-US">
              <a:latin typeface="Arial" charset="0"/>
            </a:endParaRPr>
          </a:p>
        </p:txBody>
      </p:sp>
      <p:sp>
        <p:nvSpPr>
          <p:cNvPr id="124416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441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54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94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23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62706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900238"/>
            <a:ext cx="7940675" cy="35718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000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62706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30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4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63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20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0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4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31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50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074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C3E8093-B2D6-49C5-B2FF-DEA7923D9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243140" name="Rectangle 4">
            <a:extLst>
              <a:ext uri="{FF2B5EF4-FFF2-40B4-BE49-F238E27FC236}">
                <a16:creationId xmlns:a16="http://schemas.microsoft.com/office/drawing/2014/main" id="{2ECDCD19-DF03-4762-9F40-B52A245F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</a:pPr>
            <a:fld id="{9BF642B5-C1C8-40BB-BB3E-F3EC8D182294}" type="slidenum">
              <a:rPr lang="en-US" altLang="en-US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341116D2-419F-4C9C-AD28-1877FCD6C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6" descr="PPt_TopBand_Artwork">
            <a:extLst>
              <a:ext uri="{FF2B5EF4-FFF2-40B4-BE49-F238E27FC236}">
                <a16:creationId xmlns:a16="http://schemas.microsoft.com/office/drawing/2014/main" id="{CA227511-6DC8-4AC8-8B51-600B6039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3143" name="Rectangle 7">
            <a:extLst>
              <a:ext uri="{FF2B5EF4-FFF2-40B4-BE49-F238E27FC236}">
                <a16:creationId xmlns:a16="http://schemas.microsoft.com/office/drawing/2014/main" id="{58B96212-D7FC-44F5-9360-52911DE6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© 2007 Cisco Systems, Inc. All rights reserved.</a:t>
            </a:r>
          </a:p>
        </p:txBody>
      </p:sp>
      <p:sp>
        <p:nvSpPr>
          <p:cNvPr id="1243144" name="Rectangle 8">
            <a:extLst>
              <a:ext uri="{FF2B5EF4-FFF2-40B4-BE49-F238E27FC236}">
                <a16:creationId xmlns:a16="http://schemas.microsoft.com/office/drawing/2014/main" id="{7D467A98-C4CA-4E9A-9D63-6C97FE93C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FCD4B2D-6752-4D49-99DD-8AA837A0E1B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VLSM </a:t>
            </a:r>
            <a:r>
              <a:rPr lang="ro-RO" altLang="en-US"/>
              <a:t>ş</a:t>
            </a:r>
            <a:r>
              <a:rPr lang="en-US" altLang="en-US"/>
              <a:t>i CIDR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73F28DC2-4B34-4554-8711-0ED64484C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401763"/>
            <a:ext cx="7947025" cy="5070475"/>
          </a:xfrm>
        </p:spPr>
        <p:txBody>
          <a:bodyPr/>
          <a:lstStyle/>
          <a:p>
            <a:pPr eaLnBrk="1" hangingPunct="1"/>
            <a:r>
              <a:rPr lang="ro-RO" altLang="en-US"/>
              <a:t>Notaţia </a:t>
            </a:r>
            <a:r>
              <a:rPr lang="en-US" altLang="en-US"/>
              <a:t>Classless Inter-</a:t>
            </a:r>
            <a:r>
              <a:rPr lang="ro-RO" altLang="en-US"/>
              <a:t>D</a:t>
            </a:r>
            <a:r>
              <a:rPr lang="en-US" altLang="en-US"/>
              <a:t>omain Routing (CIDR – RFC 1517)</a:t>
            </a:r>
          </a:p>
          <a:p>
            <a:pPr marL="688975" lvl="1" indent="-225425" eaLnBrk="1" hangingPunct="1"/>
            <a:r>
              <a:rPr lang="en-US" altLang="en-US" sz="2400"/>
              <a:t>A</a:t>
            </a:r>
            <a:r>
              <a:rPr lang="ro-RO" altLang="en-US" sz="2400"/>
              <a:t>vantaje ale </a:t>
            </a:r>
            <a:r>
              <a:rPr lang="en-US" altLang="en-US" sz="2400"/>
              <a:t>CIDR :</a:t>
            </a:r>
            <a:r>
              <a:rPr lang="en-US" altLang="en-US" sz="2100"/>
              <a:t> </a:t>
            </a:r>
          </a:p>
          <a:p>
            <a:pPr marL="1139825" lvl="2" indent="-225425" eaLnBrk="1" hangingPunct="1"/>
            <a:r>
              <a:rPr lang="ro-RO" altLang="en-US"/>
              <a:t>Utilizarea mai eficientă a spaţiului de adresare </a:t>
            </a:r>
            <a:r>
              <a:rPr lang="en-US" altLang="en-US"/>
              <a:t>IPv4</a:t>
            </a:r>
          </a:p>
          <a:p>
            <a:pPr marL="1139825" lvl="2" indent="-225425" eaLnBrk="1" hangingPunct="1"/>
            <a:r>
              <a:rPr lang="ro-RO" altLang="en-US"/>
              <a:t>Sumarizarea rutelor</a:t>
            </a:r>
            <a:endParaRPr lang="en-US" altLang="en-US"/>
          </a:p>
          <a:p>
            <a:pPr marL="688975" lvl="1" indent="-225425" eaLnBrk="1" hangingPunct="1"/>
            <a:r>
              <a:rPr lang="ro-RO" altLang="en-US" sz="2400"/>
              <a:t>Necesită ca SM să fie inclus în actualizările de rutare deoarece </a:t>
            </a:r>
            <a:r>
              <a:rPr lang="ro-RO" altLang="en-US" sz="2400" i="1"/>
              <a:t>doar </a:t>
            </a:r>
            <a:r>
              <a:rPr lang="ro-RO" altLang="en-US" sz="2400"/>
              <a:t>clasa de adrese nu mai este suficientă</a:t>
            </a:r>
            <a:endParaRPr lang="en-US" altLang="en-US" sz="2400"/>
          </a:p>
          <a:p>
            <a:pPr marL="688975" lvl="1" indent="-225425" eaLnBrk="1" hangingPunct="1">
              <a:buFontTx/>
              <a:buNone/>
            </a:pPr>
            <a:r>
              <a:rPr lang="en-US" altLang="en-US" sz="18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		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42631B2F-0F38-4AA9-BA4E-7779ABA9D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38150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65842061-7630-4876-B1FD-8C8720A76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4050" y="1384300"/>
            <a:ext cx="7467600" cy="2466975"/>
          </a:xfrm>
        </p:spPr>
        <p:txBody>
          <a:bodyPr/>
          <a:lstStyle/>
          <a:p>
            <a:pPr eaLnBrk="1" hangingPunct="1"/>
            <a:r>
              <a:rPr lang="ro-RO" altLang="en-US" sz="1800"/>
              <a:t>Adresarea IP de tip </a:t>
            </a:r>
            <a:r>
              <a:rPr lang="ro-RO" altLang="en-US" sz="1800" i="1"/>
              <a:t>c</a:t>
            </a:r>
            <a:r>
              <a:rPr lang="en-US" altLang="en-US" sz="1800" i="1"/>
              <a:t>lassless</a:t>
            </a:r>
            <a:endParaRPr lang="en-US" altLang="en-US" sz="1800"/>
          </a:p>
          <a:p>
            <a:pPr eaLnBrk="1" hangingPunct="1"/>
            <a:r>
              <a:rPr lang="en-US" altLang="en-US" sz="1800"/>
              <a:t>CIDR &amp; </a:t>
            </a:r>
            <a:r>
              <a:rPr lang="ro-RO" altLang="en-US" sz="1800"/>
              <a:t>Sumarizarea rutelor</a:t>
            </a:r>
            <a:endParaRPr lang="en-US" altLang="en-US" sz="1800"/>
          </a:p>
          <a:p>
            <a:pPr marL="688975" lvl="1" indent="-225425" eaLnBrk="1" hangingPunct="1"/>
            <a:r>
              <a:rPr lang="en-US" altLang="en-US" sz="1800"/>
              <a:t>Variable Length Subnet Masking (VLSM)</a:t>
            </a:r>
          </a:p>
          <a:p>
            <a:pPr marL="688975" lvl="1" indent="-225425" eaLnBrk="1" hangingPunct="1"/>
            <a:r>
              <a:rPr lang="ro-RO" altLang="en-US" sz="1800"/>
              <a:t>Permite ca o reţea să fie mai departe împărţită în subreţele conform necesităţilor respective</a:t>
            </a:r>
            <a:endParaRPr lang="en-US" altLang="en-US" sz="1800"/>
          </a:p>
          <a:p>
            <a:pPr marL="688975" lvl="1" indent="-225425" eaLnBrk="1" hangingPunct="1"/>
            <a:r>
              <a:rPr lang="ro-RO" altLang="en-US" sz="1800"/>
              <a:t>Sumarizarea rutelor</a:t>
            </a:r>
            <a:endParaRPr lang="en-US" altLang="en-US" sz="1800"/>
          </a:p>
          <a:p>
            <a:pPr marL="688975" lvl="1" indent="-225425" eaLnBrk="1" hangingPunct="1"/>
            <a:r>
              <a:rPr lang="en-US" altLang="en-US" sz="1800"/>
              <a:t>CIDR </a:t>
            </a:r>
            <a:r>
              <a:rPr lang="ro-RO" altLang="en-US" sz="1800"/>
              <a:t>permite sumarizarea rutelor printr-o singură rut</a:t>
            </a:r>
            <a:r>
              <a:rPr lang="en-US" altLang="en-US" sz="1800"/>
              <a:t>a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2BC8801F-D14C-41C4-8F06-0AE6F65A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3860800"/>
            <a:ext cx="42021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8">
            <a:extLst>
              <a:ext uri="{FF2B5EF4-FFF2-40B4-BE49-F238E27FC236}">
                <a16:creationId xmlns:a16="http://schemas.microsoft.com/office/drawing/2014/main" id="{9A2CD246-03DE-4908-A093-3FAA8A646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15925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EBF0675C-6F5B-411C-BB0A-8E4959D0D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387475"/>
            <a:ext cx="7940675" cy="1992313"/>
          </a:xfrm>
        </p:spPr>
        <p:txBody>
          <a:bodyPr/>
          <a:lstStyle/>
          <a:p>
            <a:pPr eaLnBrk="1" hangingPunct="1"/>
            <a:r>
              <a:rPr lang="ro-RO" altLang="en-US" sz="2000"/>
              <a:t>Protocol de rutare de tip </a:t>
            </a:r>
            <a:r>
              <a:rPr lang="ro-RO" altLang="en-US" sz="2000" i="1"/>
              <a:t>c</a:t>
            </a:r>
            <a:r>
              <a:rPr lang="en-US" altLang="en-US" sz="2000" i="1"/>
              <a:t>lassles</a:t>
            </a:r>
            <a:r>
              <a:rPr lang="ro-RO" altLang="en-US" sz="2000" i="1"/>
              <a:t>s</a:t>
            </a:r>
            <a:endParaRPr lang="en-US" altLang="en-US" sz="2000" i="1"/>
          </a:p>
          <a:p>
            <a:pPr eaLnBrk="1" hangingPunct="1"/>
            <a:r>
              <a:rPr lang="en-US" altLang="en-US" sz="2000"/>
              <a:t>C</a:t>
            </a:r>
            <a:r>
              <a:rPr lang="ro-RO" altLang="en-US" sz="2000"/>
              <a:t>aracteristici</a:t>
            </a:r>
            <a:r>
              <a:rPr lang="en-US" altLang="en-US" sz="2000"/>
              <a:t>:</a:t>
            </a:r>
          </a:p>
          <a:p>
            <a:pPr marL="688975" lvl="1" indent="-225425" eaLnBrk="1" hangingPunct="1"/>
            <a:r>
              <a:rPr lang="ro-RO" altLang="en-US"/>
              <a:t>Actualizările de rutare includ SM</a:t>
            </a:r>
            <a:endParaRPr lang="en-US" altLang="en-US"/>
          </a:p>
          <a:p>
            <a:pPr marL="688975" lvl="1" indent="-225425" eaLnBrk="1" hangingPunct="1"/>
            <a:r>
              <a:rPr lang="ro-RO" altLang="en-US"/>
              <a:t>Oferă suport pentru </a:t>
            </a:r>
            <a:r>
              <a:rPr lang="en-US" altLang="en-US"/>
              <a:t>VLSM</a:t>
            </a:r>
          </a:p>
          <a:p>
            <a:pPr marL="688975" lvl="1" indent="-225425" eaLnBrk="1" hangingPunct="1"/>
            <a:r>
              <a:rPr lang="ro-RO" altLang="en-US"/>
              <a:t>Oferă suport pentru sumarizarea rutelor</a:t>
            </a:r>
            <a:endParaRPr lang="en-US" altLang="en-US"/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15BF9411-F90C-4B0B-B597-47CEF43C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565525"/>
            <a:ext cx="5641975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7">
            <a:extLst>
              <a:ext uri="{FF2B5EF4-FFF2-40B4-BE49-F238E27FC236}">
                <a16:creationId xmlns:a16="http://schemas.microsoft.com/office/drawing/2014/main" id="{56EEC3DB-1D1E-4AE8-9983-F62056958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15925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12" name="Group 112">
            <a:extLst>
              <a:ext uri="{FF2B5EF4-FFF2-40B4-BE49-F238E27FC236}">
                <a16:creationId xmlns:a16="http://schemas.microsoft.com/office/drawing/2014/main" id="{4FC06997-C5DA-4CA3-BC6F-A30F471D47A1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8013" y="2100263"/>
          <a:ext cx="8089900" cy="3267075"/>
        </p:xfrm>
        <a:graphic>
          <a:graphicData uri="http://schemas.openxmlformats.org/drawingml/2006/table">
            <a:tbl>
              <a:tblPr/>
              <a:tblGrid>
                <a:gridCol w="174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2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Protocolul de rutare</a:t>
                      </a: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Actualizările de rutare includ SM</a:t>
                      </a: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</a:t>
                      </a:r>
                      <a:r>
                        <a:rPr kumimoji="0" lang="ro-RO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ort pentru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VLSM</a:t>
                      </a: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Pot trimite rute “s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upernet</a:t>
                      </a:r>
                      <a:r>
                        <a:rPr kumimoji="0" lang="ro-RO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Classful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Classless</a:t>
                      </a:r>
                      <a:endParaRPr kumimoji="0" lang="en-US" sz="4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124" marR="82124" marT="41058" marB="4105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84" name="Rectangle 86">
            <a:extLst>
              <a:ext uri="{FF2B5EF4-FFF2-40B4-BE49-F238E27FC236}">
                <a16:creationId xmlns:a16="http://schemas.microsoft.com/office/drawing/2014/main" id="{2C01917A-9511-431F-A808-5BADC089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1400175"/>
            <a:ext cx="794067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marL="236538" indent="-23653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</a:pPr>
            <a:r>
              <a:rPr lang="ro-RO" altLang="en-US"/>
              <a:t>Protocol de rutare </a:t>
            </a:r>
            <a:r>
              <a:rPr lang="ro-RO" altLang="en-US" i="1"/>
              <a:t>c</a:t>
            </a:r>
            <a:r>
              <a:rPr lang="en-US" altLang="en-US" i="1"/>
              <a:t>lassless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</a:pPr>
            <a:endParaRPr lang="en-US" altLang="en-US"/>
          </a:p>
        </p:txBody>
      </p:sp>
      <p:sp>
        <p:nvSpPr>
          <p:cNvPr id="15385" name="Rectangle 93">
            <a:extLst>
              <a:ext uri="{FF2B5EF4-FFF2-40B4-BE49-F238E27FC236}">
                <a16:creationId xmlns:a16="http://schemas.microsoft.com/office/drawing/2014/main" id="{2A70C6BB-B8DE-41A8-925C-E7CB11E68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15925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2E5600-8DA2-417A-8AC5-2155E3E24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75" y="639763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n-US"/>
              <a:t>VLSM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02EA1F7-C5C9-4911-A4D6-C48F7761B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588" y="1433513"/>
            <a:ext cx="3175000" cy="4292600"/>
          </a:xfrm>
        </p:spPr>
        <p:txBody>
          <a:bodyPr/>
          <a:lstStyle/>
          <a:p>
            <a:pPr eaLnBrk="1" hangingPunct="1"/>
            <a:r>
              <a:rPr lang="en-US" altLang="en-US" sz="2000"/>
              <a:t>VLSM &amp; </a:t>
            </a:r>
            <a:r>
              <a:rPr lang="ro-RO" altLang="en-US" sz="2000"/>
              <a:t>rutarea c</a:t>
            </a:r>
            <a:r>
              <a:rPr lang="en-US" altLang="en-US" sz="2000"/>
              <a:t>lassless</a:t>
            </a:r>
          </a:p>
          <a:p>
            <a:pPr marL="688975" lvl="1" indent="-225425" eaLnBrk="1" hangingPunct="1"/>
            <a:r>
              <a:rPr lang="ro-RO" altLang="en-US"/>
              <a:t>Procedeul de sebnetare a unei subreţele</a:t>
            </a:r>
          </a:p>
          <a:p>
            <a:pPr marL="688975" lvl="1" indent="-225425" eaLnBrk="1" hangingPunct="1"/>
            <a:r>
              <a:rPr lang="ro-RO" altLang="en-US"/>
              <a:t>Pot fi folosite mai mult</a:t>
            </a:r>
            <a:r>
              <a:rPr lang="en-US" altLang="en-US"/>
              <a:t>e </a:t>
            </a:r>
            <a:r>
              <a:rPr lang="ro-RO" altLang="en-US"/>
              <a:t>SM</a:t>
            </a:r>
          </a:p>
          <a:p>
            <a:pPr marL="688975" lvl="1" indent="-225425" eaLnBrk="1" hangingPunct="1"/>
            <a:r>
              <a:rPr lang="ro-RO" altLang="en-US"/>
              <a:t>Rezultă o utilizare mai eficientă a adreselor </a:t>
            </a:r>
            <a:r>
              <a:rPr lang="en-US" altLang="en-US"/>
              <a:t>IP </a:t>
            </a:r>
            <a:r>
              <a:rPr lang="ro-RO" altLang="en-US"/>
              <a:t>în comparaţie cu adresarea IP de tip </a:t>
            </a:r>
            <a:r>
              <a:rPr lang="en-US" altLang="en-US"/>
              <a:t>classful </a:t>
            </a:r>
          </a:p>
        </p:txBody>
      </p:sp>
      <p:pic>
        <p:nvPicPr>
          <p:cNvPr id="16388" name="Picture 8">
            <a:extLst>
              <a:ext uri="{FF2B5EF4-FFF2-40B4-BE49-F238E27FC236}">
                <a16:creationId xmlns:a16="http://schemas.microsoft.com/office/drawing/2014/main" id="{17228555-36E0-4B86-940D-859EEF09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1668463"/>
            <a:ext cx="5138737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57DF737-4292-48C4-8915-C596BAA9E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715963"/>
            <a:ext cx="8145462" cy="741362"/>
          </a:xfrm>
        </p:spPr>
        <p:txBody>
          <a:bodyPr/>
          <a:lstStyle/>
          <a:p>
            <a:pPr eaLnBrk="1" hangingPunct="1"/>
            <a:r>
              <a:rPr lang="en-US" altLang="en-US"/>
              <a:t>VLSM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255C59-A0DA-48C5-930A-99C3872371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3575" y="1428750"/>
            <a:ext cx="3913188" cy="5570538"/>
          </a:xfrm>
        </p:spPr>
        <p:txBody>
          <a:bodyPr/>
          <a:lstStyle/>
          <a:p>
            <a:pPr marL="225425" indent="-225425" eaLnBrk="1" hangingPunct="1"/>
            <a:r>
              <a:rPr lang="en-US" altLang="en-US" b="1"/>
              <a:t>VLSM</a:t>
            </a:r>
            <a:r>
              <a:rPr lang="en-US" altLang="en-US"/>
              <a:t> – </a:t>
            </a:r>
            <a:r>
              <a:rPr lang="ro-RO" altLang="en-US"/>
              <a:t>“</a:t>
            </a:r>
            <a:r>
              <a:rPr lang="en-US" altLang="en-US">
                <a:solidFill>
                  <a:srgbClr val="0000FF"/>
                </a:solidFill>
              </a:rPr>
              <a:t>sub-netting a subnet</a:t>
            </a:r>
            <a:r>
              <a:rPr lang="ro-RO" altLang="en-US">
                <a:solidFill>
                  <a:srgbClr val="0000FF"/>
                </a:solidFill>
              </a:rPr>
              <a:t>”</a:t>
            </a:r>
            <a:r>
              <a:rPr lang="en-US" altLang="en-US"/>
              <a:t> </a:t>
            </a:r>
            <a:r>
              <a:rPr lang="ro-RO" altLang="en-US"/>
              <a:t>conform necesităţilor</a:t>
            </a:r>
            <a:endParaRPr lang="en-US" altLang="en-US"/>
          </a:p>
          <a:p>
            <a:pPr marL="225425" indent="-225425" eaLnBrk="1" hangingPunct="1"/>
            <a:r>
              <a:rPr lang="en-US" altLang="en-US" b="1"/>
              <a:t>Ex</a:t>
            </a:r>
            <a:r>
              <a:rPr lang="ro-RO" altLang="en-US" b="1"/>
              <a:t>emplu</a:t>
            </a:r>
            <a:r>
              <a:rPr lang="en-US" altLang="en-US" b="1"/>
              <a:t>:</a:t>
            </a:r>
          </a:p>
          <a:p>
            <a:pPr marL="688975" lvl="1" indent="-225425" eaLnBrk="1" hangingPunct="1"/>
            <a:r>
              <a:rPr lang="en-US" altLang="en-US"/>
              <a:t>Sub</a:t>
            </a:r>
            <a:r>
              <a:rPr lang="ro-RO" altLang="en-US"/>
              <a:t>reţeaua</a:t>
            </a:r>
            <a:r>
              <a:rPr lang="en-US" altLang="en-US"/>
              <a:t> 10.1.0.0</a:t>
            </a:r>
            <a:r>
              <a:rPr lang="en-US" altLang="en-US" b="1">
                <a:solidFill>
                  <a:srgbClr val="0000FF"/>
                </a:solidFill>
              </a:rPr>
              <a:t>/16</a:t>
            </a:r>
            <a:r>
              <a:rPr lang="en-US" altLang="en-US"/>
              <a:t>, </a:t>
            </a:r>
            <a:r>
              <a:rPr lang="ro-RO" altLang="en-US"/>
              <a:t>încă </a:t>
            </a:r>
            <a:r>
              <a:rPr lang="en-US" altLang="en-US"/>
              <a:t>8 </a:t>
            </a:r>
            <a:r>
              <a:rPr lang="ro-RO" altLang="en-US"/>
              <a:t>biţi sunt împrumutaţi</a:t>
            </a:r>
            <a:r>
              <a:rPr lang="en-US" altLang="en-US"/>
              <a:t>   </a:t>
            </a:r>
            <a:r>
              <a:rPr lang="ro-RO" altLang="en-US"/>
              <a:t>pentru a crea </a:t>
            </a:r>
            <a:r>
              <a:rPr lang="en-US" altLang="en-US"/>
              <a:t>256 </a:t>
            </a:r>
            <a:r>
              <a:rPr lang="ro-RO" altLang="en-US"/>
              <a:t>de subreţele cu un SM </a:t>
            </a:r>
            <a:r>
              <a:rPr lang="en-US" altLang="en-US" b="1">
                <a:solidFill>
                  <a:srgbClr val="0000FF"/>
                </a:solidFill>
              </a:rPr>
              <a:t>/24</a:t>
            </a:r>
            <a:r>
              <a:rPr lang="en-US" altLang="en-US"/>
              <a:t>.</a:t>
            </a:r>
          </a:p>
          <a:p>
            <a:pPr marL="688975" lvl="1" indent="-225425" eaLnBrk="1" hangingPunct="1"/>
            <a:r>
              <a:rPr lang="ro-RO" altLang="en-US"/>
              <a:t>S</a:t>
            </a:r>
            <a:r>
              <a:rPr lang="en-US" altLang="en-US"/>
              <a:t>M</a:t>
            </a:r>
            <a:r>
              <a:rPr lang="ro-RO" altLang="en-US"/>
              <a:t> permite </a:t>
            </a:r>
            <a:r>
              <a:rPr lang="en-US" altLang="en-US"/>
              <a:t>254</a:t>
            </a:r>
            <a:r>
              <a:rPr lang="ro-RO" altLang="en-US"/>
              <a:t> de adrese</a:t>
            </a:r>
            <a:r>
              <a:rPr lang="en-US" altLang="en-US"/>
              <a:t> host per sub</a:t>
            </a:r>
            <a:r>
              <a:rPr lang="ro-RO" altLang="en-US"/>
              <a:t>reţea</a:t>
            </a:r>
            <a:endParaRPr lang="en-US" altLang="en-US"/>
          </a:p>
          <a:p>
            <a:pPr marL="688975" lvl="1" indent="-225425" eaLnBrk="1" hangingPunct="1"/>
            <a:r>
              <a:rPr lang="en-US" altLang="en-US"/>
              <a:t>Sub</a:t>
            </a:r>
            <a:r>
              <a:rPr lang="ro-RO" altLang="en-US"/>
              <a:t>reţelele</a:t>
            </a:r>
            <a:r>
              <a:rPr lang="en-US" altLang="en-US"/>
              <a:t>:  10.1.0.0 / 24 </a:t>
            </a:r>
            <a:r>
              <a:rPr lang="ro-RO" altLang="en-US"/>
              <a:t>-</a:t>
            </a:r>
            <a:r>
              <a:rPr lang="en-US" altLang="en-US"/>
              <a:t> 10.1.255.0 / 24</a:t>
            </a:r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A1FB8E32-42B6-463D-959A-57AE37FB2F4F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8988" y="1481138"/>
            <a:ext cx="4224337" cy="4649787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92ACBC0-71E9-43E7-8F88-43B22B018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622300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n-US"/>
              <a:t>Classless Inter-Domain Routing (CIDR)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3FAA392-61CC-4C14-BE3D-1C9658D9B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3571875"/>
          </a:xfrm>
        </p:spPr>
        <p:txBody>
          <a:bodyPr/>
          <a:lstStyle/>
          <a:p>
            <a:pPr eaLnBrk="1" hangingPunct="1"/>
            <a:r>
              <a:rPr lang="ro-RO" altLang="en-US"/>
              <a:t>Sumarizarea rutelor prin </a:t>
            </a:r>
            <a:r>
              <a:rPr lang="en-US" altLang="en-US"/>
              <a:t>CIDR</a:t>
            </a:r>
          </a:p>
          <a:p>
            <a:pPr marL="688975" lvl="1" indent="-225425" eaLnBrk="1" hangingPunct="1"/>
            <a:r>
              <a:rPr lang="en-US" altLang="en-US" sz="2400"/>
              <a:t>R</a:t>
            </a:r>
            <a:r>
              <a:rPr lang="ro-RO" altLang="en-US" sz="2400"/>
              <a:t>utele pot fi sumarizate cu SM care sunt mai mici decât SM implicit </a:t>
            </a:r>
            <a:r>
              <a:rPr lang="en-US" altLang="en-US" sz="2400">
                <a:solidFill>
                  <a:schemeClr val="accent2"/>
                </a:solidFill>
              </a:rPr>
              <a:t>classful</a:t>
            </a:r>
          </a:p>
          <a:p>
            <a:pPr marL="688975" lvl="1" indent="-225425" eaLnBrk="1" hangingPunct="1"/>
            <a:r>
              <a:rPr lang="en-US" altLang="en-US" sz="2400"/>
              <a:t>Ex</a:t>
            </a:r>
            <a:r>
              <a:rPr lang="ro-RO" altLang="en-US" sz="2400"/>
              <a:t>emplu</a:t>
            </a:r>
            <a:r>
              <a:rPr lang="en-US" altLang="en-US"/>
              <a:t>:</a:t>
            </a:r>
          </a:p>
          <a:p>
            <a:pPr marL="1139825" lvl="2" indent="-225425" eaLnBrk="1" hangingPunct="1"/>
            <a:r>
              <a:rPr lang="en-US" altLang="en-US" sz="2400"/>
              <a:t>172.16.0.0 / </a:t>
            </a:r>
            <a:r>
              <a:rPr lang="en-US" altLang="en-US" sz="2400" b="1">
                <a:solidFill>
                  <a:srgbClr val="0000FF"/>
                </a:solidFill>
              </a:rPr>
              <a:t>13</a:t>
            </a:r>
            <a:r>
              <a:rPr lang="en-US" altLang="en-US" sz="2400" b="1"/>
              <a:t> </a:t>
            </a:r>
            <a:r>
              <a:rPr lang="ro-RO" altLang="en-US" sz="2400"/>
              <a:t>reprezintă ruta sumarizată</a:t>
            </a:r>
            <a:r>
              <a:rPr lang="ro-RO" altLang="en-US" sz="2400" b="1"/>
              <a:t> </a:t>
            </a:r>
            <a:r>
              <a:rPr lang="ro-RO" altLang="en-US" sz="2400"/>
              <a:t>pentru reţelele </a:t>
            </a:r>
            <a:r>
              <a:rPr lang="en-US" altLang="en-US" sz="2400"/>
              <a:t>classful</a:t>
            </a:r>
            <a:r>
              <a:rPr lang="ro-RO" altLang="en-US" sz="2400"/>
              <a:t> din domeniul </a:t>
            </a:r>
            <a:r>
              <a:rPr lang="en-US" altLang="en-US" sz="2400"/>
              <a:t>172.16.0.0 / </a:t>
            </a:r>
            <a:r>
              <a:rPr lang="en-US" altLang="en-US" sz="2400" b="1">
                <a:solidFill>
                  <a:schemeClr val="accent2"/>
                </a:solidFill>
              </a:rPr>
              <a:t>16</a:t>
            </a:r>
            <a:r>
              <a:rPr lang="en-US" altLang="en-US" sz="2400"/>
              <a:t> </a:t>
            </a:r>
            <a:r>
              <a:rPr lang="ro-RO" altLang="en-US" sz="2400"/>
              <a:t>-</a:t>
            </a:r>
            <a:r>
              <a:rPr lang="en-US" altLang="en-US" sz="2400"/>
              <a:t> 172.23.0.0 / </a:t>
            </a:r>
            <a:r>
              <a:rPr lang="en-US" altLang="en-US" sz="2400" b="1">
                <a:solidFill>
                  <a:schemeClr val="accent2"/>
                </a:solidFill>
              </a:rPr>
              <a:t>16</a:t>
            </a:r>
            <a:r>
              <a:rPr lang="en-US" altLang="en-US" sz="2400"/>
              <a:t> 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3B816AF5-BEF5-4414-BB9E-4212CD5AB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4264025"/>
            <a:ext cx="61912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7199F52-9BAE-4892-8249-FC5B38374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Classless Inter-Domain Routing (CIDR)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732D775-A4FB-4CAB-B4BE-9B120F7C8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430338"/>
            <a:ext cx="3663950" cy="5194300"/>
          </a:xfrm>
        </p:spPr>
        <p:txBody>
          <a:bodyPr/>
          <a:lstStyle/>
          <a:p>
            <a:pPr eaLnBrk="1" hangingPunct="1"/>
            <a:r>
              <a:rPr lang="ro-RO" altLang="en-US" sz="2000"/>
              <a:t>Paşii ce trebuie urmaţi pentru calcularea unei rute sumarizate:</a:t>
            </a:r>
            <a:endParaRPr lang="en-US" altLang="en-US" sz="2000"/>
          </a:p>
          <a:p>
            <a:pPr marL="688975" lvl="1" indent="-225425" eaLnBrk="1" hangingPunct="1"/>
            <a:r>
              <a:rPr lang="ro-RO" altLang="en-US"/>
              <a:t>Scrierea adreselor de reţea în format </a:t>
            </a:r>
            <a:r>
              <a:rPr lang="en-US" altLang="en-US"/>
              <a:t>binar</a:t>
            </a:r>
          </a:p>
          <a:p>
            <a:pPr marL="688975" lvl="1" indent="-225425" eaLnBrk="1" hangingPunct="1"/>
            <a:r>
              <a:rPr lang="ro-RO" altLang="en-US"/>
              <a:t>Se numără biţii cei mai din stânga care sunt identici pentru toate adresele</a:t>
            </a:r>
            <a:endParaRPr lang="en-US" altLang="en-US"/>
          </a:p>
          <a:p>
            <a:pPr marL="688975" lvl="1" indent="-225425" eaLnBrk="1" hangingPunct="1"/>
            <a:r>
              <a:rPr lang="ro-RO" altLang="en-US"/>
              <a:t>Se copiază biţii care sunt identici şi apoi se completează cu zero pentru a determina adresa de reţea sumarizată</a:t>
            </a:r>
            <a:endParaRPr lang="en-US" altLang="en-US"/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A74BCE3A-4F74-4D23-A931-C6ED7D6B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2362200"/>
            <a:ext cx="45434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6304A94-A0CF-46F0-BF5E-EE72AD5DF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617538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n-US"/>
              <a:t>Sum</a:t>
            </a:r>
            <a:r>
              <a:rPr lang="ro-RO" altLang="en-US"/>
              <a:t>ar</a:t>
            </a: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53BBAB2-642F-4505-8227-A3EAED043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387475"/>
            <a:ext cx="8159750" cy="4919663"/>
          </a:xfrm>
        </p:spPr>
        <p:txBody>
          <a:bodyPr/>
          <a:lstStyle/>
          <a:p>
            <a:pPr eaLnBrk="1" hangingPunct="1"/>
            <a:r>
              <a:rPr lang="ro-RO" altLang="en-US" sz="2000"/>
              <a:t>Adresare IP de tip </a:t>
            </a:r>
            <a:r>
              <a:rPr lang="ro-RO" altLang="en-US" sz="2000" i="1"/>
              <a:t>c</a:t>
            </a:r>
            <a:r>
              <a:rPr lang="en-US" altLang="en-US" sz="2000" i="1"/>
              <a:t>lassful</a:t>
            </a:r>
            <a:r>
              <a:rPr lang="en-US" altLang="en-US" sz="2000"/>
              <a:t> IP</a:t>
            </a:r>
          </a:p>
          <a:p>
            <a:pPr marL="688975" lvl="1" indent="-225425" eaLnBrk="1" hangingPunct="1"/>
            <a:r>
              <a:rPr lang="ro-RO" altLang="en-US"/>
              <a:t>Adresele </a:t>
            </a:r>
            <a:r>
              <a:rPr lang="en-US" altLang="en-US"/>
              <a:t>IPv4 </a:t>
            </a:r>
            <a:r>
              <a:rPr lang="ro-RO" altLang="en-US"/>
              <a:t>au două porţiuni</a:t>
            </a:r>
            <a:r>
              <a:rPr lang="en-US" altLang="en-US"/>
              <a:t>:</a:t>
            </a:r>
          </a:p>
          <a:p>
            <a:pPr marL="1139825" lvl="2" indent="-225425" eaLnBrk="1" hangingPunct="1"/>
            <a:r>
              <a:rPr lang="ro-RO" altLang="en-US" sz="1800"/>
              <a:t>Porţiunea de reţea - cea din stânga adresei </a:t>
            </a:r>
            <a:r>
              <a:rPr lang="en-US" altLang="en-US" sz="1800"/>
              <a:t>IP</a:t>
            </a:r>
          </a:p>
          <a:p>
            <a:pPr marL="1139825" lvl="2" indent="-225425" eaLnBrk="1" hangingPunct="1"/>
            <a:r>
              <a:rPr lang="ro-RO" altLang="en-US" sz="1800"/>
              <a:t>Porţiunea de h</a:t>
            </a:r>
            <a:r>
              <a:rPr lang="en-US" altLang="en-US" sz="1800"/>
              <a:t>ost </a:t>
            </a:r>
            <a:r>
              <a:rPr lang="ro-RO" altLang="en-US" sz="1800"/>
              <a:t>– cea din dreapta adresei </a:t>
            </a:r>
            <a:r>
              <a:rPr lang="en-US" altLang="en-US" sz="1800"/>
              <a:t>IP</a:t>
            </a:r>
          </a:p>
          <a:p>
            <a:pPr marL="688975" lvl="1" indent="-225425" eaLnBrk="1" hangingPunct="1"/>
            <a:r>
              <a:rPr lang="ro-RO" altLang="en-US"/>
              <a:t>Adresele de clasă </a:t>
            </a:r>
            <a:r>
              <a:rPr lang="en-US" altLang="en-US"/>
              <a:t>A, B, &amp; C </a:t>
            </a:r>
            <a:r>
              <a:rPr lang="ro-RO" altLang="en-US"/>
              <a:t>au fost concepute cu scopul de a oferi spaţii de adresare diferite pentru organizaţii diferite ca mărime </a:t>
            </a:r>
          </a:p>
          <a:p>
            <a:pPr marL="688975" lvl="1" indent="-225425" eaLnBrk="1" hangingPunct="1"/>
            <a:r>
              <a:rPr lang="ro-RO" altLang="en-US"/>
              <a:t>Clasa unei adrese </a:t>
            </a:r>
            <a:r>
              <a:rPr lang="en-US" altLang="en-US"/>
              <a:t>IP </a:t>
            </a:r>
            <a:r>
              <a:rPr lang="ro-RO" altLang="en-US"/>
              <a:t>este determinată de valoarea zecimală a primului octet (cel din stânga)</a:t>
            </a:r>
            <a:endParaRPr lang="en-US" altLang="en-US"/>
          </a:p>
          <a:p>
            <a:pPr marL="688975" lvl="1" indent="-225425" eaLnBrk="1" hangingPunct="1"/>
            <a:r>
              <a:rPr lang="ro-RO" altLang="en-US"/>
              <a:t>Acest mod de adresare a condus la epuizarea adreselor </a:t>
            </a:r>
            <a:r>
              <a:rPr lang="en-US" altLang="en-US"/>
              <a:t>IP</a:t>
            </a:r>
            <a:r>
              <a:rPr lang="ro-RO" altLang="en-US"/>
              <a:t>, a.î.</a:t>
            </a:r>
            <a:r>
              <a:rPr lang="en-US" altLang="en-US"/>
              <a:t> </a:t>
            </a:r>
            <a:r>
              <a:rPr lang="ro-RO" altLang="en-US"/>
              <a:t>au apărut soluţii de conservare a spaţiului de adrese IPv4, precum </a:t>
            </a:r>
            <a:r>
              <a:rPr lang="en-US" altLang="en-US"/>
              <a:t>Classless Inter Domain Routing (CIDR) </a:t>
            </a:r>
            <a:r>
              <a:rPr lang="ro-RO" altLang="en-US"/>
              <a:t>şi</a:t>
            </a:r>
            <a:r>
              <a:rPr lang="en-US" altLang="en-US"/>
              <a:t> Variable Length Subnet Mask (VLSM)</a:t>
            </a:r>
            <a:r>
              <a:rPr lang="ro-RO" altLang="en-US"/>
              <a:t>.</a:t>
            </a:r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DC60F8-7D68-4247-975F-3CB40B973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625475"/>
            <a:ext cx="8145462" cy="685800"/>
          </a:xfrm>
        </p:spPr>
        <p:txBody>
          <a:bodyPr/>
          <a:lstStyle/>
          <a:p>
            <a:pPr eaLnBrk="1" hangingPunct="1"/>
            <a:r>
              <a:rPr lang="en-US" altLang="en-US"/>
              <a:t>Sum</a:t>
            </a:r>
            <a:r>
              <a:rPr lang="ro-RO" altLang="en-US"/>
              <a:t>ar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A40EBAE-85B7-47A7-8515-B321E02EF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1389063"/>
            <a:ext cx="7980362" cy="5022850"/>
          </a:xfrm>
        </p:spPr>
        <p:txBody>
          <a:bodyPr/>
          <a:lstStyle/>
          <a:p>
            <a:pPr eaLnBrk="1" hangingPunct="1"/>
            <a:r>
              <a:rPr lang="ro-RO" altLang="en-US"/>
              <a:t>Actualizări de rutare c</a:t>
            </a:r>
            <a:r>
              <a:rPr lang="en-US" altLang="en-US"/>
              <a:t>lassful</a:t>
            </a:r>
          </a:p>
          <a:p>
            <a:pPr marL="688975" lvl="1" indent="-225425" eaLnBrk="1" hangingPunct="1"/>
            <a:r>
              <a:rPr lang="en-US" altLang="en-US" sz="2400"/>
              <a:t>S</a:t>
            </a:r>
            <a:r>
              <a:rPr lang="ro-RO" altLang="en-US" sz="2400"/>
              <a:t>M nu sunt trimise în actualizările de rutare</a:t>
            </a:r>
            <a:endParaRPr lang="en-US" altLang="en-US" sz="2400"/>
          </a:p>
          <a:p>
            <a:pPr eaLnBrk="1" hangingPunct="1"/>
            <a:r>
              <a:rPr lang="ro-RO" altLang="en-US"/>
              <a:t>Adresarea IP de tip c</a:t>
            </a:r>
            <a:r>
              <a:rPr lang="en-US" altLang="en-US"/>
              <a:t>lassless</a:t>
            </a:r>
          </a:p>
          <a:p>
            <a:pPr marL="688975" lvl="1" indent="-225425" eaLnBrk="1" hangingPunct="1"/>
            <a:r>
              <a:rPr lang="en-US" altLang="en-US" sz="2400"/>
              <a:t>Benefi</a:t>
            </a:r>
            <a:r>
              <a:rPr lang="ro-RO" altLang="en-US" sz="2400"/>
              <a:t>ciul adresării IP de tip </a:t>
            </a:r>
            <a:r>
              <a:rPr lang="en-US" altLang="en-US" sz="2400"/>
              <a:t>classless</a:t>
            </a:r>
          </a:p>
          <a:p>
            <a:pPr marL="1139825" lvl="2" indent="-225425" eaLnBrk="1" hangingPunct="1"/>
            <a:r>
              <a:rPr lang="ro-RO" altLang="en-US" sz="2400"/>
              <a:t>Se pot crea adrese adiţionale de reţea prin folosirea unui SM conform necesităţilor respective</a:t>
            </a:r>
            <a:endParaRPr lang="en-US" altLang="en-US" sz="2400"/>
          </a:p>
          <a:p>
            <a:pPr marL="688975" lvl="1" indent="-225425" eaLnBrk="1" hangingPunct="1"/>
            <a:r>
              <a:rPr lang="ro-RO" altLang="en-US" sz="2400"/>
              <a:t>Se foloseşte notaţia </a:t>
            </a:r>
            <a:r>
              <a:rPr lang="en-US" altLang="en-US" sz="2400"/>
              <a:t>Classless Interdomain Routing (CIDR)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C41F29-D8FA-4E52-9ADE-01C893B57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628650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n-US"/>
              <a:t>Introduc</a:t>
            </a:r>
            <a:r>
              <a:rPr lang="ro-RO" altLang="en-US"/>
              <a:t>ere</a:t>
            </a: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56D2A0A-B291-45A3-97E2-306D2DEF1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384300"/>
            <a:ext cx="7940675" cy="5273675"/>
          </a:xfrm>
        </p:spPr>
        <p:txBody>
          <a:bodyPr/>
          <a:lstStyle/>
          <a:p>
            <a:pPr eaLnBrk="1" hangingPunct="1"/>
            <a:r>
              <a:rPr lang="ro-RO" altLang="en-US"/>
              <a:t>Înainte de </a:t>
            </a:r>
            <a:r>
              <a:rPr lang="en-US" altLang="en-US"/>
              <a:t>1981, </a:t>
            </a:r>
            <a:r>
              <a:rPr lang="ro-RO" altLang="en-US"/>
              <a:t>adresele </a:t>
            </a:r>
            <a:r>
              <a:rPr lang="en-US" altLang="en-US"/>
              <a:t>IP </a:t>
            </a:r>
            <a:r>
              <a:rPr lang="ro-RO" altLang="en-US"/>
              <a:t>foloseau doar primii </a:t>
            </a:r>
            <a:r>
              <a:rPr lang="en-US" altLang="en-US"/>
              <a:t>8 bi</a:t>
            </a:r>
            <a:r>
              <a:rPr lang="ro-RO" altLang="en-US"/>
              <a:t>ţi pentru a specifica porţiunea de reţea a adresei</a:t>
            </a:r>
            <a:endParaRPr lang="en-US" altLang="en-US"/>
          </a:p>
          <a:p>
            <a:pPr eaLnBrk="1" hangingPunct="1"/>
            <a:r>
              <a:rPr lang="ro-RO" altLang="en-US"/>
              <a:t>Î</a:t>
            </a:r>
            <a:r>
              <a:rPr lang="en-US" altLang="en-US"/>
              <a:t>n 1981, RFC 791 </a:t>
            </a:r>
            <a:r>
              <a:rPr lang="ro-RO" altLang="en-US"/>
              <a:t> a </a:t>
            </a:r>
            <a:r>
              <a:rPr lang="en-US" altLang="en-US"/>
              <a:t>modifi</a:t>
            </a:r>
            <a:r>
              <a:rPr lang="ro-RO" altLang="en-US"/>
              <a:t>cat</a:t>
            </a:r>
            <a:r>
              <a:rPr lang="en-US" altLang="en-US"/>
              <a:t> </a:t>
            </a:r>
            <a:r>
              <a:rPr lang="ro-RO" altLang="en-US"/>
              <a:t>adresarea </a:t>
            </a:r>
            <a:r>
              <a:rPr lang="en-US" altLang="en-US"/>
              <a:t>IPv4 </a:t>
            </a:r>
            <a:r>
              <a:rPr lang="ro-RO" altLang="en-US"/>
              <a:t>pe </a:t>
            </a:r>
            <a:r>
              <a:rPr lang="en-US" altLang="en-US"/>
              <a:t>32</a:t>
            </a:r>
            <a:r>
              <a:rPr lang="ro-RO" altLang="en-US"/>
              <a:t> de biţi pentru a permite 3 clase de adrese</a:t>
            </a:r>
            <a:endParaRPr lang="en-US" altLang="en-US"/>
          </a:p>
          <a:p>
            <a:pPr eaLnBrk="1" hangingPunct="1"/>
            <a:r>
              <a:rPr lang="ro-RO" altLang="en-US"/>
              <a:t>Spaţiul de adresare </a:t>
            </a:r>
            <a:r>
              <a:rPr lang="en-US" altLang="en-US"/>
              <a:t>IP </a:t>
            </a:r>
            <a:r>
              <a:rPr lang="ro-RO" altLang="en-US"/>
              <a:t>a fost </a:t>
            </a:r>
            <a:r>
              <a:rPr lang="en-US" altLang="en-US"/>
              <a:t>rapid</a:t>
            </a:r>
            <a:r>
              <a:rPr lang="ro-RO" altLang="en-US"/>
              <a:t> folosit</a:t>
            </a:r>
            <a:endParaRPr lang="en-US" altLang="en-US"/>
          </a:p>
          <a:p>
            <a:pPr marL="688975" lvl="1" indent="-225425" eaLnBrk="1" hangingPunct="1"/>
            <a:r>
              <a:rPr lang="ro-RO" altLang="en-US" sz="2400"/>
              <a:t>Asociaţia</a:t>
            </a:r>
            <a:r>
              <a:rPr lang="en-US" altLang="en-US" sz="2400"/>
              <a:t> Internet Engineering Task Force (IETF) </a:t>
            </a:r>
            <a:r>
              <a:rPr lang="ro-RO" altLang="en-US" sz="2400"/>
              <a:t>a </a:t>
            </a:r>
            <a:r>
              <a:rPr lang="en-US" altLang="en-US" sz="2400"/>
              <a:t>introdu</a:t>
            </a:r>
            <a:r>
              <a:rPr lang="ro-RO" altLang="en-US" sz="2400"/>
              <a:t>s</a:t>
            </a:r>
            <a:r>
              <a:rPr lang="en-US" altLang="en-US" sz="2400"/>
              <a:t> Classless Inter-Domain Routing (CIDR)</a:t>
            </a:r>
          </a:p>
          <a:p>
            <a:pPr marL="1139825" lvl="2" indent="-225425" eaLnBrk="1" hangingPunct="1"/>
            <a:r>
              <a:rPr lang="en-US" altLang="en-US" sz="2400"/>
              <a:t>CIDR </a:t>
            </a:r>
            <a:r>
              <a:rPr lang="ro-RO" altLang="en-US" sz="2400"/>
              <a:t>foloseşte </a:t>
            </a:r>
            <a:r>
              <a:rPr lang="en-US" altLang="en-US" sz="2400"/>
              <a:t>Variable Length Subnet Masking (VLSM) </a:t>
            </a:r>
            <a:r>
              <a:rPr lang="ro-RO" altLang="en-US" sz="2400"/>
              <a:t>pentru a ajuta la “</a:t>
            </a:r>
            <a:r>
              <a:rPr lang="en-US" altLang="en-US" sz="2400"/>
              <a:t>conserv</a:t>
            </a:r>
            <a:r>
              <a:rPr lang="ro-RO" altLang="en-US" sz="2400"/>
              <a:t>area”</a:t>
            </a:r>
            <a:r>
              <a:rPr lang="en-US" altLang="en-US" sz="2400"/>
              <a:t> </a:t>
            </a:r>
            <a:r>
              <a:rPr lang="ro-RO" altLang="en-US" sz="2400"/>
              <a:t>spaţiului de adrese</a:t>
            </a:r>
            <a:endParaRPr lang="en-US" altLang="en-US" sz="2400"/>
          </a:p>
          <a:p>
            <a:pPr marL="1139825" lvl="2" indent="-225425" eaLnBrk="1" hangingPunct="1"/>
            <a:r>
              <a:rPr lang="en-US" altLang="en-US" sz="2400"/>
              <a:t>VLSM </a:t>
            </a:r>
            <a:r>
              <a:rPr lang="ro-RO" altLang="en-US" sz="2400"/>
              <a:t>reprezintă</a:t>
            </a:r>
            <a:r>
              <a:rPr lang="en-US" altLang="en-US" sz="2400"/>
              <a:t> </a:t>
            </a:r>
            <a:r>
              <a:rPr lang="ro-RO" altLang="en-US" sz="2400"/>
              <a:t>“subnetarea subreţelelor”</a:t>
            </a: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42A7026-B1F8-4FB5-923D-215AE349B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515938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n-US"/>
              <a:t>Sum</a:t>
            </a:r>
            <a:r>
              <a:rPr lang="ro-RO" altLang="en-US"/>
              <a:t>ar</a:t>
            </a: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9776DDE-8367-4FA6-83E0-792B5CAC6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393825"/>
            <a:ext cx="7940675" cy="5011738"/>
          </a:xfrm>
        </p:spPr>
        <p:txBody>
          <a:bodyPr/>
          <a:lstStyle/>
          <a:p>
            <a:pPr eaLnBrk="1" hangingPunct="1"/>
            <a:r>
              <a:rPr lang="en-US" altLang="en-US"/>
              <a:t>CIDR</a:t>
            </a:r>
          </a:p>
          <a:p>
            <a:pPr marL="688975" lvl="1" indent="-225425" eaLnBrk="1" hangingPunct="1"/>
            <a:r>
              <a:rPr lang="ro-RO" altLang="en-US" sz="2400"/>
              <a:t>Foloseşte mai eficient adresele</a:t>
            </a:r>
            <a:r>
              <a:rPr lang="en-US" altLang="en-US" sz="2400"/>
              <a:t> IP </a:t>
            </a:r>
            <a:r>
              <a:rPr lang="ro-RO" altLang="en-US" sz="2400"/>
              <a:t>prin </a:t>
            </a:r>
            <a:r>
              <a:rPr lang="en-US" altLang="en-US" sz="2400"/>
              <a:t>VLSM</a:t>
            </a:r>
          </a:p>
          <a:p>
            <a:pPr marL="1139825" lvl="2" indent="-225425" eaLnBrk="1" hangingPunct="1"/>
            <a:r>
              <a:rPr lang="en-US" altLang="en-US" sz="2400"/>
              <a:t>VLSM </a:t>
            </a:r>
            <a:r>
              <a:rPr lang="ro-RO" altLang="en-US" sz="2400"/>
              <a:t>este cunoscut ca fiind procesul “</a:t>
            </a:r>
            <a:r>
              <a:rPr lang="en-US" altLang="en-US" sz="2400"/>
              <a:t>subnetting a subnet</a:t>
            </a:r>
            <a:r>
              <a:rPr lang="ro-RO" altLang="en-US" sz="2400"/>
              <a:t>”</a:t>
            </a:r>
            <a:endParaRPr lang="en-US" altLang="en-US" sz="2400"/>
          </a:p>
          <a:p>
            <a:pPr marL="688975" lvl="1" indent="-225425" eaLnBrk="1" hangingPunct="1"/>
            <a:r>
              <a:rPr lang="ro-RO" altLang="en-US" sz="2400"/>
              <a:t>Permite sumarizarea rutelor</a:t>
            </a:r>
            <a:endParaRPr lang="en-US" altLang="en-US" sz="2400"/>
          </a:p>
          <a:p>
            <a:pPr marL="1139825" lvl="2" indent="-225425" eaLnBrk="1" hangingPunct="1"/>
            <a:r>
              <a:rPr lang="ro-RO" altLang="en-US" sz="2400"/>
              <a:t>Sumarizarea rutelor asigură reprezentarea mai multor rute contigue printr-o singură rută</a:t>
            </a:r>
            <a:endParaRPr lang="en-US" altLang="en-US" sz="2400"/>
          </a:p>
          <a:p>
            <a:pPr eaLnBrk="1" hangingPunct="1"/>
            <a:r>
              <a:rPr lang="ro-RO" altLang="en-US"/>
              <a:t>Actualizări de rutare c</a:t>
            </a:r>
            <a:r>
              <a:rPr lang="en-US" altLang="en-US"/>
              <a:t>lassles</a:t>
            </a:r>
            <a:r>
              <a:rPr lang="ro-RO" altLang="en-US"/>
              <a:t>s</a:t>
            </a:r>
            <a:endParaRPr lang="en-US" altLang="en-US"/>
          </a:p>
          <a:p>
            <a:pPr marL="688975" lvl="1" indent="-225425" eaLnBrk="1" hangingPunct="1"/>
            <a:r>
              <a:rPr lang="en-US" altLang="en-US" sz="2400"/>
              <a:t>S</a:t>
            </a:r>
            <a:r>
              <a:rPr lang="ro-RO" altLang="en-US" sz="2400"/>
              <a:t>M sunt incluse în actualizările de rutare</a:t>
            </a:r>
            <a:endParaRPr lang="en-US" altLang="en-US" sz="2400"/>
          </a:p>
          <a:p>
            <a:pPr marL="688975" lvl="1" indent="-225425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275BA61-F6F2-483A-BC4A-84F80883A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301625"/>
            <a:ext cx="8145462" cy="838200"/>
          </a:xfrm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D98C574-F959-49A1-AD5D-72DD69282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460500"/>
            <a:ext cx="7940675" cy="3046413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1800"/>
              <a:t>Classful IP addressing</a:t>
            </a:r>
          </a:p>
          <a:p>
            <a:pPr eaLnBrk="1" hangingPunct="1">
              <a:lnSpc>
                <a:spcPct val="70000"/>
              </a:lnSpc>
            </a:pPr>
            <a:r>
              <a:rPr lang="ro-RO" altLang="en-US" sz="1800"/>
              <a:t>În ian</a:t>
            </a:r>
            <a:r>
              <a:rPr lang="en-US" altLang="en-US" sz="1800"/>
              <a:t>uar</a:t>
            </a:r>
            <a:r>
              <a:rPr lang="ro-RO" altLang="en-US" sz="1800"/>
              <a:t>ie</a:t>
            </a:r>
            <a:r>
              <a:rPr lang="en-US" altLang="en-US" sz="1800"/>
              <a:t> 2007</a:t>
            </a:r>
            <a:r>
              <a:rPr lang="ro-RO" altLang="en-US" sz="1800"/>
              <a:t> existau peste </a:t>
            </a:r>
            <a:r>
              <a:rPr lang="en-US" altLang="en-US" sz="1800"/>
              <a:t>433 </a:t>
            </a:r>
            <a:r>
              <a:rPr lang="ro-RO" altLang="en-US" sz="1800"/>
              <a:t>de </a:t>
            </a:r>
            <a:r>
              <a:rPr lang="en-US" altLang="en-US" sz="1800"/>
              <a:t>milio</a:t>
            </a:r>
            <a:r>
              <a:rPr lang="ro-RO" altLang="en-US" sz="1800"/>
              <a:t>a</a:t>
            </a:r>
            <a:r>
              <a:rPr lang="en-US" altLang="en-US" sz="1800"/>
              <a:t>n</a:t>
            </a:r>
            <a:r>
              <a:rPr lang="ro-RO" altLang="en-US" sz="1800"/>
              <a:t>e de</a:t>
            </a:r>
            <a:r>
              <a:rPr lang="en-US" altLang="en-US" sz="1800"/>
              <a:t> host</a:t>
            </a:r>
            <a:r>
              <a:rPr lang="ro-RO" altLang="en-US" sz="1800"/>
              <a:t>-uri în Internet</a:t>
            </a:r>
            <a:endParaRPr lang="en-US" altLang="en-US" sz="1800"/>
          </a:p>
          <a:p>
            <a:pPr eaLnBrk="1" hangingPunct="1">
              <a:lnSpc>
                <a:spcPct val="70000"/>
              </a:lnSpc>
            </a:pPr>
            <a:r>
              <a:rPr lang="en-US" altLang="en-US" sz="1800"/>
              <a:t>Ini</a:t>
            </a:r>
            <a:r>
              <a:rPr lang="ro-RO" altLang="en-US" sz="1800"/>
              <a:t>ţ</a:t>
            </a:r>
            <a:r>
              <a:rPr lang="en-US" altLang="en-US" sz="1800"/>
              <a:t>iative</a:t>
            </a:r>
            <a:r>
              <a:rPr lang="ro-RO" altLang="en-US" sz="1800"/>
              <a:t>le de</a:t>
            </a:r>
            <a:r>
              <a:rPr lang="en-US" altLang="en-US" sz="1800"/>
              <a:t> conserv</a:t>
            </a:r>
            <a:r>
              <a:rPr lang="ro-RO" altLang="en-US" sz="1800"/>
              <a:t>are</a:t>
            </a:r>
            <a:r>
              <a:rPr lang="en-US" altLang="en-US" sz="1800"/>
              <a:t> </a:t>
            </a:r>
            <a:r>
              <a:rPr lang="ro-RO" altLang="en-US" sz="1800"/>
              <a:t>a spaţiului de adresare</a:t>
            </a:r>
            <a:r>
              <a:rPr lang="en-US" altLang="en-US" sz="1800"/>
              <a:t> IPv4 </a:t>
            </a:r>
            <a:r>
              <a:rPr lang="ro-RO" altLang="en-US" sz="1800"/>
              <a:t>i</a:t>
            </a:r>
            <a:r>
              <a:rPr lang="en-US" altLang="en-US" sz="1800"/>
              <a:t>nclud:</a:t>
            </a:r>
          </a:p>
          <a:p>
            <a:pPr marL="688975" lvl="1" indent="-225425" eaLnBrk="1" hangingPunct="1">
              <a:lnSpc>
                <a:spcPct val="70000"/>
              </a:lnSpc>
            </a:pPr>
            <a:r>
              <a:rPr lang="en-US" altLang="en-US" sz="1800"/>
              <a:t>VLSM &amp; </a:t>
            </a:r>
            <a:r>
              <a:rPr lang="ro-RO" altLang="en-US" sz="1800"/>
              <a:t>notaţia </a:t>
            </a:r>
            <a:r>
              <a:rPr lang="en-US" altLang="en-US" sz="1800"/>
              <a:t>CIDR (1993, RFC 1519)</a:t>
            </a:r>
          </a:p>
          <a:p>
            <a:pPr marL="688975" lvl="1" indent="-225425" eaLnBrk="1" hangingPunct="1">
              <a:lnSpc>
                <a:spcPct val="70000"/>
              </a:lnSpc>
            </a:pPr>
            <a:r>
              <a:rPr lang="en-US" altLang="en-US" sz="1800"/>
              <a:t>Network Address Translation (1994, RFC 1631)</a:t>
            </a:r>
          </a:p>
          <a:p>
            <a:pPr marL="688975" lvl="1" indent="-225425" eaLnBrk="1" hangingPunct="1">
              <a:lnSpc>
                <a:spcPct val="70000"/>
              </a:lnSpc>
            </a:pPr>
            <a:r>
              <a:rPr lang="en-US" altLang="en-US" sz="1800"/>
              <a:t>Private Addressing (1996, RFC 1918)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A533452-451C-4973-823D-3F64F72F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3344863"/>
            <a:ext cx="3505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4F0372-C087-4CBE-9F58-7169A3D9F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15925"/>
            <a:ext cx="8145462" cy="838200"/>
          </a:xfrm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07A601C-5289-4269-B56F-1397B6B4E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404938"/>
            <a:ext cx="7940675" cy="3571875"/>
          </a:xfrm>
        </p:spPr>
        <p:txBody>
          <a:bodyPr/>
          <a:lstStyle/>
          <a:p>
            <a:pPr eaLnBrk="1" hangingPunct="1"/>
            <a:r>
              <a:rPr lang="en-US" altLang="en-US"/>
              <a:t>Bi</a:t>
            </a:r>
            <a:r>
              <a:rPr lang="ro-RO" altLang="en-US"/>
              <a:t>ţ</a:t>
            </a:r>
            <a:r>
              <a:rPr lang="en-US" altLang="en-US"/>
              <a:t>ii</a:t>
            </a:r>
            <a:r>
              <a:rPr lang="ro-RO" altLang="en-US"/>
              <a:t> cei mai semnificativi (high order bits)</a:t>
            </a:r>
            <a:endParaRPr lang="en-US" altLang="en-US"/>
          </a:p>
          <a:p>
            <a:pPr marL="692150" lvl="1" indent="-234950" eaLnBrk="1" hangingPunct="1"/>
            <a:r>
              <a:rPr lang="ro-RO" altLang="en-US"/>
              <a:t>Biţii cei mai din stânga dintr-o adresă IP pe 32 de biţi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</a:p>
        </p:txBody>
      </p:sp>
      <p:pic>
        <p:nvPicPr>
          <p:cNvPr id="6148" name="Picture 7">
            <a:extLst>
              <a:ext uri="{FF2B5EF4-FFF2-40B4-BE49-F238E27FC236}">
                <a16:creationId xmlns:a16="http://schemas.microsoft.com/office/drawing/2014/main" id="{84105390-3C80-4685-B5A7-72F55129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89225"/>
            <a:ext cx="7015163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D0F71E6B-A596-4EFC-AAA2-F36A5C9D8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365250"/>
            <a:ext cx="8270875" cy="4730750"/>
          </a:xfrm>
        </p:spPr>
        <p:txBody>
          <a:bodyPr/>
          <a:lstStyle/>
          <a:p>
            <a:pPr eaLnBrk="1" hangingPunct="1"/>
            <a:r>
              <a:rPr lang="en-US" altLang="en-US" sz="2800"/>
              <a:t>Clas</a:t>
            </a:r>
            <a:r>
              <a:rPr lang="ro-RO" altLang="en-US" sz="2800"/>
              <a:t>ele de adrese </a:t>
            </a:r>
            <a:r>
              <a:rPr lang="en-US" altLang="en-US" sz="2800"/>
              <a:t>IP </a:t>
            </a:r>
            <a:r>
              <a:rPr lang="ro-RO" altLang="en-US" sz="2800"/>
              <a:t>sunt identificate de numărul zecimal din primul </a:t>
            </a:r>
            <a:r>
              <a:rPr lang="en-US" altLang="en-US" sz="2800"/>
              <a:t>octet</a:t>
            </a:r>
          </a:p>
          <a:p>
            <a:pPr marL="692150" lvl="1" indent="-234950" eaLnBrk="1" hangingPunct="1"/>
            <a:r>
              <a:rPr lang="en-US" altLang="en-US" sz="2100" b="1"/>
              <a:t>Clas</a:t>
            </a:r>
            <a:r>
              <a:rPr lang="ro-RO" altLang="en-US" sz="2100" b="1"/>
              <a:t>a</a:t>
            </a:r>
            <a:r>
              <a:rPr lang="en-US" altLang="en-US" sz="2100" b="1"/>
              <a:t> A</a:t>
            </a:r>
            <a:r>
              <a:rPr lang="ro-RO" altLang="en-US" sz="2100" b="1"/>
              <a:t>:</a:t>
            </a:r>
            <a:r>
              <a:rPr lang="en-US" altLang="en-US" sz="2100"/>
              <a:t> adres</a:t>
            </a:r>
            <a:r>
              <a:rPr lang="ro-RO" altLang="en-US" sz="2100"/>
              <a:t>ele încep cu un bit </a:t>
            </a:r>
            <a:r>
              <a:rPr lang="en-US" altLang="en-US" sz="2100" b="1">
                <a:solidFill>
                  <a:srgbClr val="0000FF"/>
                </a:solidFill>
              </a:rPr>
              <a:t>0</a:t>
            </a:r>
            <a:r>
              <a:rPr lang="en-US" altLang="en-US" sz="2100"/>
              <a:t> </a:t>
            </a:r>
          </a:p>
          <a:p>
            <a:pPr marL="1149350" lvl="2" indent="-234950" eaLnBrk="1" hangingPunct="1"/>
            <a:r>
              <a:rPr lang="ro-RO" altLang="en-US" sz="2100"/>
              <a:t>Domeniul de valori pentru adresele de clasă </a:t>
            </a:r>
            <a:r>
              <a:rPr lang="en-US" altLang="en-US" sz="2100"/>
              <a:t>A = 0.0.0.0 </a:t>
            </a:r>
            <a:r>
              <a:rPr lang="ro-RO" altLang="en-US" sz="2100"/>
              <a:t>-</a:t>
            </a:r>
            <a:r>
              <a:rPr lang="en-US" altLang="en-US" sz="2100"/>
              <a:t> 127.255.255.255</a:t>
            </a:r>
          </a:p>
          <a:p>
            <a:pPr marL="692150" lvl="1" indent="-234950" eaLnBrk="1" hangingPunct="1"/>
            <a:r>
              <a:rPr lang="en-US" altLang="en-US" sz="2100" b="1"/>
              <a:t>Clas</a:t>
            </a:r>
            <a:r>
              <a:rPr lang="ro-RO" altLang="en-US" sz="2100" b="1"/>
              <a:t>a B:</a:t>
            </a:r>
            <a:r>
              <a:rPr lang="en-US" altLang="en-US" sz="2100" b="1"/>
              <a:t> </a:t>
            </a:r>
            <a:r>
              <a:rPr lang="en-US" altLang="en-US" sz="2100"/>
              <a:t> adres</a:t>
            </a:r>
            <a:r>
              <a:rPr lang="ro-RO" altLang="en-US" sz="2100"/>
              <a:t>ele încep cu un </a:t>
            </a:r>
            <a:r>
              <a:rPr lang="en-US" altLang="en-US" sz="2100" b="1">
                <a:solidFill>
                  <a:srgbClr val="0000FF"/>
                </a:solidFill>
              </a:rPr>
              <a:t>1</a:t>
            </a:r>
            <a:r>
              <a:rPr lang="en-US" altLang="en-US" sz="2100"/>
              <a:t> </a:t>
            </a:r>
            <a:r>
              <a:rPr lang="ro-RO" altLang="en-US" sz="2100"/>
              <a:t>şi un</a:t>
            </a:r>
            <a:r>
              <a:rPr lang="en-US" altLang="en-US" sz="2100"/>
              <a:t> </a:t>
            </a:r>
            <a:r>
              <a:rPr lang="en-US" altLang="en-US" sz="2100" b="1">
                <a:solidFill>
                  <a:srgbClr val="0000FF"/>
                </a:solidFill>
              </a:rPr>
              <a:t>0</a:t>
            </a:r>
            <a:r>
              <a:rPr lang="en-US" altLang="en-US" sz="2100"/>
              <a:t> </a:t>
            </a:r>
          </a:p>
          <a:p>
            <a:pPr marL="1149350" lvl="2" indent="-234950" eaLnBrk="1" hangingPunct="1"/>
            <a:r>
              <a:rPr lang="ro-RO" altLang="en-US" sz="2100"/>
              <a:t>Domeniul de valori pentru adresele de clasă </a:t>
            </a:r>
            <a:r>
              <a:rPr lang="en-US" altLang="en-US" sz="2100"/>
              <a:t>B = 128.0.0.0 </a:t>
            </a:r>
            <a:r>
              <a:rPr lang="ro-RO" altLang="en-US" sz="2100"/>
              <a:t>-</a:t>
            </a:r>
            <a:r>
              <a:rPr lang="en-US" altLang="en-US" sz="2100"/>
              <a:t> 191.255.255.255</a:t>
            </a:r>
          </a:p>
          <a:p>
            <a:pPr marL="692150" lvl="1" indent="-234950" eaLnBrk="1" hangingPunct="1"/>
            <a:r>
              <a:rPr lang="en-US" altLang="en-US" sz="2100" b="1"/>
              <a:t>Clas</a:t>
            </a:r>
            <a:r>
              <a:rPr lang="ro-RO" altLang="en-US" sz="2100" b="1"/>
              <a:t>a</a:t>
            </a:r>
            <a:r>
              <a:rPr lang="en-US" altLang="en-US" sz="2100" b="1"/>
              <a:t> C</a:t>
            </a:r>
            <a:r>
              <a:rPr lang="ro-RO" altLang="en-US" sz="2100" b="1"/>
              <a:t>:</a:t>
            </a:r>
            <a:r>
              <a:rPr lang="en-US" altLang="en-US" sz="2100"/>
              <a:t> adres</a:t>
            </a:r>
            <a:r>
              <a:rPr lang="ro-RO" altLang="en-US" sz="2100"/>
              <a:t>ele încep cu doi biţi </a:t>
            </a:r>
            <a:r>
              <a:rPr lang="en-US" altLang="en-US" sz="2100" b="1">
                <a:solidFill>
                  <a:srgbClr val="0000FF"/>
                </a:solidFill>
              </a:rPr>
              <a:t>1</a:t>
            </a:r>
            <a:r>
              <a:rPr lang="en-US" altLang="en-US" sz="2100"/>
              <a:t> </a:t>
            </a:r>
            <a:r>
              <a:rPr lang="ro-RO" altLang="en-US" sz="2100"/>
              <a:t>şi un </a:t>
            </a:r>
            <a:r>
              <a:rPr lang="en-US" altLang="en-US" sz="2100" b="1">
                <a:solidFill>
                  <a:srgbClr val="0000FF"/>
                </a:solidFill>
              </a:rPr>
              <a:t>0</a:t>
            </a:r>
            <a:endParaRPr lang="en-US" altLang="en-US" sz="2100"/>
          </a:p>
          <a:p>
            <a:pPr marL="1149350" lvl="2" indent="-234950" eaLnBrk="1" hangingPunct="1"/>
            <a:r>
              <a:rPr lang="ro-RO" altLang="en-US" sz="2100"/>
              <a:t>Domeniul de valori pentru adresele de clasă </a:t>
            </a:r>
            <a:r>
              <a:rPr lang="en-US" altLang="en-US" sz="2100"/>
              <a:t>C = 192.0.0.0 </a:t>
            </a:r>
            <a:r>
              <a:rPr lang="ro-RO" altLang="en-US" sz="2100"/>
              <a:t>-</a:t>
            </a:r>
            <a:r>
              <a:rPr lang="en-US" altLang="en-US" sz="2100"/>
              <a:t> 223.255.255.255</a:t>
            </a:r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36AEED65-0DEB-4344-8FDE-EC2F1338B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371475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FFAB6844-787E-4CDB-9361-A05B10621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781175"/>
            <a:ext cx="8118475" cy="3571875"/>
          </a:xfrm>
        </p:spPr>
        <p:txBody>
          <a:bodyPr/>
          <a:lstStyle/>
          <a:p>
            <a:pPr eaLnBrk="1" hangingPunct="1"/>
            <a:r>
              <a:rPr lang="ro-RO" altLang="en-US"/>
              <a:t>Structura de adresare </a:t>
            </a:r>
            <a:r>
              <a:rPr lang="en-US" altLang="en-US"/>
              <a:t>IPv4 </a:t>
            </a:r>
            <a:r>
              <a:rPr lang="ro-RO" altLang="en-US"/>
              <a:t>este de tip </a:t>
            </a:r>
            <a:r>
              <a:rPr lang="ro-RO" altLang="en-US" b="1" i="1"/>
              <a:t>c</a:t>
            </a:r>
            <a:r>
              <a:rPr lang="en-US" altLang="en-US" b="1" i="1"/>
              <a:t>lassful</a:t>
            </a:r>
            <a:r>
              <a:rPr lang="en-US" altLang="en-US"/>
              <a:t> (RFC 790)</a:t>
            </a:r>
          </a:p>
          <a:p>
            <a:pPr marL="688975" lvl="1" indent="-225425" eaLnBrk="1" hangingPunct="1"/>
            <a:r>
              <a:rPr lang="ro-RO" altLang="en-US" sz="2400"/>
              <a:t>O adresă </a:t>
            </a:r>
            <a:r>
              <a:rPr lang="en-US" altLang="en-US" sz="2400"/>
              <a:t>IP </a:t>
            </a:r>
            <a:r>
              <a:rPr lang="ro-RO" altLang="en-US" sz="2400"/>
              <a:t>are </a:t>
            </a:r>
            <a:r>
              <a:rPr lang="en-US" altLang="en-US" sz="2400"/>
              <a:t>2 p</a:t>
            </a:r>
            <a:r>
              <a:rPr lang="ro-RO" altLang="en-US" sz="2400"/>
              <a:t>ărţi</a:t>
            </a:r>
            <a:r>
              <a:rPr lang="en-US" altLang="en-US" sz="2400"/>
              <a:t>:</a:t>
            </a:r>
          </a:p>
          <a:p>
            <a:pPr marL="1139825" lvl="2" indent="-225425" eaLnBrk="1" hangingPunct="1"/>
            <a:r>
              <a:rPr lang="ro-RO" altLang="en-US" sz="2400"/>
              <a:t>Porţiunea d</a:t>
            </a:r>
            <a:r>
              <a:rPr lang="en-US" altLang="en-US" sz="2400"/>
              <a:t>e </a:t>
            </a:r>
            <a:r>
              <a:rPr lang="ro-RO" altLang="en-US" sz="2400" b="1">
                <a:solidFill>
                  <a:srgbClr val="0000FF"/>
                </a:solidFill>
              </a:rPr>
              <a:t>r</a:t>
            </a:r>
            <a:r>
              <a:rPr lang="en-US" altLang="en-US" sz="2400" b="1">
                <a:solidFill>
                  <a:srgbClr val="0000FF"/>
                </a:solidFill>
              </a:rPr>
              <a:t>e</a:t>
            </a:r>
            <a:r>
              <a:rPr lang="ro-RO" altLang="en-US" sz="2400" b="1">
                <a:solidFill>
                  <a:srgbClr val="0000FF"/>
                </a:solidFill>
              </a:rPr>
              <a:t>ţea</a:t>
            </a:r>
            <a:r>
              <a:rPr lang="en-US" altLang="en-US" sz="2400"/>
              <a:t> </a:t>
            </a:r>
          </a:p>
          <a:p>
            <a:pPr marL="1603375" lvl="3" indent="-225425" eaLnBrk="1" hangingPunct="1"/>
            <a:r>
              <a:rPr lang="ro-RO" altLang="en-US" sz="2400"/>
              <a:t>Se găseşte în partea </a:t>
            </a:r>
            <a:r>
              <a:rPr lang="ro-RO" altLang="en-US" sz="2400" b="1">
                <a:solidFill>
                  <a:srgbClr val="0000FF"/>
                </a:solidFill>
              </a:rPr>
              <a:t>stângă</a:t>
            </a:r>
            <a:r>
              <a:rPr lang="en-US" altLang="en-US" sz="2400">
                <a:solidFill>
                  <a:srgbClr val="0000FF"/>
                </a:solidFill>
              </a:rPr>
              <a:t> </a:t>
            </a:r>
            <a:r>
              <a:rPr lang="en-US" altLang="en-US" sz="2400"/>
              <a:t> </a:t>
            </a:r>
            <a:r>
              <a:rPr lang="ro-RO" altLang="en-US" sz="2400"/>
              <a:t>a unei adrese </a:t>
            </a:r>
            <a:r>
              <a:rPr lang="en-US" altLang="en-US" sz="2400"/>
              <a:t>IP </a:t>
            </a:r>
          </a:p>
          <a:p>
            <a:pPr marL="1139825" lvl="2" indent="-225425" eaLnBrk="1" hangingPunct="1"/>
            <a:r>
              <a:rPr lang="ro-RO" altLang="en-US" sz="2400"/>
              <a:t>Porţiunea de </a:t>
            </a:r>
            <a:r>
              <a:rPr lang="en-US" altLang="en-US" sz="2400" b="1">
                <a:solidFill>
                  <a:schemeClr val="accent2"/>
                </a:solidFill>
              </a:rPr>
              <a:t>host</a:t>
            </a:r>
            <a:endParaRPr lang="en-US" altLang="en-US" sz="2400"/>
          </a:p>
          <a:p>
            <a:pPr marL="1603375" lvl="3" indent="-225425" eaLnBrk="1" hangingPunct="1"/>
            <a:r>
              <a:rPr lang="ro-RO" altLang="en-US" sz="2400"/>
              <a:t>Se găseşte în partea </a:t>
            </a:r>
            <a:r>
              <a:rPr lang="ro-RO" altLang="en-US" sz="2400" b="1">
                <a:solidFill>
                  <a:schemeClr val="accent2"/>
                </a:solidFill>
              </a:rPr>
              <a:t>dreaptă </a:t>
            </a:r>
            <a:r>
              <a:rPr lang="en-US" altLang="en-US" sz="2400"/>
              <a:t>a</a:t>
            </a:r>
            <a:r>
              <a:rPr lang="ro-RO" altLang="en-US" sz="2400"/>
              <a:t> unei adrese</a:t>
            </a:r>
            <a:r>
              <a:rPr lang="en-US" altLang="en-US" sz="2400"/>
              <a:t> IP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7ECB22E2-0B88-4F46-8641-A967443B3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8483DB58-0656-4509-83C7-25B1F9272664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750" y="1697038"/>
            <a:ext cx="7529513" cy="4541837"/>
          </a:xfrm>
          <a:noFill/>
        </p:spPr>
      </p:pic>
      <p:sp>
        <p:nvSpPr>
          <p:cNvPr id="9219" name="Rectangle 6">
            <a:extLst>
              <a:ext uri="{FF2B5EF4-FFF2-40B4-BE49-F238E27FC236}">
                <a16:creationId xmlns:a16="http://schemas.microsoft.com/office/drawing/2014/main" id="{878B5D37-9C2B-4A64-AF6A-FFD0260DE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C63251B5-081A-42F5-A32C-07C5FAE69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660525"/>
            <a:ext cx="7940675" cy="3571875"/>
          </a:xfrm>
        </p:spPr>
        <p:txBody>
          <a:bodyPr/>
          <a:lstStyle/>
          <a:p>
            <a:pPr eaLnBrk="1" hangingPunct="1"/>
            <a:r>
              <a:rPr lang="ro-RO" altLang="en-US" b="1"/>
              <a:t>Care este scopul unui </a:t>
            </a:r>
            <a:r>
              <a:rPr lang="en-US" altLang="en-US" b="1"/>
              <a:t>subnet mask</a:t>
            </a:r>
            <a:r>
              <a:rPr lang="ro-RO" altLang="en-US" b="1"/>
              <a:t>?</a:t>
            </a:r>
            <a:endParaRPr lang="en-US" altLang="en-US" b="1"/>
          </a:p>
          <a:p>
            <a:pPr marL="688975" lvl="1" indent="-225425" eaLnBrk="1" hangingPunct="1"/>
            <a:r>
              <a:rPr lang="ro-RO" altLang="en-US" sz="2400"/>
              <a:t>Este folosit pentru a determina porţiunea de reţea a unei adrese </a:t>
            </a:r>
            <a:r>
              <a:rPr lang="en-US" altLang="en-US" sz="2400"/>
              <a:t>IP</a:t>
            </a:r>
            <a:endParaRPr lang="ro-RO" altLang="en-US" sz="2400"/>
          </a:p>
          <a:p>
            <a:pPr marL="688975" lvl="1" indent="-225425" eaLnBrk="1" hangingPunct="1"/>
            <a:r>
              <a:rPr lang="ro-RO" altLang="en-US" sz="2400"/>
              <a:t>Prin operaţia AND între adresa IP şi SM se determină adresa reţelei din care face parte adresa IP respectivă</a:t>
            </a:r>
            <a:endParaRPr lang="en-US" altLang="en-US" sz="2400"/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526882FC-FE68-4105-9E6D-CE4F8A499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>
            <a:extLst>
              <a:ext uri="{FF2B5EF4-FFF2-40B4-BE49-F238E27FC236}">
                <a16:creationId xmlns:a16="http://schemas.microsoft.com/office/drawing/2014/main" id="{E0297A39-ADEE-4E23-A8AA-7F24104E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73450"/>
            <a:ext cx="5013325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>
            <a:extLst>
              <a:ext uri="{FF2B5EF4-FFF2-40B4-BE49-F238E27FC236}">
                <a16:creationId xmlns:a16="http://schemas.microsoft.com/office/drawing/2014/main" id="{3D28F740-C8FE-4F73-9F96-78629719D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393825"/>
            <a:ext cx="7940675" cy="3571875"/>
          </a:xfrm>
        </p:spPr>
        <p:txBody>
          <a:bodyPr/>
          <a:lstStyle/>
          <a:p>
            <a:pPr eaLnBrk="1" hangingPunct="1"/>
            <a:r>
              <a:rPr lang="ro-RO" altLang="en-US"/>
              <a:t>Actualizări de tip </a:t>
            </a:r>
            <a:r>
              <a:rPr lang="en-US" altLang="en-US" i="1"/>
              <a:t>Classful Routing</a:t>
            </a:r>
          </a:p>
          <a:p>
            <a:pPr marL="688975" lvl="1" indent="-225425" eaLnBrk="1" hangingPunct="1"/>
            <a:r>
              <a:rPr lang="ro-RO" altLang="en-US" sz="2400"/>
              <a:t>Protocoalele de rutare de tip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0000FF"/>
                </a:solidFill>
              </a:rPr>
              <a:t>classful </a:t>
            </a:r>
            <a:r>
              <a:rPr lang="en-US" altLang="en-US" sz="2400"/>
              <a:t>(</a:t>
            </a:r>
            <a:r>
              <a:rPr lang="ro-RO" altLang="en-US" sz="2400"/>
              <a:t>precum</a:t>
            </a:r>
            <a:r>
              <a:rPr lang="en-US" altLang="en-US" sz="2400"/>
              <a:t> RIPv1) </a:t>
            </a:r>
            <a:r>
              <a:rPr lang="ro-RO" altLang="en-US" sz="2400">
                <a:solidFill>
                  <a:schemeClr val="accent2"/>
                </a:solidFill>
              </a:rPr>
              <a:t>nu trimit SM </a:t>
            </a:r>
            <a:r>
              <a:rPr lang="ro-RO" altLang="en-US" sz="2400"/>
              <a:t>î</a:t>
            </a:r>
            <a:r>
              <a:rPr lang="en-US" altLang="en-US" sz="2400"/>
              <a:t>n </a:t>
            </a:r>
            <a:r>
              <a:rPr lang="ro-RO" altLang="en-US" sz="2400"/>
              <a:t>actualizările de rutare</a:t>
            </a:r>
            <a:endParaRPr lang="en-US" altLang="en-US" sz="2400"/>
          </a:p>
          <a:p>
            <a:pPr marL="688975" lvl="1" indent="-225425" eaLnBrk="1" hangingPunct="1"/>
            <a:r>
              <a:rPr lang="ro-RO" altLang="en-US" sz="2400"/>
              <a:t>Motivul este acela că SM este în relaţie directă cu adresa de reţea</a:t>
            </a:r>
            <a:endParaRPr lang="en-US" altLang="en-US" sz="2400"/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FB8C6039-33D9-4F1C-B3CE-6F051C9D3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415925"/>
            <a:ext cx="8145462" cy="838200"/>
          </a:xfrm>
          <a:noFill/>
        </p:spPr>
        <p:txBody>
          <a:bodyPr/>
          <a:lstStyle/>
          <a:p>
            <a:pPr eaLnBrk="1" hangingPunct="1"/>
            <a:r>
              <a:rPr lang="ro-RO" altLang="en-US"/>
              <a:t>Adresare IP</a:t>
            </a:r>
            <a:r>
              <a:rPr lang="en-US" altLang="en-US"/>
              <a:t>: Classful</a:t>
            </a:r>
            <a:r>
              <a:rPr lang="ro-RO" altLang="en-US"/>
              <a:t> şi </a:t>
            </a:r>
            <a:r>
              <a:rPr lang="en-US" altLang="en-US"/>
              <a:t>Classless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224A9EB-814B-4751-95A8-A7F35FB61AF0}"/>
</file>

<file path=customXml/itemProps2.xml><?xml version="1.0" encoding="utf-8"?>
<ds:datastoreItem xmlns:ds="http://schemas.openxmlformats.org/officeDocument/2006/customXml" ds:itemID="{AC7D7A7A-0679-49FB-8803-38E2CBB43CBD}"/>
</file>

<file path=customXml/itemProps3.xml><?xml version="1.0" encoding="utf-8"?>
<ds:datastoreItem xmlns:ds="http://schemas.openxmlformats.org/officeDocument/2006/customXml" ds:itemID="{B66B1D4A-659A-4912-ADE0-82547E8C7C35}"/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6843</TotalTime>
  <Pages>28</Pages>
  <Words>1027</Words>
  <Application>Microsoft Office PowerPoint</Application>
  <PresentationFormat>On-screen Show (4:3)</PresentationFormat>
  <Paragraphs>134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Times New Roman</vt:lpstr>
      <vt:lpstr>PPT-TMPLT-WHT_C</vt:lpstr>
      <vt:lpstr>VLSM şi CIDR</vt:lpstr>
      <vt:lpstr>Introducere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Adresare IP: Classful şi Classless</vt:lpstr>
      <vt:lpstr>VLSM</vt:lpstr>
      <vt:lpstr>VLSM</vt:lpstr>
      <vt:lpstr>Classless Inter-Domain Routing (CIDR)</vt:lpstr>
      <vt:lpstr>Classless Inter-Domain Routing (CIDR)</vt:lpstr>
      <vt:lpstr>Sumar</vt:lpstr>
      <vt:lpstr>Sumar</vt:lpstr>
      <vt:lpstr>Sumar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VLSM and CIDR</dc:title>
  <dc:subject/>
  <dc:creator>CLI</dc:creator>
  <cp:keywords/>
  <dc:description/>
  <cp:lastModifiedBy>Iosif Praoveanu</cp:lastModifiedBy>
  <cp:revision>372</cp:revision>
  <cp:lastPrinted>1999-01-27T00:54:54Z</cp:lastPrinted>
  <dcterms:created xsi:type="dcterms:W3CDTF">2002-08-27T12:04:17Z</dcterms:created>
  <dcterms:modified xsi:type="dcterms:W3CDTF">2020-10-11T06:58:27Z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  <property fmtid="{D5CDD505-2E9C-101B-9397-08002B2CF9AE}" pid="5" name="ContentTypeId">
    <vt:lpwstr>0x01010004B5D19FEBEA74498DFEE27CE2C04205</vt:lpwstr>
  </property>
</Properties>
</file>