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310" r:id="rId4"/>
    <p:sldId id="261" r:id="rId5"/>
    <p:sldId id="262" r:id="rId6"/>
    <p:sldId id="308" r:id="rId7"/>
    <p:sldId id="309" r:id="rId8"/>
    <p:sldId id="285" r:id="rId9"/>
    <p:sldId id="286" r:id="rId10"/>
    <p:sldId id="263" r:id="rId11"/>
    <p:sldId id="265" r:id="rId12"/>
    <p:sldId id="266" r:id="rId13"/>
    <p:sldId id="267" r:id="rId14"/>
    <p:sldId id="269" r:id="rId15"/>
    <p:sldId id="287" r:id="rId16"/>
    <p:sldId id="268" r:id="rId17"/>
    <p:sldId id="270" r:id="rId18"/>
    <p:sldId id="271" r:id="rId19"/>
    <p:sldId id="272" r:id="rId20"/>
    <p:sldId id="273" r:id="rId21"/>
    <p:sldId id="288" r:id="rId22"/>
    <p:sldId id="289" r:id="rId23"/>
    <p:sldId id="274" r:id="rId24"/>
    <p:sldId id="275" r:id="rId25"/>
    <p:sldId id="276" r:id="rId26"/>
    <p:sldId id="290" r:id="rId27"/>
    <p:sldId id="278" r:id="rId28"/>
    <p:sldId id="279" r:id="rId29"/>
    <p:sldId id="280" r:id="rId30"/>
    <p:sldId id="282" r:id="rId31"/>
    <p:sldId id="283" r:id="rId32"/>
    <p:sldId id="284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303" r:id="rId42"/>
    <p:sldId id="304" r:id="rId43"/>
    <p:sldId id="305" r:id="rId44"/>
    <p:sldId id="30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29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141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13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413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1413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A424ED-E06E-4F9B-97B7-25DF63DE4DB1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76733-5BAF-4AEA-AB8B-321F1D4D6EC8}" type="slidenum">
              <a:rPr lang="it-IT"/>
              <a:pPr/>
              <a:t>6</a:t>
            </a:fld>
            <a:endParaRPr lang="it-IT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41300"/>
            <a:ext cx="5235575" cy="3925888"/>
          </a:xfrm>
          <a:prstGeom prst="rect">
            <a:avLst/>
          </a:prstGeom>
          <a:noFill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5300"/>
            <a:ext cx="5989637" cy="418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EFF4E-526D-4211-A185-B2F08130A31D}" type="slidenum">
              <a:rPr lang="it-IT"/>
              <a:pPr/>
              <a:t>7</a:t>
            </a:fld>
            <a:endParaRPr lang="it-IT"/>
          </a:p>
        </p:txBody>
      </p:sp>
      <p:sp>
        <p:nvSpPr>
          <p:cNvPr id="144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9788" y="241300"/>
            <a:ext cx="5235575" cy="3925888"/>
          </a:xfrm>
          <a:prstGeom prst="rect">
            <a:avLst/>
          </a:prstGeom>
          <a:noFill/>
        </p:spPr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4305300"/>
            <a:ext cx="5989637" cy="41846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C383B-BBE1-4851-A910-C03AE3ECB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C787C-0BD8-4279-BF28-3A9849E49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A5C3B-072C-4869-875D-A78FC0D1BD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4AE0-5FBB-4646-92F5-158134C12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9E1BF-C53C-4336-A2E2-BD5BA0E8F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C1D5F-E7DB-428E-93D6-977DD67935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A11CF-8F23-444C-90CE-CC12E9782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C12F-A05A-4390-BF87-AD8452BDC8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22D98-4459-4515-B459-A40F6EED8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C67B2-E06E-428A-B3E3-71EA853FF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B75A8-BEBF-45CF-87F2-A02B24A30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990530-F8FE-44E2-A984-2BE7E3897BB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ylw_diplom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01000" y="5884863"/>
            <a:ext cx="1003300" cy="973137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019800" y="624840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Arial Black" charset="0"/>
              </a:rPr>
              <a:t>www.ciscopress.com</a:t>
            </a:r>
            <a:endParaRPr lang="en-US" sz="900">
              <a:latin typeface="Arial Black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762000" y="62484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000">
                <a:latin typeface="Arial" charset="0"/>
              </a:rPr>
              <a:t>Copyright 2003</a:t>
            </a:r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it-IT" sz="320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Arial" charset="0"/>
              </a:rPr>
              <a:t>OSPF</a:t>
            </a:r>
            <a:r>
              <a:rPr lang="en-US" b="1" dirty="0">
                <a:solidFill>
                  <a:srgbClr val="003333"/>
                </a:solidFill>
                <a:cs typeface="Arial" charset="0"/>
              </a:rPr>
              <a:t> </a:t>
            </a:r>
            <a:endParaRPr lang="en-US" b="1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3077" name="Picture 5" descr="CN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16588" cy="185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Arial" charset="0"/>
              </a:rPr>
              <a:t>OSPF Operation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Pași în funcționarea </a:t>
            </a:r>
            <a:r>
              <a:rPr lang="en-US" sz="3200" dirty="0">
                <a:latin typeface="Arial" charset="0"/>
                <a:cs typeface="Arial" charset="0"/>
              </a:rPr>
              <a:t>OSPF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1: </a:t>
            </a:r>
            <a:r>
              <a:rPr lang="ro-RO" sz="3200" dirty="0">
                <a:latin typeface="Arial" charset="0"/>
                <a:cs typeface="Arial" charset="0"/>
              </a:rPr>
              <a:t>Stabilirea adiacențelor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ruter</a:t>
            </a:r>
            <a:r>
              <a:rPr lang="ro-RO" sz="3200" dirty="0">
                <a:latin typeface="Arial" charset="0"/>
                <a:cs typeface="Arial" charset="0"/>
              </a:rPr>
              <a:t>ului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endParaRPr lang="ro-RO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2: </a:t>
            </a:r>
            <a:r>
              <a:rPr lang="ro-RO" sz="3200" dirty="0">
                <a:latin typeface="Arial" charset="0"/>
                <a:cs typeface="Arial" charset="0"/>
              </a:rPr>
              <a:t>Alegerea </a:t>
            </a:r>
            <a:r>
              <a:rPr lang="en-US" sz="3200" dirty="0">
                <a:latin typeface="Arial" charset="0"/>
                <a:cs typeface="Arial" charset="0"/>
              </a:rPr>
              <a:t>DR </a:t>
            </a:r>
            <a:r>
              <a:rPr lang="ro-RO" sz="3200" dirty="0">
                <a:latin typeface="Arial" charset="0"/>
                <a:cs typeface="Arial" charset="0"/>
              </a:rPr>
              <a:t>și</a:t>
            </a:r>
            <a:r>
              <a:rPr lang="en-US" sz="3200" dirty="0">
                <a:latin typeface="Arial" charset="0"/>
                <a:cs typeface="Arial" charset="0"/>
              </a:rPr>
              <a:t> a BDR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3: D</a:t>
            </a:r>
            <a:r>
              <a:rPr lang="ro-RO" sz="3200" dirty="0">
                <a:latin typeface="Arial" charset="0"/>
                <a:cs typeface="Arial" charset="0"/>
              </a:rPr>
              <a:t>escoperirea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</a:t>
            </a:r>
            <a:r>
              <a:rPr lang="ro-RO" sz="3200" dirty="0">
                <a:latin typeface="Arial" charset="0"/>
                <a:cs typeface="Arial" charset="0"/>
              </a:rPr>
              <a:t>lor</a:t>
            </a:r>
            <a:endParaRPr lang="en-US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4: Select</a:t>
            </a:r>
            <a:r>
              <a:rPr lang="ro-RO" sz="3200" dirty="0">
                <a:latin typeface="Arial" charset="0"/>
                <a:cs typeface="Arial" charset="0"/>
              </a:rPr>
              <a:t>area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</a:t>
            </a:r>
            <a:r>
              <a:rPr lang="ro-RO" sz="3200" dirty="0">
                <a:latin typeface="Arial" charset="0"/>
                <a:cs typeface="Arial" charset="0"/>
              </a:rPr>
              <a:t>lor potivite</a:t>
            </a:r>
            <a:endParaRPr lang="en-US" sz="3200" dirty="0">
              <a:latin typeface="Arial" charset="0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Arial" charset="0"/>
                <a:cs typeface="Arial" charset="0"/>
              </a:rPr>
              <a:t>5: M</a:t>
            </a:r>
            <a:r>
              <a:rPr lang="ro-RO" sz="3200" dirty="0">
                <a:latin typeface="Arial" charset="0"/>
                <a:cs typeface="Arial" charset="0"/>
              </a:rPr>
              <a:t>enținerea </a:t>
            </a:r>
            <a:r>
              <a:rPr lang="en-US" sz="3200" dirty="0" err="1">
                <a:latin typeface="Arial" charset="0"/>
                <a:cs typeface="Arial" charset="0"/>
              </a:rPr>
              <a:t>informati</a:t>
            </a:r>
            <a:r>
              <a:rPr lang="ro-RO" sz="3200" dirty="0">
                <a:latin typeface="Arial" charset="0"/>
                <a:cs typeface="Arial" charset="0"/>
              </a:rPr>
              <a:t>ei de</a:t>
            </a:r>
            <a:r>
              <a:rPr lang="en-US" sz="3200" dirty="0">
                <a:latin typeface="Arial" charset="0"/>
                <a:cs typeface="Arial" charset="0"/>
              </a:rPr>
              <a:t> rut</a:t>
            </a:r>
            <a:r>
              <a:rPr lang="ro-RO" sz="3200" dirty="0">
                <a:latin typeface="Arial" charset="0"/>
                <a:cs typeface="Arial" charset="0"/>
              </a:rPr>
              <a:t>are</a:t>
            </a: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1: </a:t>
            </a:r>
            <a:r>
              <a:rPr lang="ro-RO" dirty="0">
                <a:cs typeface="Arial" charset="0"/>
              </a:rPr>
              <a:t>Stabilirea adiacențelor unui 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ruter</a:t>
            </a:r>
            <a:endParaRPr lang="en-US" dirty="0">
              <a:cs typeface="Arial" charset="0"/>
            </a:endParaRPr>
          </a:p>
        </p:txBody>
      </p:sp>
      <p:pic>
        <p:nvPicPr>
          <p:cNvPr id="93190" name="Picture 6" descr="C:\Documents and Settings\quang\Desktop\CCNP_1\Chapter 6\CCNP1_ch6_pics\6.2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400800" cy="411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2: </a:t>
            </a:r>
            <a:r>
              <a:rPr lang="ro-RO" dirty="0">
                <a:cs typeface="Arial" charset="0"/>
              </a:rPr>
              <a:t>Alegerea</a:t>
            </a:r>
            <a:r>
              <a:rPr lang="en-US" dirty="0">
                <a:cs typeface="Arial" charset="0"/>
              </a:rPr>
              <a:t> DR </a:t>
            </a:r>
            <a:r>
              <a:rPr lang="ro-RO" dirty="0">
                <a:cs typeface="Arial" charset="0"/>
              </a:rPr>
              <a:t>și</a:t>
            </a:r>
            <a:r>
              <a:rPr lang="en-US" dirty="0">
                <a:cs typeface="Arial" charset="0"/>
              </a:rPr>
              <a:t> a BDR</a:t>
            </a:r>
          </a:p>
        </p:txBody>
      </p:sp>
      <p:pic>
        <p:nvPicPr>
          <p:cNvPr id="94213" name="Picture 5" descr="C:\Documents and Settings\quang\Desktop\CCNP_1\Chapter 6\CCNP1_ch6_pics\6.2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17650"/>
            <a:ext cx="6858000" cy="382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7620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Step 3: D</a:t>
            </a:r>
            <a:r>
              <a:rPr lang="ro-RO" dirty="0">
                <a:cs typeface="Arial" charset="0"/>
              </a:rPr>
              <a:t>escoperirea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</a:t>
            </a:r>
            <a:endParaRPr lang="en-US" dirty="0">
              <a:cs typeface="Arial" charset="0"/>
            </a:endParaRPr>
          </a:p>
        </p:txBody>
      </p:sp>
      <p:pic>
        <p:nvPicPr>
          <p:cNvPr id="95239" name="Picture 7" descr="C:\Documents and Settings\quang\Desktop\CCNP_1\Chapter 6\CCNP1_ch6_pics\6.2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95425"/>
            <a:ext cx="5715000" cy="4706938"/>
          </a:xfrm>
          <a:prstGeom prst="rect">
            <a:avLst/>
          </a:prstGeom>
          <a:noFill/>
        </p:spPr>
      </p:pic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28600" y="698500"/>
            <a:ext cx="47513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Down State – No Hello received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 err="1">
                <a:solidFill>
                  <a:srgbClr val="009999"/>
                </a:solidFill>
                <a:latin typeface="Arial" charset="0"/>
              </a:rPr>
              <a:t>Init</a:t>
            </a:r>
            <a:r>
              <a:rPr lang="en-US" sz="1000" dirty="0">
                <a:solidFill>
                  <a:srgbClr val="009999"/>
                </a:solidFill>
                <a:latin typeface="Arial" charset="0"/>
              </a:rPr>
              <a:t> State – Hello received, but not with this router’s Router ID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“Hi, my name is Carlos.”              “Hi, my name is Maria.”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Two-way State – Hello received, and with this router’s Router ID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000" dirty="0">
                <a:solidFill>
                  <a:srgbClr val="009999"/>
                </a:solidFill>
                <a:latin typeface="Arial" charset="0"/>
              </a:rPr>
              <a:t>“Hi, Maria, my name is Carlos.”   “Hi, Carlos, my name is Maria.”</a:t>
            </a:r>
            <a:endParaRPr lang="it-IT" sz="1600" dirty="0">
              <a:solidFill>
                <a:srgbClr val="0099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Step 4: Select</a:t>
            </a:r>
            <a:r>
              <a:rPr lang="ro-RO" dirty="0">
                <a:cs typeface="Arial" charset="0"/>
              </a:rPr>
              <a:t>area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 potrivite</a:t>
            </a:r>
            <a:endParaRPr lang="en-US" dirty="0">
              <a:cs typeface="Arial" charset="0"/>
            </a:endParaRPr>
          </a:p>
        </p:txBody>
      </p:sp>
      <p:pic>
        <p:nvPicPr>
          <p:cNvPr id="98311" name="Picture 7" descr="C:\Documents and Settings\quang\Desktop\CCNP_1\Chapter 6\CCNP1_ch6_pics\6.2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73275"/>
            <a:ext cx="7162800" cy="271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Step 5: M</a:t>
            </a:r>
            <a:r>
              <a:rPr lang="ro-RO" dirty="0">
                <a:cs typeface="Arial" charset="0"/>
              </a:rPr>
              <a:t>enținerea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informati</a:t>
            </a:r>
            <a:r>
              <a:rPr lang="ro-RO" dirty="0">
                <a:cs typeface="Arial" charset="0"/>
              </a:rPr>
              <a:t>ei de </a:t>
            </a:r>
            <a:r>
              <a:rPr lang="en-US" dirty="0">
                <a:cs typeface="Arial" charset="0"/>
              </a:rPr>
              <a:t>r</a:t>
            </a:r>
            <a:r>
              <a:rPr lang="ro-RO" dirty="0">
                <a:cs typeface="Arial" charset="0"/>
              </a:rPr>
              <a:t>utare</a:t>
            </a:r>
            <a:endParaRPr lang="en-US" dirty="0">
              <a:cs typeface="Arial" charset="0"/>
            </a:endParaRPr>
          </a:p>
        </p:txBody>
      </p:sp>
      <p:pic>
        <p:nvPicPr>
          <p:cNvPr id="117763" name="Picture 1027" descr="C:\Documents and Settings\quang\Desktop\CCNP_1\Chapter 6\CCNP1_ch6_pics\6.2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105400" cy="4248150"/>
          </a:xfrm>
          <a:prstGeom prst="rect">
            <a:avLst/>
          </a:prstGeom>
          <a:noFill/>
        </p:spPr>
      </p:pic>
      <p:sp>
        <p:nvSpPr>
          <p:cNvPr id="117764" name="Line 1028"/>
          <p:cNvSpPr>
            <a:spLocks noChangeShapeType="1"/>
          </p:cNvSpPr>
          <p:nvPr/>
        </p:nvSpPr>
        <p:spPr bwMode="auto">
          <a:xfrm>
            <a:off x="6629400" y="2438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și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Verifica</a:t>
            </a:r>
            <a:r>
              <a:rPr lang="ro-RO" dirty="0">
                <a:cs typeface="Arial" charset="0"/>
              </a:rPr>
              <a:t>re OSPF</a:t>
            </a:r>
            <a:endParaRPr lang="en-US" dirty="0">
              <a:cs typeface="Arial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Arial" charset="0"/>
                <a:cs typeface="Arial" charset="0"/>
              </a:rPr>
              <a:t>Configu</a:t>
            </a:r>
            <a:r>
              <a:rPr lang="ro-RO" sz="3200" dirty="0">
                <a:latin typeface="Arial" charset="0"/>
                <a:cs typeface="Arial" charset="0"/>
              </a:rPr>
              <a:t>rare</a:t>
            </a:r>
            <a:r>
              <a:rPr lang="en-US" sz="3200" dirty="0">
                <a:latin typeface="Arial" charset="0"/>
                <a:cs typeface="Arial" charset="0"/>
              </a:rPr>
              <a:t> OSPF </a:t>
            </a:r>
            <a:r>
              <a:rPr lang="ro-RO" sz="3200" dirty="0">
                <a:latin typeface="Arial" charset="0"/>
                <a:cs typeface="Arial" charset="0"/>
              </a:rPr>
              <a:t>pe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ruter</a:t>
            </a:r>
            <a:r>
              <a:rPr lang="ro-RO" sz="3200" dirty="0">
                <a:latin typeface="Arial" charset="0"/>
                <a:cs typeface="Arial" charset="0"/>
              </a:rPr>
              <a:t>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ro-RO" sz="3200" dirty="0">
                <a:latin typeface="Arial" charset="0"/>
                <a:cs typeface="Arial" charset="0"/>
              </a:rPr>
              <a:t>în interiorul unei </a:t>
            </a:r>
            <a:r>
              <a:rPr lang="en-US" sz="3200" dirty="0">
                <a:latin typeface="Arial" charset="0"/>
                <a:cs typeface="Arial" charset="0"/>
              </a:rPr>
              <a:t>sing</a:t>
            </a:r>
            <a:r>
              <a:rPr lang="ro-RO" sz="3200" dirty="0">
                <a:latin typeface="Arial" charset="0"/>
                <a:cs typeface="Arial" charset="0"/>
              </a:rPr>
              <a:t>ure</a:t>
            </a: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cs typeface="Arial" charset="0"/>
              </a:rPr>
              <a:t>ar</a:t>
            </a:r>
            <a:r>
              <a:rPr lang="ro-RO" sz="3200" dirty="0">
                <a:latin typeface="Arial" charset="0"/>
                <a:cs typeface="Arial" charset="0"/>
              </a:rPr>
              <a:t>ii</a:t>
            </a:r>
            <a:endParaRPr lang="en-US" sz="3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de </a:t>
            </a:r>
            <a:r>
              <a:rPr lang="en-US" sz="3200" dirty="0" err="1">
                <a:latin typeface="Arial" charset="0"/>
                <a:cs typeface="Arial" charset="0"/>
              </a:rPr>
              <a:t>configura</a:t>
            </a:r>
            <a:r>
              <a:rPr lang="ro-RO" sz="3200" dirty="0">
                <a:latin typeface="Arial" charset="0"/>
                <a:cs typeface="Arial" charset="0"/>
              </a:rPr>
              <a:t>re</a:t>
            </a:r>
            <a:endParaRPr lang="en-US" sz="3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</a:t>
            </a:r>
            <a:r>
              <a:rPr lang="en-US" sz="3200" dirty="0">
                <a:latin typeface="Arial" charset="0"/>
                <a:cs typeface="Arial" charset="0"/>
              </a:rPr>
              <a:t>Show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3200" dirty="0">
                <a:latin typeface="Arial" charset="0"/>
                <a:cs typeface="Arial" charset="0"/>
              </a:rPr>
              <a:t>Comenzi </a:t>
            </a:r>
            <a:r>
              <a:rPr lang="en-US" sz="3200" dirty="0">
                <a:latin typeface="Arial" charset="0"/>
                <a:cs typeface="Arial" charset="0"/>
              </a:rPr>
              <a:t>Clear </a:t>
            </a:r>
            <a:r>
              <a:rPr lang="ro-RO" sz="3200" dirty="0">
                <a:latin typeface="Arial" charset="0"/>
                <a:cs typeface="Arial" charset="0"/>
              </a:rPr>
              <a:t>și</a:t>
            </a:r>
            <a:r>
              <a:rPr lang="en-US" sz="3200" dirty="0">
                <a:latin typeface="Arial" charset="0"/>
                <a:cs typeface="Arial" charset="0"/>
              </a:rPr>
              <a:t> debug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ro-RO" dirty="0">
                <a:cs typeface="Arial" charset="0"/>
              </a:rPr>
              <a:t>pe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ruter</a:t>
            </a:r>
            <a:r>
              <a:rPr lang="ro-RO" dirty="0">
                <a:cs typeface="Arial" charset="0"/>
              </a:rPr>
              <a:t>e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într-o </a:t>
            </a:r>
            <a:r>
              <a:rPr lang="en-US" dirty="0">
                <a:cs typeface="Arial" charset="0"/>
              </a:rPr>
              <a:t>sin</a:t>
            </a:r>
            <a:r>
              <a:rPr lang="ro-RO" dirty="0">
                <a:cs typeface="Arial" charset="0"/>
              </a:rPr>
              <a:t>gură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pic>
        <p:nvPicPr>
          <p:cNvPr id="100360" name="Picture 8" descr="C:\Documents and Settings\quang\Desktop\CCNP_1\Chapter 6\CCNP1_ch6_pics\6.3.1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36738"/>
            <a:ext cx="7086600" cy="3219450"/>
          </a:xfrm>
          <a:prstGeom prst="rect">
            <a:avLst/>
          </a:prstGeom>
          <a:noFill/>
        </p:spPr>
      </p:pic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669925" y="5527675"/>
            <a:ext cx="66913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>
                <a:latin typeface="Courier New" charset="0"/>
              </a:rPr>
              <a:t>Rtr(config)# </a:t>
            </a:r>
            <a:r>
              <a:rPr lang="en-US" sz="1400" b="1">
                <a:latin typeface="Courier New" charset="0"/>
              </a:rPr>
              <a:t>router ospf </a:t>
            </a:r>
            <a:r>
              <a:rPr lang="en-US" sz="1400" b="1" i="1">
                <a:latin typeface="Courier New" charset="0"/>
              </a:rPr>
              <a:t>process-id</a:t>
            </a:r>
            <a:endParaRPr lang="en-US" sz="1400" b="1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400">
                <a:latin typeface="Courier New" charset="0"/>
              </a:rPr>
              <a:t>Rtr(config-router)#</a:t>
            </a:r>
            <a:r>
              <a:rPr lang="en-US" sz="1400" b="1">
                <a:latin typeface="Courier New" charset="0"/>
              </a:rPr>
              <a:t>network </a:t>
            </a:r>
            <a:r>
              <a:rPr lang="en-US" sz="1400" b="1" i="1">
                <a:latin typeface="Courier New" charset="0"/>
              </a:rPr>
              <a:t>address</a:t>
            </a:r>
            <a:r>
              <a:rPr lang="en-US" sz="1400" b="1">
                <a:latin typeface="Courier New" charset="0"/>
              </a:rPr>
              <a:t> </a:t>
            </a:r>
            <a:r>
              <a:rPr lang="en-US" sz="1400" b="1" i="1">
                <a:latin typeface="Courier New" charset="0"/>
              </a:rPr>
              <a:t>wildcard-mask</a:t>
            </a:r>
            <a:r>
              <a:rPr lang="en-US" sz="1400" b="1">
                <a:latin typeface="Courier New" charset="0"/>
              </a:rPr>
              <a:t> area </a:t>
            </a:r>
            <a:r>
              <a:rPr lang="en-US" sz="1400" b="1" i="1">
                <a:latin typeface="Courier New" charset="0"/>
              </a:rPr>
              <a:t>area-id</a:t>
            </a:r>
            <a:endParaRPr lang="en-US" sz="2000" b="1">
              <a:latin typeface="Courier New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2840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Comenzi</a:t>
            </a:r>
            <a:r>
              <a:rPr lang="en-US" dirty="0">
                <a:cs typeface="Arial" charset="0"/>
              </a:rPr>
              <a:t> de </a:t>
            </a:r>
            <a:r>
              <a:rPr lang="en-US" dirty="0" err="1">
                <a:cs typeface="Arial" charset="0"/>
              </a:rPr>
              <a:t>configurare</a:t>
            </a:r>
            <a:r>
              <a:rPr lang="en-US" dirty="0">
                <a:cs typeface="Arial" charset="0"/>
              </a:rPr>
              <a:t> optional</a:t>
            </a:r>
            <a:r>
              <a:rPr lang="ro-RO" dirty="0">
                <a:cs typeface="Arial" charset="0"/>
              </a:rPr>
              <a:t>ă</a:t>
            </a:r>
            <a:endParaRPr lang="en-US" dirty="0">
              <a:cs typeface="Arial" charset="0"/>
            </a:endParaRPr>
          </a:p>
        </p:txBody>
      </p:sp>
      <p:pic>
        <p:nvPicPr>
          <p:cNvPr id="101381" name="Picture 5" descr="C:\Documents and Settings\quang\Desktop\CCNP_1\Chapter 6\CCNP1_ch6_pics\6.3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6"/>
            <a:ext cx="7488832" cy="483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18648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Comenzi</a:t>
            </a:r>
            <a:r>
              <a:rPr lang="en-US" dirty="0">
                <a:cs typeface="Arial" charset="0"/>
              </a:rPr>
              <a:t> de </a:t>
            </a:r>
            <a:r>
              <a:rPr lang="en-US" dirty="0" err="1">
                <a:cs typeface="Arial" charset="0"/>
              </a:rPr>
              <a:t>configurare</a:t>
            </a:r>
            <a:r>
              <a:rPr lang="en-US" dirty="0">
                <a:cs typeface="Arial" charset="0"/>
              </a:rPr>
              <a:t> optional</a:t>
            </a:r>
            <a:r>
              <a:rPr lang="ro-RO" dirty="0">
                <a:cs typeface="Arial" charset="0"/>
              </a:rPr>
              <a:t>ă </a:t>
            </a:r>
            <a:r>
              <a:rPr lang="en-US" dirty="0">
                <a:cs typeface="Arial" charset="0"/>
              </a:rPr>
              <a:t>(</a:t>
            </a:r>
            <a:r>
              <a:rPr lang="en-US" dirty="0" err="1">
                <a:cs typeface="Arial" charset="0"/>
              </a:rPr>
              <a:t>contin</a:t>
            </a:r>
            <a:r>
              <a:rPr lang="ro-RO" dirty="0">
                <a:cs typeface="Arial" charset="0"/>
              </a:rPr>
              <a:t>uare</a:t>
            </a:r>
            <a:r>
              <a:rPr lang="en-US" dirty="0">
                <a:cs typeface="Arial" charset="0"/>
              </a:rPr>
              <a:t>)</a:t>
            </a:r>
          </a:p>
        </p:txBody>
      </p:sp>
      <p:pic>
        <p:nvPicPr>
          <p:cNvPr id="102405" name="Picture 5" descr="C:\Documents and Settings\quang\Desktop\CCNP_1\Chapter 6\CCNP1_ch6_pics\6.3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943600" cy="1792288"/>
          </a:xfrm>
          <a:prstGeom prst="rect">
            <a:avLst/>
          </a:prstGeom>
          <a:noFill/>
        </p:spPr>
      </p:pic>
      <p:pic>
        <p:nvPicPr>
          <p:cNvPr id="102406" name="Picture 6" descr="C:\Documents and Settings\quang\Desktop\CCNP_1\Chapter 6\CCNP1_ch6_pics\6.3.3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191000"/>
            <a:ext cx="5181600" cy="1619250"/>
          </a:xfrm>
          <a:prstGeom prst="rect">
            <a:avLst/>
          </a:prstGeom>
          <a:noFill/>
        </p:spPr>
      </p:pic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41325" y="3165475"/>
            <a:ext cx="798988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>
                <a:latin typeface="Courier New" charset="0"/>
              </a:rPr>
              <a:t>CISCO Routers use the formula = </a:t>
            </a:r>
            <a:r>
              <a:rPr lang="en-US" sz="1900">
                <a:latin typeface="Arial" charset="0"/>
              </a:rPr>
              <a:t>10</a:t>
            </a:r>
            <a:r>
              <a:rPr lang="en-US" sz="1900" baseline="30000">
                <a:latin typeface="Arial" charset="0"/>
              </a:rPr>
              <a:t>8</a:t>
            </a:r>
            <a:r>
              <a:rPr lang="en-US" sz="1900">
                <a:latin typeface="Arial" charset="0"/>
              </a:rPr>
              <a:t>/bandwidth</a:t>
            </a:r>
            <a:endParaRPr lang="en-US" sz="16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charset="0"/>
              </a:rPr>
              <a:t>Rtr(config-if)# </a:t>
            </a:r>
            <a:r>
              <a:rPr lang="en-US" sz="1600" b="1">
                <a:latin typeface="Courier New" charset="0"/>
              </a:rPr>
              <a:t>bandwidth 64 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= </a:t>
            </a:r>
            <a:r>
              <a:rPr lang="en-US" sz="1600">
                <a:latin typeface="Courier New" charset="0"/>
              </a:rPr>
              <a:t>Rtr(config-if)# </a:t>
            </a:r>
            <a:r>
              <a:rPr lang="en-US" sz="1600" b="1">
                <a:latin typeface="Courier New" charset="0"/>
              </a:rPr>
              <a:t>ip ospf cost 1562</a:t>
            </a:r>
          </a:p>
          <a:p>
            <a:r>
              <a:rPr lang="en-US" sz="1900">
                <a:latin typeface="Courier New" charset="0"/>
              </a:rPr>
              <a:t>Rtr(config-if)# </a:t>
            </a:r>
            <a:r>
              <a:rPr lang="en-US" sz="1900" b="1">
                <a:latin typeface="Courier New" charset="0"/>
              </a:rPr>
              <a:t>bandwidth </a:t>
            </a:r>
            <a:r>
              <a:rPr lang="en-US" sz="1900" b="1" i="1">
                <a:latin typeface="Courier New" charset="0"/>
              </a:rPr>
              <a:t>kilobits</a:t>
            </a:r>
            <a:r>
              <a:rPr lang="en-US" sz="1900">
                <a:latin typeface="Courier New" charset="0"/>
              </a:rPr>
              <a:t>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28600" y="5891213"/>
            <a:ext cx="4648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(config-if)# </a:t>
            </a:r>
            <a:r>
              <a:rPr lang="en-US" sz="900" b="1" dirty="0" err="1">
                <a:latin typeface="Courier New" charset="0"/>
              </a:rPr>
              <a:t>ip</a:t>
            </a:r>
            <a:r>
              <a:rPr lang="en-US" sz="900" b="1" dirty="0">
                <a:latin typeface="Courier New" charset="0"/>
              </a:rPr>
              <a:t> </a:t>
            </a:r>
            <a:r>
              <a:rPr lang="en-US" sz="900" b="1" dirty="0" err="1">
                <a:latin typeface="Courier New" charset="0"/>
              </a:rPr>
              <a:t>ospf</a:t>
            </a:r>
            <a:r>
              <a:rPr lang="en-US" sz="900" b="1" dirty="0">
                <a:latin typeface="Courier New" charset="0"/>
              </a:rPr>
              <a:t> authentication-key </a:t>
            </a:r>
            <a:r>
              <a:rPr lang="en-US" sz="900" b="1" i="1" dirty="0">
                <a:latin typeface="Courier New" charset="0"/>
              </a:rPr>
              <a:t>passwd</a:t>
            </a:r>
          </a:p>
          <a:p>
            <a:pPr>
              <a:spcBef>
                <a:spcPct val="50000"/>
              </a:spcBef>
            </a:pPr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(config-router)# </a:t>
            </a:r>
            <a:r>
              <a:rPr lang="en-US" sz="900" b="1" dirty="0">
                <a:latin typeface="Courier New" charset="0"/>
              </a:rPr>
              <a:t>area “</a:t>
            </a:r>
            <a:r>
              <a:rPr lang="en-US" sz="900" b="1" i="1" dirty="0">
                <a:latin typeface="Courier New" charset="0"/>
              </a:rPr>
              <a:t>area”</a:t>
            </a:r>
            <a:r>
              <a:rPr lang="en-US" sz="900" b="1" dirty="0">
                <a:latin typeface="Courier New" charset="0"/>
              </a:rPr>
              <a:t> authentication</a:t>
            </a:r>
            <a:endParaRPr lang="en-US" sz="1900" b="1" dirty="0">
              <a:latin typeface="Courier New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3886200" y="5959475"/>
            <a:ext cx="4435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(config-if)# </a:t>
            </a:r>
            <a:r>
              <a:rPr lang="en-US" sz="900" b="1" dirty="0" err="1">
                <a:latin typeface="Courier New" charset="0"/>
              </a:rPr>
              <a:t>ip</a:t>
            </a:r>
            <a:r>
              <a:rPr lang="en-US" sz="900" b="1" dirty="0">
                <a:latin typeface="Courier New" charset="0"/>
              </a:rPr>
              <a:t> </a:t>
            </a:r>
            <a:r>
              <a:rPr lang="en-US" sz="900" b="1" dirty="0" err="1">
                <a:latin typeface="Courier New" charset="0"/>
              </a:rPr>
              <a:t>ospf</a:t>
            </a:r>
            <a:r>
              <a:rPr lang="en-US" sz="900" b="1" dirty="0">
                <a:latin typeface="Courier New" charset="0"/>
              </a:rPr>
              <a:t> message-digest-key </a:t>
            </a:r>
            <a:r>
              <a:rPr lang="en-US" sz="900" b="1" i="1" dirty="0">
                <a:latin typeface="Courier New" charset="0"/>
              </a:rPr>
              <a:t>key-id</a:t>
            </a:r>
            <a:r>
              <a:rPr lang="en-US" sz="900" b="1" dirty="0">
                <a:latin typeface="Courier New" charset="0"/>
              </a:rPr>
              <a:t> md5 </a:t>
            </a:r>
            <a:r>
              <a:rPr lang="en-US" sz="900" b="1" i="1" dirty="0">
                <a:latin typeface="Courier New" charset="0"/>
              </a:rPr>
              <a:t>password</a:t>
            </a:r>
          </a:p>
          <a:p>
            <a:r>
              <a:rPr lang="en-US" sz="900" dirty="0" err="1">
                <a:latin typeface="Courier New" charset="0"/>
              </a:rPr>
              <a:t>Rtr</a:t>
            </a:r>
            <a:r>
              <a:rPr lang="en-US" sz="900" dirty="0">
                <a:latin typeface="Courier New" charset="0"/>
              </a:rPr>
              <a:t>(config-router)# </a:t>
            </a:r>
            <a:r>
              <a:rPr lang="en-US" sz="900" b="1" dirty="0">
                <a:latin typeface="Courier New" charset="0"/>
              </a:rPr>
              <a:t>area </a:t>
            </a:r>
            <a:r>
              <a:rPr lang="en-US" sz="900" b="1" i="1" dirty="0" err="1">
                <a:latin typeface="Courier New" charset="0"/>
              </a:rPr>
              <a:t>area</a:t>
            </a:r>
            <a:r>
              <a:rPr lang="en-US" sz="900" b="1" dirty="0">
                <a:latin typeface="Courier New" charset="0"/>
              </a:rPr>
              <a:t> authentication [message-digest]</a:t>
            </a:r>
            <a:endParaRPr lang="en-US" sz="1900" b="1" dirty="0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762000"/>
          </a:xfrm>
        </p:spPr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OSPF Overview (</a:t>
            </a:r>
            <a:r>
              <a:rPr lang="en-US" sz="2800" dirty="0" err="1">
                <a:cs typeface="Arial" charset="0"/>
              </a:rPr>
              <a:t>terminologie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st</a:t>
            </a:r>
            <a:r>
              <a:rPr lang="ro-RO" sz="2800" dirty="0">
                <a:cs typeface="Arial" charset="0"/>
              </a:rPr>
              <a:t>ări</a:t>
            </a:r>
            <a:r>
              <a:rPr lang="en-US" sz="2800" dirty="0">
                <a:cs typeface="Arial" charset="0"/>
              </a:rPr>
              <a:t>, </a:t>
            </a:r>
            <a:r>
              <a:rPr lang="ro-RO" sz="2800" dirty="0">
                <a:cs typeface="Arial" charset="0"/>
              </a:rPr>
              <a:t>tipuri de rețele</a:t>
            </a:r>
            <a:r>
              <a:rPr lang="en-US" sz="2800" dirty="0">
                <a:cs typeface="Arial" charset="0"/>
              </a:rPr>
              <a:t>, protocol</a:t>
            </a:r>
            <a:r>
              <a:rPr lang="ro-RO" sz="2800" dirty="0">
                <a:cs typeface="Arial" charset="0"/>
              </a:rPr>
              <a:t>ul HELLO</a:t>
            </a:r>
            <a:r>
              <a:rPr lang="en-US" sz="2800" dirty="0">
                <a:cs typeface="Arial" charset="0"/>
              </a:rPr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o-RO" sz="2800" dirty="0">
                <a:solidFill>
                  <a:srgbClr val="000000"/>
                </a:solidFill>
                <a:cs typeface="Arial" charset="0"/>
              </a:rPr>
              <a:t>Funcționarea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OSPF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Single-area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și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Verifica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Single-area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are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peste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NBMA</a:t>
            </a:r>
            <a:endParaRPr lang="ro-RO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Multiar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ie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Configura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și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Verifica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re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OSPF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</a:rPr>
              <a:t>Multia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rie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Link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-uri </a:t>
            </a:r>
            <a:r>
              <a:rPr lang="en-US" sz="2800" dirty="0">
                <a:solidFill>
                  <a:srgbClr val="000000"/>
                </a:solidFill>
                <a:cs typeface="Arial" charset="0"/>
              </a:rPr>
              <a:t>Virtual</a:t>
            </a:r>
            <a:r>
              <a:rPr lang="ro-RO" sz="2800" dirty="0">
                <a:solidFill>
                  <a:srgbClr val="000000"/>
                </a:solidFill>
                <a:cs typeface="Arial" charset="0"/>
              </a:rPr>
              <a:t>e</a:t>
            </a:r>
            <a:endParaRPr lang="en-US" sz="2800" dirty="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Comenzi de afișare</a:t>
            </a:r>
            <a:endParaRPr lang="en-US" dirty="0">
              <a:cs typeface="Arial" charset="0"/>
            </a:endParaRPr>
          </a:p>
        </p:txBody>
      </p:sp>
      <p:pic>
        <p:nvPicPr>
          <p:cNvPr id="103429" name="Picture 5" descr="C:\Documents and Settings\quang\Desktop\CCNP_1\Chapter 6\CCNP1_ch6_pics\6.3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400800" cy="431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C</a:t>
            </a:r>
            <a:r>
              <a:rPr lang="ro-RO" dirty="0">
                <a:cs typeface="Arial" charset="0"/>
              </a:rPr>
              <a:t>omenzi c</a:t>
            </a:r>
            <a:r>
              <a:rPr lang="en-US" dirty="0" err="1">
                <a:cs typeface="Arial" charset="0"/>
              </a:rPr>
              <a:t>lear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si</a:t>
            </a:r>
            <a:r>
              <a:rPr lang="en-US" dirty="0">
                <a:cs typeface="Arial" charset="0"/>
              </a:rPr>
              <a:t> debug</a:t>
            </a:r>
          </a:p>
        </p:txBody>
      </p:sp>
      <p:pic>
        <p:nvPicPr>
          <p:cNvPr id="118787" name="Picture 1027" descr="C:\Documents and Settings\quang\Desktop\CCNP_1\Chapter 6\CCNP1_ch6_pics\6.3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705600" cy="4441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cs typeface="Arial" charset="0"/>
              </a:rPr>
              <a:t>Configur</a:t>
            </a:r>
            <a:r>
              <a:rPr lang="ro-RO" dirty="0">
                <a:solidFill>
                  <a:srgbClr val="000000"/>
                </a:solidFill>
                <a:cs typeface="Arial" charset="0"/>
              </a:rPr>
              <a:t>are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OSPF </a:t>
            </a:r>
            <a:r>
              <a:rPr lang="ro-RO" dirty="0">
                <a:solidFill>
                  <a:srgbClr val="000000"/>
                </a:solidFill>
                <a:cs typeface="Arial" charset="0"/>
              </a:rPr>
              <a:t>peste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NBMA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Ce sunt </a:t>
            </a:r>
            <a:r>
              <a:rPr lang="en-US" dirty="0">
                <a:cs typeface="Arial" charset="0"/>
              </a:rPr>
              <a:t>NBMA </a:t>
            </a:r>
          </a:p>
          <a:p>
            <a:r>
              <a:rPr lang="en-US" dirty="0">
                <a:cs typeface="Arial" charset="0"/>
              </a:rPr>
              <a:t>Full-mesh Frame Relay</a:t>
            </a:r>
          </a:p>
          <a:p>
            <a:r>
              <a:rPr lang="en-US" dirty="0">
                <a:cs typeface="Arial" charset="0"/>
              </a:rPr>
              <a:t>Partial-mesh Frame Relay</a:t>
            </a:r>
          </a:p>
          <a:p>
            <a:pPr lvl="1"/>
            <a:r>
              <a:rPr lang="en-US" dirty="0">
                <a:cs typeface="Arial" charset="0"/>
              </a:rPr>
              <a:t>Point-to-Multipoint OSPF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NBMA overview</a:t>
            </a:r>
          </a:p>
        </p:txBody>
      </p:sp>
      <p:pic>
        <p:nvPicPr>
          <p:cNvPr id="104454" name="Picture 6" descr="C:\Documents and Settings\quang\Desktop\CCNP_1\Chapter 6\CCNP1_ch6_pics\6.4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524000"/>
            <a:ext cx="5410200" cy="4678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cs typeface="Arial" charset="0"/>
              </a:rPr>
              <a:t>Full-mesh Frame Relay</a:t>
            </a:r>
          </a:p>
        </p:txBody>
      </p:sp>
      <p:pic>
        <p:nvPicPr>
          <p:cNvPr id="105477" name="Picture 5" descr="C:\Documents and Settings\quang\Desktop\CCNP_1\Chapter 6\CCNP1_ch6_pics\6.4.2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62100"/>
            <a:ext cx="601980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Partial-mesh Frame Relay</a:t>
            </a:r>
          </a:p>
        </p:txBody>
      </p:sp>
      <p:pic>
        <p:nvPicPr>
          <p:cNvPr id="106500" name="Picture 4" descr="C:\Documents and Settings\quang\Desktop\CCNP_1\Chapter 6\CCNP1_ch6_pics\6.4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38288"/>
            <a:ext cx="6858000" cy="453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Point-to-Multipoint OSPF</a:t>
            </a:r>
          </a:p>
        </p:txBody>
      </p:sp>
      <p:pic>
        <p:nvPicPr>
          <p:cNvPr id="120835" name="Picture 1027" descr="C:\Documents and Settings\quang\Desktop\CCNP_1\Chapter 6\CCNP1_ch6_pics\6.4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553200" cy="434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Funcționare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m</a:t>
            </a:r>
            <a:r>
              <a:rPr lang="en-US" dirty="0" err="1">
                <a:cs typeface="Arial" charset="0"/>
              </a:rPr>
              <a:t>ultiar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T</a:t>
            </a:r>
            <a:r>
              <a:rPr lang="ro-RO" sz="2800" dirty="0">
                <a:cs typeface="Arial" charset="0"/>
              </a:rPr>
              <a:t>abela de</a:t>
            </a:r>
            <a:r>
              <a:rPr lang="en-US" sz="2800" dirty="0">
                <a:cs typeface="Arial" charset="0"/>
              </a:rPr>
              <a:t> rut</a:t>
            </a:r>
            <a:r>
              <a:rPr lang="ro-RO" sz="2800" dirty="0">
                <a:cs typeface="Arial" charset="0"/>
              </a:rPr>
              <a:t>are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este prea mare</a:t>
            </a:r>
            <a:r>
              <a:rPr lang="en-US" sz="2800" dirty="0">
                <a:cs typeface="Arial" charset="0"/>
              </a:rPr>
              <a:t>, </a:t>
            </a:r>
            <a:r>
              <a:rPr lang="en-US" sz="2800" dirty="0" err="1">
                <a:cs typeface="Arial" charset="0"/>
              </a:rPr>
              <a:t>memor</a:t>
            </a:r>
            <a:r>
              <a:rPr lang="ro-RO" sz="2800" dirty="0">
                <a:cs typeface="Arial" charset="0"/>
              </a:rPr>
              <a:t>ia ruterului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este</a:t>
            </a:r>
            <a:r>
              <a:rPr lang="en-US" sz="2800" dirty="0">
                <a:cs typeface="Arial" charset="0"/>
              </a:rPr>
              <a:t> </a:t>
            </a:r>
            <a:r>
              <a:rPr lang="ro-RO" sz="2800" dirty="0">
                <a:cs typeface="Arial" charset="0"/>
              </a:rPr>
              <a:t>mult încărcată</a:t>
            </a:r>
            <a:endParaRPr lang="en-US" sz="28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Arial" charset="0"/>
              </a:rPr>
              <a:t>Crea</a:t>
            </a:r>
            <a:r>
              <a:rPr lang="ro-RO" sz="2400" dirty="0">
                <a:cs typeface="Arial" charset="0"/>
              </a:rPr>
              <a:t>re de arii multiple</a:t>
            </a:r>
            <a:r>
              <a:rPr lang="en-US" sz="2400" dirty="0">
                <a:cs typeface="Arial" charset="0"/>
              </a:rPr>
              <a:t> OSPF</a:t>
            </a:r>
          </a:p>
          <a:p>
            <a:pPr>
              <a:lnSpc>
                <a:spcPct val="90000"/>
              </a:lnSpc>
            </a:pPr>
            <a:r>
              <a:rPr lang="ro-RO" sz="2800" dirty="0">
                <a:cs typeface="Arial" charset="0"/>
              </a:rPr>
              <a:t>Tipuri de rutere </a:t>
            </a:r>
            <a:r>
              <a:rPr lang="en-US" sz="2800" dirty="0">
                <a:cs typeface="Arial" charset="0"/>
              </a:rPr>
              <a:t>OSPF </a:t>
            </a:r>
            <a:endParaRPr lang="ro-RO" sz="280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OSPF LSA </a:t>
            </a:r>
            <a:r>
              <a:rPr lang="ro-RO" sz="2800" dirty="0">
                <a:cs typeface="Arial" charset="0"/>
              </a:rPr>
              <a:t>și tipuri de arie</a:t>
            </a:r>
            <a:r>
              <a:rPr lang="en-US" sz="2800" dirty="0"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Arial" charset="0"/>
              </a:rPr>
              <a:t>Configur</a:t>
            </a:r>
            <a:r>
              <a:rPr lang="ro-RO" sz="2800" dirty="0">
                <a:cs typeface="Arial" charset="0"/>
              </a:rPr>
              <a:t>are</a:t>
            </a:r>
            <a:r>
              <a:rPr lang="en-US" sz="2800" dirty="0">
                <a:cs typeface="Arial" charset="0"/>
              </a:rPr>
              <a:t> OSPF </a:t>
            </a:r>
            <a:r>
              <a:rPr lang="ro-RO" sz="2800" dirty="0">
                <a:cs typeface="Arial" charset="0"/>
              </a:rPr>
              <a:t>peste arii</a:t>
            </a:r>
            <a:r>
              <a:rPr lang="en-US" sz="2800" dirty="0">
                <a:cs typeface="Arial" charset="0"/>
              </a:rPr>
              <a:t> multiple</a:t>
            </a:r>
          </a:p>
          <a:p>
            <a:pPr>
              <a:lnSpc>
                <a:spcPct val="90000"/>
              </a:lnSpc>
            </a:pPr>
            <a:r>
              <a:rPr lang="ro-RO" sz="2800" dirty="0">
                <a:cs typeface="Arial" charset="0"/>
              </a:rPr>
              <a:t>Inundarea cu</a:t>
            </a:r>
            <a:r>
              <a:rPr lang="en-US" sz="2800" dirty="0">
                <a:cs typeface="Arial" charset="0"/>
              </a:rPr>
              <a:t> LSUs </a:t>
            </a:r>
            <a:r>
              <a:rPr lang="ro-RO" sz="2800" dirty="0">
                <a:cs typeface="Arial" charset="0"/>
              </a:rPr>
              <a:t>pe arii</a:t>
            </a:r>
            <a:r>
              <a:rPr lang="en-US" sz="2800" dirty="0">
                <a:cs typeface="Arial" charset="0"/>
              </a:rPr>
              <a:t> multiple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Arial" charset="0"/>
              </a:rPr>
              <a:t>Updat</a:t>
            </a:r>
            <a:r>
              <a:rPr lang="ro-RO" sz="2800" dirty="0">
                <a:cs typeface="Arial" charset="0"/>
              </a:rPr>
              <a:t>area tabelei de rutare</a:t>
            </a:r>
            <a:endParaRPr lang="en-US" sz="2800" dirty="0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91400" cy="685800"/>
          </a:xfrm>
        </p:spPr>
        <p:txBody>
          <a:bodyPr/>
          <a:lstStyle/>
          <a:p>
            <a:r>
              <a:rPr lang="en-US">
                <a:cs typeface="Arial" charset="0"/>
              </a:rPr>
              <a:t>OSPF router types</a:t>
            </a:r>
          </a:p>
        </p:txBody>
      </p:sp>
      <p:pic>
        <p:nvPicPr>
          <p:cNvPr id="109572" name="Picture 4" descr="C:\Documents and Settings\quang\Desktop\CCNP_1\Chapter 6\CCNP1_ch6_pics\6.5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661389"/>
            <a:ext cx="4724400" cy="3559699"/>
          </a:xfrm>
          <a:prstGeom prst="rect">
            <a:avLst/>
          </a:prstGeom>
          <a:noFill/>
        </p:spPr>
      </p:pic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381000" y="4365103"/>
            <a:ext cx="7848600" cy="158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400" dirty="0">
                <a:latin typeface="Arial" charset="0"/>
                <a:cs typeface="Arial" charset="0"/>
              </a:rPr>
              <a:t>Ruterele schimbă </a:t>
            </a:r>
            <a:r>
              <a:rPr lang="en-US" sz="1400" dirty="0">
                <a:latin typeface="Arial" charset="0"/>
                <a:cs typeface="Arial" charset="0"/>
              </a:rPr>
              <a:t>LSAs via </a:t>
            </a:r>
            <a:r>
              <a:rPr lang="en-US" sz="1400" dirty="0" err="1">
                <a:latin typeface="Arial" charset="0"/>
                <a:cs typeface="Arial" charset="0"/>
              </a:rPr>
              <a:t>muticast</a:t>
            </a:r>
            <a:r>
              <a:rPr lang="en-US" sz="1400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400" dirty="0">
                <a:latin typeface="Arial" charset="0"/>
                <a:cs typeface="Arial" charset="0"/>
              </a:rPr>
              <a:t>Diferite tipuri de </a:t>
            </a:r>
            <a:r>
              <a:rPr lang="en-US" sz="1400" dirty="0">
                <a:latin typeface="Arial" charset="0"/>
                <a:cs typeface="Arial" charset="0"/>
              </a:rPr>
              <a:t>LSA: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1 LSA router,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2 LSA network,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3 LSA network summary,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 Type 4 LSA ASBR next hope reachability,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 5 LSA  external LSA  and </a:t>
            </a:r>
            <a:endParaRPr lang="ro-RO" sz="1200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200" dirty="0">
                <a:latin typeface="Arial" charset="0"/>
                <a:cs typeface="Arial" charset="0"/>
              </a:rPr>
              <a:t>Type7 LSA external NSSA route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1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LSA and area types</a:t>
            </a:r>
          </a:p>
        </p:txBody>
      </p:sp>
      <p:pic>
        <p:nvPicPr>
          <p:cNvPr id="110596" name="Picture 4" descr="C:\Documents and Settings\quang\Desktop\CCNP_1\Chapter 6\CCNP1_ch6_pics\6.5.3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28775"/>
            <a:ext cx="6477000" cy="4484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391400" cy="6858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Tipuri de rutere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46435" name="Picture 3" descr="C:\Documents and Settings\quang\Desktop\CCNP_1\Chapter 6\CCNP1_ch6_pics\6.5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09600"/>
            <a:ext cx="4724400" cy="3814763"/>
          </a:xfrm>
          <a:prstGeom prst="rect">
            <a:avLst/>
          </a:prstGeom>
          <a:noFill/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81000" y="46482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200" dirty="0">
                <a:latin typeface="Arial" charset="0"/>
                <a:cs typeface="Arial" charset="0"/>
              </a:rPr>
              <a:t>router</a:t>
            </a:r>
            <a:r>
              <a:rPr lang="ro-RO" sz="1200" dirty="0">
                <a:latin typeface="Arial" charset="0"/>
                <a:cs typeface="Arial" charset="0"/>
              </a:rPr>
              <a:t>ele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o-RO" sz="1200" dirty="0">
                <a:latin typeface="Arial" charset="0"/>
                <a:cs typeface="Arial" charset="0"/>
              </a:rPr>
              <a:t>fac schimb de</a:t>
            </a:r>
            <a:r>
              <a:rPr lang="en-US" sz="1200" dirty="0">
                <a:latin typeface="Arial" charset="0"/>
                <a:cs typeface="Arial" charset="0"/>
              </a:rPr>
              <a:t> LSA</a:t>
            </a:r>
            <a:r>
              <a:rPr lang="ro-RO" sz="1200" dirty="0">
                <a:latin typeface="Arial" charset="0"/>
                <a:cs typeface="Arial" charset="0"/>
              </a:rPr>
              <a:t>-uri (link state advertisments)</a:t>
            </a:r>
            <a:r>
              <a:rPr lang="en-US" sz="1200" dirty="0">
                <a:latin typeface="Arial" charset="0"/>
                <a:cs typeface="Arial" charset="0"/>
              </a:rPr>
              <a:t> via </a:t>
            </a:r>
            <a:r>
              <a:rPr lang="en-US" sz="1200" dirty="0" err="1">
                <a:latin typeface="Arial" charset="0"/>
                <a:cs typeface="Arial" charset="0"/>
              </a:rPr>
              <a:t>muticast</a:t>
            </a:r>
            <a:r>
              <a:rPr lang="en-US" sz="1200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ro-RO" sz="1200" dirty="0">
                <a:latin typeface="Arial" charset="0"/>
                <a:cs typeface="Arial" charset="0"/>
              </a:rPr>
              <a:t>Diferite tipuri de</a:t>
            </a:r>
            <a:r>
              <a:rPr lang="en-US" sz="1200" dirty="0">
                <a:latin typeface="Arial" charset="0"/>
                <a:cs typeface="Arial" charset="0"/>
              </a:rPr>
              <a:t> LSA: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1 LSA router,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2 LSA network,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3 LSA network summary,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 Type 4 LSA ASBR next hope reachability,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 5 LSA  external LSA  and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000" dirty="0">
                <a:latin typeface="Arial" charset="0"/>
                <a:cs typeface="Arial" charset="0"/>
              </a:rPr>
              <a:t>Type7 LSA external NSSA route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Flooding LSUs to multiple areas</a:t>
            </a:r>
          </a:p>
        </p:txBody>
      </p:sp>
      <p:pic>
        <p:nvPicPr>
          <p:cNvPr id="112644" name="Picture 4" descr="C:\Documents and Settings\quang\Desktop\CCNP_1\Chapter 6\CCNP1_ch6_pics\6.5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850" y="1447800"/>
            <a:ext cx="6462713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rea si</a:t>
            </a:r>
            <a:r>
              <a:rPr lang="en-US" dirty="0">
                <a:cs typeface="Arial" charset="0"/>
              </a:rPr>
              <a:t>  </a:t>
            </a:r>
            <a:r>
              <a:rPr lang="en-US" dirty="0" err="1">
                <a:cs typeface="Arial" charset="0"/>
              </a:rPr>
              <a:t>Verifica</a:t>
            </a:r>
            <a:r>
              <a:rPr lang="ro-RO" dirty="0">
                <a:cs typeface="Arial" charset="0"/>
              </a:rPr>
              <a:t>rea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m</a:t>
            </a:r>
            <a:r>
              <a:rPr lang="en-US" dirty="0" err="1">
                <a:cs typeface="Arial" charset="0"/>
              </a:rPr>
              <a:t>ultiar</a:t>
            </a:r>
            <a:r>
              <a:rPr lang="ro-RO" dirty="0">
                <a:cs typeface="Arial" charset="0"/>
              </a:rPr>
              <a:t>ie</a:t>
            </a:r>
            <a:endParaRPr lang="en-US" dirty="0">
              <a:cs typeface="Arial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en-US" dirty="0" err="1">
                <a:cs typeface="Arial" charset="0"/>
              </a:rPr>
              <a:t>multiar</a:t>
            </a:r>
            <a:r>
              <a:rPr lang="ro-RO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e</a:t>
            </a:r>
          </a:p>
          <a:p>
            <a:r>
              <a:rPr lang="ro-RO" dirty="0">
                <a:cs typeface="Arial" charset="0"/>
              </a:rPr>
              <a:t>Sumarizarea </a:t>
            </a:r>
            <a:r>
              <a:rPr lang="en-US" dirty="0" err="1">
                <a:cs typeface="Arial" charset="0"/>
              </a:rPr>
              <a:t>rute</a:t>
            </a:r>
            <a:r>
              <a:rPr lang="ro-RO" dirty="0">
                <a:cs typeface="Arial" charset="0"/>
              </a:rPr>
              <a:t>lor </a:t>
            </a:r>
            <a:r>
              <a:rPr lang="en-US" dirty="0">
                <a:cs typeface="Arial" charset="0"/>
              </a:rPr>
              <a:t>OSPF</a:t>
            </a:r>
          </a:p>
          <a:p>
            <a:r>
              <a:rPr lang="en-US" dirty="0" err="1">
                <a:cs typeface="Arial" charset="0"/>
              </a:rPr>
              <a:t>Verif</a:t>
            </a:r>
            <a:r>
              <a:rPr lang="ro-RO" dirty="0">
                <a:cs typeface="Arial" charset="0"/>
              </a:rPr>
              <a:t>icarea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oper</a:t>
            </a:r>
            <a:r>
              <a:rPr lang="ro-RO" dirty="0">
                <a:cs typeface="Arial" charset="0"/>
              </a:rPr>
              <a:t>ării </a:t>
            </a:r>
            <a:r>
              <a:rPr lang="en-US" dirty="0">
                <a:cs typeface="Arial" charset="0"/>
              </a:rPr>
              <a:t>OSPF</a:t>
            </a:r>
            <a:r>
              <a:rPr lang="ro-RO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multiarea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</a:t>
            </a:r>
            <a:r>
              <a:rPr lang="en-US" dirty="0">
                <a:cs typeface="Arial" charset="0"/>
              </a:rPr>
              <a:t> OSPF </a:t>
            </a:r>
            <a:r>
              <a:rPr lang="en-US" dirty="0" err="1">
                <a:cs typeface="Arial" charset="0"/>
              </a:rPr>
              <a:t>multiar</a:t>
            </a:r>
            <a:r>
              <a:rPr lang="ro-RO" dirty="0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e</a:t>
            </a:r>
          </a:p>
        </p:txBody>
      </p:sp>
      <p:pic>
        <p:nvPicPr>
          <p:cNvPr id="114693" name="Picture 5" descr="C:\Documents and Settings\quang\Desktop\CCNP_1\Chapter 6\CCNP1_ch6_pics\6.6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90700"/>
            <a:ext cx="6705600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338075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Sumarizarea </a:t>
            </a:r>
            <a:r>
              <a:rPr lang="en-US" dirty="0">
                <a:cs typeface="Arial" charset="0"/>
              </a:rPr>
              <a:t>route</a:t>
            </a:r>
            <a:r>
              <a:rPr lang="ro-RO" dirty="0">
                <a:cs typeface="Arial" charset="0"/>
              </a:rPr>
              <a:t>lor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416" y="1484784"/>
            <a:ext cx="6979884" cy="31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82562" y="4773464"/>
            <a:ext cx="8778875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r>
              <a:rPr lang="en-US" sz="1600" dirty="0">
                <a:latin typeface="Courier New" charset="0"/>
              </a:rPr>
              <a:t>Router(config-router)#</a:t>
            </a:r>
            <a:r>
              <a:rPr lang="en-US" sz="1600" b="1" dirty="0">
                <a:latin typeface="Courier New" charset="0"/>
              </a:rPr>
              <a:t>area </a:t>
            </a:r>
            <a:r>
              <a:rPr lang="en-US" sz="1600" b="1" i="1" dirty="0">
                <a:latin typeface="Courier New" charset="0"/>
              </a:rPr>
              <a:t>area-id </a:t>
            </a:r>
            <a:r>
              <a:rPr lang="en-US" sz="1600" b="1" dirty="0">
                <a:latin typeface="Courier New" charset="0"/>
              </a:rPr>
              <a:t>range</a:t>
            </a:r>
            <a:r>
              <a:rPr lang="en-US" sz="1600" b="1" i="1" dirty="0">
                <a:latin typeface="Courier New" charset="0"/>
              </a:rPr>
              <a:t> network-address subnet-mask</a:t>
            </a:r>
          </a:p>
          <a:p>
            <a:pPr>
              <a:spcBef>
                <a:spcPct val="20000"/>
              </a:spcBef>
              <a:buClr>
                <a:srgbClr val="009999"/>
              </a:buClr>
              <a:buSzPct val="125000"/>
              <a:buFont typeface="Arial" charset="0"/>
              <a:buNone/>
            </a:pPr>
            <a:endParaRPr lang="en-US" sz="1600" b="1" i="1" dirty="0">
              <a:latin typeface="Courier New" charset="0"/>
            </a:endParaRPr>
          </a:p>
          <a:p>
            <a:r>
              <a:rPr lang="en-US" sz="1600" dirty="0">
                <a:latin typeface="Courier New" charset="0"/>
              </a:rPr>
              <a:t>Router(config-router)#</a:t>
            </a:r>
            <a:r>
              <a:rPr lang="en-US" sz="1600" b="1" dirty="0">
                <a:latin typeface="Courier New" charset="0"/>
              </a:rPr>
              <a:t>summary-address </a:t>
            </a:r>
            <a:r>
              <a:rPr lang="en-US" sz="1600" b="1" i="1" dirty="0">
                <a:latin typeface="Courier New" charset="0"/>
              </a:rPr>
              <a:t>network-address  subnet-mask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Verifying multiarea OSPF operation</a:t>
            </a:r>
          </a:p>
        </p:txBody>
      </p:sp>
      <p:pic>
        <p:nvPicPr>
          <p:cNvPr id="124931" name="Picture 3" descr="C:\Documents and Settings\quang\Desktop\CCNP_1\Chapter 6\CCNP1_ch6_pics\6.6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95475"/>
            <a:ext cx="6553200" cy="386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Stub, Totally Stubby, and Not-So-Stubby Areas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Using stub and totally stubby areas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Stub and totally stubby area criteria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Configuring stub and totally stubby areas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OSPF stub area configuration example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OSPF totally stubby area configuration example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NSSA overview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How NSSA operates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Arial" charset="0"/>
              </a:rPr>
              <a:t>Configuring NSSA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Using stub and totally stubby areas</a:t>
            </a:r>
          </a:p>
        </p:txBody>
      </p:sp>
      <p:pic>
        <p:nvPicPr>
          <p:cNvPr id="126979" name="Picture 3" descr="C:\Documents and Settings\quang\Desktop\CCNP_1\Chapter 6\CCNP1_ch6_pics\6.7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6963"/>
            <a:ext cx="7010400" cy="263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Stub and totally stubby area criteria</a:t>
            </a:r>
          </a:p>
        </p:txBody>
      </p:sp>
      <p:pic>
        <p:nvPicPr>
          <p:cNvPr id="128003" name="Picture 3" descr="C:\Documents and Settings\quang\Desktop\CCNP_1\Chapter 6\CCNP1_ch6_pics\6.7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81150"/>
            <a:ext cx="6400800" cy="454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stub area configuration example</a:t>
            </a:r>
          </a:p>
        </p:txBody>
      </p:sp>
      <p:pic>
        <p:nvPicPr>
          <p:cNvPr id="130051" name="Picture 3" descr="C:\Documents and Settings\quang\Desktop\CCNP_1\Chapter 6\CCNP1_ch6_pics\6.7.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400800" cy="4270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OSPF totally stubby area configuration example</a:t>
            </a:r>
          </a:p>
        </p:txBody>
      </p:sp>
      <p:pic>
        <p:nvPicPr>
          <p:cNvPr id="131075" name="Picture 3" descr="C:\Documents and Settings\quang\Desktop\CCNP_1\Chapter 6\CCNP1_ch6_pics\6.7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90713"/>
            <a:ext cx="6934200" cy="38941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239000" cy="6858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Terminologie </a:t>
            </a:r>
            <a:r>
              <a:rPr lang="en-US" dirty="0">
                <a:cs typeface="Arial" charset="0"/>
              </a:rPr>
              <a:t> OSPF </a:t>
            </a:r>
          </a:p>
        </p:txBody>
      </p:sp>
      <p:pic>
        <p:nvPicPr>
          <p:cNvPr id="89094" name="Picture 6" descr="C:\Documents and Settings\quang\Desktop\CCNP_1\Chapter 6\CCNP1_ch6_pics\6.1.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9600"/>
            <a:ext cx="4648200" cy="2890838"/>
          </a:xfrm>
          <a:prstGeom prst="rect">
            <a:avLst/>
          </a:prstGeom>
          <a:noFill/>
        </p:spPr>
      </p:pic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0" y="33528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Area</a:t>
            </a:r>
            <a:r>
              <a:rPr lang="en-US" sz="1200" dirty="0">
                <a:latin typeface="Arial" charset="0"/>
                <a:cs typeface="Arial" charset="0"/>
              </a:rPr>
              <a:t>, </a:t>
            </a:r>
            <a:r>
              <a:rPr lang="en-US" sz="1200" dirty="0" err="1">
                <a:latin typeface="Arial" charset="0"/>
                <a:cs typeface="Arial" charset="0"/>
              </a:rPr>
              <a:t>num</a:t>
            </a:r>
            <a:r>
              <a:rPr lang="ro-RO" sz="1200" dirty="0">
                <a:latin typeface="Arial" charset="0"/>
                <a:cs typeface="Arial" charset="0"/>
              </a:rPr>
              <a:t>ăr pe </a:t>
            </a:r>
            <a:r>
              <a:rPr lang="en-US" sz="1200" dirty="0">
                <a:latin typeface="Arial" charset="0"/>
                <a:cs typeface="Arial" charset="0"/>
              </a:rPr>
              <a:t>32 bit (Area 0=Backbone area</a:t>
            </a:r>
            <a:r>
              <a:rPr lang="ro-RO" sz="1200" dirty="0">
                <a:latin typeface="Arial" charset="0"/>
                <a:cs typeface="Arial" charset="0"/>
              </a:rPr>
              <a:t>. Celelalte arii sunt conectate la aria 0</a:t>
            </a:r>
            <a:r>
              <a:rPr lang="en-US" sz="1200" dirty="0"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R</a:t>
            </a:r>
            <a:r>
              <a:rPr lang="en-US" sz="1200" b="1" dirty="0">
                <a:latin typeface="Arial" charset="0"/>
                <a:cs typeface="Arial" charset="0"/>
              </a:rPr>
              <a:t>outer ID</a:t>
            </a:r>
            <a:r>
              <a:rPr lang="en-US" sz="1200" dirty="0">
                <a:latin typeface="Arial" charset="0"/>
                <a:cs typeface="Arial" charset="0"/>
              </a:rPr>
              <a:t>, lo0 (</a:t>
            </a:r>
            <a:r>
              <a:rPr lang="ro-RO" sz="1200" dirty="0">
                <a:latin typeface="Arial" charset="0"/>
                <a:cs typeface="Arial" charset="0"/>
              </a:rPr>
              <a:t>diferite tipuri</a:t>
            </a:r>
            <a:r>
              <a:rPr lang="en-US" sz="1200" dirty="0">
                <a:latin typeface="Arial" charset="0"/>
                <a:cs typeface="Arial" charset="0"/>
              </a:rPr>
              <a:t>: Internal router, ABR, ASBR, Backbone Router … combination of the above)</a:t>
            </a:r>
            <a:endParaRPr lang="en-US" sz="10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Link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Cost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Link state </a:t>
            </a:r>
            <a:r>
              <a:rPr lang="en-US" sz="1200" dirty="0">
                <a:latin typeface="Arial" charset="0"/>
                <a:cs typeface="Arial" charset="0"/>
              </a:rPr>
              <a:t>(ex. </a:t>
            </a:r>
            <a:r>
              <a:rPr lang="ro-RO" sz="1200" dirty="0">
                <a:latin typeface="Arial" charset="0"/>
                <a:cs typeface="Arial" charset="0"/>
              </a:rPr>
              <a:t>un</a:t>
            </a:r>
            <a:r>
              <a:rPr lang="en-US" sz="1200" dirty="0">
                <a:latin typeface="Arial" charset="0"/>
                <a:cs typeface="Arial" charset="0"/>
              </a:rPr>
              <a:t> router an</a:t>
            </a:r>
            <a:r>
              <a:rPr lang="ro-RO" sz="1200" dirty="0">
                <a:latin typeface="Arial" charset="0"/>
                <a:cs typeface="Arial" charset="0"/>
              </a:rPr>
              <a:t>unță că este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en-US" sz="1200" dirty="0" err="1">
                <a:latin typeface="Arial" charset="0"/>
                <a:cs typeface="Arial" charset="0"/>
              </a:rPr>
              <a:t>conect</a:t>
            </a:r>
            <a:r>
              <a:rPr lang="ro-RO" sz="1200" dirty="0">
                <a:latin typeface="Arial" charset="0"/>
                <a:cs typeface="Arial" charset="0"/>
              </a:rPr>
              <a:t>at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r>
              <a:rPr lang="ro-RO" sz="1200" dirty="0">
                <a:latin typeface="Arial" charset="0"/>
                <a:cs typeface="Arial" charset="0"/>
              </a:rPr>
              <a:t>la</a:t>
            </a:r>
            <a:r>
              <a:rPr lang="en-US" sz="1200" dirty="0">
                <a:latin typeface="Arial" charset="0"/>
                <a:cs typeface="Arial" charset="0"/>
              </a:rPr>
              <a:t> router A </a:t>
            </a:r>
            <a:r>
              <a:rPr lang="ro-RO" sz="1200" dirty="0">
                <a:latin typeface="Arial" charset="0"/>
                <a:cs typeface="Arial" charset="0"/>
              </a:rPr>
              <a:t>pe rețeaua</a:t>
            </a:r>
            <a:r>
              <a:rPr lang="en-US" sz="1200" dirty="0">
                <a:latin typeface="Arial" charset="0"/>
                <a:cs typeface="Arial" charset="0"/>
              </a:rPr>
              <a:t> 11.0.0.0/8, cost 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Ad</a:t>
            </a:r>
            <a:r>
              <a:rPr lang="ro-RO" sz="1200" b="1" dirty="0">
                <a:latin typeface="Arial" charset="0"/>
                <a:cs typeface="Arial" charset="0"/>
              </a:rPr>
              <a:t>i</a:t>
            </a:r>
            <a:r>
              <a:rPr lang="en-US" sz="1200" b="1" dirty="0" err="1">
                <a:latin typeface="Arial" charset="0"/>
                <a:cs typeface="Arial" charset="0"/>
              </a:rPr>
              <a:t>acen</a:t>
            </a:r>
            <a:r>
              <a:rPr lang="ro-RO" sz="1200" b="1" dirty="0">
                <a:latin typeface="Arial" charset="0"/>
                <a:cs typeface="Arial" charset="0"/>
              </a:rPr>
              <a:t>țe </a:t>
            </a:r>
            <a:r>
              <a:rPr lang="ro-RO" sz="1200" dirty="0">
                <a:latin typeface="Arial" charset="0"/>
                <a:cs typeface="Arial" charset="0"/>
              </a:rPr>
              <a:t>(vecini)</a:t>
            </a:r>
            <a:endParaRPr lang="en-US" sz="1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DR, BDR </a:t>
            </a:r>
            <a:r>
              <a:rPr lang="en-US" sz="1200" b="1" dirty="0" err="1">
                <a:latin typeface="Arial" charset="0"/>
                <a:cs typeface="Arial" charset="0"/>
              </a:rPr>
              <a:t>DROthers</a:t>
            </a:r>
            <a:r>
              <a:rPr lang="en-US" sz="1200" b="1" dirty="0">
                <a:latin typeface="Arial" charset="0"/>
                <a:cs typeface="Arial" charset="0"/>
              </a:rPr>
              <a:t> </a:t>
            </a:r>
            <a:r>
              <a:rPr lang="en-US" sz="1200" dirty="0">
                <a:latin typeface="Arial" charset="0"/>
                <a:cs typeface="Arial" charset="0"/>
              </a:rPr>
              <a:t>(Broadcast or NBMA network)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Pachete </a:t>
            </a:r>
            <a:r>
              <a:rPr lang="en-US" sz="1200" b="1" dirty="0">
                <a:latin typeface="Arial" charset="0"/>
                <a:cs typeface="Arial" charset="0"/>
              </a:rPr>
              <a:t>OSPF  </a:t>
            </a:r>
            <a:r>
              <a:rPr lang="en-US" sz="1200" dirty="0">
                <a:latin typeface="Arial" charset="0"/>
                <a:cs typeface="Arial" charset="0"/>
              </a:rPr>
              <a:t>(Hello, DBD, LSR, LSU and </a:t>
            </a:r>
            <a:r>
              <a:rPr lang="en-US" sz="1200" dirty="0" err="1">
                <a:latin typeface="Arial" charset="0"/>
                <a:cs typeface="Arial" charset="0"/>
              </a:rPr>
              <a:t>LSack</a:t>
            </a:r>
            <a:r>
              <a:rPr lang="en-US" sz="1200" dirty="0">
                <a:latin typeface="Arial" charset="0"/>
                <a:cs typeface="Arial" charset="0"/>
              </a:rPr>
              <a:t>) </a:t>
            </a:r>
            <a:r>
              <a:rPr lang="en-US" sz="1200" dirty="0">
                <a:solidFill>
                  <a:srgbClr val="FF0603"/>
                </a:solidFill>
                <a:latin typeface="Arial" charset="0"/>
                <a:cs typeface="Arial" charset="0"/>
              </a:rPr>
              <a:t>NEXT SLIDE</a:t>
            </a:r>
            <a:endParaRPr lang="en-US" sz="1200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LSA</a:t>
            </a:r>
            <a:r>
              <a:rPr lang="en-US" sz="1200" dirty="0">
                <a:latin typeface="Arial" charset="0"/>
                <a:cs typeface="Arial" charset="0"/>
              </a:rPr>
              <a:t>: </a:t>
            </a:r>
            <a:r>
              <a:rPr lang="en-US" sz="1200" b="1" dirty="0">
                <a:latin typeface="Arial" charset="0"/>
                <a:cs typeface="Arial" charset="0"/>
              </a:rPr>
              <a:t>LSUs</a:t>
            </a:r>
            <a:r>
              <a:rPr lang="en-US" sz="1200" dirty="0">
                <a:latin typeface="Arial" charset="0"/>
                <a:cs typeface="Arial" charset="0"/>
              </a:rPr>
              <a:t> transport</a:t>
            </a:r>
            <a:r>
              <a:rPr lang="ro-RO" sz="1200" dirty="0">
                <a:latin typeface="Arial" charset="0"/>
                <a:cs typeface="Arial" charset="0"/>
              </a:rPr>
              <a:t>ă</a:t>
            </a:r>
            <a:r>
              <a:rPr lang="en-US" sz="1200" b="1" dirty="0">
                <a:latin typeface="Arial" charset="0"/>
                <a:cs typeface="Arial" charset="0"/>
              </a:rPr>
              <a:t> LSA </a:t>
            </a:r>
            <a:r>
              <a:rPr lang="en-US" sz="1200" dirty="0">
                <a:latin typeface="Arial" charset="0"/>
                <a:cs typeface="Arial" charset="0"/>
              </a:rPr>
              <a:t>(routers exchange LSAs via </a:t>
            </a:r>
            <a:r>
              <a:rPr lang="en-US" sz="1200" dirty="0" err="1">
                <a:latin typeface="Arial" charset="0"/>
                <a:cs typeface="Arial" charset="0"/>
              </a:rPr>
              <a:t>muticast</a:t>
            </a:r>
            <a:r>
              <a:rPr lang="en-US" sz="1200" dirty="0">
                <a:latin typeface="Arial" charset="0"/>
                <a:cs typeface="Arial" charset="0"/>
              </a:rPr>
              <a:t>; various types: LSA 1 router, 2 network, 3 network summary, 4 ASBR next hope reachability, 5 external LSA  and 7 external NSSA route)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Baza de date cu topologia rețelei </a:t>
            </a:r>
            <a:r>
              <a:rPr lang="en-US" sz="1200" dirty="0">
                <a:latin typeface="Arial" charset="0"/>
                <a:cs typeface="Arial" charset="0"/>
              </a:rPr>
              <a:t>(identical database)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o-RO" sz="1200" b="1" dirty="0">
                <a:latin typeface="Arial" charset="0"/>
                <a:cs typeface="Arial" charset="0"/>
              </a:rPr>
              <a:t>Algoritmul </a:t>
            </a:r>
            <a:r>
              <a:rPr lang="en-US" sz="1200" b="1" dirty="0">
                <a:latin typeface="Arial" charset="0"/>
                <a:cs typeface="Arial" charset="0"/>
              </a:rPr>
              <a:t>SPF</a:t>
            </a:r>
            <a:r>
              <a:rPr lang="ro-RO" sz="1200" b="1" dirty="0">
                <a:latin typeface="Arial" charset="0"/>
                <a:cs typeface="Arial" charset="0"/>
              </a:rPr>
              <a:t> (Dijkstra)</a:t>
            </a:r>
            <a:endParaRPr lang="en-US" sz="1200" b="1" dirty="0"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200" b="1" dirty="0">
                <a:latin typeface="Arial" charset="0"/>
                <a:cs typeface="Arial" charset="0"/>
              </a:rPr>
              <a:t>routing table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NSSA overview</a:t>
            </a:r>
          </a:p>
        </p:txBody>
      </p:sp>
      <p:pic>
        <p:nvPicPr>
          <p:cNvPr id="132099" name="Picture 3" descr="C:\Documents and Settings\quang\Desktop\CCNP_1\Chapter 6\CCNP1_ch6_pics\6.7.6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4963"/>
            <a:ext cx="6553200" cy="4395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cs typeface="Arial" charset="0"/>
              </a:rPr>
              <a:t>Operation and Configuration of NSSA</a:t>
            </a:r>
          </a:p>
        </p:txBody>
      </p:sp>
      <p:pic>
        <p:nvPicPr>
          <p:cNvPr id="134147" name="Picture 3" descr="C:\Documents and Settings\quang\Desktop\CCNP_1\Chapter 6\CCNP1_ch6_pics\6.7.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1524000"/>
            <a:ext cx="5457825" cy="3009900"/>
          </a:xfrm>
          <a:prstGeom prst="rect">
            <a:avLst/>
          </a:prstGeom>
          <a:noFill/>
        </p:spPr>
      </p:pic>
      <p:pic>
        <p:nvPicPr>
          <p:cNvPr id="134148" name="Picture 4" descr="C:\Documents and Settings\quang\Desktop\CCNP_1\Chapter 6\CCNP1_ch6_pics\6.7.8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724400"/>
            <a:ext cx="5943600" cy="1195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</a:t>
            </a:r>
            <a:r>
              <a:rPr lang="ro-RO" dirty="0">
                <a:cs typeface="Arial" charset="0"/>
              </a:rPr>
              <a:t>-uri </a:t>
            </a:r>
            <a:r>
              <a:rPr lang="en-US" dirty="0">
                <a:cs typeface="Arial" charset="0"/>
              </a:rPr>
              <a:t>Virtual</a:t>
            </a:r>
            <a:r>
              <a:rPr lang="ro-RO" dirty="0">
                <a:cs typeface="Arial" charset="0"/>
              </a:rPr>
              <a:t>e</a:t>
            </a:r>
            <a:endParaRPr lang="en-US" dirty="0">
              <a:cs typeface="Arial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Aria </a:t>
            </a:r>
            <a:r>
              <a:rPr lang="en-US" dirty="0">
                <a:cs typeface="Arial" charset="0"/>
              </a:rPr>
              <a:t>backbone are</a:t>
            </a:r>
            <a:r>
              <a:rPr lang="ro-RO" dirty="0">
                <a:cs typeface="Arial" charset="0"/>
              </a:rPr>
              <a:t> cerințe 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speciale</a:t>
            </a:r>
            <a:endParaRPr lang="en-US" dirty="0">
              <a:cs typeface="Arial" charset="0"/>
            </a:endParaRPr>
          </a:p>
          <a:p>
            <a:r>
              <a:rPr lang="en-US" dirty="0" err="1">
                <a:cs typeface="Arial" charset="0"/>
              </a:rPr>
              <a:t>Configur</a:t>
            </a:r>
            <a:r>
              <a:rPr lang="ro-RO" dirty="0">
                <a:cs typeface="Arial" charset="0"/>
              </a:rPr>
              <a:t>are de</a:t>
            </a:r>
            <a:r>
              <a:rPr lang="en-US" dirty="0">
                <a:cs typeface="Arial" charset="0"/>
              </a:rPr>
              <a:t> link</a:t>
            </a:r>
            <a:r>
              <a:rPr lang="ro-RO" dirty="0">
                <a:cs typeface="Arial" charset="0"/>
              </a:rPr>
              <a:t>uri </a:t>
            </a:r>
            <a:r>
              <a:rPr lang="en-US" dirty="0">
                <a:cs typeface="Arial" charset="0"/>
              </a:rPr>
              <a:t>virtual</a:t>
            </a:r>
            <a:r>
              <a:rPr lang="ro-RO" dirty="0">
                <a:cs typeface="Arial" charset="0"/>
              </a:rPr>
              <a:t>e</a:t>
            </a:r>
            <a:endParaRPr lang="en-US" dirty="0">
              <a:cs typeface="Arial" charset="0"/>
            </a:endParaRPr>
          </a:p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 </a:t>
            </a:r>
            <a:r>
              <a:rPr lang="en-US" dirty="0">
                <a:cs typeface="Arial" charset="0"/>
              </a:rPr>
              <a:t>Virtual link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Aria </a:t>
            </a:r>
            <a:r>
              <a:rPr lang="en-US" dirty="0">
                <a:cs typeface="Arial" charset="0"/>
              </a:rPr>
              <a:t>backbone are</a:t>
            </a:r>
            <a:r>
              <a:rPr lang="ro-RO" dirty="0">
                <a:cs typeface="Arial" charset="0"/>
              </a:rPr>
              <a:t> cerințe </a:t>
            </a:r>
            <a:r>
              <a:rPr lang="en-US" dirty="0">
                <a:cs typeface="Arial" charset="0"/>
              </a:rPr>
              <a:t> </a:t>
            </a:r>
            <a:r>
              <a:rPr lang="ro-RO" dirty="0">
                <a:cs typeface="Arial" charset="0"/>
              </a:rPr>
              <a:t>speciale</a:t>
            </a:r>
            <a:endParaRPr lang="en-US" dirty="0">
              <a:cs typeface="Arial" charset="0"/>
            </a:endParaRPr>
          </a:p>
        </p:txBody>
      </p:sp>
      <p:pic>
        <p:nvPicPr>
          <p:cNvPr id="136195" name="Picture 3" descr="C:\Documents and Settings\quang\Desktop\CCNP_1\Chapter 6\CCNP1_ch6_pics\6.8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96000" cy="4191000"/>
          </a:xfrm>
          <a:prstGeom prst="rect">
            <a:avLst/>
          </a:prstGeom>
          <a:noFill/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486400"/>
            <a:ext cx="4775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52400"/>
            <a:ext cx="8352928" cy="1143000"/>
          </a:xfrm>
        </p:spPr>
        <p:txBody>
          <a:bodyPr/>
          <a:lstStyle/>
          <a:p>
            <a:r>
              <a:rPr lang="ro-RO" dirty="0">
                <a:cs typeface="Arial" charset="0"/>
              </a:rPr>
              <a:t>Exemplu de </a:t>
            </a:r>
            <a:r>
              <a:rPr lang="en-US" dirty="0" err="1">
                <a:cs typeface="Arial" charset="0"/>
              </a:rPr>
              <a:t>configura</a:t>
            </a:r>
            <a:r>
              <a:rPr lang="ro-RO" dirty="0">
                <a:cs typeface="Arial" charset="0"/>
              </a:rPr>
              <a:t>re </a:t>
            </a:r>
            <a:r>
              <a:rPr lang="en-US" dirty="0">
                <a:cs typeface="Arial" charset="0"/>
              </a:rPr>
              <a:t>Virtual link</a:t>
            </a:r>
          </a:p>
        </p:txBody>
      </p:sp>
      <p:pic>
        <p:nvPicPr>
          <p:cNvPr id="138243" name="Picture 3" descr="C:\Documents and Settings\quang\Desktop\CCNP_1\Chapter 6\CCNP1_ch6_pics\6.8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705600" cy="4333875"/>
          </a:xfrm>
          <a:prstGeom prst="rect">
            <a:avLst/>
          </a:prstGeom>
          <a:noFill/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638800"/>
            <a:ext cx="63119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  <a:cs typeface="Arial" charset="0"/>
              </a:rPr>
              <a:t>Tipuri de pachete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OSPF</a:t>
            </a:r>
          </a:p>
        </p:txBody>
      </p:sp>
      <p:pic>
        <p:nvPicPr>
          <p:cNvPr id="90117" name="Picture 5" descr="C:\Documents and Settings\quang\Desktop\CCNP_1\Chapter 6\CCNP1_ch6_pics\6.1.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8950"/>
            <a:ext cx="6781800" cy="2703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ro-RO" dirty="0"/>
              <a:t>Pași în operarea </a:t>
            </a:r>
            <a:r>
              <a:rPr lang="en-US" dirty="0"/>
              <a:t>OSPF</a:t>
            </a: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391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962400"/>
            <a:ext cx="73056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733800"/>
            <a:ext cx="1676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575" y="1200473"/>
            <a:ext cx="329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336925" y="4918075"/>
            <a:ext cx="164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603"/>
                </a:solidFill>
              </a:rPr>
              <a:t>NEXT slide</a:t>
            </a:r>
            <a:endParaRPr lang="it-IT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0"/>
            <a:ext cx="8686800" cy="838200"/>
          </a:xfrm>
        </p:spPr>
        <p:txBody>
          <a:bodyPr/>
          <a:lstStyle/>
          <a:p>
            <a:r>
              <a:rPr lang="ro-RO" dirty="0"/>
              <a:t>Pași și stări de funcționare</a:t>
            </a:r>
            <a:r>
              <a:rPr lang="en-US" dirty="0"/>
              <a:t> OSPF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683" y="1196752"/>
            <a:ext cx="7704138" cy="4946104"/>
          </a:xfrm>
        </p:spPr>
        <p:txBody>
          <a:bodyPr/>
          <a:lstStyle/>
          <a:p>
            <a:pPr marL="288925" indent="-288925" defTabSz="814388">
              <a:lnSpc>
                <a:spcPct val="90000"/>
              </a:lnSpc>
              <a:buFontTx/>
              <a:buNone/>
            </a:pPr>
            <a:r>
              <a:rPr lang="en-US" sz="2000" b="1" dirty="0"/>
              <a:t>1.  </a:t>
            </a:r>
            <a:r>
              <a:rPr lang="ro-RO" sz="2000" b="1" dirty="0"/>
              <a:t>Stabilirea adiacențelor unui</a:t>
            </a:r>
            <a:r>
              <a:rPr lang="en-US" sz="2000" b="1" dirty="0"/>
              <a:t> router   (</a:t>
            </a:r>
            <a:r>
              <a:rPr lang="en-US" sz="2000" b="1" dirty="0" err="1"/>
              <a:t>Rute</a:t>
            </a:r>
            <a:r>
              <a:rPr lang="ro-RO" sz="2000" b="1" dirty="0"/>
              <a:t>rele</a:t>
            </a:r>
            <a:r>
              <a:rPr lang="en-US" sz="2000" b="1" dirty="0"/>
              <a:t> </a:t>
            </a:r>
            <a:r>
              <a:rPr lang="ro-RO" sz="2000" b="1" dirty="0"/>
              <a:t>sunt vecine</a:t>
            </a:r>
            <a:r>
              <a:rPr lang="en-US" sz="2000" b="1" dirty="0"/>
              <a:t>)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Down State </a:t>
            </a:r>
            <a:r>
              <a:rPr lang="en-US" sz="1800" dirty="0">
                <a:solidFill>
                  <a:srgbClr val="009999"/>
                </a:solidFill>
              </a:rPr>
              <a:t>– N</a:t>
            </a:r>
            <a:r>
              <a:rPr lang="ro-RO" sz="1800" dirty="0">
                <a:solidFill>
                  <a:srgbClr val="009999"/>
                </a:solidFill>
              </a:rPr>
              <a:t>u s-a primit niciun pachet</a:t>
            </a:r>
            <a:r>
              <a:rPr lang="en-US" sz="1800" dirty="0">
                <a:solidFill>
                  <a:srgbClr val="009999"/>
                </a:solidFill>
              </a:rPr>
              <a:t> Hello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Init State </a:t>
            </a:r>
            <a:r>
              <a:rPr lang="en-US" sz="1800" dirty="0">
                <a:solidFill>
                  <a:srgbClr val="009999"/>
                </a:solidFill>
              </a:rPr>
              <a:t>–</a:t>
            </a:r>
            <a:r>
              <a:rPr lang="ro-RO" sz="1800" dirty="0">
                <a:solidFill>
                  <a:srgbClr val="009999"/>
                </a:solidFill>
              </a:rPr>
              <a:t> S-a primit pachet</a:t>
            </a:r>
            <a:r>
              <a:rPr lang="en-US" sz="1800" dirty="0">
                <a:solidFill>
                  <a:srgbClr val="009999"/>
                </a:solidFill>
              </a:rPr>
              <a:t> Hell</a:t>
            </a:r>
            <a:r>
              <a:rPr lang="ro-RO" sz="1800" dirty="0">
                <a:solidFill>
                  <a:srgbClr val="009999"/>
                </a:solidFill>
              </a:rPr>
              <a:t>o</a:t>
            </a:r>
            <a:endParaRPr lang="en-US" sz="1800" dirty="0">
              <a:solidFill>
                <a:srgbClr val="009999"/>
              </a:solidFill>
            </a:endParaRPr>
          </a:p>
          <a:p>
            <a:pPr marL="965200" lvl="2" indent="0" defTabSz="814388">
              <a:lnSpc>
                <a:spcPct val="90000"/>
              </a:lnSpc>
            </a:pPr>
            <a:r>
              <a:rPr lang="en-US" sz="1600" dirty="0">
                <a:solidFill>
                  <a:srgbClr val="009999"/>
                </a:solidFill>
              </a:rPr>
              <a:t>“Hi, my name is Carlos.”              “Hi, my name is Maria.”</a:t>
            </a:r>
          </a:p>
          <a:p>
            <a:pPr marL="627063" lvl="1" indent="0" defTabSz="814388">
              <a:lnSpc>
                <a:spcPct val="90000"/>
              </a:lnSpc>
            </a:pPr>
            <a:r>
              <a:rPr lang="en-US" sz="1800" b="1" dirty="0">
                <a:solidFill>
                  <a:srgbClr val="009999"/>
                </a:solidFill>
              </a:rPr>
              <a:t>Two-way State </a:t>
            </a:r>
            <a:r>
              <a:rPr lang="en-US" sz="1800" dirty="0">
                <a:solidFill>
                  <a:srgbClr val="009999"/>
                </a:solidFill>
              </a:rPr>
              <a:t>– </a:t>
            </a:r>
            <a:r>
              <a:rPr lang="ro-RO" sz="1800" dirty="0">
                <a:solidFill>
                  <a:srgbClr val="009999"/>
                </a:solidFill>
              </a:rPr>
              <a:t>s-au primit pachete </a:t>
            </a:r>
            <a:r>
              <a:rPr lang="en-US" sz="1800" dirty="0">
                <a:solidFill>
                  <a:srgbClr val="009999"/>
                </a:solidFill>
              </a:rPr>
              <a:t>Hello </a:t>
            </a:r>
            <a:r>
              <a:rPr lang="ro-RO" sz="1800" dirty="0">
                <a:solidFill>
                  <a:srgbClr val="009999"/>
                </a:solidFill>
              </a:rPr>
              <a:t>si ruterele îsi cunosc reciproc identitățile</a:t>
            </a:r>
            <a:endParaRPr lang="en-US" sz="1800" dirty="0">
              <a:solidFill>
                <a:srgbClr val="009999"/>
              </a:solidFill>
            </a:endParaRPr>
          </a:p>
          <a:p>
            <a:pPr marL="965200" lvl="2" indent="0" defTabSz="814388">
              <a:lnSpc>
                <a:spcPct val="90000"/>
              </a:lnSpc>
            </a:pPr>
            <a:r>
              <a:rPr lang="en-US" sz="1600" dirty="0">
                <a:solidFill>
                  <a:srgbClr val="009999"/>
                </a:solidFill>
              </a:rPr>
              <a:t>“Hi, Maria, my name is Carlos.”   “Hi, Carlos, my name is Maria.”</a:t>
            </a:r>
          </a:p>
          <a:p>
            <a:pPr marL="457200" indent="-457200" defTabSz="814388">
              <a:lnSpc>
                <a:spcPct val="90000"/>
              </a:lnSpc>
              <a:buFontTx/>
              <a:buAutoNum type="arabicPeriod" startAt="2"/>
            </a:pPr>
            <a:r>
              <a:rPr lang="ro-RO" sz="2000" b="1" dirty="0"/>
              <a:t>Alegerea</a:t>
            </a:r>
            <a:r>
              <a:rPr lang="en-US" sz="2000" b="1" dirty="0"/>
              <a:t> DR </a:t>
            </a:r>
            <a:r>
              <a:rPr lang="ro-RO" sz="2000" b="1" dirty="0"/>
              <a:t>și</a:t>
            </a:r>
            <a:r>
              <a:rPr lang="en-US" sz="2000" b="1" dirty="0"/>
              <a:t> BDR – </a:t>
            </a:r>
            <a:r>
              <a:rPr lang="ro-RO" sz="2000" b="1" dirty="0"/>
              <a:t>numai pe segmente </a:t>
            </a:r>
            <a:r>
              <a:rPr lang="en-US" sz="2000" b="1" dirty="0"/>
              <a:t>Multi-access (broadcast) </a:t>
            </a:r>
            <a:endParaRPr lang="ro-RO" sz="2000" b="1" dirty="0"/>
          </a:p>
          <a:p>
            <a:pPr marL="800100" lvl="2" indent="0" defTabSz="814388">
              <a:lnSpc>
                <a:spcPct val="90000"/>
              </a:lnSpc>
              <a:buNone/>
            </a:pPr>
            <a:r>
              <a:rPr lang="ro-RO" sz="1800" dirty="0">
                <a:solidFill>
                  <a:srgbClr val="009999"/>
                </a:solidFill>
              </a:rPr>
              <a:t>- Pe segmentele BMA se stabilesc </a:t>
            </a:r>
            <a:r>
              <a:rPr lang="en-US" sz="1800" dirty="0">
                <a:solidFill>
                  <a:srgbClr val="009999"/>
                </a:solidFill>
              </a:rPr>
              <a:t>DR </a:t>
            </a:r>
            <a:r>
              <a:rPr lang="ro-RO" sz="1800" dirty="0">
                <a:solidFill>
                  <a:srgbClr val="009999"/>
                </a:solidFill>
              </a:rPr>
              <a:t>și</a:t>
            </a:r>
            <a:r>
              <a:rPr lang="en-US" sz="1800" dirty="0">
                <a:solidFill>
                  <a:srgbClr val="009999"/>
                </a:solidFill>
              </a:rPr>
              <a:t> BDR</a:t>
            </a:r>
          </a:p>
          <a:p>
            <a:pPr marL="627063" lvl="1" indent="0" defTabSz="814388">
              <a:lnSpc>
                <a:spcPct val="90000"/>
              </a:lnSpc>
              <a:buNone/>
            </a:pPr>
            <a:r>
              <a:rPr lang="ro-RO" sz="1800" dirty="0">
                <a:solidFill>
                  <a:srgbClr val="009999"/>
                </a:solidFill>
              </a:rPr>
              <a:t>Se stabilesc stările de adiacență cu celelelte rutere</a:t>
            </a:r>
            <a:endParaRPr lang="en-US" sz="1800" dirty="0"/>
          </a:p>
          <a:p>
            <a:pPr marL="288925" indent="-288925" defTabSz="814388">
              <a:lnSpc>
                <a:spcPct val="90000"/>
              </a:lnSpc>
              <a:buFontTx/>
              <a:buNone/>
            </a:pPr>
            <a:r>
              <a:rPr lang="en-US" sz="2000" b="1" dirty="0"/>
              <a:t>3.  D</a:t>
            </a:r>
            <a:r>
              <a:rPr lang="ro-RO" sz="2000" b="1" dirty="0"/>
              <a:t>e</a:t>
            </a:r>
            <a:r>
              <a:rPr lang="en-US" sz="2000" b="1" dirty="0" err="1"/>
              <a:t>sc</a:t>
            </a:r>
            <a:r>
              <a:rPr lang="ro-RO" sz="2000" b="1" dirty="0"/>
              <a:t>operirea</a:t>
            </a:r>
            <a:r>
              <a:rPr lang="en-US" sz="2000" b="1" dirty="0"/>
              <a:t> </a:t>
            </a:r>
            <a:r>
              <a:rPr lang="en-US" sz="2000" b="1" dirty="0" err="1"/>
              <a:t>Rute</a:t>
            </a:r>
            <a:r>
              <a:rPr lang="ro-RO" sz="2000" b="1" dirty="0"/>
              <a:t>lor</a:t>
            </a:r>
            <a:r>
              <a:rPr lang="en-US" sz="2000" b="1" dirty="0"/>
              <a:t> </a:t>
            </a:r>
            <a:r>
              <a:rPr lang="en-US" sz="1200" b="1" dirty="0">
                <a:solidFill>
                  <a:srgbClr val="FF0603"/>
                </a:solidFill>
              </a:rPr>
              <a:t>(coming soon)</a:t>
            </a:r>
            <a:endParaRPr lang="en-US" sz="2000" b="1" dirty="0"/>
          </a:p>
          <a:p>
            <a:pPr marL="627063" lvl="1" indent="0" defTabSz="814388">
              <a:lnSpc>
                <a:spcPct val="90000"/>
              </a:lnSpc>
            </a:pPr>
            <a:r>
              <a:rPr lang="ro-RO" sz="1800" dirty="0">
                <a:solidFill>
                  <a:srgbClr val="009999"/>
                </a:solidFill>
              </a:rPr>
              <a:t>Se schimbă pachete de stare</a:t>
            </a:r>
            <a:endParaRPr lang="en-US" sz="1800" dirty="0">
              <a:solidFill>
                <a:srgbClr val="009999"/>
              </a:solidFill>
            </a:endParaRPr>
          </a:p>
          <a:p>
            <a:pPr marL="627063" lvl="1" indent="0" defTabSz="814388">
              <a:lnSpc>
                <a:spcPct val="90000"/>
              </a:lnSpc>
            </a:pPr>
            <a:r>
              <a:rPr lang="ro-RO" sz="1800" dirty="0">
                <a:solidFill>
                  <a:srgbClr val="009999"/>
                </a:solidFill>
              </a:rPr>
              <a:t>Se încarcă starea rețelei în rutere</a:t>
            </a:r>
            <a:endParaRPr lang="en-US" sz="1800" dirty="0">
              <a:solidFill>
                <a:srgbClr val="009999"/>
              </a:solidFill>
            </a:endParaRPr>
          </a:p>
          <a:p>
            <a:pPr marL="627063" lvl="1" indent="0" defTabSz="814388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Full State (Routers </a:t>
            </a:r>
            <a:r>
              <a:rPr lang="ro-RO" sz="1800" dirty="0">
                <a:solidFill>
                  <a:schemeClr val="accent2"/>
                </a:solidFill>
              </a:rPr>
              <a:t>sunt</a:t>
            </a:r>
            <a:r>
              <a:rPr lang="en-US" sz="1800" dirty="0">
                <a:solidFill>
                  <a:schemeClr val="accent2"/>
                </a:solidFill>
              </a:rPr>
              <a:t> “fully adjacent”)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5399605" y="4869160"/>
            <a:ext cx="3322712" cy="105708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4.  </a:t>
            </a:r>
            <a:r>
              <a:rPr lang="ro-RO" sz="1800" b="1" dirty="0">
                <a:latin typeface="Arial" charset="0"/>
              </a:rPr>
              <a:t>Calcularea </a:t>
            </a:r>
            <a:r>
              <a:rPr lang="en-US" sz="1800" b="1" dirty="0">
                <a:latin typeface="Arial" charset="0"/>
              </a:rPr>
              <a:t>Routing Table</a:t>
            </a:r>
          </a:p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5.  M</a:t>
            </a:r>
            <a:r>
              <a:rPr lang="ro-RO" sz="1800" b="1" dirty="0">
                <a:latin typeface="Arial" charset="0"/>
              </a:rPr>
              <a:t>enținerea </a:t>
            </a:r>
            <a:r>
              <a:rPr lang="en-US" sz="1800" b="1" dirty="0">
                <a:latin typeface="Arial" charset="0"/>
              </a:rPr>
              <a:t>LSDB </a:t>
            </a:r>
            <a:r>
              <a:rPr lang="ro-RO" sz="1800" b="1" dirty="0">
                <a:latin typeface="Arial" charset="0"/>
              </a:rPr>
              <a:t>și</a:t>
            </a:r>
            <a:r>
              <a:rPr lang="en-US" sz="1800" b="1" dirty="0">
                <a:latin typeface="Arial" charset="0"/>
              </a:rPr>
              <a:t> </a:t>
            </a:r>
            <a:endParaRPr lang="ro-RO" sz="1800" b="1" dirty="0">
              <a:latin typeface="Arial" charset="0"/>
            </a:endParaRPr>
          </a:p>
          <a:p>
            <a:pPr eaLnBrk="0" hangingPunct="0">
              <a:lnSpc>
                <a:spcPct val="85000"/>
              </a:lnSpc>
              <a:spcBef>
                <a:spcPct val="50000"/>
              </a:spcBef>
              <a:buClr>
                <a:schemeClr val="folHlink"/>
              </a:buClr>
              <a:buSzPct val="100000"/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Routing Table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 charset="0"/>
              </a:rPr>
              <a:t>Tipuri de rețele </a:t>
            </a:r>
            <a:r>
              <a:rPr lang="en-US" dirty="0">
                <a:cs typeface="Arial" charset="0"/>
              </a:rPr>
              <a:t>OSPF</a:t>
            </a:r>
          </a:p>
        </p:txBody>
      </p:sp>
      <p:pic>
        <p:nvPicPr>
          <p:cNvPr id="115715" name="Picture 3" descr="C:\Documents and Settings\quang\Desktop\CCNP_1\Chapter 6\CCNP1_ch6_pics\6.1.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705600" cy="2055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err="1">
                <a:cs typeface="Arial" charset="0"/>
              </a:rPr>
              <a:t>Protocolul</a:t>
            </a:r>
            <a:r>
              <a:rPr lang="en-US" dirty="0">
                <a:cs typeface="Arial" charset="0"/>
              </a:rPr>
              <a:t> OSPF Hello</a:t>
            </a:r>
          </a:p>
        </p:txBody>
      </p:sp>
      <p:pic>
        <p:nvPicPr>
          <p:cNvPr id="116739" name="Picture 1027" descr="C:\Documents and Settings\quang\Desktop\CCNP_1\Chapter 6\CCNP1_ch6_pics\6.1.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1825625"/>
            <a:ext cx="6629400" cy="1603375"/>
          </a:xfrm>
          <a:prstGeom prst="rect">
            <a:avLst/>
          </a:prstGeom>
          <a:noFill/>
        </p:spPr>
      </p:pic>
      <p:pic>
        <p:nvPicPr>
          <p:cNvPr id="116740" name="Picture 1028" descr="C:\Documents and Settings\quang\Desktop\CCNP_1\Chapter 6\CCNP1_ch6_pics\6.1.5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657600"/>
            <a:ext cx="6629400" cy="236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5E2D263-A712-45BC-8C89-B80E80A0B9EE}"/>
</file>

<file path=customXml/itemProps2.xml><?xml version="1.0" encoding="utf-8"?>
<ds:datastoreItem xmlns:ds="http://schemas.openxmlformats.org/officeDocument/2006/customXml" ds:itemID="{9B8A8360-3895-4692-80D2-1DBF7C7B2FA1}"/>
</file>

<file path=customXml/itemProps3.xml><?xml version="1.0" encoding="utf-8"?>
<ds:datastoreItem xmlns:ds="http://schemas.openxmlformats.org/officeDocument/2006/customXml" ds:itemID="{0AA0BA3B-68E3-4A93-8B02-DEB9348FF9F2}"/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1049</Words>
  <Application>Microsoft Office PowerPoint</Application>
  <PresentationFormat>On-screen Show (4:3)</PresentationFormat>
  <Paragraphs>150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Courier New</vt:lpstr>
      <vt:lpstr>Times New Roman</vt:lpstr>
      <vt:lpstr>Default Design</vt:lpstr>
      <vt:lpstr>OSPF </vt:lpstr>
      <vt:lpstr>Obiective</vt:lpstr>
      <vt:lpstr>Tipuri de rutere OSPF</vt:lpstr>
      <vt:lpstr>Terminologie  OSPF </vt:lpstr>
      <vt:lpstr>Tipuri de pachete OSPF</vt:lpstr>
      <vt:lpstr>Pași în operarea OSPF</vt:lpstr>
      <vt:lpstr>Pași și stări de funcționare OSPF </vt:lpstr>
      <vt:lpstr>Tipuri de rețele OSPF</vt:lpstr>
      <vt:lpstr>Protocolul OSPF Hello</vt:lpstr>
      <vt:lpstr>OSPF Operation</vt:lpstr>
      <vt:lpstr>Step 1: Stabilirea adiacențelor unui  ruter</vt:lpstr>
      <vt:lpstr>Step 2: Alegerea DR și a BDR</vt:lpstr>
      <vt:lpstr>Step 3: Descoperirea rutelor</vt:lpstr>
      <vt:lpstr>Step 4: Selectarea rutelor potrivite</vt:lpstr>
      <vt:lpstr>Step 5: Menținerea informatiei de rutare</vt:lpstr>
      <vt:lpstr>Configurare și Verificare OSPF</vt:lpstr>
      <vt:lpstr>Configurare OSPF pe rutere într-o singură arie</vt:lpstr>
      <vt:lpstr>Comenzi de configurare optională</vt:lpstr>
      <vt:lpstr>Comenzi de configurare optională (continuare)</vt:lpstr>
      <vt:lpstr>Comenzi de afișare</vt:lpstr>
      <vt:lpstr>Comenzi clear si debug</vt:lpstr>
      <vt:lpstr>Configurare OSPF peste NBMA</vt:lpstr>
      <vt:lpstr>NBMA overview</vt:lpstr>
      <vt:lpstr>Full-mesh Frame Relay</vt:lpstr>
      <vt:lpstr>Partial-mesh Frame Relay</vt:lpstr>
      <vt:lpstr>Point-to-Multipoint OSPF</vt:lpstr>
      <vt:lpstr>Funcționare OSPF multiarie</vt:lpstr>
      <vt:lpstr>OSPF router types</vt:lpstr>
      <vt:lpstr>OSPF LSA and area types</vt:lpstr>
      <vt:lpstr>Flooding LSUs to multiple areas</vt:lpstr>
      <vt:lpstr>Configurarea si  Verificarea OSPF multiarie</vt:lpstr>
      <vt:lpstr>Exemplu de configurare OSPF multiarie</vt:lpstr>
      <vt:lpstr>Sumarizarea routelor OSPF</vt:lpstr>
      <vt:lpstr>Verifying multiarea OSPF operation</vt:lpstr>
      <vt:lpstr>Stub, Totally Stubby, and Not-So-Stubby Areas</vt:lpstr>
      <vt:lpstr>Using stub and totally stubby areas</vt:lpstr>
      <vt:lpstr>Stub and totally stubby area criteria</vt:lpstr>
      <vt:lpstr>OSPF stub area configuration example</vt:lpstr>
      <vt:lpstr>OSPF totally stubby area configuration example</vt:lpstr>
      <vt:lpstr>NSSA overview</vt:lpstr>
      <vt:lpstr>Operation and Configuration of NSSA</vt:lpstr>
      <vt:lpstr>Link-uri Virtuale</vt:lpstr>
      <vt:lpstr>Aria backbone are cerințe  speciale</vt:lpstr>
      <vt:lpstr>Exemplu de configurare Virtual link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3 Module 3  Single-Area OSPF</dc:title>
  <dc:creator>hhecht</dc:creator>
  <cp:lastModifiedBy>Iosif Praoveanu</cp:lastModifiedBy>
  <cp:revision>107</cp:revision>
  <dcterms:created xsi:type="dcterms:W3CDTF">2003-05-14T17:49:59Z</dcterms:created>
  <dcterms:modified xsi:type="dcterms:W3CDTF">2020-11-07T05:39:15Z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