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71" r:id="rId5"/>
    <p:sldId id="270" r:id="rId6"/>
    <p:sldId id="259" r:id="rId7"/>
    <p:sldId id="262" r:id="rId8"/>
    <p:sldId id="290" r:id="rId9"/>
    <p:sldId id="289" r:id="rId10"/>
    <p:sldId id="272" r:id="rId11"/>
    <p:sldId id="335" r:id="rId12"/>
    <p:sldId id="338" r:id="rId13"/>
    <p:sldId id="337" r:id="rId14"/>
    <p:sldId id="33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9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24" y="1570816"/>
            <a:ext cx="11277614" cy="1646302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PROGRAMAREA ORIENTAT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OBIECT C++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ro-RO" b="1" dirty="0">
                <a:solidFill>
                  <a:srgbClr val="003296"/>
                </a:solidFill>
              </a:rPr>
              <a:t>Universitatea Titu Maiorescu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201706"/>
            <a:ext cx="11255188" cy="597525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o-RO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o-RO" b="1" dirty="0">
                <a:solidFill>
                  <a:srgbClr val="002060"/>
                </a:solidFill>
              </a:rPr>
              <a:t>TRANSMITEREA UNUI OBIECT CA PARAMETRU AL UNEI FUNCȚII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o-RO" sz="2400" b="1" dirty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o-RO" sz="2400" b="1" dirty="0"/>
              <a:t>Transmiterea unui obiect prin valoare:  </a:t>
            </a:r>
            <a:r>
              <a:rPr lang="ro-RO" sz="2400" dirty="0"/>
              <a:t>se construiește un obiect local prin constructorul de copiere care realizează o copie a obiectului pe stiva.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o-RO" sz="2400" dirty="0"/>
          </a:p>
          <a:p>
            <a:pPr marL="0" indent="0" algn="just">
              <a:lnSpc>
                <a:spcPct val="120000"/>
              </a:lnSpc>
              <a:buNone/>
            </a:pPr>
            <a:endParaRPr lang="ro-RO" sz="2400" dirty="0"/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o-RO" sz="2400" b="1" dirty="0"/>
              <a:t>Transmiterea prin referința </a:t>
            </a:r>
            <a:r>
              <a:rPr lang="ro-RO" sz="2400" b="1" dirty="0">
                <a:solidFill>
                  <a:srgbClr val="FF0000"/>
                </a:solidFill>
              </a:rPr>
              <a:t>(&amp;)</a:t>
            </a:r>
            <a:r>
              <a:rPr lang="ro-RO" sz="2400" b="1" dirty="0"/>
              <a:t> sau prin adresă </a:t>
            </a:r>
            <a:r>
              <a:rPr lang="ro-RO" sz="2400" b="1" dirty="0">
                <a:solidFill>
                  <a:srgbClr val="FF0000"/>
                </a:solidFill>
              </a:rPr>
              <a:t>(*)</a:t>
            </a:r>
            <a:r>
              <a:rPr lang="ro-RO" sz="2400" b="1" dirty="0"/>
              <a:t>:  </a:t>
            </a:r>
            <a:r>
              <a:rPr lang="ro-RO" sz="2400" dirty="0"/>
              <a:t>nu se mai apelează constructorul de copiere!!!!</a:t>
            </a:r>
          </a:p>
        </p:txBody>
      </p:sp>
    </p:spTree>
    <p:extLst>
      <p:ext uri="{BB962C8B-B14F-4D97-AF65-F5344CB8AC3E}">
        <p14:creationId xmlns:p14="http://schemas.microsoft.com/office/powerpoint/2010/main" val="22801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28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statice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/>
              <a:t>Implicit </a:t>
            </a:r>
            <a:r>
              <a:rPr lang="en-US" b="1" dirty="0" err="1"/>
              <a:t>datele</a:t>
            </a:r>
            <a:r>
              <a:rPr lang="en-US" b="1" dirty="0"/>
              <a:t> </a:t>
            </a:r>
            <a:r>
              <a:rPr lang="en-US" b="1" dirty="0" err="1"/>
              <a:t>membre</a:t>
            </a:r>
            <a:r>
              <a:rPr lang="en-US" b="1" dirty="0"/>
              <a:t> sunt </a:t>
            </a:r>
            <a:r>
              <a:rPr lang="en-US" b="1" dirty="0" err="1"/>
              <a:t>alocate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obiect</a:t>
            </a:r>
            <a:r>
              <a:rPr lang="en-US" b="1" dirty="0"/>
              <a:t> al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</a:t>
            </a:r>
            <a:r>
              <a:rPr lang="en-US" sz="2400" b="1" dirty="0">
                <a:solidFill>
                  <a:srgbClr val="CF894F"/>
                </a:solidFill>
                <a:cs typeface="Courier New" panose="02070309020205020404" pitchFamily="49" charset="0"/>
              </a:rPr>
              <a:t>p1  0x07008                                                       p2 0x98005</a:t>
            </a:r>
            <a:endParaRPr lang="ro-RO" sz="2400" b="1" dirty="0">
              <a:solidFill>
                <a:srgbClr val="CF894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77F30-6281-4CCF-8C9D-FCBC22259B5E}"/>
              </a:ext>
            </a:extLst>
          </p:cNvPr>
          <p:cNvSpPr/>
          <p:nvPr/>
        </p:nvSpPr>
        <p:spPr>
          <a:xfrm>
            <a:off x="2174240" y="2113280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“Popescu”</a:t>
            </a:r>
          </a:p>
          <a:p>
            <a:pPr algn="ctr"/>
            <a:r>
              <a:rPr lang="en-US" dirty="0"/>
              <a:t>27</a:t>
            </a: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909CE-D5CC-4723-89BE-62B63924FDB8}"/>
              </a:ext>
            </a:extLst>
          </p:cNvPr>
          <p:cNvSpPr/>
          <p:nvPr/>
        </p:nvSpPr>
        <p:spPr>
          <a:xfrm>
            <a:off x="7097955" y="2044999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“Ionescu”</a:t>
            </a:r>
          </a:p>
          <a:p>
            <a:pPr algn="ctr"/>
            <a:r>
              <a:rPr lang="en-US" dirty="0"/>
              <a:t>31</a:t>
            </a: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A784B-37E9-478D-BFEA-1677F4ED91A6}"/>
              </a:ext>
            </a:extLst>
          </p:cNvPr>
          <p:cNvSpPr/>
          <p:nvPr/>
        </p:nvSpPr>
        <p:spPr>
          <a:xfrm>
            <a:off x="3577962" y="4280945"/>
            <a:ext cx="4429760" cy="8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Segment de cod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afisare</a:t>
            </a:r>
            <a:r>
              <a:rPr lang="en-US" dirty="0"/>
              <a:t>(){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nume</a:t>
            </a:r>
            <a:r>
              <a:rPr lang="en-US" dirty="0"/>
              <a:t>}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F0B019-5C43-4B34-9EBC-73F8CDA8194D}"/>
              </a:ext>
            </a:extLst>
          </p:cNvPr>
          <p:cNvCxnSpPr/>
          <p:nvPr/>
        </p:nvCxnSpPr>
        <p:spPr>
          <a:xfrm flipH="1" flipV="1">
            <a:off x="3738880" y="2687320"/>
            <a:ext cx="299720" cy="15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59E9D-FDCF-4030-85F1-2D4385F02F86}"/>
              </a:ext>
            </a:extLst>
          </p:cNvPr>
          <p:cNvCxnSpPr/>
          <p:nvPr/>
        </p:nvCxnSpPr>
        <p:spPr>
          <a:xfrm flipV="1">
            <a:off x="6918960" y="2619039"/>
            <a:ext cx="101600" cy="14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5414"/>
            <a:ext cx="11287125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statice</a:t>
            </a:r>
            <a:endParaRPr lang="en-US" sz="36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1065774"/>
            <a:ext cx="10515600" cy="54863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Exist</a:t>
            </a:r>
            <a:r>
              <a:rPr lang="ro-RO" sz="2400" dirty="0">
                <a:latin typeface="+mj-lt"/>
                <a:cs typeface="Courier New" panose="02070309020205020404" pitchFamily="49" charset="0"/>
              </a:rPr>
              <a:t>ă situații în care anumite date membre au aceași valoare pentru toate obiectele unei clase</a:t>
            </a:r>
          </a:p>
          <a:p>
            <a:pPr marL="0" lvl="0" indent="0" algn="just">
              <a:buNone/>
            </a:pPr>
            <a:endParaRPr lang="ro-RO" sz="2400" dirty="0">
              <a:latin typeface="+mj-lt"/>
              <a:cs typeface="Courier New" panose="02070309020205020404" pitchFamily="49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Exemple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naționalitatea unei persoane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numărul de credite necesar unui student pentru a promova anul 1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numărul de obiecte cu o anumită proprietate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ro-RO" sz="2400" dirty="0">
              <a:latin typeface="+mj-lt"/>
              <a:cs typeface="Courier New" panose="02070309020205020404" pitchFamily="49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Dacă aceste date sunt definite ca date membre ale unei clase, atunci se alocă spațiu de memorie pentru fiecare instanță, deși valoarea lor este aceeași!!!! 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85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28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statice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/>
              <a:t>Implicit </a:t>
            </a:r>
            <a:r>
              <a:rPr lang="en-US" b="1" dirty="0" err="1"/>
              <a:t>datele</a:t>
            </a:r>
            <a:r>
              <a:rPr lang="en-US" b="1" dirty="0"/>
              <a:t> </a:t>
            </a:r>
            <a:r>
              <a:rPr lang="en-US" b="1" dirty="0" err="1"/>
              <a:t>membre</a:t>
            </a:r>
            <a:r>
              <a:rPr lang="en-US" b="1" dirty="0"/>
              <a:t> sunt </a:t>
            </a:r>
            <a:r>
              <a:rPr lang="en-US" b="1" dirty="0" err="1"/>
              <a:t>alocate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obiect</a:t>
            </a:r>
            <a:r>
              <a:rPr lang="en-US" b="1" dirty="0"/>
              <a:t> al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</a:t>
            </a:r>
            <a:r>
              <a:rPr lang="en-US" sz="2400" b="1" dirty="0">
                <a:solidFill>
                  <a:srgbClr val="CF894F"/>
                </a:solidFill>
                <a:cs typeface="Courier New" panose="02070309020205020404" pitchFamily="49" charset="0"/>
              </a:rPr>
              <a:t>p1  0x07008                                                       p2 0x98005</a:t>
            </a:r>
            <a:endParaRPr lang="ro-RO" sz="2400" b="1" dirty="0">
              <a:solidFill>
                <a:srgbClr val="CF894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77F30-6281-4CCF-8C9D-FCBC22259B5E}"/>
              </a:ext>
            </a:extLst>
          </p:cNvPr>
          <p:cNvSpPr/>
          <p:nvPr/>
        </p:nvSpPr>
        <p:spPr>
          <a:xfrm>
            <a:off x="2174240" y="2113280"/>
            <a:ext cx="1564640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“Popescu”</a:t>
            </a:r>
          </a:p>
          <a:p>
            <a:pPr algn="ctr"/>
            <a:r>
              <a:rPr lang="en-US" dirty="0"/>
              <a:t>27</a:t>
            </a:r>
            <a:endParaRPr lang="ro-RO" dirty="0"/>
          </a:p>
          <a:p>
            <a:pPr algn="ctr"/>
            <a:r>
              <a:rPr lang="ro-RO" b="1" dirty="0">
                <a:solidFill>
                  <a:srgbClr val="FF0000"/>
                </a:solidFill>
              </a:rPr>
              <a:t>Română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909CE-D5CC-4723-89BE-62B63924FDB8}"/>
              </a:ext>
            </a:extLst>
          </p:cNvPr>
          <p:cNvSpPr/>
          <p:nvPr/>
        </p:nvSpPr>
        <p:spPr>
          <a:xfrm>
            <a:off x="7097955" y="2044999"/>
            <a:ext cx="1564640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“Ionescu”</a:t>
            </a:r>
          </a:p>
          <a:p>
            <a:pPr algn="ctr"/>
            <a:r>
              <a:rPr lang="en-US" dirty="0"/>
              <a:t>31</a:t>
            </a:r>
            <a:endParaRPr lang="ro-RO" b="1" dirty="0">
              <a:solidFill>
                <a:srgbClr val="FF0000"/>
              </a:solidFill>
            </a:endParaRPr>
          </a:p>
          <a:p>
            <a:pPr algn="ctr"/>
            <a:r>
              <a:rPr lang="ro-RO" b="1" dirty="0">
                <a:solidFill>
                  <a:srgbClr val="FF0000"/>
                </a:solidFill>
              </a:rPr>
              <a:t>Română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A784B-37E9-478D-BFEA-1677F4ED91A6}"/>
              </a:ext>
            </a:extLst>
          </p:cNvPr>
          <p:cNvSpPr/>
          <p:nvPr/>
        </p:nvSpPr>
        <p:spPr>
          <a:xfrm>
            <a:off x="3577962" y="4280945"/>
            <a:ext cx="4429760" cy="8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Segment de cod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afisare</a:t>
            </a:r>
            <a:r>
              <a:rPr lang="en-US" dirty="0"/>
              <a:t>(){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nume</a:t>
            </a:r>
            <a:r>
              <a:rPr lang="en-US" dirty="0"/>
              <a:t>}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F0B019-5C43-4B34-9EBC-73F8CDA8194D}"/>
              </a:ext>
            </a:extLst>
          </p:cNvPr>
          <p:cNvCxnSpPr/>
          <p:nvPr/>
        </p:nvCxnSpPr>
        <p:spPr>
          <a:xfrm flipH="1" flipV="1">
            <a:off x="3738880" y="2687320"/>
            <a:ext cx="299720" cy="15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59E9D-FDCF-4030-85F1-2D4385F02F86}"/>
              </a:ext>
            </a:extLst>
          </p:cNvPr>
          <p:cNvCxnSpPr/>
          <p:nvPr/>
        </p:nvCxnSpPr>
        <p:spPr>
          <a:xfrm flipV="1">
            <a:off x="6918960" y="2619039"/>
            <a:ext cx="101600" cy="14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5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5414"/>
            <a:ext cx="11287125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statice</a:t>
            </a:r>
            <a:endParaRPr lang="en-US" sz="36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tatic Keyword in C++ » PREP INSTA">
            <a:extLst>
              <a:ext uri="{FF2B5EF4-FFF2-40B4-BE49-F238E27FC236}">
                <a16:creationId xmlns:a16="http://schemas.microsoft.com/office/drawing/2014/main" id="{3ECA3DF1-8813-475F-B8C5-64685F18E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352550"/>
            <a:ext cx="69532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9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statice</a:t>
            </a:r>
            <a:endParaRPr lang="en-US" sz="36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1065774"/>
            <a:ext cx="10515600" cy="5486399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Datele </a:t>
            </a:r>
            <a:r>
              <a:rPr lang="ro-RO" b="1" dirty="0">
                <a:solidFill>
                  <a:srgbClr val="002060"/>
                </a:solidFill>
              </a:rPr>
              <a:t>membre statice </a:t>
            </a:r>
            <a:r>
              <a:rPr lang="ro-RO" dirty="0"/>
              <a:t>sunt date membre ale unei clase ce sunt partajate de toate obiectele</a:t>
            </a:r>
            <a:r>
              <a:rPr lang="en-US" dirty="0"/>
              <a:t>;</a:t>
            </a:r>
            <a:endParaRPr lang="ro-RO" dirty="0"/>
          </a:p>
          <a:p>
            <a:pPr marL="0" lvl="0" indent="0" algn="just">
              <a:buNone/>
            </a:pPr>
            <a:endParaRPr lang="ro-RO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O dată membră se alocă în memorie o singură dată, indiferent de numărul obiectelor</a:t>
            </a:r>
          </a:p>
          <a:p>
            <a:pPr marL="0" lvl="0" indent="0" algn="just">
              <a:buNone/>
            </a:pPr>
            <a:endParaRPr lang="ro-RO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o-RO" dirty="0"/>
              <a:t>Sintaxa </a:t>
            </a:r>
            <a:r>
              <a:rPr lang="en-US" dirty="0" err="1"/>
              <a:t>declar</a:t>
            </a:r>
            <a:r>
              <a:rPr lang="ro-RO" dirty="0"/>
              <a:t>ării unei date membre statice:</a:t>
            </a:r>
          </a:p>
          <a:p>
            <a:pPr marL="0" lvl="0" indent="0">
              <a:buNone/>
            </a:pP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IdNumeClasa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</a:t>
            </a: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static tip nume;</a:t>
            </a: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859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0306"/>
            <a:ext cx="10873690" cy="599738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Exemplu de date membre statice:</a:t>
            </a: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ro-RO" dirty="0"/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 definirea unei clase, o dată membră statică nu este definită, ci doar declarată!!!!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membr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static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ț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ializat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constructor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!!!!</a:t>
            </a:r>
            <a:endParaRPr lang="en-A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Alocarea memoriei pentru o dată membre statică (definirea) și inițializarea ei se realizeză explicit în exteriorul clasei. </a:t>
            </a:r>
          </a:p>
          <a:p>
            <a:pPr marL="0" indent="0" algn="ctr">
              <a:buNone/>
            </a:pPr>
            <a:r>
              <a:rPr lang="ro-RO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lasa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data_statica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valoare initiala;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 defTabSz="357188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3" y="1099670"/>
            <a:ext cx="10725773" cy="1576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float TVA;//TVA pentru produce</a:t>
            </a:r>
          </a:p>
          <a:p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nr_studenti;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 total de studenți</a:t>
            </a:r>
            <a:endParaRPr lang="en-U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9" y="497541"/>
            <a:ext cx="10967819" cy="5755342"/>
          </a:xfrm>
        </p:spPr>
        <p:txBody>
          <a:bodyPr>
            <a:normAutofit/>
          </a:bodyPr>
          <a:lstStyle/>
          <a:p>
            <a:pPr marL="0" indent="0" defTabSz="268288">
              <a:buNone/>
            </a:pPr>
            <a:r>
              <a:rPr lang="ro-RO" sz="3600" b="1" dirty="0">
                <a:solidFill>
                  <a:srgbClr val="002060"/>
                </a:solidFill>
              </a:rPr>
              <a:t>Accesarea unei date membre statice</a:t>
            </a:r>
          </a:p>
          <a:p>
            <a:pPr algn="just">
              <a:lnSpc>
                <a:spcPct val="80000"/>
              </a:lnSpc>
              <a:buNone/>
            </a:pPr>
            <a:endParaRPr lang="en-US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Regurile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aceelasi</a:t>
            </a:r>
            <a:r>
              <a:rPr lang="en-US" dirty="0"/>
              <a:t> ca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regurile</a:t>
            </a:r>
            <a:r>
              <a:rPr lang="en-US" dirty="0"/>
              <a:t> de </a:t>
            </a:r>
            <a:r>
              <a:rPr lang="en-US" dirty="0" err="1"/>
              <a:t>acees</a:t>
            </a:r>
            <a:r>
              <a:rPr lang="en-US" dirty="0"/>
              <a:t> la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apoate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static</a:t>
            </a:r>
            <a:r>
              <a:rPr lang="ro-RO" dirty="0"/>
              <a:t> fie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ro-RO" dirty="0"/>
              <a:t>, fie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:</a:t>
            </a:r>
          </a:p>
          <a:p>
            <a:pPr algn="just">
              <a:lnSpc>
                <a:spcPct val="80000"/>
              </a:lnSpc>
              <a:buNone/>
            </a:pPr>
            <a:endParaRPr lang="en-US" b="1" dirty="0"/>
          </a:p>
          <a:p>
            <a:pPr algn="ctr">
              <a:lnSpc>
                <a:spcPct val="80000"/>
              </a:lnSpc>
              <a:buNone/>
            </a:pPr>
            <a:r>
              <a:rPr lang="en-US" b="1" dirty="0" err="1">
                <a:solidFill>
                  <a:srgbClr val="002060"/>
                </a:solidFill>
              </a:rPr>
              <a:t>nume_clasa</a:t>
            </a:r>
            <a:r>
              <a:rPr lang="en-US" b="1" dirty="0">
                <a:solidFill>
                  <a:srgbClr val="002060"/>
                </a:solidFill>
              </a:rPr>
              <a:t>::</a:t>
            </a:r>
            <a:r>
              <a:rPr lang="en-US" b="1" dirty="0" err="1">
                <a:solidFill>
                  <a:srgbClr val="002060"/>
                </a:solidFill>
              </a:rPr>
              <a:t>data_statica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algn="ctr">
              <a:lnSpc>
                <a:spcPct val="8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statici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înc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create</a:t>
            </a:r>
            <a:r>
              <a:rPr lang="ro-RO" dirty="0"/>
              <a:t>.</a:t>
            </a:r>
            <a:endParaRPr lang="en-US" dirty="0"/>
          </a:p>
          <a:p>
            <a:pPr marL="0" indent="0" algn="just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5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4988" y="537028"/>
            <a:ext cx="6852783" cy="5826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Produs{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nume[100];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pret; //fara TVA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  <a:endParaRPr lang="en-AU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PROCENT_TVA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Produs(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*nume,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pret)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strcpy(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 nume, nume);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pret = pret;}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afisare(){ </a:t>
            </a:r>
          </a:p>
          <a:p>
            <a:pPr marL="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"&lt;&lt;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getPretCuTVA()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getPretCuTVA()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pret*(1+PROCENT_TVA);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}}; </a:t>
            </a:r>
          </a:p>
          <a:p>
            <a:pPr marL="0" indent="0">
              <a:buNone/>
            </a:pPr>
            <a:r>
              <a:rPr lang="ro-RO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Produs::PROCENT_TVA = 0.2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705600" y="406400"/>
            <a:ext cx="5050971" cy="64516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 </a:t>
            </a:r>
          </a:p>
          <a:p>
            <a:pPr marL="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p1("CPU", 100); </a:t>
            </a:r>
          </a:p>
          <a:p>
            <a:pPr marL="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p2("HDD", 200); 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p1.afisare(); 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p2.afisare();</a:t>
            </a:r>
          </a:p>
          <a:p>
            <a:pPr marL="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::PROCENT_TVA;</a:t>
            </a:r>
          </a:p>
          <a:p>
            <a:pPr marL="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76572" y="21431"/>
            <a:ext cx="14514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5159828" y="537027"/>
            <a:ext cx="1248228" cy="522515"/>
          </a:xfrm>
          <a:prstGeom prst="wedgeRectCallout">
            <a:avLst>
              <a:gd name="adj1" fmla="val -89318"/>
              <a:gd name="adj2" fmla="val 1705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Declarare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40800" y="1534545"/>
            <a:ext cx="2830285" cy="911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CPU 124</a:t>
            </a:r>
          </a:p>
          <a:p>
            <a:pPr algn="ctr"/>
            <a:r>
              <a:rPr lang="en-AU" dirty="0"/>
              <a:t>HDD 248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168571" y="5827145"/>
            <a:ext cx="1248228" cy="522515"/>
          </a:xfrm>
          <a:prstGeom prst="wedgeRectCallout">
            <a:avLst>
              <a:gd name="adj1" fmla="val -95132"/>
              <a:gd name="adj2" fmla="val 121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Definire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8483599" y="4005602"/>
            <a:ext cx="2779487" cy="522515"/>
          </a:xfrm>
          <a:prstGeom prst="wedgeRectCallout">
            <a:avLst>
              <a:gd name="adj1" fmla="val -53272"/>
              <a:gd name="adj2" fmla="val -2128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Accesare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464456"/>
            <a:ext cx="11538856" cy="605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ro-RO" b="1" dirty="0">
                <a:solidFill>
                  <a:srgbClr val="002060"/>
                </a:solidFill>
              </a:rPr>
              <a:t>Metode </a:t>
            </a:r>
            <a:r>
              <a:rPr kumimoji="1" lang="en-US" b="1" dirty="0" err="1">
                <a:solidFill>
                  <a:srgbClr val="002060"/>
                </a:solidFill>
              </a:rPr>
              <a:t>membre</a:t>
            </a:r>
            <a:r>
              <a:rPr kumimoji="1" lang="en-US" b="1" dirty="0">
                <a:solidFill>
                  <a:srgbClr val="002060"/>
                </a:solidFill>
              </a:rPr>
              <a:t> statice</a:t>
            </a:r>
            <a:endParaRPr kumimoji="1" lang="ro-RO" b="1" dirty="0">
              <a:solidFill>
                <a:srgbClr val="002060"/>
              </a:solidFill>
            </a:endParaRPr>
          </a:p>
          <a:p>
            <a:pPr marL="609600" indent="-609600" algn="just">
              <a:buNone/>
            </a:pPr>
            <a:endParaRPr kumimoji="1" lang="ro-RO" sz="2400" b="1" dirty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 err="1"/>
              <a:t>S</a:t>
            </a:r>
            <a:r>
              <a:rPr lang="en-US" sz="2400" dirty="0" err="1"/>
              <a:t>unt</a:t>
            </a:r>
            <a:r>
              <a:rPr lang="en-US" sz="2400" dirty="0"/>
              <a:t> </a:t>
            </a:r>
            <a:r>
              <a:rPr lang="en-US" sz="2400" dirty="0" err="1"/>
              <a:t>asociate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ro-RO" sz="2400" dirty="0"/>
              <a:t>, ci nu unui obiect.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O</a:t>
            </a:r>
            <a:r>
              <a:rPr lang="en-US" sz="2400" dirty="0"/>
              <a:t> </a:t>
            </a:r>
            <a:r>
              <a:rPr lang="en-US" sz="2400" dirty="0" err="1"/>
              <a:t>referin</a:t>
            </a:r>
            <a:r>
              <a:rPr lang="ro-RO" sz="2400" dirty="0"/>
              <a:t>ță</a:t>
            </a:r>
            <a:r>
              <a:rPr lang="en-US" sz="2400" dirty="0"/>
              <a:t> la o </a:t>
            </a: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</a:t>
            </a:r>
            <a:r>
              <a:rPr lang="en-US" sz="2400" dirty="0" err="1"/>
              <a:t>membr</a:t>
            </a:r>
            <a:r>
              <a:rPr lang="ro-RO" sz="2400" dirty="0"/>
              <a:t>ă</a:t>
            </a:r>
            <a:r>
              <a:rPr lang="en-US" sz="2400" dirty="0"/>
              <a:t> static</a:t>
            </a:r>
            <a:r>
              <a:rPr lang="ro-RO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necesit</a:t>
            </a:r>
            <a:r>
              <a:rPr lang="ro-RO" sz="2400" dirty="0"/>
              <a:t>ă</a:t>
            </a:r>
            <a:r>
              <a:rPr lang="en-US" sz="2400" dirty="0"/>
              <a:t> un </a:t>
            </a:r>
            <a:r>
              <a:rPr lang="en-US" sz="2400" dirty="0" err="1"/>
              <a:t>obiect</a:t>
            </a:r>
            <a:r>
              <a:rPr lang="en-US" sz="2400" dirty="0"/>
              <a:t>;</a:t>
            </a:r>
          </a:p>
          <a:p>
            <a:pPr marL="609600" indent="-609600" algn="just">
              <a:buNone/>
            </a:pPr>
            <a:r>
              <a:rPr lang="en-US" sz="2400" dirty="0"/>
              <a:t>			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clasa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statica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algn="just">
              <a:buNone/>
            </a:pPr>
            <a:endParaRPr lang="ro-RO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F</a:t>
            </a:r>
            <a:r>
              <a:rPr lang="en-US" sz="2400" dirty="0" err="1"/>
              <a:t>unc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membr</a:t>
            </a:r>
            <a:r>
              <a:rPr lang="ro-RO" sz="2400" dirty="0"/>
              <a:t>ă</a:t>
            </a:r>
            <a:r>
              <a:rPr lang="en-US" sz="2400" dirty="0"/>
              <a:t> static</a:t>
            </a:r>
            <a:r>
              <a:rPr lang="ro-RO" sz="2400" dirty="0"/>
              <a:t>ă</a:t>
            </a:r>
            <a:r>
              <a:rPr lang="en-US" sz="2400" dirty="0"/>
              <a:t> care </a:t>
            </a:r>
            <a:r>
              <a:rPr lang="en-US" sz="2400" dirty="0" err="1"/>
              <a:t>acceseaz</a:t>
            </a:r>
            <a:r>
              <a:rPr lang="ro-RO" sz="2400" dirty="0"/>
              <a:t>ă</a:t>
            </a:r>
            <a:r>
              <a:rPr lang="en-US" sz="2400" dirty="0"/>
              <a:t> date </a:t>
            </a:r>
            <a:r>
              <a:rPr lang="en-US" sz="2400" dirty="0" err="1"/>
              <a:t>membre</a:t>
            </a:r>
            <a:r>
              <a:rPr lang="en-US" sz="2400" dirty="0"/>
              <a:t> </a:t>
            </a:r>
            <a:r>
              <a:rPr lang="en-US" sz="2400" dirty="0" err="1"/>
              <a:t>statice</a:t>
            </a:r>
            <a:r>
              <a:rPr lang="en-US" sz="2400" dirty="0"/>
              <a:t> nu are </a:t>
            </a:r>
            <a:r>
              <a:rPr lang="en-US" sz="2400" dirty="0" err="1"/>
              <a:t>argumente</a:t>
            </a:r>
            <a:r>
              <a:rPr lang="en-US" sz="2400" dirty="0"/>
              <a:t>;</a:t>
            </a:r>
            <a:endParaRPr lang="ro-RO" sz="2400" dirty="0"/>
          </a:p>
          <a:p>
            <a:pPr marL="0" indent="0" algn="just">
              <a:buNone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Da</a:t>
            </a:r>
            <a:r>
              <a:rPr lang="en-US" sz="2400" dirty="0"/>
              <a:t>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membr</a:t>
            </a:r>
            <a:r>
              <a:rPr lang="ro-RO" sz="2400" dirty="0"/>
              <a:t>ă</a:t>
            </a:r>
            <a:r>
              <a:rPr lang="en-US" sz="2400" dirty="0"/>
              <a:t> static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acceseaz</a:t>
            </a:r>
            <a:r>
              <a:rPr lang="ro-RO" sz="2400" dirty="0"/>
              <a:t>ă</a:t>
            </a:r>
            <a:r>
              <a:rPr lang="en-US" sz="2400" dirty="0"/>
              <a:t> date </a:t>
            </a:r>
            <a:r>
              <a:rPr lang="en-US" sz="2400" dirty="0" err="1"/>
              <a:t>membre</a:t>
            </a:r>
            <a:r>
              <a:rPr lang="en-US" sz="2400" dirty="0"/>
              <a:t> nest</a:t>
            </a:r>
            <a:r>
              <a:rPr lang="ro-RO" sz="2400" dirty="0"/>
              <a:t>atice,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prime</a:t>
            </a:r>
            <a:r>
              <a:rPr lang="ro-RO" sz="2400" dirty="0"/>
              <a:t>ș</a:t>
            </a:r>
            <a:r>
              <a:rPr lang="en-US" sz="2400" dirty="0" err="1"/>
              <a:t>te</a:t>
            </a:r>
            <a:r>
              <a:rPr lang="en-US" sz="2400" dirty="0"/>
              <a:t> ca </a:t>
            </a:r>
            <a:r>
              <a:rPr lang="en-US" sz="2400" dirty="0" err="1"/>
              <a:t>parametru</a:t>
            </a:r>
            <a:r>
              <a:rPr lang="en-US" sz="2400" dirty="0"/>
              <a:t> o </a:t>
            </a:r>
            <a:r>
              <a:rPr lang="en-US" sz="2400" dirty="0" err="1"/>
              <a:t>referinta</a:t>
            </a:r>
            <a:r>
              <a:rPr lang="en-US" sz="2400" dirty="0"/>
              <a:t> la </a:t>
            </a:r>
            <a:r>
              <a:rPr lang="en-US" sz="2400" dirty="0" err="1"/>
              <a:t>obiectul</a:t>
            </a:r>
            <a:r>
              <a:rPr lang="en-US" sz="2400" dirty="0"/>
              <a:t> </a:t>
            </a:r>
            <a:r>
              <a:rPr lang="en-US" sz="2400" dirty="0" err="1"/>
              <a:t>respectiv</a:t>
            </a:r>
            <a:r>
              <a:rPr lang="ro-RO" sz="2400" dirty="0"/>
              <a:t>, </a:t>
            </a:r>
            <a:r>
              <a:rPr lang="ro-RO" sz="2400" b="1" dirty="0">
                <a:solidFill>
                  <a:srgbClr val="FF0000"/>
                </a:solidFill>
              </a:rPr>
              <a:t>deoarece nu primește pointerul this</a:t>
            </a:r>
            <a:r>
              <a:rPr lang="ro-RO" sz="2400" dirty="0"/>
              <a:t>.</a:t>
            </a:r>
            <a:r>
              <a:rPr lang="en-US" sz="2400" dirty="0"/>
              <a:t> </a:t>
            </a:r>
          </a:p>
          <a:p>
            <a:pPr marL="1409700" lvl="2" indent="-609600" algn="just">
              <a:buNone/>
            </a:pPr>
            <a:r>
              <a:rPr lang="en-US" sz="2400" b="1" dirty="0"/>
              <a:t>	</a:t>
            </a:r>
            <a:r>
              <a:rPr lang="ro-RO" sz="2400" b="1" dirty="0"/>
              <a:t> 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obiect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0" indent="0">
              <a:buNone/>
            </a:pPr>
            <a:endParaRPr lang="en-AU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33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Constructorul de copiere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ro-RO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Funcția principală: ințializarea unui obiect folosind datele membre ale unui obiect creat anterior.</a:t>
            </a:r>
          </a:p>
          <a:p>
            <a:pPr marL="0" lvl="0" indent="0">
              <a:buNone/>
            </a:pPr>
            <a:endParaRPr lang="ro-RO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o-RO" dirty="0"/>
              <a:t>Sintaxa constructorului de copiere:</a:t>
            </a:r>
          </a:p>
          <a:p>
            <a:pPr marL="0" lv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</a:t>
            </a: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dClasa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4320428" y="5058150"/>
            <a:ext cx="3505760" cy="590550"/>
          </a:xfrm>
          <a:prstGeom prst="wedgeRectCallout">
            <a:avLst>
              <a:gd name="adj1" fmla="val -27608"/>
              <a:gd name="adj2" fmla="val -134948"/>
            </a:avLst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ro-RO" altLang="en-US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Referința obiectului sursă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0306"/>
            <a:ext cx="10873690" cy="59973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Constructorul de copiere primește ca parametru o referința a obiectului sursă.</a:t>
            </a:r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o-RO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Exemplu de apel constructori de copiere:</a:t>
            </a: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  <a:p>
            <a:pPr algn="just" defTabSz="357188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Constructorul de copiere poate fi generat de compilator sau definit de către programator!!!</a:t>
            </a:r>
          </a:p>
          <a:p>
            <a:pPr marL="0" indent="0" algn="just" defTabSz="357188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99" y="2336799"/>
            <a:ext cx="9956800" cy="1930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c1(1,2);//Constructor cu argumente</a:t>
            </a:r>
          </a:p>
          <a:p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c2(c1); // Constructor 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copiere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c3 = c2; // Constructor 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copiere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62" y="349624"/>
            <a:ext cx="10967819" cy="5755342"/>
          </a:xfrm>
        </p:spPr>
        <p:txBody>
          <a:bodyPr>
            <a:normAutofit/>
          </a:bodyPr>
          <a:lstStyle/>
          <a:p>
            <a:endParaRPr lang="en-US" dirty="0"/>
          </a:p>
          <a:p>
            <a:pPr defTabSz="268288">
              <a:buFont typeface="Wingdings" panose="05000000000000000000" pitchFamily="2" charset="2"/>
              <a:buChar char="Ø"/>
            </a:pPr>
            <a:r>
              <a:rPr lang="ro-RO" b="1" dirty="0"/>
              <a:t>Observații:</a:t>
            </a: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</a:t>
            </a:r>
            <a:r>
              <a:rPr lang="en-US" dirty="0" err="1"/>
              <a:t>acă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un constructor de </a:t>
            </a:r>
            <a:r>
              <a:rPr lang="en-US" dirty="0" err="1"/>
              <a:t>copiere</a:t>
            </a:r>
            <a:r>
              <a:rPr lang="en-US" dirty="0"/>
              <a:t> al </a:t>
            </a:r>
            <a:r>
              <a:rPr lang="en-US" dirty="0" err="1"/>
              <a:t>clasei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2060"/>
                </a:solidFill>
              </a:rPr>
              <a:t>compilatorul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generează</a:t>
            </a:r>
            <a:r>
              <a:rPr lang="en-US" b="1" dirty="0">
                <a:solidFill>
                  <a:srgbClr val="002060"/>
                </a:solidFill>
              </a:rPr>
              <a:t> un constructor de </a:t>
            </a:r>
            <a:r>
              <a:rPr lang="en-US" b="1" dirty="0" err="1">
                <a:solidFill>
                  <a:srgbClr val="002060"/>
                </a:solidFill>
              </a:rPr>
              <a:t>copiere</a:t>
            </a:r>
            <a:r>
              <a:rPr lang="en-US" dirty="0"/>
              <a:t> care </a:t>
            </a:r>
            <a:r>
              <a:rPr lang="en-US" dirty="0" err="1"/>
              <a:t>copiază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cu </a:t>
            </a:r>
            <a:r>
              <a:rPr lang="en-US" dirty="0" err="1"/>
              <a:t>membru</a:t>
            </a:r>
            <a:r>
              <a:rPr lang="en-US" dirty="0"/>
              <a:t> din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referinţă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bitwise copy -&gt; shallow copy</a:t>
            </a:r>
            <a:r>
              <a:rPr lang="en-US" dirty="0"/>
              <a:t>)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c3 = c2;</a:t>
            </a: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dacă </a:t>
            </a:r>
            <a:r>
              <a:rPr lang="ro-RO" dirty="0">
                <a:solidFill>
                  <a:srgbClr val="FF0000"/>
                </a:solidFill>
              </a:rPr>
              <a:t>datele membre ale unui obiect sunt alocate dinamic</a:t>
            </a:r>
            <a:r>
              <a:rPr lang="ro-RO" dirty="0"/>
              <a:t>, atunci programatorul definește </a:t>
            </a:r>
            <a:r>
              <a:rPr lang="en-US" dirty="0"/>
              <a:t>explicit </a:t>
            </a:r>
            <a:r>
              <a:rPr lang="ro-RO" dirty="0"/>
              <a:t>un constructor de copiere care alocă o zonă de memorie pentru obiectul destinație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(deep copy</a:t>
            </a:r>
            <a:r>
              <a:rPr lang="en-US" dirty="0"/>
              <a:t>)</a:t>
            </a:r>
            <a:r>
              <a:rPr lang="ro-RO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4988" y="537028"/>
            <a:ext cx="6852783" cy="5826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400" dirty="0">
                <a:solidFill>
                  <a:srgbClr val="002060"/>
                </a:solidFill>
              </a:rPr>
              <a:t>class</a:t>
            </a:r>
            <a:r>
              <a:rPr lang="ro-RO" sz="2400" dirty="0"/>
              <a:t>  </a:t>
            </a:r>
            <a:r>
              <a:rPr lang="en-AU" sz="2400" dirty="0" err="1"/>
              <a:t>Persoana</a:t>
            </a:r>
            <a:r>
              <a:rPr lang="ro-RO" sz="2400" dirty="0"/>
              <a:t> {</a:t>
            </a:r>
            <a:endParaRPr lang="en-US" sz="2400" dirty="0"/>
          </a:p>
          <a:p>
            <a:pPr marL="0" indent="0">
              <a:buNone/>
            </a:pPr>
            <a:r>
              <a:rPr lang="ro-RO" sz="2400" dirty="0"/>
              <a:t>  </a:t>
            </a:r>
            <a:r>
              <a:rPr lang="en-AU" sz="2400" dirty="0"/>
              <a:t>         </a:t>
            </a:r>
            <a:r>
              <a:rPr lang="en-AU" sz="2400" dirty="0" err="1">
                <a:solidFill>
                  <a:srgbClr val="002060"/>
                </a:solidFill>
              </a:rPr>
              <a:t>int</a:t>
            </a:r>
            <a:r>
              <a:rPr lang="en-AU" sz="2400" dirty="0"/>
              <a:t> </a:t>
            </a:r>
            <a:r>
              <a:rPr lang="en-AU" sz="2400" dirty="0" err="1"/>
              <a:t>varsta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r>
              <a:rPr lang="en-AU" sz="2400" dirty="0"/>
              <a:t>           </a:t>
            </a:r>
            <a:r>
              <a:rPr lang="en-AU" sz="2400" dirty="0">
                <a:solidFill>
                  <a:srgbClr val="002060"/>
                </a:solidFill>
              </a:rPr>
              <a:t>public</a:t>
            </a:r>
            <a:r>
              <a:rPr lang="en-AU" sz="2400" dirty="0"/>
              <a:t>:</a:t>
            </a:r>
          </a:p>
          <a:p>
            <a:pPr marL="0" indent="0">
              <a:buNone/>
            </a:pPr>
            <a:r>
              <a:rPr lang="en-AU" sz="2400" dirty="0"/>
              <a:t>           </a:t>
            </a:r>
            <a:r>
              <a:rPr lang="en-AU" sz="2400" dirty="0">
                <a:solidFill>
                  <a:srgbClr val="002060"/>
                </a:solidFill>
              </a:rPr>
              <a:t>char</a:t>
            </a:r>
            <a:r>
              <a:rPr lang="en-AU" sz="2400" dirty="0"/>
              <a:t>* </a:t>
            </a:r>
            <a:r>
              <a:rPr lang="en-AU" sz="2400" dirty="0" err="1"/>
              <a:t>nume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r>
              <a:rPr lang="en-AU" sz="2400" dirty="0"/>
              <a:t>           </a:t>
            </a:r>
            <a:r>
              <a:rPr lang="en-AU" sz="2400" dirty="0" err="1">
                <a:solidFill>
                  <a:srgbClr val="002060"/>
                </a:solidFill>
              </a:rPr>
              <a:t>Persoana</a:t>
            </a:r>
            <a:r>
              <a:rPr lang="en-AU" sz="2400" dirty="0">
                <a:solidFill>
                  <a:srgbClr val="002060"/>
                </a:solidFill>
              </a:rPr>
              <a:t>(char</a:t>
            </a:r>
            <a:r>
              <a:rPr lang="en-AU" sz="2400" dirty="0"/>
              <a:t>* </a:t>
            </a:r>
            <a:r>
              <a:rPr lang="en-AU" sz="2400" dirty="0" err="1"/>
              <a:t>sn</a:t>
            </a:r>
            <a:r>
              <a:rPr lang="en-AU" sz="2400" dirty="0"/>
              <a:t>, </a:t>
            </a:r>
            <a:r>
              <a:rPr lang="en-AU" sz="2400" dirty="0" err="1">
                <a:solidFill>
                  <a:srgbClr val="002060"/>
                </a:solidFill>
              </a:rPr>
              <a:t>int</a:t>
            </a:r>
            <a:r>
              <a:rPr lang="en-AU" sz="2400" dirty="0"/>
              <a:t> v)</a:t>
            </a:r>
          </a:p>
          <a:p>
            <a:pPr marL="0" indent="0">
              <a:buNone/>
            </a:pPr>
            <a:r>
              <a:rPr lang="en-AU" sz="2400" dirty="0"/>
              <a:t>	{</a:t>
            </a:r>
          </a:p>
          <a:p>
            <a:pPr marL="0" indent="0">
              <a:buNone/>
            </a:pPr>
            <a:r>
              <a:rPr lang="en-AU" sz="2400" dirty="0"/>
              <a:t>                </a:t>
            </a:r>
            <a:r>
              <a:rPr lang="en-AU" sz="2400" b="1" dirty="0">
                <a:solidFill>
                  <a:srgbClr val="FF0000"/>
                </a:solidFill>
              </a:rPr>
              <a:t> </a:t>
            </a:r>
            <a:r>
              <a:rPr lang="en-AU" sz="2400" b="1" dirty="0" err="1">
                <a:solidFill>
                  <a:srgbClr val="FF0000"/>
                </a:solidFill>
              </a:rPr>
              <a:t>nume</a:t>
            </a:r>
            <a:r>
              <a:rPr lang="en-AU" sz="2400" b="1" dirty="0">
                <a:solidFill>
                  <a:srgbClr val="FF0000"/>
                </a:solidFill>
              </a:rPr>
              <a:t>=new char[</a:t>
            </a:r>
            <a:r>
              <a:rPr lang="en-AU" sz="2400" b="1" dirty="0" err="1">
                <a:solidFill>
                  <a:srgbClr val="FF0000"/>
                </a:solidFill>
              </a:rPr>
              <a:t>strlen</a:t>
            </a:r>
            <a:r>
              <a:rPr lang="en-AU" sz="2400" b="1" dirty="0">
                <a:solidFill>
                  <a:srgbClr val="FF0000"/>
                </a:solidFill>
              </a:rPr>
              <a:t>(</a:t>
            </a:r>
            <a:r>
              <a:rPr lang="en-AU" sz="2400" b="1" dirty="0" err="1">
                <a:solidFill>
                  <a:srgbClr val="FF0000"/>
                </a:solidFill>
              </a:rPr>
              <a:t>sn</a:t>
            </a:r>
            <a:r>
              <a:rPr lang="en-AU" sz="2400" b="1" dirty="0">
                <a:solidFill>
                  <a:srgbClr val="FF0000"/>
                </a:solidFill>
              </a:rPr>
              <a:t>)+1];</a:t>
            </a:r>
          </a:p>
          <a:p>
            <a:pPr marL="0" indent="0">
              <a:buNone/>
            </a:pPr>
            <a:r>
              <a:rPr lang="en-AU" sz="2400" dirty="0"/>
              <a:t>	 </a:t>
            </a:r>
            <a:r>
              <a:rPr lang="ro-RO" sz="2400" dirty="0"/>
              <a:t>strcpy(nume, </a:t>
            </a:r>
            <a:r>
              <a:rPr lang="en-AU" sz="2400" dirty="0" err="1"/>
              <a:t>sn</a:t>
            </a:r>
            <a:r>
              <a:rPr lang="ro-RO" sz="2400" dirty="0"/>
              <a:t>)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r>
              <a:rPr lang="en-AU" sz="2400" dirty="0"/>
              <a:t>                </a:t>
            </a:r>
            <a:r>
              <a:rPr lang="en-AU" sz="2400" dirty="0" err="1"/>
              <a:t>varsta</a:t>
            </a:r>
            <a:r>
              <a:rPr lang="en-AU" sz="2400" dirty="0"/>
              <a:t>=v;</a:t>
            </a:r>
          </a:p>
          <a:p>
            <a:pPr marL="0" indent="0">
              <a:buNone/>
            </a:pPr>
            <a:r>
              <a:rPr lang="en-AU" sz="2400" dirty="0"/>
              <a:t>	}</a:t>
            </a:r>
          </a:p>
          <a:p>
            <a:pPr marL="0" indent="0">
              <a:buNone/>
            </a:pPr>
            <a:r>
              <a:rPr lang="en-AU" sz="2400" dirty="0"/>
              <a:t>          </a:t>
            </a:r>
            <a:r>
              <a:rPr lang="en-AU" sz="2400" dirty="0">
                <a:solidFill>
                  <a:srgbClr val="002060"/>
                </a:solidFill>
              </a:rPr>
              <a:t>void</a:t>
            </a:r>
            <a:r>
              <a:rPr lang="en-AU" sz="2400" dirty="0"/>
              <a:t> </a:t>
            </a:r>
            <a:r>
              <a:rPr lang="en-AU" sz="2400" dirty="0" err="1"/>
              <a:t>afisare</a:t>
            </a:r>
            <a:r>
              <a:rPr lang="en-AU" sz="2400" dirty="0"/>
              <a:t>()</a:t>
            </a:r>
          </a:p>
          <a:p>
            <a:pPr marL="0" indent="0">
              <a:buNone/>
            </a:pPr>
            <a:r>
              <a:rPr lang="en-AU" sz="2400" dirty="0"/>
              <a:t>	{</a:t>
            </a:r>
            <a:r>
              <a:rPr lang="en-AU" sz="2400" dirty="0" err="1">
                <a:solidFill>
                  <a:srgbClr val="002060"/>
                </a:solidFill>
              </a:rPr>
              <a:t>cout</a:t>
            </a:r>
            <a:r>
              <a:rPr lang="en-AU" sz="2400" dirty="0"/>
              <a:t>&lt;&lt;</a:t>
            </a:r>
            <a:r>
              <a:rPr lang="en-AU" sz="2400" dirty="0" err="1"/>
              <a:t>nume</a:t>
            </a:r>
            <a:r>
              <a:rPr lang="en-AU" sz="2400" dirty="0"/>
              <a:t>&lt;&lt;“ ”&lt;&lt;</a:t>
            </a:r>
            <a:r>
              <a:rPr lang="en-AU" sz="2400" dirty="0" err="1"/>
              <a:t>varsta</a:t>
            </a:r>
            <a:r>
              <a:rPr lang="en-AU" sz="2400" dirty="0"/>
              <a:t>;}</a:t>
            </a:r>
          </a:p>
          <a:p>
            <a:pPr marL="0" indent="0">
              <a:buNone/>
            </a:pPr>
            <a:r>
              <a:rPr lang="en-AU" sz="2400" dirty="0"/>
              <a:t>};</a:t>
            </a:r>
          </a:p>
          <a:p>
            <a:pPr marL="0" indent="0">
              <a:buNone/>
            </a:pPr>
            <a:r>
              <a:rPr lang="ro-RO" dirty="0"/>
              <a:t> 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705600" y="406400"/>
            <a:ext cx="5050971" cy="64516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AU" sz="2400" dirty="0" err="1"/>
              <a:t>int</a:t>
            </a:r>
            <a:r>
              <a:rPr lang="en-AU" sz="2400" dirty="0"/>
              <a:t> main()</a:t>
            </a:r>
          </a:p>
          <a:p>
            <a:pPr marL="0" indent="0">
              <a:buNone/>
            </a:pPr>
            <a:r>
              <a:rPr lang="en-AU" sz="2400" dirty="0"/>
              <a:t>{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dirty="0" err="1"/>
              <a:t>Persoana</a:t>
            </a:r>
            <a:r>
              <a:rPr lang="en-AU" sz="2400" dirty="0"/>
              <a:t> p1(“</a:t>
            </a:r>
            <a:r>
              <a:rPr lang="en-AU" sz="2400" dirty="0" err="1"/>
              <a:t>Popa</a:t>
            </a:r>
            <a:r>
              <a:rPr lang="en-AU" sz="2400" dirty="0"/>
              <a:t>”, 23);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dirty="0" err="1"/>
              <a:t>Persoana</a:t>
            </a:r>
            <a:r>
              <a:rPr lang="en-AU" sz="2400" dirty="0"/>
              <a:t> p2=p1;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dirty="0" err="1"/>
              <a:t>strcpy</a:t>
            </a:r>
            <a:r>
              <a:rPr lang="en-AU" sz="2400" dirty="0"/>
              <a:t>(p2.nume,”Matei”);</a:t>
            </a:r>
          </a:p>
          <a:p>
            <a:pPr marL="0" indent="0">
              <a:buNone/>
            </a:pPr>
            <a:r>
              <a:rPr lang="en-AU" sz="2400" dirty="0"/>
              <a:t>    p1.afisare();</a:t>
            </a:r>
          </a:p>
          <a:p>
            <a:pPr marL="0" indent="0">
              <a:buNone/>
            </a:pPr>
            <a:r>
              <a:rPr lang="en-AU" sz="2400" dirty="0"/>
              <a:t>    p2.afisare();</a:t>
            </a:r>
          </a:p>
          <a:p>
            <a:pPr marL="0" indent="0">
              <a:buNone/>
            </a:pPr>
            <a:r>
              <a:rPr lang="en-AU" sz="2400" dirty="0"/>
              <a:t>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057" y="0"/>
            <a:ext cx="14514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10319657" y="1291771"/>
            <a:ext cx="1872343" cy="769258"/>
          </a:xfrm>
          <a:prstGeom prst="wedgeRectCallout">
            <a:avLst>
              <a:gd name="adj1" fmla="val -113783"/>
              <a:gd name="adj2" fmla="val 411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Apel</a:t>
            </a:r>
            <a:r>
              <a:rPr lang="en-AU" dirty="0"/>
              <a:t> constructor de </a:t>
            </a:r>
            <a:r>
              <a:rPr lang="en-AU" dirty="0" err="1"/>
              <a:t>copiere</a:t>
            </a:r>
            <a:r>
              <a:rPr lang="en-AU" dirty="0"/>
              <a:t> implicit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6286" y="2753746"/>
            <a:ext cx="2830285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Matei</a:t>
            </a:r>
            <a:r>
              <a:rPr lang="en-AU" dirty="0"/>
              <a:t> 23</a:t>
            </a:r>
          </a:p>
          <a:p>
            <a:pPr algn="ctr"/>
            <a:r>
              <a:rPr lang="en-AU" dirty="0" err="1"/>
              <a:t>Matei</a:t>
            </a:r>
            <a:r>
              <a:rPr lang="en-AU" dirty="0"/>
              <a:t> 23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37714" y="4412343"/>
            <a:ext cx="1843315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97486" y="5558971"/>
            <a:ext cx="7402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71314" y="5558971"/>
            <a:ext cx="7402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p2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2"/>
          </p:cNvCxnSpPr>
          <p:nvPr/>
        </p:nvCxnSpPr>
        <p:spPr>
          <a:xfrm flipV="1">
            <a:off x="7685315" y="5036457"/>
            <a:ext cx="1074057" cy="522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926285" y="5036457"/>
            <a:ext cx="1291773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4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464456"/>
            <a:ext cx="11538856" cy="60524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AU" sz="2400" b="1" dirty="0" err="1">
                <a:solidFill>
                  <a:srgbClr val="FF0000"/>
                </a:solidFill>
              </a:rPr>
              <a:t>Constructorul</a:t>
            </a:r>
            <a:r>
              <a:rPr lang="en-AU" sz="2400" b="1" dirty="0">
                <a:solidFill>
                  <a:srgbClr val="FF0000"/>
                </a:solidFill>
              </a:rPr>
              <a:t> de copier</a:t>
            </a:r>
            <a:r>
              <a:rPr lang="ro-RO" sz="2400" b="1" dirty="0">
                <a:solidFill>
                  <a:srgbClr val="FF0000"/>
                </a:solidFill>
              </a:rPr>
              <a:t>e</a:t>
            </a:r>
            <a:r>
              <a:rPr lang="en-AU" sz="2400" b="1" dirty="0">
                <a:solidFill>
                  <a:srgbClr val="FF0000"/>
                </a:solidFill>
              </a:rPr>
              <a:t> implicit nu </a:t>
            </a:r>
            <a:r>
              <a:rPr lang="en-AU" sz="2400" b="1" dirty="0" err="1">
                <a:solidFill>
                  <a:srgbClr val="FF0000"/>
                </a:solidFill>
              </a:rPr>
              <a:t>realizeaz</a:t>
            </a:r>
            <a:r>
              <a:rPr lang="ro-RO" sz="2400" b="1" dirty="0">
                <a:solidFill>
                  <a:srgbClr val="FF0000"/>
                </a:solidFill>
              </a:rPr>
              <a:t>ă alocarea dinamică pentru datele membre ale obiectului destinație!!!!</a:t>
            </a:r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Persoana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Persoana &amp;ob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A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char[</a:t>
            </a:r>
            <a:r>
              <a:rPr lang="en-A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ob.nume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)+1];</a:t>
            </a:r>
            <a:endParaRPr lang="ro-RO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ro-RO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(nume, ob.nume)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varsta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ob.varsta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AU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Persoana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p1(“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23);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Persoana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p2=p1;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(p2.nume,”Matei”);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p1.afisare();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p2.afisare();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01647" y="5345453"/>
            <a:ext cx="283028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Popa</a:t>
            </a:r>
            <a:r>
              <a:rPr lang="en-AU" dirty="0"/>
              <a:t> 23</a:t>
            </a:r>
          </a:p>
          <a:p>
            <a:pPr algn="ctr"/>
            <a:r>
              <a:rPr lang="en-AU" dirty="0" err="1"/>
              <a:t>Matei</a:t>
            </a:r>
            <a:r>
              <a:rPr lang="en-AU" dirty="0"/>
              <a:t> 23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4D2EA58-C003-4E41-9935-3DFB86772409}"/>
              </a:ext>
            </a:extLst>
          </p:cNvPr>
          <p:cNvSpPr/>
          <p:nvPr/>
        </p:nvSpPr>
        <p:spPr>
          <a:xfrm>
            <a:off x="3171825" y="5772150"/>
            <a:ext cx="762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51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000" y="344806"/>
            <a:ext cx="10515600" cy="88310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AU" sz="2800" b="1" dirty="0">
                <a:solidFill>
                  <a:srgbClr val="002060"/>
                </a:solidFill>
              </a:rPr>
              <a:t>Co</a:t>
            </a:r>
            <a:r>
              <a:rPr lang="ro-RO" sz="2800" b="1" dirty="0">
                <a:solidFill>
                  <a:srgbClr val="002060"/>
                </a:solidFill>
              </a:rPr>
              <a:t>nstructori de copiere - Utilizare</a:t>
            </a:r>
            <a:br>
              <a:rPr lang="ro-RO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175477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endParaRPr lang="ro-RO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obiect </a:t>
            </a:r>
            <a:r>
              <a:rPr lang="en-AU" dirty="0" err="1"/>
              <a:t>ini</a:t>
            </a:r>
            <a:r>
              <a:rPr lang="ro-RO" dirty="0"/>
              <a:t>țializat cu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ro-RO" dirty="0"/>
              <a:t>datel</a:t>
            </a:r>
            <a:r>
              <a:rPr lang="en-US" dirty="0"/>
              <a:t>or</a:t>
            </a:r>
            <a:r>
              <a:rPr lang="ro-RO" dirty="0"/>
              <a:t> membre ale unui obiect creat anterior.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Apelul unei funcţii care </a:t>
            </a:r>
            <a:r>
              <a:rPr lang="en-US" dirty="0"/>
              <a:t>are ca argument un </a:t>
            </a:r>
            <a:r>
              <a:rPr lang="ro-RO" dirty="0"/>
              <a:t>obiect </a:t>
            </a:r>
            <a:r>
              <a:rPr lang="en-AU" dirty="0"/>
              <a:t> </a:t>
            </a:r>
            <a:r>
              <a:rPr lang="en-US" dirty="0" err="1"/>
              <a:t>transmis</a:t>
            </a:r>
            <a:r>
              <a:rPr lang="ro-RO" dirty="0"/>
              <a:t> prin valoare.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 </a:t>
            </a:r>
            <a:r>
              <a:rPr lang="en-US" dirty="0" err="1"/>
              <a:t>func</a:t>
            </a:r>
            <a:r>
              <a:rPr lang="ro-RO" dirty="0"/>
              <a:t>ție returnează un obiect prin valoare. </a:t>
            </a:r>
          </a:p>
        </p:txBody>
      </p:sp>
    </p:spTree>
    <p:extLst>
      <p:ext uri="{BB962C8B-B14F-4D97-AF65-F5344CB8AC3E}">
        <p14:creationId xmlns:p14="http://schemas.microsoft.com/office/powerpoint/2010/main" val="361150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2296"/>
            <a:ext cx="10515600" cy="88310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o-RO" sz="2800" b="1" dirty="0">
                <a:solidFill>
                  <a:srgbClr val="002060"/>
                </a:solidFill>
              </a:rPr>
              <a:t>Transmiterea unui argument al unei funcții prin valoare</a:t>
            </a:r>
            <a:br>
              <a:rPr lang="ro-RO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F4349A-052B-42AD-A8E7-13B3C6F34A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1377950"/>
          <a:ext cx="1083945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725">
                  <a:extLst>
                    <a:ext uri="{9D8B030D-6E8A-4147-A177-3AD203B41FA5}">
                      <a16:colId xmlns:a16="http://schemas.microsoft.com/office/drawing/2014/main" val="133544365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427396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x+i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7;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0;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b="1" dirty="0"/>
                        <a:t>    </a:t>
                      </a:r>
                      <a:endParaRPr lang="ro-RO" b="1" dirty="0"/>
                    </a:p>
                    <a:p>
                      <a:endParaRPr lang="ro-RO" dirty="0"/>
                    </a:p>
                    <a:p>
                      <a:endParaRPr lang="ro-R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Call stack</a:t>
                      </a:r>
                      <a:endParaRPr lang="ro-RO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4535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58100-7E62-436C-9C88-2C8B40CE8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62949"/>
              </p:ext>
            </p:extLst>
          </p:nvPr>
        </p:nvGraphicFramePr>
        <p:xfrm>
          <a:off x="6937513" y="1914525"/>
          <a:ext cx="4222613" cy="292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613">
                  <a:extLst>
                    <a:ext uri="{9D8B030D-6E8A-4147-A177-3AD203B41FA5}">
                      <a16:colId xmlns:a16="http://schemas.microsoft.com/office/drawing/2014/main" val="2505681656"/>
                    </a:ext>
                  </a:extLst>
                </a:gridCol>
              </a:tblGrid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loare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returnat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ă  x = 10 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775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variabila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locala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    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61665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Se copiază valoarea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7   0x07804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3109"/>
                  </a:ext>
                </a:extLst>
              </a:tr>
              <a:tr h="6834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return address  0x07800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79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 7  0x06008 </a:t>
                      </a:r>
                      <a:endParaRPr lang="ro-RO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3978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C2E3-A48C-4C11-BDD8-9076C06B4A80}"/>
              </a:ext>
            </a:extLst>
          </p:cNvPr>
          <p:cNvCxnSpPr>
            <a:cxnSpLocks/>
          </p:cNvCxnSpPr>
          <p:nvPr/>
        </p:nvCxnSpPr>
        <p:spPr>
          <a:xfrm flipV="1">
            <a:off x="3286125" y="4029711"/>
            <a:ext cx="2905125" cy="52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6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2296"/>
            <a:ext cx="10515600" cy="88310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o-RO" sz="2800" b="1" dirty="0">
                <a:solidFill>
                  <a:srgbClr val="002060"/>
                </a:solidFill>
              </a:rPr>
              <a:t>Transmiterea unui argument al unei funcții prin referință</a:t>
            </a:r>
            <a:br>
              <a:rPr lang="ro-RO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F4349A-052B-42AD-A8E7-13B3C6F34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6256"/>
              </p:ext>
            </p:extLst>
          </p:nvPr>
        </p:nvGraphicFramePr>
        <p:xfrm>
          <a:off x="676275" y="1377950"/>
          <a:ext cx="1083945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725">
                  <a:extLst>
                    <a:ext uri="{9D8B030D-6E8A-4147-A177-3AD203B41FA5}">
                      <a16:colId xmlns:a16="http://schemas.microsoft.com/office/drawing/2014/main" val="133544365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427396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</a:t>
                      </a:r>
                      <a:r>
                        <a:rPr lang="ro-R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x)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x+i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7;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0;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b="1" dirty="0"/>
                        <a:t>    </a:t>
                      </a:r>
                      <a:endParaRPr lang="ro-RO" b="1" dirty="0"/>
                    </a:p>
                    <a:p>
                      <a:endParaRPr lang="ro-RO" dirty="0"/>
                    </a:p>
                    <a:p>
                      <a:endParaRPr lang="ro-R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Call stack</a:t>
                      </a:r>
                      <a:endParaRPr lang="ro-RO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4535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58100-7E62-436C-9C88-2C8B40CE8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03850"/>
              </p:ext>
            </p:extLst>
          </p:nvPr>
        </p:nvGraphicFramePr>
        <p:xfrm>
          <a:off x="6265864" y="1914525"/>
          <a:ext cx="4894262" cy="292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4262">
                  <a:extLst>
                    <a:ext uri="{9D8B030D-6E8A-4147-A177-3AD203B41FA5}">
                      <a16:colId xmlns:a16="http://schemas.microsoft.com/office/drawing/2014/main" val="2505681656"/>
                    </a:ext>
                  </a:extLst>
                </a:gridCol>
              </a:tblGrid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loare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returnat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ă  x = 10 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775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variabila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locala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    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61665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0x06008 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3109"/>
                  </a:ext>
                </a:extLst>
              </a:tr>
              <a:tr h="6834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return address  0x07800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79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 7  0x06008 </a:t>
                      </a:r>
                      <a:endParaRPr lang="ro-RO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3978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C2E3-A48C-4C11-BDD8-9076C06B4A80}"/>
              </a:ext>
            </a:extLst>
          </p:cNvPr>
          <p:cNvCxnSpPr>
            <a:cxnSpLocks/>
          </p:cNvCxnSpPr>
          <p:nvPr/>
        </p:nvCxnSpPr>
        <p:spPr>
          <a:xfrm flipV="1">
            <a:off x="3286125" y="4029711"/>
            <a:ext cx="2905125" cy="52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te a new document." ma:contentTypeScope="" ma:versionID="527eca5450fccce277b8203c208ed914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aea80c73be91e2c178f1688153470d90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2BF40975-8411-487C-997B-B0C11D046F99}"/>
</file>

<file path=customXml/itemProps2.xml><?xml version="1.0" encoding="utf-8"?>
<ds:datastoreItem xmlns:ds="http://schemas.openxmlformats.org/officeDocument/2006/customXml" ds:itemID="{8B5A9ACF-7E1B-419F-B088-36F96960EA62}"/>
</file>

<file path=customXml/itemProps3.xml><?xml version="1.0" encoding="utf-8"?>
<ds:datastoreItem xmlns:ds="http://schemas.openxmlformats.org/officeDocument/2006/customXml" ds:itemID="{93C0F9AF-5B30-429F-B00A-B93509E4C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1308</Words>
  <Application>Microsoft Office PowerPoint</Application>
  <PresentationFormat>Widescreen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PROGRAMAREA ORIENTATĂ OBIECT C++</vt:lpstr>
      <vt:lpstr>Constructorul de copiere</vt:lpstr>
      <vt:lpstr>PowerPoint Presentation</vt:lpstr>
      <vt:lpstr>PowerPoint Presentation</vt:lpstr>
      <vt:lpstr>PowerPoint Presentation</vt:lpstr>
      <vt:lpstr>PowerPoint Presentation</vt:lpstr>
      <vt:lpstr>Constructori de copiere - Utilizare </vt:lpstr>
      <vt:lpstr>Transmiterea unui argument al unei funcții prin valoare </vt:lpstr>
      <vt:lpstr>Transmiterea unui argument al unei funcții prin referință </vt:lpstr>
      <vt:lpstr>PowerPoint Presentation</vt:lpstr>
      <vt:lpstr>Date membre statice</vt:lpstr>
      <vt:lpstr>Date membre statice</vt:lpstr>
      <vt:lpstr>Date membre statice</vt:lpstr>
      <vt:lpstr>Date membre statice</vt:lpstr>
      <vt:lpstr>Date membre statice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265</cp:revision>
  <dcterms:created xsi:type="dcterms:W3CDTF">2014-09-04T12:24:39Z</dcterms:created>
  <dcterms:modified xsi:type="dcterms:W3CDTF">2022-10-27T18:41:40Z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