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340" r:id="rId4"/>
    <p:sldId id="341" r:id="rId5"/>
    <p:sldId id="339" r:id="rId6"/>
    <p:sldId id="342" r:id="rId7"/>
    <p:sldId id="343" r:id="rId8"/>
    <p:sldId id="344" r:id="rId9"/>
    <p:sldId id="345" r:id="rId10"/>
    <p:sldId id="346" r:id="rId11"/>
    <p:sldId id="347" r:id="rId12"/>
    <p:sldId id="351" r:id="rId13"/>
    <p:sldId id="348" r:id="rId14"/>
    <p:sldId id="349" r:id="rId15"/>
    <p:sldId id="35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F894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9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24" y="1570816"/>
            <a:ext cx="11277614" cy="1646302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PROGRAMAREA ORIENTAT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OBIECT C++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8576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ro-RO" b="1" dirty="0">
                <a:solidFill>
                  <a:srgbClr val="003296"/>
                </a:solidFill>
              </a:rPr>
              <a:t>Universitatea Titu Maiorescu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8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Exemplu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B5376-D8B2-402A-8CF2-BFB75878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33487"/>
            <a:ext cx="120300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8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Redifinirea membrilor moșteniți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Mecanismul de redefinire reprezintă un concept puternic în limbajele orientate pe obiecte care permite clasei derivate să redefinească o metoda moștenită și să-i modifice comportamentul. </a:t>
            </a:r>
          </a:p>
          <a:p>
            <a:pPr marL="0" indent="0" algn="just">
              <a:buNone/>
            </a:pPr>
            <a:endParaRPr lang="ro-RO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executare, în raport cu tipul obiectului se va invoca metoda corespunzătoare. </a:t>
            </a:r>
          </a:p>
          <a:p>
            <a:pPr marL="0" indent="0" algn="just">
              <a:buNone/>
            </a:pPr>
            <a:endParaRPr lang="ro-RO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metodă din clasa derivată care redefinește o metodă din clasa de bază trebuie să păstreze lista inițială a parametrilor formali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Metoda din clasa de bază este </a:t>
            </a:r>
            <a:r>
              <a:rPr lang="ro-RO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„ascunsă”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cea redefinită în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ă!!!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Metoda redefinită în clasa derivată poate să apeleze metoda din clasa de bază folosind operatorul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8" y="71531"/>
            <a:ext cx="10515600" cy="84511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Redefinirea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membrilor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șteniți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89" y="916641"/>
            <a:ext cx="11281522" cy="5287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ABACEA-A067-475A-B17F-EB62DD628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79"/>
              </p:ext>
            </p:extLst>
          </p:nvPr>
        </p:nvGraphicFramePr>
        <p:xfrm>
          <a:off x="182189" y="1021954"/>
          <a:ext cx="11827622" cy="507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7686">
                  <a:extLst>
                    <a:ext uri="{9D8B030D-6E8A-4147-A177-3AD203B41FA5}">
                      <a16:colId xmlns:a16="http://schemas.microsoft.com/office/drawing/2014/main" val="4248341730"/>
                    </a:ext>
                  </a:extLst>
                </a:gridCol>
                <a:gridCol w="5389936">
                  <a:extLst>
                    <a:ext uri="{9D8B030D-6E8A-4147-A177-3AD203B41FA5}">
                      <a16:colId xmlns:a16="http://schemas.microsoft.com/office/drawing/2014/main" val="116093023"/>
                    </a:ext>
                  </a:extLst>
                </a:gridCol>
              </a:tblGrid>
              <a:tr h="5076401">
                <a:tc>
                  <a:txBody>
                    <a:bodyPr/>
                    <a:lstStyle/>
                    <a:p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Angajat{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20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*nume;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salariu;</a:t>
                      </a:r>
                    </a:p>
                    <a:p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Angajat(){nume=</a:t>
                      </a:r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salariu=1900;}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Angajat(char *nume, double salariu)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this-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&gt;nume = </a:t>
                      </a:r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char[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strlen(nume)+1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    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strcpy(</a:t>
                      </a:r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this-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&gt;nume, nume);</a:t>
                      </a:r>
                    </a:p>
                    <a:p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this-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&gt;salariu = salariu;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  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afisare()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&lt;&lt;nume&lt;&lt;" "&lt;&lt;salariu&lt;&lt;" ";</a:t>
                      </a:r>
                    </a:p>
                    <a:p>
                      <a:r>
                        <a:rPr lang="ro-RO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}};</a:t>
                      </a:r>
                    </a:p>
                    <a:p>
                      <a:endParaRPr lang="ro-RO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ro-RO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Administrator:</a:t>
                      </a:r>
                      <a:r>
                        <a:rPr lang="ro-RO" sz="2000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ro-RO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Angajat</a:t>
                      </a:r>
                    </a:p>
                    <a:p>
                      <a:r>
                        <a:rPr lang="ro-RO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ro-RO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int sectie;</a:t>
                      </a:r>
                    </a:p>
                    <a:p>
                      <a:r>
                        <a:rPr lang="ro-RO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endParaRPr lang="ro-RO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o-RO" sz="20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ro-RO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afisare()</a:t>
                      </a:r>
                    </a:p>
                    <a:p>
                      <a:r>
                        <a:rPr lang="ro-RO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ro-RO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Angajat::afisare();</a:t>
                      </a:r>
                    </a:p>
                    <a:p>
                      <a:r>
                        <a:rPr lang="ro-RO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cout&lt;&lt; sectie;</a:t>
                      </a:r>
                    </a:p>
                    <a:p>
                      <a:r>
                        <a:rPr lang="ro-RO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ro-RO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236"/>
                  </a:ext>
                </a:extLst>
              </a:tr>
            </a:tbl>
          </a:graphicData>
        </a:graphic>
      </p:graphicFrame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43ACD47-24BA-4BDC-9626-CD5078250BC4}"/>
              </a:ext>
            </a:extLst>
          </p:cNvPr>
          <p:cNvSpPr/>
          <p:nvPr/>
        </p:nvSpPr>
        <p:spPr>
          <a:xfrm>
            <a:off x="9906000" y="2295525"/>
            <a:ext cx="1557711" cy="619125"/>
          </a:xfrm>
          <a:prstGeom prst="callout1">
            <a:avLst>
              <a:gd name="adj1" fmla="val 26442"/>
              <a:gd name="adj2" fmla="val -1607"/>
              <a:gd name="adj3" fmla="val 64808"/>
              <a:gd name="adj4" fmla="val -450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Medoda redefinită</a:t>
            </a:r>
          </a:p>
        </p:txBody>
      </p:sp>
    </p:spTree>
    <p:extLst>
      <p:ext uri="{BB962C8B-B14F-4D97-AF65-F5344CB8AC3E}">
        <p14:creationId xmlns:p14="http://schemas.microsoft.com/office/powerpoint/2010/main" val="358894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8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Constructorii și destructorul claselor derivate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Dacă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o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clasă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este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derivata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din clase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(B1, …, 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Bn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ro-RO" sz="24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atunci constructorul clasei </a:t>
            </a:r>
            <a:r>
              <a:rPr lang="ro-RO" sz="2400" dirty="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 va avea suficienţi </a:t>
            </a: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</a:rPr>
              <a:t>parametri pentru a iniţializa datele membru ale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 claselor </a:t>
            </a:r>
            <a:r>
              <a:rPr lang="ro-RO" sz="2400" dirty="0">
                <a:solidFill>
                  <a:srgbClr val="0000FF"/>
                </a:solidFill>
                <a:latin typeface="Arial" panose="020B0604020202020204" pitchFamily="34" charset="0"/>
              </a:rPr>
              <a:t>B1,…, Bn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</a:rPr>
              <a:t>La crearea unui obiect al clasei </a:t>
            </a:r>
            <a:r>
              <a:rPr lang="it-IT" sz="2400" dirty="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</a:rPr>
              <a:t> se vor apela mai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 întâi constructorii claselor </a:t>
            </a:r>
            <a:r>
              <a:rPr lang="ro-RO" sz="2400" dirty="0">
                <a:solidFill>
                  <a:srgbClr val="0000FF"/>
                </a:solidFill>
                <a:latin typeface="Arial" panose="020B0604020202020204" pitchFamily="34" charset="0"/>
              </a:rPr>
              <a:t>B1,…,Bn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, în ordinea specificată în lista de moştenire, pentru a se iniţializa datele membre ale claselor de bază şi apoi se vor executa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ini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țializările constructorului clasei </a:t>
            </a:r>
            <a:r>
              <a:rPr lang="ro-RO" sz="2400" dirty="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Dacă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o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clasă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este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derivata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din clase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(B1, …, 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Bn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 atunci constructorul clasei </a:t>
            </a:r>
            <a:r>
              <a:rPr lang="ro-RO" sz="2400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 va avea suficienţi </a:t>
            </a: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</a:rPr>
              <a:t>parametri pentru a iniţializa datele membru ale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 claselor </a:t>
            </a:r>
            <a:r>
              <a:rPr lang="ro-RO" sz="2400" dirty="0">
                <a:solidFill>
                  <a:srgbClr val="0000FF"/>
                </a:solidFill>
                <a:latin typeface="Arial" panose="020B0604020202020204" pitchFamily="34" charset="0"/>
              </a:rPr>
              <a:t>B1,…, Bn</a:t>
            </a: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2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8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Constructorii și destructorul claselor derivate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Explicit, se definește lista parametrilor de inițializare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FF0000"/>
                </a:solidFill>
                <a:latin typeface="Arial" panose="020B0604020202020204" pitchFamily="34" charset="0"/>
              </a:rPr>
              <a:t>Implicit, dacă o clasă de bază nu conține niciun constructor, atunci constructorul clasei derivate apelează constructorul implicit, definit de către compilator!!!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FF01A-F7D6-475C-A4D6-8053DC78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948750"/>
            <a:ext cx="9315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7" y="71531"/>
            <a:ext cx="11443447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Constructorii și destructorul claselor derivate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Administrator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():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Angajat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{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sectie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0;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Administrator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char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*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nume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double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salariu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sectie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):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Angajat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nume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salariu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{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this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-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sectie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sectie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pPr marL="0" indent="0" algn="just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0A3F5AF-1B15-4C55-910E-21379252C9C0}"/>
              </a:ext>
            </a:extLst>
          </p:cNvPr>
          <p:cNvSpPr/>
          <p:nvPr/>
        </p:nvSpPr>
        <p:spPr>
          <a:xfrm>
            <a:off x="4419600" y="962025"/>
            <a:ext cx="3657600" cy="1181100"/>
          </a:xfrm>
          <a:prstGeom prst="wedgeRoundRectCallout">
            <a:avLst>
              <a:gd name="adj1" fmla="val -75341"/>
              <a:gd name="adj2" fmla="val 272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Apel</a:t>
            </a:r>
            <a:r>
              <a:rPr lang="en-US" dirty="0"/>
              <a:t> constructor din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</a:t>
            </a:r>
          </a:p>
          <a:p>
            <a:pPr algn="ctr"/>
            <a:r>
              <a:rPr lang="ro-RO" dirty="0"/>
              <a:t>nume = NULL</a:t>
            </a:r>
          </a:p>
          <a:p>
            <a:pPr algn="ctr"/>
            <a:r>
              <a:rPr lang="ro-RO" dirty="0"/>
              <a:t>Salariu=199</a:t>
            </a:r>
          </a:p>
          <a:p>
            <a:pPr algn="ctr"/>
            <a:endParaRPr lang="ro-RO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3254458-CF8C-4FE2-91CF-EE8031CF3241}"/>
              </a:ext>
            </a:extLst>
          </p:cNvPr>
          <p:cNvSpPr/>
          <p:nvPr/>
        </p:nvSpPr>
        <p:spPr>
          <a:xfrm>
            <a:off x="7277099" y="4953000"/>
            <a:ext cx="3648075" cy="704850"/>
          </a:xfrm>
          <a:prstGeom prst="wedgeRoundRectCallout">
            <a:avLst>
              <a:gd name="adj1" fmla="val 701"/>
              <a:gd name="adj2" fmla="val -2535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Apel</a:t>
            </a:r>
            <a:r>
              <a:rPr lang="en-US" dirty="0"/>
              <a:t> constructor din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</a:t>
            </a:r>
          </a:p>
          <a:p>
            <a:pPr algn="ctr"/>
            <a:endParaRPr lang="ro-RO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E793EE2-C960-469E-A659-C627A5F64505}"/>
              </a:ext>
            </a:extLst>
          </p:cNvPr>
          <p:cNvSpPr/>
          <p:nvPr/>
        </p:nvSpPr>
        <p:spPr>
          <a:xfrm>
            <a:off x="2990849" y="5305425"/>
            <a:ext cx="3648075" cy="828114"/>
          </a:xfrm>
          <a:prstGeom prst="wedgeRoundRectCallout">
            <a:avLst>
              <a:gd name="adj1" fmla="val 2529"/>
              <a:gd name="adj2" fmla="val -29270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Argumente necesare inițializării datelor membre din c</a:t>
            </a:r>
            <a:r>
              <a:rPr lang="en-US" dirty="0" err="1"/>
              <a:t>lasa</a:t>
            </a:r>
            <a:r>
              <a:rPr lang="ro-RO" dirty="0"/>
              <a:t> ade bază</a:t>
            </a:r>
          </a:p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985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205161"/>
            <a:ext cx="10515600" cy="57784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ștenire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914400"/>
            <a:ext cx="10515600" cy="5449514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Mecanismul prin care o clasă preia structura (datele </a:t>
            </a:r>
            <a:r>
              <a:rPr lang="it-IT" dirty="0"/>
              <a:t>membre) şi comportamentul (metodele) unei alte</a:t>
            </a:r>
            <a:r>
              <a:rPr lang="ro-RO" dirty="0"/>
              <a:t> </a:t>
            </a:r>
            <a:r>
              <a:rPr lang="it-IT" dirty="0"/>
              <a:t>clase create anterior, </a:t>
            </a:r>
            <a:r>
              <a:rPr lang="it-IT" b="1" dirty="0"/>
              <a:t>la care adaugă elemente </a:t>
            </a:r>
            <a:r>
              <a:rPr lang="it-IT" b="1"/>
              <a:t>specifice.</a:t>
            </a:r>
          </a:p>
          <a:p>
            <a:pPr marL="0" indent="0" algn="just">
              <a:buNone/>
            </a:pPr>
            <a:endParaRPr lang="ro-RO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Este un principiu strict orientat obiect</a:t>
            </a:r>
          </a:p>
          <a:p>
            <a:pPr marL="0" indent="0" algn="just">
              <a:buNone/>
            </a:pPr>
            <a:endParaRPr lang="it-IT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În limbajul C++ este implementată prin conceptul de </a:t>
            </a:r>
            <a:r>
              <a:rPr lang="ro-RO" b="1" dirty="0"/>
              <a:t>moştenire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Stabileste o relatie  "este un/este o" (</a:t>
            </a:r>
            <a:r>
              <a:rPr lang="ro-RO" dirty="0">
                <a:solidFill>
                  <a:srgbClr val="FF0000"/>
                </a:solidFill>
              </a:rPr>
              <a:t>is-a</a:t>
            </a:r>
            <a:r>
              <a:rPr lang="ro-RO" dirty="0"/>
              <a:t>)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Terminologie</a:t>
            </a:r>
          </a:p>
          <a:p>
            <a:pPr marL="0" indent="0" algn="just">
              <a:buNone/>
            </a:pPr>
            <a:r>
              <a:rPr lang="ro-RO" dirty="0">
                <a:solidFill>
                  <a:srgbClr val="0000FF"/>
                </a:solidFill>
              </a:rPr>
              <a:t>Clasă de baza </a:t>
            </a:r>
            <a:r>
              <a:rPr lang="ro-RO" dirty="0"/>
              <a:t>= clasa de la care se preiau structura şi comportamentul</a:t>
            </a:r>
          </a:p>
          <a:p>
            <a:pPr marL="0" indent="0" algn="l">
              <a:buNone/>
            </a:pPr>
            <a:r>
              <a:rPr lang="ro-RO" dirty="0">
                <a:solidFill>
                  <a:srgbClr val="0000FF"/>
                </a:solidFill>
              </a:rPr>
              <a:t>Clasa derivată </a:t>
            </a:r>
            <a:r>
              <a:rPr lang="ro-RO" dirty="0"/>
              <a:t>= clasa care preia structura şicomportamentul</a:t>
            </a:r>
          </a:p>
        </p:txBody>
      </p:sp>
    </p:spTree>
    <p:extLst>
      <p:ext uri="{BB962C8B-B14F-4D97-AF65-F5344CB8AC3E}">
        <p14:creationId xmlns:p14="http://schemas.microsoft.com/office/powerpoint/2010/main" val="4531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231776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Avantaje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Reutilizarea codului creat anterior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Dezvoltarea unei aplicații într-o manieră incrementală, respectiv se compilează și se tetează doar clasa nou obținută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Obținrea unei ierahii de clase ce se poate modela cu ușurință prin diagame UML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Implementarea polimorfismului în timpul executării programului, folosind funcții virtuale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687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231776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Diagrama UML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o-RO" sz="1800" b="0" i="0" u="none" strike="noStrike" baseline="0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1800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83A9F-3F64-4813-8405-012B6631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872550"/>
            <a:ext cx="6096000" cy="394208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CF24AF7-578A-4E0B-AEAF-53A2A4B854E8}"/>
              </a:ext>
            </a:extLst>
          </p:cNvPr>
          <p:cNvSpPr/>
          <p:nvPr/>
        </p:nvSpPr>
        <p:spPr>
          <a:xfrm>
            <a:off x="1080247" y="2943225"/>
            <a:ext cx="2411506" cy="971550"/>
          </a:xfrm>
          <a:prstGeom prst="wedgeEllipseCallout">
            <a:avLst>
              <a:gd name="adj1" fmla="val 102194"/>
              <a:gd name="adj2" fmla="val 538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/>
              <a:t>IS_A</a:t>
            </a:r>
          </a:p>
        </p:txBody>
      </p:sp>
    </p:spTree>
    <p:extLst>
      <p:ext uri="{BB962C8B-B14F-4D97-AF65-F5344CB8AC3E}">
        <p14:creationId xmlns:p14="http://schemas.microsoft.com/office/powerpoint/2010/main" val="15317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7DDD8-8BE4-49AD-9029-FBC11CA72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985" y="468911"/>
            <a:ext cx="9448639" cy="5920177"/>
          </a:xfrm>
        </p:spPr>
      </p:pic>
    </p:spTree>
    <p:extLst>
      <p:ext uri="{BB962C8B-B14F-4D97-AF65-F5344CB8AC3E}">
        <p14:creationId xmlns:p14="http://schemas.microsoft.com/office/powerpoint/2010/main" val="5274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231776"/>
            <a:ext cx="10515600" cy="8451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 se </a:t>
            </a:r>
            <a:r>
              <a:rPr lang="en-US" sz="36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</a:t>
            </a:r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ștenește?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derivată moștenește toți membrii publici și protejați din clasa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Membrii privați nu sunt moșteniți, dar pot fi accesați prin metode publice sau protejate din superclasă.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se moștenesc datele membre și metodele statice, precum și metoda operator=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Metodele constructor, nefiind considerate metode membre ale unei clase, nu se moștenesc, dar un constructor din clasa derivată poate apela constructorii din clasa de bază.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8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8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Sintaxa unei clase derivate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o-RO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Sintaxa definirii unei clase derivate este următoarea:</a:t>
            </a:r>
          </a:p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 class </a:t>
            </a:r>
            <a:r>
              <a:rPr lang="ro-RO" sz="2400" b="1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IdClasaDerivata: </a:t>
            </a: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modif_acces1 </a:t>
            </a:r>
            <a:r>
              <a:rPr lang="ro-RO" sz="2400" b="1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IdClasaB1</a:t>
            </a: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, …, modif_accesN </a:t>
            </a:r>
            <a:r>
              <a:rPr lang="ro-RO" sz="2400" b="1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IdClasaBn</a:t>
            </a: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{</a:t>
            </a:r>
          </a:p>
          <a:p>
            <a:pPr marL="0" indent="0" algn="l">
              <a:buNone/>
            </a:pPr>
            <a:r>
              <a:rPr lang="ro-RO" sz="2400" b="0" i="0" u="none" strike="noStrike" baseline="0" dirty="0">
                <a:solidFill>
                  <a:srgbClr val="00CD00"/>
                </a:solidFill>
                <a:latin typeface="Arial Narrow" panose="020B0606020202030204" pitchFamily="34" charset="0"/>
              </a:rPr>
              <a:t>             </a:t>
            </a:r>
            <a:r>
              <a:rPr lang="it-IT" sz="2400" b="0" i="0" u="none" strike="noStrike" baseline="0" dirty="0">
                <a:solidFill>
                  <a:srgbClr val="00CD00"/>
                </a:solidFill>
                <a:latin typeface="Arial Narrow" panose="020B0606020202030204" pitchFamily="34" charset="0"/>
              </a:rPr>
              <a:t>//date si metode specifice clasei derivate</a:t>
            </a:r>
          </a:p>
          <a:p>
            <a:pPr marL="0" indent="0" algn="l">
              <a:buNone/>
            </a:pP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};</a:t>
            </a:r>
          </a:p>
          <a:p>
            <a:pPr marL="0" indent="0" algn="l">
              <a:buNone/>
            </a:pPr>
            <a:r>
              <a:rPr lang="ro-RO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unde: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IdClasaDerivata </a:t>
            </a:r>
            <a:r>
              <a:rPr lang="ro-RO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este numele clasei derivate</a:t>
            </a:r>
          </a:p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IdClasaB1, …, dClasaBn </a:t>
            </a:r>
            <a:r>
              <a:rPr lang="ro-RO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sunt clasele de bază de la care se moştenesc datele şi metodele </a:t>
            </a: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modif_acces1, …, modif_accesN </a:t>
            </a:r>
            <a:r>
              <a:rPr lang="ro-RO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sunt modificatori de acces: </a:t>
            </a:r>
            <a:r>
              <a:rPr lang="ro-RO" sz="24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public, protected, private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6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8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Accesul asupra membrilor moșteniți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o-RO" sz="2400" b="0" i="0" u="none" strike="noStrike" baseline="0" dirty="0">
                <a:solidFill>
                  <a:srgbClr val="0066FF"/>
                </a:solidFill>
                <a:latin typeface="Arial Narrow" panose="020B0606020202030204" pitchFamily="34" charset="0"/>
              </a:rPr>
              <a:t> 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17DBC-7D70-421D-9FA4-32982AA9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2" y="1628775"/>
            <a:ext cx="999564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8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28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Exemplu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076886"/>
            <a:ext cx="10515600" cy="52870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ro-RO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2C2D9-8234-406B-BD05-6E4D42ED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704975"/>
            <a:ext cx="10906259" cy="40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te a new document." ma:contentTypeScope="" ma:versionID="527eca5450fccce277b8203c208ed914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aea80c73be91e2c178f1688153470d90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46CD74-0CF0-4790-94B6-3077BF0646CD}"/>
</file>

<file path=customXml/itemProps2.xml><?xml version="1.0" encoding="utf-8"?>
<ds:datastoreItem xmlns:ds="http://schemas.openxmlformats.org/officeDocument/2006/customXml" ds:itemID="{3F5C8E86-3AAB-4A24-A5D0-68E39250D0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768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Aharoni</vt:lpstr>
      <vt:lpstr>Arial</vt:lpstr>
      <vt:lpstr>Arial Narrow</vt:lpstr>
      <vt:lpstr>Calibri</vt:lpstr>
      <vt:lpstr>Calibri Light</vt:lpstr>
      <vt:lpstr>Courier New</vt:lpstr>
      <vt:lpstr>Times New Roman</vt:lpstr>
      <vt:lpstr>Wingdings</vt:lpstr>
      <vt:lpstr>Office Theme</vt:lpstr>
      <vt:lpstr>PROGRAMAREA ORIENTATĂ OBIECT C++</vt:lpstr>
      <vt:lpstr>Moștenire</vt:lpstr>
      <vt:lpstr>Avantaje</vt:lpstr>
      <vt:lpstr>Diagrama UML</vt:lpstr>
      <vt:lpstr>PowerPoint Presentation</vt:lpstr>
      <vt:lpstr>Ce se moștenește?</vt:lpstr>
      <vt:lpstr>Sintaxa unei clase derivate</vt:lpstr>
      <vt:lpstr>Accesul asupra membrilor moșteniți</vt:lpstr>
      <vt:lpstr>Exemplu</vt:lpstr>
      <vt:lpstr>Exemplu</vt:lpstr>
      <vt:lpstr>Redifinirea membrilor moșteniți</vt:lpstr>
      <vt:lpstr>Redefinirea membrilor moșteniți</vt:lpstr>
      <vt:lpstr>Constructorii și destructorul claselor derivate</vt:lpstr>
      <vt:lpstr>Constructorii și destructorul claselor derivate</vt:lpstr>
      <vt:lpstr>Constructorii și destructorul claselor derivate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328</cp:revision>
  <dcterms:created xsi:type="dcterms:W3CDTF">2014-09-04T12:24:39Z</dcterms:created>
  <dcterms:modified xsi:type="dcterms:W3CDTF">2021-12-12T06:00:28Z</dcterms:modified>
</cp:coreProperties>
</file>