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4"/>
  </p:sldMasterIdLst>
  <p:notesMasterIdLst>
    <p:notesMasterId r:id="rId31"/>
  </p:notesMasterIdLst>
  <p:sldIdLst>
    <p:sldId id="256" r:id="rId5"/>
    <p:sldId id="285" r:id="rId6"/>
    <p:sldId id="286" r:id="rId7"/>
    <p:sldId id="321" r:id="rId8"/>
    <p:sldId id="288" r:id="rId9"/>
    <p:sldId id="310" r:id="rId10"/>
    <p:sldId id="308" r:id="rId11"/>
    <p:sldId id="309" r:id="rId12"/>
    <p:sldId id="306" r:id="rId13"/>
    <p:sldId id="311" r:id="rId14"/>
    <p:sldId id="312" r:id="rId15"/>
    <p:sldId id="313" r:id="rId16"/>
    <p:sldId id="322" r:id="rId17"/>
    <p:sldId id="314" r:id="rId18"/>
    <p:sldId id="317" r:id="rId19"/>
    <p:sldId id="318" r:id="rId20"/>
    <p:sldId id="296" r:id="rId21"/>
    <p:sldId id="297" r:id="rId22"/>
    <p:sldId id="298" r:id="rId23"/>
    <p:sldId id="320" r:id="rId24"/>
    <p:sldId id="305" r:id="rId25"/>
    <p:sldId id="300" r:id="rId26"/>
    <p:sldId id="301" r:id="rId27"/>
    <p:sldId id="302" r:id="rId28"/>
    <p:sldId id="323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40A8A"/>
    <a:srgbClr val="FF9933"/>
    <a:srgbClr val="CF8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CF2EA-12AB-43CC-965B-AC13EEA37821}" v="1" dt="2023-10-25T14:10:25.537"/>
    <p1510:client id="{34D8D60F-7D47-41BA-959B-94F9330911CD}" v="1" dt="2023-10-31T11:16:50.029"/>
    <p1510:client id="{8F51DEF0-0FED-4835-808B-4B759911380E}" v="4" dt="2023-10-23T08:45:40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uda Andreea" userId="S::andreea.arcuda@s.utm.ro::bff98cfc-0c38-418b-9b37-0872cefca450" providerId="AD" clId="Web-{8F51DEF0-0FED-4835-808B-4B759911380E}"/>
    <pc:docChg chg="sldOrd">
      <pc:chgData name="Arcuda Andreea" userId="S::andreea.arcuda@s.utm.ro::bff98cfc-0c38-418b-9b37-0872cefca450" providerId="AD" clId="Web-{8F51DEF0-0FED-4835-808B-4B759911380E}" dt="2023-10-23T08:45:40.118" v="3"/>
      <pc:docMkLst>
        <pc:docMk/>
      </pc:docMkLst>
      <pc:sldChg chg="ord">
        <pc:chgData name="Arcuda Andreea" userId="S::andreea.arcuda@s.utm.ro::bff98cfc-0c38-418b-9b37-0872cefca450" providerId="AD" clId="Web-{8F51DEF0-0FED-4835-808B-4B759911380E}" dt="2023-10-23T08:43:58.863" v="0"/>
        <pc:sldMkLst>
          <pc:docMk/>
          <pc:sldMk cId="3936713636" sldId="288"/>
        </pc:sldMkLst>
      </pc:sldChg>
      <pc:sldChg chg="ord">
        <pc:chgData name="Arcuda Andreea" userId="S::andreea.arcuda@s.utm.ro::bff98cfc-0c38-418b-9b37-0872cefca450" providerId="AD" clId="Web-{8F51DEF0-0FED-4835-808B-4B759911380E}" dt="2023-10-23T08:45:32.759" v="2"/>
        <pc:sldMkLst>
          <pc:docMk/>
          <pc:sldMk cId="1334353168" sldId="303"/>
        </pc:sldMkLst>
      </pc:sldChg>
      <pc:sldChg chg="ord">
        <pc:chgData name="Arcuda Andreea" userId="S::andreea.arcuda@s.utm.ro::bff98cfc-0c38-418b-9b37-0872cefca450" providerId="AD" clId="Web-{8F51DEF0-0FED-4835-808B-4B759911380E}" dt="2023-10-23T08:44:37.647" v="1"/>
        <pc:sldMkLst>
          <pc:docMk/>
          <pc:sldMk cId="1467422306" sldId="320"/>
        </pc:sldMkLst>
      </pc:sldChg>
      <pc:sldChg chg="ord">
        <pc:chgData name="Arcuda Andreea" userId="S::andreea.arcuda@s.utm.ro::bff98cfc-0c38-418b-9b37-0872cefca450" providerId="AD" clId="Web-{8F51DEF0-0FED-4835-808B-4B759911380E}" dt="2023-10-23T08:45:40.118" v="3"/>
        <pc:sldMkLst>
          <pc:docMk/>
          <pc:sldMk cId="789989879" sldId="323"/>
        </pc:sldMkLst>
      </pc:sldChg>
    </pc:docChg>
  </pc:docChgLst>
  <pc:docChgLst>
    <pc:chgData name="Holban Ionica" userId="S::ionica.holban@s.utm.ro::4e60f627-931c-4dfa-b41c-a03a5ca227ed" providerId="AD" clId="Web-{34D8D60F-7D47-41BA-959B-94F9330911CD}"/>
    <pc:docChg chg="modSld">
      <pc:chgData name="Holban Ionica" userId="S::ionica.holban@s.utm.ro::4e60f627-931c-4dfa-b41c-a03a5ca227ed" providerId="AD" clId="Web-{34D8D60F-7D47-41BA-959B-94F9330911CD}" dt="2023-10-31T11:16:50.029" v="0" actId="1076"/>
      <pc:docMkLst>
        <pc:docMk/>
      </pc:docMkLst>
      <pc:sldChg chg="modSp">
        <pc:chgData name="Holban Ionica" userId="S::ionica.holban@s.utm.ro::4e60f627-931c-4dfa-b41c-a03a5ca227ed" providerId="AD" clId="Web-{34D8D60F-7D47-41BA-959B-94F9330911CD}" dt="2023-10-31T11:16:50.029" v="0" actId="1076"/>
        <pc:sldMkLst>
          <pc:docMk/>
          <pc:sldMk cId="3936713636" sldId="288"/>
        </pc:sldMkLst>
        <pc:picChg chg="mod">
          <ac:chgData name="Holban Ionica" userId="S::ionica.holban@s.utm.ro::4e60f627-931c-4dfa-b41c-a03a5ca227ed" providerId="AD" clId="Web-{34D8D60F-7D47-41BA-959B-94F9330911CD}" dt="2023-10-31T11:16:50.029" v="0" actId="1076"/>
          <ac:picMkLst>
            <pc:docMk/>
            <pc:sldMk cId="3936713636" sldId="288"/>
            <ac:picMk id="7" creationId="{00000000-0000-0000-0000-000000000000}"/>
          </ac:picMkLst>
        </pc:picChg>
      </pc:sldChg>
    </pc:docChg>
  </pc:docChgLst>
  <pc:docChgLst>
    <pc:chgData name="Ionescu Stefan Paul" userId="S::stefan.ionescu2022@s.utm.ro::2a771ddd-e6fa-42cb-bde1-94dd153bb33f" providerId="AD" clId="Web-{2C5CF2EA-12AB-43CC-965B-AC13EEA37821}"/>
    <pc:docChg chg="sldOrd">
      <pc:chgData name="Ionescu Stefan Paul" userId="S::stefan.ionescu2022@s.utm.ro::2a771ddd-e6fa-42cb-bde1-94dd153bb33f" providerId="AD" clId="Web-{2C5CF2EA-12AB-43CC-965B-AC13EEA37821}" dt="2023-10-25T14:10:25.537" v="0"/>
      <pc:docMkLst>
        <pc:docMk/>
      </pc:docMkLst>
      <pc:sldChg chg="ord">
        <pc:chgData name="Ionescu Stefan Paul" userId="S::stefan.ionescu2022@s.utm.ro::2a771ddd-e6fa-42cb-bde1-94dd153bb33f" providerId="AD" clId="Web-{2C5CF2EA-12AB-43CC-965B-AC13EEA37821}" dt="2023-10-25T14:10:25.537" v="0"/>
        <pc:sldMkLst>
          <pc:docMk/>
          <pc:sldMk cId="3778667988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7E48-5645-4B7E-A7BA-32BF55A9CB5F}" type="datetimeFigureOut">
              <a:rPr lang="ro-RO" smtClean="0"/>
              <a:t>31.10.2023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67D4-0063-4E4C-8DE7-5BA816C5008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82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967D4-0063-4E4C-8DE7-5BA816C5008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12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967D4-0063-4E4C-8DE7-5BA816C5008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584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142-3F8B-46DB-9BF5-F1A1F22A5859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370-8E37-4AE6-ABAE-B1B3FE31F9F4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59A2-29DE-4510-A22D-5117025C28F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8FDA-8FBA-461D-B103-0455870289B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ED93-442D-495A-8CC4-C9F3091736A8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E2FE-164A-4685-AEEF-906791F380B7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BF70-7B42-4902-A589-30011967A87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AF0-A9BD-4659-A30A-6E87AF9937F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1C41-B2C2-4D5A-87DA-90531F567D0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A64-9239-4ED1-AF8A-998158D691FA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D752-8B19-4DD5-B8DE-53EBAE2DB0FB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94A-DA00-40FE-BCC6-D4444210651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2018 - 2019 Univesitatea Titu Maiorescu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2" y="1543922"/>
            <a:ext cx="11531746" cy="16463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PROGRAMARE ORIENTAT</a:t>
            </a:r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Ă OBIECT (C++)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902" y="4400456"/>
            <a:ext cx="7766936" cy="1096899"/>
          </a:xfrm>
        </p:spPr>
        <p:txBody>
          <a:bodyPr>
            <a:normAutofit/>
          </a:bodyPr>
          <a:lstStyle/>
          <a:p>
            <a:pPr algn="r"/>
            <a:r>
              <a:rPr lang="ro-RO" b="1" dirty="0"/>
              <a:t>Conf.univ.dr. Ana Cristina DĂSCĂLESCU</a:t>
            </a:r>
          </a:p>
          <a:p>
            <a:pPr algn="r"/>
            <a:r>
              <a:rPr lang="en-US" b="1" dirty="0">
                <a:solidFill>
                  <a:srgbClr val="003296"/>
                </a:solidFill>
              </a:rPr>
              <a:t>cristina.dascalescu@prof.utm.ro</a:t>
            </a:r>
            <a:endParaRPr lang="en-US" dirty="0">
              <a:solidFill>
                <a:srgbClr val="003296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0136"/>
          </a:xfrm>
        </p:spPr>
        <p:txBody>
          <a:bodyPr/>
          <a:lstStyle/>
          <a:p>
            <a:r>
              <a:rPr lang="pt-BR" sz="1800" b="1" dirty="0">
                <a:solidFill>
                  <a:srgbClr val="040A8A"/>
                </a:solidFill>
              </a:rPr>
              <a:t>Unive</a:t>
            </a:r>
            <a:r>
              <a:rPr lang="ro-RO" sz="1800" b="1" dirty="0">
                <a:solidFill>
                  <a:srgbClr val="040A8A"/>
                </a:solidFill>
              </a:rPr>
              <a:t>r</a:t>
            </a:r>
            <a:r>
              <a:rPr lang="pt-BR" sz="1800" b="1" dirty="0">
                <a:solidFill>
                  <a:srgbClr val="040A8A"/>
                </a:solidFill>
              </a:rPr>
              <a:t>sitatea Titu Maiorescu</a:t>
            </a:r>
            <a:endParaRPr lang="ro-RO" sz="1800" b="1" dirty="0">
              <a:solidFill>
                <a:srgbClr val="040A8A"/>
              </a:solidFill>
            </a:endParaRPr>
          </a:p>
          <a:p>
            <a:r>
              <a:rPr lang="en-US" sz="1800" b="1" dirty="0">
                <a:solidFill>
                  <a:srgbClr val="040A8A"/>
                </a:solidFill>
              </a:rPr>
              <a:t>202</a:t>
            </a:r>
            <a:r>
              <a:rPr lang="ro-RO" sz="1800" b="1" dirty="0">
                <a:solidFill>
                  <a:srgbClr val="040A8A"/>
                </a:solidFill>
              </a:rPr>
              <a:t>3</a:t>
            </a:r>
            <a:r>
              <a:rPr lang="en-US" sz="1800" b="1" dirty="0">
                <a:solidFill>
                  <a:srgbClr val="040A8A"/>
                </a:solidFill>
              </a:rPr>
              <a:t> – 202</a:t>
            </a:r>
            <a:r>
              <a:rPr lang="ro-RO" sz="1800" b="1" dirty="0">
                <a:solidFill>
                  <a:srgbClr val="040A8A"/>
                </a:solidFill>
              </a:rPr>
              <a:t>4</a:t>
            </a:r>
            <a:endParaRPr lang="en-US" sz="1800" b="1" dirty="0">
              <a:solidFill>
                <a:srgbClr val="040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Încapsularea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dirty="0"/>
              <a:t>Mecanismul prin care datele și operațiile sunt înglobate sub forma unui tot unitar (obiect)</a:t>
            </a:r>
          </a:p>
          <a:p>
            <a:pPr marL="457200" lvl="1" indent="0">
              <a:buNone/>
            </a:pPr>
            <a:endParaRPr lang="ro-RO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91" y="1762881"/>
            <a:ext cx="860227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Încapsularea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dirty="0"/>
              <a:t>Datele pot fi accesate din afara entității (obiectului) numai prin intermediul operațiilor (funcțiilor/metodelor) publice!!!</a:t>
            </a:r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>
              <a:buNone/>
            </a:pPr>
            <a:endParaRPr lang="ro-RO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2" y="1985676"/>
            <a:ext cx="971685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Abstractizarea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dirty="0"/>
              <a:t>Procesul prin care se identifică datele și operațiile relevante pentru un concept din lumea reală.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ro-RO" dirty="0"/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>
              <a:buNone/>
            </a:pPr>
            <a:endParaRPr lang="ro-RO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4BF64D-0345-470E-AB02-4AC5AE47F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45923"/>
              </p:ext>
            </p:extLst>
          </p:nvPr>
        </p:nvGraphicFramePr>
        <p:xfrm>
          <a:off x="1435395" y="2083981"/>
          <a:ext cx="8729332" cy="352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666">
                  <a:extLst>
                    <a:ext uri="{9D8B030D-6E8A-4147-A177-3AD203B41FA5}">
                      <a16:colId xmlns:a16="http://schemas.microsoft.com/office/drawing/2014/main" val="245911945"/>
                    </a:ext>
                  </a:extLst>
                </a:gridCol>
                <a:gridCol w="4364666">
                  <a:extLst>
                    <a:ext uri="{9D8B030D-6E8A-4147-A177-3AD203B41FA5}">
                      <a16:colId xmlns:a16="http://schemas.microsoft.com/office/drawing/2014/main" val="1525285961"/>
                    </a:ext>
                  </a:extLst>
                </a:gridCol>
              </a:tblGrid>
              <a:tr h="848026">
                <a:tc>
                  <a:txBody>
                    <a:bodyPr/>
                    <a:lstStyle/>
                    <a:p>
                      <a:r>
                        <a:rPr lang="ro-RO" b="1" dirty="0"/>
                        <a:t>Tipul Persoana  - pentru  aplicația Recensământ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dirty="0"/>
                        <a:t>Tipul Persoana – pentru apl</a:t>
                      </a:r>
                      <a:r>
                        <a:rPr lang="en-US" b="1"/>
                        <a:t>i</a:t>
                      </a:r>
                      <a:r>
                        <a:rPr lang="ro-RO" b="1"/>
                        <a:t>cația </a:t>
                      </a:r>
                      <a:endParaRPr lang="ro-RO" b="1" dirty="0"/>
                    </a:p>
                    <a:p>
                      <a:r>
                        <a:rPr lang="ro-RO" b="1" dirty="0"/>
                        <a:t>Calcul Intreținere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97256"/>
                  </a:ext>
                </a:extLst>
              </a:tr>
              <a:tr h="14592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prenume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varsta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localitate</a:t>
                      </a:r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prenume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suprafataLocuita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NrPersoaneIntretinere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03069"/>
                  </a:ext>
                </a:extLst>
              </a:tr>
              <a:tr h="121146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numara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afisare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statictica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calculIntretinere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deduceri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ro-RO" dirty="0"/>
                        <a:t>Afisare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3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Abstractizarea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2060"/>
                </a:solidFill>
              </a:rPr>
              <a:t>Primul pas spre abstractizare...</a:t>
            </a: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457200" lvl="1" indent="0" algn="just">
              <a:buNone/>
            </a:pPr>
            <a:endParaRPr lang="ro-RO" dirty="0"/>
          </a:p>
          <a:p>
            <a:pPr marL="457200" lvl="1" indent="0">
              <a:buNone/>
            </a:pPr>
            <a:endParaRPr lang="ro-RO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21584"/>
              </p:ext>
            </p:extLst>
          </p:nvPr>
        </p:nvGraphicFramePr>
        <p:xfrm>
          <a:off x="1593960" y="2186388"/>
          <a:ext cx="8128000" cy="3195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22">
                <a:tc>
                  <a:txBody>
                    <a:bodyPr/>
                    <a:lstStyle/>
                    <a:p>
                      <a:r>
                        <a:rPr lang="ro-RO" sz="2400" u="none" strike="noStrike" kern="1200" baseline="0" dirty="0">
                          <a:solidFill>
                            <a:srgbClr val="FF0000"/>
                          </a:solidFill>
                        </a:rPr>
                        <a:t>Tipul abstract de date „Persoana"</a:t>
                      </a:r>
                    </a:p>
                    <a:p>
                      <a:r>
                        <a:rPr lang="ro-RO" sz="2400" u="none" strike="noStrike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 struct</a:t>
                      </a:r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ro-RO" sz="2400" u="none" strike="noStrike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varsta;</a:t>
                      </a:r>
                    </a:p>
                    <a:p>
                      <a:r>
                        <a:rPr lang="ro-RO" sz="2400" u="none" strike="noStrike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localitate;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ro-RO" sz="2400" b="1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Persoana</a:t>
                      </a:r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ro-RO" sz="2400" u="none" strike="noStrike" kern="12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2400" u="none" strike="noStrike" kern="1200" baseline="0" dirty="0">
                          <a:solidFill>
                            <a:srgbClr val="FF0000"/>
                          </a:solidFill>
                        </a:rPr>
                        <a:t>Instanţierea tipului abstract „</a:t>
                      </a:r>
                      <a:r>
                        <a:rPr lang="ro-RO" sz="2400" u="none" strike="noStrike" kern="1200" baseline="0" dirty="0">
                          <a:solidFill>
                            <a:srgbClr val="FF0000"/>
                          </a:solidFill>
                        </a:rPr>
                        <a:t>Persoana</a:t>
                      </a:r>
                      <a:r>
                        <a:rPr lang="pt-BR" sz="2400" u="none" strike="noStrike" kern="1200" baseline="0" dirty="0">
                          <a:solidFill>
                            <a:srgbClr val="FF0000"/>
                          </a:solidFill>
                        </a:rPr>
                        <a:t>"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Persoana</a:t>
                      </a:r>
                      <a:r>
                        <a:rPr lang="pt-BR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s={"Popescu Emil”,</a:t>
                      </a:r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23,</a:t>
                      </a:r>
                      <a:r>
                        <a:rPr lang="pt-BR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„</a:t>
                      </a:r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Valcea</a:t>
                      </a:r>
                      <a:r>
                        <a:rPr lang="pt-BR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"};</a:t>
                      </a:r>
                      <a:endParaRPr lang="ro-RO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7583877" y="2545379"/>
            <a:ext cx="2138083" cy="1210235"/>
          </a:xfrm>
          <a:prstGeom prst="wedgeRectCallout">
            <a:avLst>
              <a:gd name="adj1" fmla="val -175233"/>
              <a:gd name="adj2" fmla="val 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Structura de date</a:t>
            </a:r>
          </a:p>
        </p:txBody>
      </p:sp>
    </p:spTree>
    <p:extLst>
      <p:ext uri="{BB962C8B-B14F-4D97-AF65-F5344CB8AC3E}">
        <p14:creationId xmlns:p14="http://schemas.microsoft.com/office/powerpoint/2010/main" val="88616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Abstractizarea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40A8A"/>
                </a:solidFill>
              </a:rPr>
              <a:t>Urmatorul pas spre abstractizare!!!</a:t>
            </a: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  <a:p>
            <a:pPr marL="457200" lvl="1" indent="0" algn="just">
              <a:buNone/>
            </a:pPr>
            <a:endParaRPr lang="ro-RO" b="1" dirty="0">
              <a:solidFill>
                <a:srgbClr val="040A8A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78456"/>
              </p:ext>
            </p:extLst>
          </p:nvPr>
        </p:nvGraphicFramePr>
        <p:xfrm>
          <a:off x="1140542" y="2208006"/>
          <a:ext cx="330226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5022">
                <a:tc>
                  <a:txBody>
                    <a:bodyPr/>
                    <a:lstStyle/>
                    <a:p>
                      <a:r>
                        <a:rPr lang="ro-RO" sz="2400" b="1" u="none" strike="noStrike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nume;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varsta;</a:t>
                      </a:r>
                    </a:p>
                    <a:p>
                      <a:r>
                        <a:rPr lang="ro-RO" sz="2400" u="none" strike="noStrike" kern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localitate;</a:t>
                      </a:r>
                    </a:p>
                    <a:p>
                      <a:endParaRPr lang="ro-RO" sz="2400" u="none" strike="noStrike" kern="12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o-RO" sz="2400" b="1" u="none" strike="noStrike" kern="1200" baseline="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Funcții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inițializare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afisare</a:t>
                      </a:r>
                    </a:p>
                    <a:p>
                      <a:pPr marL="0" algn="l" defTabSz="914400" rtl="0" eaLnBrk="1" latinLnBrk="0" hangingPunct="1"/>
                      <a:r>
                        <a:rPr lang="ro-RO" sz="240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calculIntretinere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499429" y="3493245"/>
            <a:ext cx="2855151" cy="4494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7677430" y="2326335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Tip Abstract de date (TAD)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80" y="2908908"/>
            <a:ext cx="4439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Moștenire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Reprezintă</a:t>
            </a:r>
            <a:r>
              <a:rPr lang="ro-RO" sz="2400" b="1" dirty="0">
                <a:solidFill>
                  <a:srgbClr val="002060"/>
                </a:solidFill>
              </a:rPr>
              <a:t> </a:t>
            </a:r>
            <a:r>
              <a:rPr lang="ro-RO" sz="2400" dirty="0"/>
              <a:t>un mecanism de reutilizare a unui cod creat anterior!!!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Anumite tipuri abstracte de date  pot fi create din alte TDA, numite </a:t>
            </a:r>
            <a:r>
              <a:rPr lang="ro-RO" sz="2400" dirty="0">
                <a:solidFill>
                  <a:srgbClr val="003296"/>
                </a:solidFill>
              </a:rPr>
              <a:t>TDA de bază</a:t>
            </a:r>
            <a:r>
              <a:rPr lang="ro-RO" sz="2400" dirty="0"/>
              <a:t>. Noile TDA se numesc </a:t>
            </a:r>
            <a:r>
              <a:rPr lang="ro-RO" sz="2400" dirty="0">
                <a:solidFill>
                  <a:srgbClr val="003296"/>
                </a:solidFill>
              </a:rPr>
              <a:t>TDA derivate</a:t>
            </a:r>
            <a:r>
              <a:rPr lang="ro-RO" sz="2400" i="1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i="1" dirty="0"/>
          </a:p>
          <a:p>
            <a:pPr marL="0" indent="0" algn="just">
              <a:buNone/>
            </a:pPr>
            <a:endParaRPr lang="ro-RO" sz="2800" i="1" dirty="0"/>
          </a:p>
          <a:p>
            <a:pPr marL="0" indent="0" algn="just">
              <a:buNone/>
            </a:pPr>
            <a:endParaRPr lang="ro-RO" sz="2800" i="1" dirty="0"/>
          </a:p>
          <a:p>
            <a:pPr marL="0" indent="0" algn="just">
              <a:buNone/>
            </a:pPr>
            <a:endParaRPr lang="ro-RO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31" y="2133599"/>
            <a:ext cx="6150844" cy="3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3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Polimorfism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1196918" cy="5486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dirty="0"/>
              <a:t>Proprietatea unei enități (obiect) de a avea comportament diferit, în funcție de context. </a:t>
            </a:r>
          </a:p>
          <a:p>
            <a:pPr marL="0" indent="0">
              <a:buNone/>
            </a:pPr>
            <a:r>
              <a:rPr lang="ro-RO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endParaRPr lang="ro-RO" i="1" dirty="0"/>
          </a:p>
          <a:p>
            <a:pPr marL="0" indent="0" algn="just">
              <a:buNone/>
            </a:pPr>
            <a:endParaRPr lang="ro-RO" sz="2800" i="1" dirty="0"/>
          </a:p>
          <a:p>
            <a:pPr marL="0" indent="0" algn="just">
              <a:buNone/>
            </a:pPr>
            <a:endParaRPr lang="ro-RO" sz="2800" i="1" dirty="0"/>
          </a:p>
          <a:p>
            <a:pPr marL="0" indent="0" algn="just">
              <a:buNone/>
            </a:pPr>
            <a:endParaRPr lang="ro-RO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59" y="1988457"/>
            <a:ext cx="7583470" cy="40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13" y="389684"/>
            <a:ext cx="10092671" cy="1035424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Limbajul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516" y="907396"/>
            <a:ext cx="6699472" cy="5597576"/>
          </a:xfrm>
        </p:spPr>
        <p:txBody>
          <a:bodyPr>
            <a:normAutofit/>
          </a:bodyPr>
          <a:lstStyle/>
          <a:p>
            <a:pPr algn="just" defTabSz="363538">
              <a:buFont typeface="Wingdings" panose="05000000000000000000" pitchFamily="2" charset="2"/>
              <a:buChar char="Ø"/>
            </a:pPr>
            <a:r>
              <a:rPr lang="ro-RO" altLang="en-US" sz="2400" dirty="0"/>
              <a:t>Limbajul C++ a fost elaborat de către </a:t>
            </a:r>
            <a:r>
              <a:rPr lang="ro-RO" altLang="en-US" sz="2400" b="1" dirty="0" err="1">
                <a:solidFill>
                  <a:srgbClr val="FF0000"/>
                </a:solidFill>
              </a:rPr>
              <a:t>Bjarne</a:t>
            </a:r>
            <a:r>
              <a:rPr lang="ro-RO" altLang="en-US" sz="2400" b="1" dirty="0">
                <a:solidFill>
                  <a:srgbClr val="FF0000"/>
                </a:solidFill>
              </a:rPr>
              <a:t> </a:t>
            </a:r>
            <a:r>
              <a:rPr lang="ro-RO" altLang="en-US" sz="2400" b="1" dirty="0" err="1">
                <a:solidFill>
                  <a:srgbClr val="FF0000"/>
                </a:solidFill>
              </a:rPr>
              <a:t>Stroustrup</a:t>
            </a:r>
            <a:r>
              <a:rPr lang="ro-RO" altLang="en-US" sz="2400" dirty="0">
                <a:solidFill>
                  <a:srgbClr val="002060"/>
                </a:solidFill>
              </a:rPr>
              <a:t> </a:t>
            </a:r>
            <a:r>
              <a:rPr lang="ro-RO" altLang="en-US" sz="2400" dirty="0"/>
              <a:t>în anul 1980 în laboratoarele Bell, New Jersey.</a:t>
            </a:r>
          </a:p>
          <a:p>
            <a:pPr marL="0" indent="0" algn="just" defTabSz="363538">
              <a:buNone/>
            </a:pPr>
            <a:endParaRPr lang="ro-RO" alt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o-RO" altLang="en-US" sz="2400" dirty="0"/>
              <a:t>Inițial a fost denumit </a:t>
            </a:r>
            <a:r>
              <a:rPr lang="ro-RO" altLang="en-US" sz="2400" b="1" dirty="0">
                <a:solidFill>
                  <a:srgbClr val="FF0000"/>
                </a:solidFill>
              </a:rPr>
              <a:t>C cu clase</a:t>
            </a:r>
            <a:r>
              <a:rPr lang="ro-RO" altLang="en-US" sz="2400" dirty="0"/>
              <a:t>, iar apoi </a:t>
            </a:r>
            <a:r>
              <a:rPr lang="ro-RO" altLang="en-US" sz="2400" b="1" dirty="0">
                <a:solidFill>
                  <a:srgbClr val="FF0000"/>
                </a:solidFill>
              </a:rPr>
              <a:t>în anul 1983 </a:t>
            </a:r>
            <a:r>
              <a:rPr lang="ro-RO" altLang="en-US" sz="2400" dirty="0"/>
              <a:t>a fost denumit </a:t>
            </a:r>
            <a:r>
              <a:rPr lang="ro-RO" altLang="en-US" sz="2400" dirty="0">
                <a:solidFill>
                  <a:srgbClr val="FF0000"/>
                </a:solidFill>
              </a:rPr>
              <a:t>C++</a:t>
            </a:r>
            <a:r>
              <a:rPr lang="ro-RO" altLang="en-US" sz="24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o-RO" altLang="en-US" sz="2400" i="1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De la apariția sa a trecut prin mai multe revizii, în 1985, 1989, 1994 etc.</a:t>
            </a:r>
          </a:p>
          <a:p>
            <a:pPr marL="0" indent="0" algn="just">
              <a:buNone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În anul 1994 este standardizat ANSI.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Actualul standard ISO C++</a:t>
            </a:r>
            <a:r>
              <a:rPr lang="en-US" sz="2400" dirty="0"/>
              <a:t> 23 (</a:t>
            </a:r>
            <a:r>
              <a:rPr lang="en-US" sz="2400" dirty="0" err="1"/>
              <a:t>iulie</a:t>
            </a:r>
            <a:r>
              <a:rPr lang="en-US" sz="2400" dirty="0"/>
              <a:t> 2022)</a:t>
            </a:r>
            <a:endParaRPr lang="ro-RO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sz="2400" b="1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7" y="1714105"/>
            <a:ext cx="3319931" cy="406691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32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Carcteristici ale limbajului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Este un limbaj poliparadigmă: suportă programarea orientată pe obiecte și programarea procedurală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Este o extensie a limbajului C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Este un limbaj compilat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Este dependent de platformă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Introduce concepte precum: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dirty="0"/>
              <a:t>Clase și obiecte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dirty="0"/>
              <a:t>Funcții virtuale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dirty="0"/>
              <a:t>Supraîncărcarea operatorilor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dirty="0"/>
              <a:t>Moștenirea multiplă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dirty="0"/>
              <a:t>Șabloane (</a:t>
            </a:r>
            <a:r>
              <a:rPr lang="ro-RO" dirty="0" err="1"/>
              <a:t>template</a:t>
            </a:r>
            <a:r>
              <a:rPr lang="ro-RO" dirty="0"/>
              <a:t>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dirty="0"/>
              <a:t>Tratarea excepțiilor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 fontScale="90000"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Operații de intrare/ieșire pentru tipuri predefinite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 Sunt bazate pe fluxuri (stream).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Stream</a:t>
            </a: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: o entitate logică în care/din care se introduc/extrag informații</a:t>
            </a:r>
          </a:p>
          <a:p>
            <a:pPr marL="0" indent="0" algn="just">
              <a:buNone/>
            </a:pPr>
            <a:endParaRPr lang="ro-RO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 err="1">
                <a:latin typeface="Times New Roman" pitchFamily="18" charset="0"/>
                <a:cs typeface="Times New Roman" panose="02020603050405020304" pitchFamily="18" charset="0"/>
              </a:rPr>
              <a:t>Strem-uri</a:t>
            </a: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 standard: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cin</a:t>
            </a: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: intrare standard – tastatură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 err="1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cout</a:t>
            </a:r>
            <a:r>
              <a:rPr lang="ro-RO" b="1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ieșire standard - ecran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b="1" dirty="0" err="1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cerr</a:t>
            </a:r>
            <a:r>
              <a:rPr lang="ro-RO" b="1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ieșire standard pentru eroare</a:t>
            </a:r>
          </a:p>
          <a:p>
            <a:pPr marL="0" indent="0" algn="just">
              <a:buNone/>
            </a:pPr>
            <a:endParaRPr lang="ro-RO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Operaţiile de I/O din C++ se efectuează folosind funcţiile operator de inserţie </a:t>
            </a:r>
            <a:r>
              <a:rPr lang="ro-RO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&gt;&gt;</a:t>
            </a:r>
            <a:r>
              <a:rPr lang="ro-RO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 şi operator de extragere </a:t>
            </a:r>
            <a:r>
              <a:rPr lang="ro-RO" b="1" dirty="0">
                <a:solidFill>
                  <a:srgbClr val="003296"/>
                </a:solidFill>
                <a:latin typeface="Times New Roman" pitchFamily="18" charset="0"/>
                <a:cs typeface="Times New Roman" panose="02020603050405020304" pitchFamily="18" charset="0"/>
              </a:rPr>
              <a:t>&lt;&lt;</a:t>
            </a: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ro-RO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itchFamily="18" charset="0"/>
                <a:cs typeface="Times New Roman" panose="02020603050405020304" pitchFamily="18" charset="0"/>
              </a:rPr>
              <a:t>Fișierul </a:t>
            </a:r>
            <a:r>
              <a:rPr lang="ro-RO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definește biblioteca de clase necesare fluxului de intrare/ieșire standard.</a:t>
            </a:r>
          </a:p>
          <a:p>
            <a:pPr marL="0" indent="0" algn="just">
              <a:buNone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175" y="0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Conținutul tematic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Introducere în Programarea orientată pe obiecte</a:t>
            </a: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Clase şi obiecte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Supraîncărcarea operatorilor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 Moştenirea. Polimorfismul</a:t>
            </a:r>
          </a:p>
          <a:p>
            <a:pPr marL="0" indent="0" algn="just">
              <a:buNone/>
            </a:pPr>
            <a:endParaRPr lang="ro-RO" b="1" dirty="0">
              <a:solidFill>
                <a:srgbClr val="000099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0099"/>
                </a:solidFill>
              </a:rPr>
              <a:t>Biblioteca STL - Standard </a:t>
            </a:r>
            <a:r>
              <a:rPr lang="ro-RO" b="1" dirty="0" err="1">
                <a:solidFill>
                  <a:srgbClr val="000099"/>
                </a:solidFill>
              </a:rPr>
              <a:t>Template</a:t>
            </a:r>
            <a:r>
              <a:rPr lang="ro-RO" b="1" dirty="0">
                <a:solidFill>
                  <a:srgbClr val="000099"/>
                </a:solidFill>
              </a:rPr>
              <a:t> </a:t>
            </a:r>
            <a:r>
              <a:rPr lang="ro-RO" b="1" dirty="0" err="1">
                <a:solidFill>
                  <a:srgbClr val="000099"/>
                </a:solidFill>
              </a:rPr>
              <a:t>Library</a:t>
            </a:r>
            <a:endParaRPr lang="ro-RO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9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88" y="236017"/>
            <a:ext cx="11757212" cy="54863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Top IEEE (Institute of Electrical and Electronics Engineers) Spectrum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3296"/>
                </a:solidFill>
              </a:rPr>
              <a:t>https://spectrum.ieee.org/top-programming-languages/</a:t>
            </a:r>
            <a:endParaRPr lang="ro-RO" dirty="0">
              <a:solidFill>
                <a:srgbClr val="00329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2022 2021  Univesitatea Titu Maiorescu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9E720-4460-4D86-87E2-488F8793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92" y="1207158"/>
            <a:ext cx="8152297" cy="51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Operații de intrare/ieșire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87" y="606052"/>
            <a:ext cx="10515600" cy="59804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o-RO" i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o-RO" sz="3400" dirty="0">
                <a:latin typeface="Times New Roman" pitchFamily="18" charset="0"/>
              </a:rPr>
              <a:t>Sintaxa operaţiei de intrare (citire):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3400" dirty="0">
                <a:latin typeface="Times New Roman" pitchFamily="18" charset="0"/>
              </a:rPr>
              <a:t>             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 &gt;&gt; var_1 &gt;&gt; var_2 &gt;&gt; … &gt;&gt; var_n;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ro-RO" sz="3400" dirty="0">
              <a:solidFill>
                <a:srgbClr val="040A8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o-RO" sz="3400" dirty="0">
                <a:latin typeface="Times New Roman" pitchFamily="18" charset="0"/>
              </a:rPr>
              <a:t>Funcția 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*sir, 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o-RO" sz="3400" dirty="0">
                <a:latin typeface="Times New Roman" pitchFamily="18" charset="0"/>
              </a:rPr>
              <a:t>	     tratează spațiile albe la fel ca orice alt caracter</a:t>
            </a:r>
          </a:p>
          <a:p>
            <a:pPr marL="0" indent="0">
              <a:lnSpc>
                <a:spcPct val="80000"/>
              </a:lnSpc>
              <a:buNone/>
            </a:pPr>
            <a:endParaRPr lang="ro-RO" sz="3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o-RO" sz="3400" dirty="0">
                <a:latin typeface="Times New Roman" pitchFamily="18" charset="0"/>
              </a:rPr>
              <a:t>Sintaxa operaţiei de ieşire (scriere, afișare):</a:t>
            </a:r>
          </a:p>
          <a:p>
            <a:pPr marL="0" indent="0">
              <a:lnSpc>
                <a:spcPct val="80000"/>
              </a:lnSpc>
              <a:buNone/>
            </a:pPr>
            <a:endParaRPr lang="ro-RO" sz="3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o-RO" sz="3400" dirty="0">
                <a:latin typeface="Times New Roman" pitchFamily="18" charset="0"/>
              </a:rPr>
              <a:t>		</a:t>
            </a:r>
            <a:r>
              <a:rPr lang="ro-RO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 &lt;&lt; 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 &lt;&lt; … &lt;&lt; </a:t>
            </a:r>
            <a:r>
              <a:rPr lang="ro-RO" sz="3400" b="1" dirty="0" err="1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ro-RO" sz="3400" b="1" dirty="0">
                <a:solidFill>
                  <a:srgbClr val="040A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o-RO" sz="3400" dirty="0">
              <a:solidFill>
                <a:srgbClr val="040A8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o-RO" sz="3400" dirty="0">
                <a:solidFill>
                  <a:srgbClr val="040A8A"/>
                </a:solidFill>
              </a:rPr>
              <a:t>endl</a:t>
            </a:r>
            <a:r>
              <a:rPr lang="ro-RO" sz="3400" dirty="0"/>
              <a:t>: </a:t>
            </a:r>
            <a:r>
              <a:rPr lang="ro-RO" sz="3400" dirty="0">
                <a:latin typeface="Times New Roman" pitchFamily="18" charset="0"/>
              </a:rPr>
              <a:t>trimite la o nouă linie fluxul de ieșire</a:t>
            </a:r>
          </a:p>
          <a:p>
            <a:pPr marL="0" indent="0">
              <a:lnSpc>
                <a:spcPct val="80000"/>
              </a:lnSpc>
              <a:buNone/>
            </a:pPr>
            <a:endParaRPr lang="ro-RO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3400" dirty="0">
                <a:latin typeface="Times New Roman" pitchFamily="18" charset="0"/>
              </a:rPr>
              <a:t>Manipulatori  pentru formatarea afișării datelor  </a:t>
            </a:r>
            <a:r>
              <a:rPr lang="ro-RO" sz="3400" b="1" dirty="0">
                <a:solidFill>
                  <a:srgbClr val="040A8A"/>
                </a:solidFill>
              </a:rPr>
              <a:t>iomanip.h</a:t>
            </a:r>
            <a:r>
              <a:rPr lang="ro-RO" sz="3400" dirty="0"/>
              <a:t>:</a:t>
            </a:r>
          </a:p>
          <a:p>
            <a:pPr lvl="1">
              <a:buFontTx/>
              <a:buNone/>
            </a:pPr>
            <a:r>
              <a:rPr lang="ro-RO" sz="3000" i="1" dirty="0"/>
              <a:t>- </a:t>
            </a:r>
            <a:r>
              <a:rPr lang="ro-RO" sz="3400" dirty="0">
                <a:solidFill>
                  <a:srgbClr val="040A8A"/>
                </a:solidFill>
              </a:rPr>
              <a:t>setprecision</a:t>
            </a:r>
            <a:r>
              <a:rPr lang="ro-RO" sz="3400" i="1" dirty="0">
                <a:solidFill>
                  <a:srgbClr val="040A8A"/>
                </a:solidFill>
              </a:rPr>
              <a:t> </a:t>
            </a:r>
            <a:r>
              <a:rPr lang="ro-RO" sz="3400" dirty="0">
                <a:solidFill>
                  <a:srgbClr val="040A8A"/>
                </a:solidFill>
              </a:rPr>
              <a:t>(int </a:t>
            </a:r>
            <a:r>
              <a:rPr lang="ro-RO" sz="3400" dirty="0"/>
              <a:t>nr_cifre</a:t>
            </a:r>
            <a:r>
              <a:rPr lang="ro-RO" sz="3400" dirty="0">
                <a:solidFill>
                  <a:srgbClr val="040A8A"/>
                </a:solidFill>
              </a:rPr>
              <a:t>)</a:t>
            </a:r>
            <a:r>
              <a:rPr lang="ro-RO" sz="3400" dirty="0"/>
              <a:t>:</a:t>
            </a:r>
            <a:r>
              <a:rPr lang="ro-RO" sz="3400" dirty="0">
                <a:latin typeface="Times New Roman" pitchFamily="18" charset="0"/>
              </a:rPr>
              <a:t> setează numărul de zecimale</a:t>
            </a:r>
          </a:p>
          <a:p>
            <a:pPr lvl="1">
              <a:buNone/>
            </a:pPr>
            <a:r>
              <a:rPr lang="ro-RO" sz="3400" dirty="0">
                <a:solidFill>
                  <a:srgbClr val="040A8A"/>
                </a:solidFill>
              </a:rPr>
              <a:t>- setw(int dim)</a:t>
            </a:r>
            <a:r>
              <a:rPr lang="ro-RO" sz="3400" i="1" dirty="0"/>
              <a:t>: </a:t>
            </a:r>
            <a:r>
              <a:rPr lang="ro-RO" sz="3400" dirty="0">
                <a:latin typeface="Times New Roman" pitchFamily="18" charset="0"/>
              </a:rPr>
              <a:t>stabilește dimensiunea câmpului</a:t>
            </a:r>
          </a:p>
          <a:p>
            <a:pPr lvl="1">
              <a:buNone/>
            </a:pPr>
            <a:r>
              <a:rPr lang="ro-RO" sz="3400" dirty="0">
                <a:solidFill>
                  <a:srgbClr val="040A8A"/>
                </a:solidFill>
              </a:rPr>
              <a:t>- setfill(char c): </a:t>
            </a:r>
            <a:r>
              <a:rPr lang="ro-RO" sz="3400" dirty="0">
                <a:latin typeface="Times New Roman" pitchFamily="18" charset="0"/>
              </a:rPr>
              <a:t>setează caracterul de umplere</a:t>
            </a:r>
          </a:p>
          <a:p>
            <a:pPr lvl="1" algn="just">
              <a:buFontTx/>
              <a:buChar char="-"/>
            </a:pPr>
            <a:endParaRPr lang="ro-RO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Operatori specifici limbajului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3296"/>
                </a:solidFill>
              </a:rPr>
              <a:t>Operatorul de rezoluție (de apartenență)	</a:t>
            </a:r>
            <a:r>
              <a:rPr lang="ro-RO" b="1" dirty="0">
                <a:solidFill>
                  <a:srgbClr val="FF0000"/>
                </a:solidFill>
              </a:rPr>
              <a:t>::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Permite accesul la o variabilă globală, redefinită ca o variabilă locală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var_globala=1;</a:t>
            </a:r>
          </a:p>
          <a:p>
            <a:pPr marL="0" indent="0" algn="just">
              <a:buNone/>
            </a:pPr>
            <a:r>
              <a:rPr lang="ro-RO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var_globala=2;</a:t>
            </a:r>
          </a:p>
          <a:p>
            <a:pPr mar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o-RO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var_globala;</a:t>
            </a:r>
          </a:p>
          <a:p>
            <a:pPr mar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ro-RO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::var_globala;</a:t>
            </a:r>
          </a:p>
          <a:p>
            <a:pPr mar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Rectangular Callout 3"/>
          <p:cNvSpPr/>
          <p:nvPr/>
        </p:nvSpPr>
        <p:spPr>
          <a:xfrm>
            <a:off x="6091518" y="3620714"/>
            <a:ext cx="2043953" cy="685800"/>
          </a:xfrm>
          <a:prstGeom prst="wedgeRectCallout">
            <a:avLst>
              <a:gd name="adj1" fmla="val -76153"/>
              <a:gd name="adj2" fmla="val 1193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 </a:t>
            </a:r>
            <a:r>
              <a:rPr lang="en-AU" dirty="0" err="1"/>
              <a:t>va</a:t>
            </a:r>
            <a:r>
              <a:rPr lang="en-AU" dirty="0"/>
              <a:t> </a:t>
            </a:r>
            <a:r>
              <a:rPr lang="en-AU" dirty="0" err="1"/>
              <a:t>afi</a:t>
            </a:r>
            <a:r>
              <a:rPr lang="ro-RO" dirty="0"/>
              <a:t>ș</a:t>
            </a:r>
            <a:r>
              <a:rPr lang="en-AU" dirty="0"/>
              <a:t>a </a:t>
            </a:r>
            <a:r>
              <a:rPr lang="en-AU" dirty="0">
                <a:solidFill>
                  <a:srgbClr val="FF0000"/>
                </a:solidFill>
              </a:rPr>
              <a:t>2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701117" y="4896457"/>
            <a:ext cx="1851211" cy="549602"/>
          </a:xfrm>
          <a:prstGeom prst="wedgeRectCallout">
            <a:avLst>
              <a:gd name="adj1" fmla="val -98808"/>
              <a:gd name="adj2" fmla="val 1492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 </a:t>
            </a:r>
            <a:r>
              <a:rPr lang="en-AU" dirty="0" err="1"/>
              <a:t>va</a:t>
            </a:r>
            <a:r>
              <a:rPr lang="en-AU" dirty="0"/>
              <a:t> </a:t>
            </a:r>
            <a:r>
              <a:rPr lang="en-AU" dirty="0" err="1"/>
              <a:t>afi</a:t>
            </a:r>
            <a:r>
              <a:rPr lang="ro-RO" dirty="0"/>
              <a:t>ș</a:t>
            </a:r>
            <a:r>
              <a:rPr lang="en-AU" dirty="0"/>
              <a:t>a </a:t>
            </a:r>
            <a:r>
              <a:rPr lang="en-AU" dirty="0">
                <a:solidFill>
                  <a:srgbClr val="FF0000"/>
                </a:solidFill>
              </a:rPr>
              <a:t>1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7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Alocarea dinamică a memoriei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Operatorul de alocare dinamică a memoriei: </a:t>
            </a:r>
            <a:r>
              <a:rPr lang="ro-RO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ro-RO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Alocarea unei variabile </a:t>
            </a:r>
          </a:p>
          <a:p>
            <a:pPr marL="0" indent="0" algn="ctr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Tip *var=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Tip;</a:t>
            </a:r>
          </a:p>
          <a:p>
            <a:pPr marL="0" indent="0" algn="ctr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Tip *var=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Tip(valoare);</a:t>
            </a:r>
          </a:p>
          <a:p>
            <a:pPr marL="0" indent="0" algn="ctr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dirty="0"/>
              <a:t>Alocarea unui tablou de date</a:t>
            </a:r>
          </a:p>
          <a:p>
            <a:pPr marL="0" indent="0" algn="ctr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Tip *v=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Tip[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ctr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Operatorul de eliberare a zonei de memorie: </a:t>
            </a:r>
            <a:r>
              <a:rPr lang="ro-RO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ro-RO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o-RO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var;</a:t>
            </a:r>
          </a:p>
          <a:p>
            <a:pPr marL="0" indent="0" algn="just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ro-R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[]v;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dirty="0"/>
          </a:p>
          <a:p>
            <a:pPr marL="0" indent="0" algn="ctr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2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Tipul referință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O referinţă (</a:t>
            </a:r>
            <a:r>
              <a:rPr lang="ro-RO" i="1" dirty="0" err="1"/>
              <a:t>reference</a:t>
            </a:r>
            <a:r>
              <a:rPr lang="ro-RO" dirty="0"/>
              <a:t>) este un nume alternativ al unui obiect (variabilă)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Pentru a crea o referință se utilizează operatorul de </a:t>
            </a:r>
            <a:r>
              <a:rPr lang="ro-RO" dirty="0" err="1"/>
              <a:t>referențiere</a:t>
            </a:r>
            <a:r>
              <a:rPr lang="ro-RO" dirty="0"/>
              <a:t> </a:t>
            </a:r>
            <a:r>
              <a:rPr lang="ro-RO" b="1" dirty="0">
                <a:solidFill>
                  <a:srgbClr val="FF0000"/>
                </a:solidFill>
              </a:rPr>
              <a:t>&amp;</a:t>
            </a:r>
          </a:p>
          <a:p>
            <a:pPr marL="0" indent="0" algn="just">
              <a:buNone/>
            </a:pPr>
            <a:r>
              <a:rPr lang="ro-RO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Sintaxa</a:t>
            </a:r>
          </a:p>
          <a:p>
            <a:pPr marL="0" indent="0" algn="just">
              <a:buNone/>
            </a:pPr>
            <a:r>
              <a:rPr lang="ro-RO" b="1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 var;</a:t>
            </a:r>
          </a:p>
          <a:p>
            <a:pPr marL="0" indent="0" algn="just">
              <a:buNone/>
            </a:pPr>
            <a:r>
              <a:rPr lang="ro-RO" b="1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tip&amp;</a:t>
            </a:r>
            <a:r>
              <a:rPr lang="ro-RO" b="1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alias=var;</a:t>
            </a:r>
          </a:p>
          <a:p>
            <a:pPr marL="0" indent="0" algn="just">
              <a:buNone/>
            </a:pPr>
            <a:r>
              <a:rPr lang="ro-RO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Exemplu</a:t>
            </a:r>
          </a:p>
          <a:p>
            <a:pPr marL="0" indent="0">
              <a:buNone/>
            </a:pPr>
            <a:r>
              <a:rPr lang="ro-RO" b="1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b="1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 </a:t>
            </a:r>
          </a:p>
          <a:p>
            <a:pPr marL="0" indent="0">
              <a:buNone/>
            </a:pPr>
            <a:r>
              <a:rPr lang="ro-RO" b="1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int&amp;</a:t>
            </a:r>
            <a:r>
              <a:rPr lang="ro-RO" b="1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= x; // </a:t>
            </a:r>
            <a:r>
              <a:rPr lang="ro-RO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o-RO" dirty="0"/>
              <a:t> şi </a:t>
            </a:r>
            <a:r>
              <a:rPr lang="ro-RO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o-RO" dirty="0"/>
              <a:t> se referă la aceeaşi</a:t>
            </a:r>
            <a:r>
              <a:rPr lang="ro-RO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dirty="0"/>
              <a:t>zonă de memorie</a:t>
            </a:r>
            <a:r>
              <a:rPr lang="ro-RO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o-RO" b="1" dirty="0" err="1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b="1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r; // </a:t>
            </a:r>
            <a:r>
              <a:rPr lang="ro-RO" b="1" dirty="0">
                <a:latin typeface="Courier New" pitchFamily="49" charset="0"/>
                <a:cs typeface="Courier New" pitchFamily="49" charset="0"/>
              </a:rPr>
              <a:t>y = 1 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32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r++; // x = 2 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9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80981"/>
            <a:ext cx="11358284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Tipul referință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47" y="843711"/>
            <a:ext cx="10515600" cy="54863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o-RO" dirty="0"/>
              <a:t>   </a:t>
            </a:r>
            <a:r>
              <a:rPr lang="ro-RO" b="1" dirty="0">
                <a:solidFill>
                  <a:srgbClr val="003296"/>
                </a:solidFill>
              </a:rPr>
              <a:t>int x=7</a:t>
            </a:r>
            <a:r>
              <a:rPr lang="en-US" dirty="0"/>
              <a:t>;       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                                    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   int *p = &amp;x;              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int &amp;y=x;                                                                                      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</a:t>
            </a:r>
            <a:endParaRPr lang="ro-RO" dirty="0"/>
          </a:p>
          <a:p>
            <a:pPr marL="0" indent="0" algn="ctr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7C9F5B-1825-4477-B685-47FB438FBD99}"/>
              </a:ext>
            </a:extLst>
          </p:cNvPr>
          <p:cNvGrpSpPr/>
          <p:nvPr/>
        </p:nvGrpSpPr>
        <p:grpSpPr>
          <a:xfrm>
            <a:off x="4508500" y="1270000"/>
            <a:ext cx="4272280" cy="3333687"/>
            <a:chOff x="3561080" y="619760"/>
            <a:chExt cx="3327400" cy="3100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71E5EA-DBAB-4E2B-A8EB-212638D38A26}"/>
                </a:ext>
              </a:extLst>
            </p:cNvPr>
            <p:cNvSpPr/>
            <p:nvPr/>
          </p:nvSpPr>
          <p:spPr>
            <a:xfrm>
              <a:off x="5527040" y="988371"/>
              <a:ext cx="1361440" cy="58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o-RO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F5E35-03B7-4D66-898E-16BE6344AEF4}"/>
                </a:ext>
              </a:extLst>
            </p:cNvPr>
            <p:cNvSpPr txBox="1"/>
            <p:nvPr/>
          </p:nvSpPr>
          <p:spPr>
            <a:xfrm>
              <a:off x="5933440" y="61976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ro-RO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BFBF50-6B36-46D4-9BB1-CC947991D243}"/>
                </a:ext>
              </a:extLst>
            </p:cNvPr>
            <p:cNvSpPr txBox="1"/>
            <p:nvPr/>
          </p:nvSpPr>
          <p:spPr>
            <a:xfrm>
              <a:off x="5684520" y="1616829"/>
              <a:ext cx="10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1234</a:t>
              </a:r>
              <a:endParaRPr lang="ro-RO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A93AA0-9A97-4BE6-AC15-67E5A83F016E}"/>
                </a:ext>
              </a:extLst>
            </p:cNvPr>
            <p:cNvSpPr/>
            <p:nvPr/>
          </p:nvSpPr>
          <p:spPr>
            <a:xfrm>
              <a:off x="3586480" y="2519680"/>
              <a:ext cx="1188720" cy="7416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1234</a:t>
              </a:r>
              <a:endParaRPr lang="ro-RO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1DC88F-E4E6-42BB-AAC0-D278F80AA703}"/>
                </a:ext>
              </a:extLst>
            </p:cNvPr>
            <p:cNvSpPr txBox="1"/>
            <p:nvPr/>
          </p:nvSpPr>
          <p:spPr>
            <a:xfrm>
              <a:off x="3561080" y="2113975"/>
              <a:ext cx="136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p</a:t>
              </a:r>
              <a:endParaRPr lang="ro-RO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D08B5B-54D1-4AB0-8CF3-4567F7C0449D}"/>
                </a:ext>
              </a:extLst>
            </p:cNvPr>
            <p:cNvSpPr txBox="1"/>
            <p:nvPr/>
          </p:nvSpPr>
          <p:spPr>
            <a:xfrm>
              <a:off x="3652520" y="3350435"/>
              <a:ext cx="136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7859</a:t>
              </a:r>
              <a:endParaRPr lang="ro-RO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4634E-4C03-469D-9819-CA0CD51CB81A}"/>
                </a:ext>
              </a:extLst>
            </p:cNvPr>
            <p:cNvCxnSpPr/>
            <p:nvPr/>
          </p:nvCxnSpPr>
          <p:spPr>
            <a:xfrm flipV="1">
              <a:off x="4846320" y="1571246"/>
              <a:ext cx="838200" cy="1171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39C58-9199-43F7-A479-B27163BAD92D}"/>
              </a:ext>
            </a:extLst>
          </p:cNvPr>
          <p:cNvSpPr txBox="1"/>
          <p:nvPr/>
        </p:nvSpPr>
        <p:spPr>
          <a:xfrm>
            <a:off x="8153400" y="12096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</a:t>
            </a:r>
            <a:endParaRPr lang="ro-R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8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7" y="-40341"/>
            <a:ext cx="11358284" cy="845110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Apelul prin referință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877515"/>
            <a:ext cx="10515600" cy="5486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O referinţă este utilizată ca argument pentru o funcţie care poate să modifice permanent valoarea acestuia.</a:t>
            </a:r>
          </a:p>
          <a:p>
            <a:pPr marL="0" indent="0" algn="just">
              <a:buNone/>
            </a:pPr>
            <a:r>
              <a:rPr lang="ro-RO" b="1" dirty="0">
                <a:solidFill>
                  <a:srgbClr val="003296"/>
                </a:solidFill>
              </a:rPr>
              <a:t>Exemplu</a:t>
            </a:r>
            <a:r>
              <a:rPr lang="ro-RO" dirty="0"/>
              <a:t> 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25532"/>
              </p:ext>
            </p:extLst>
          </p:nvPr>
        </p:nvGraphicFramePr>
        <p:xfrm>
          <a:off x="648184" y="2554920"/>
          <a:ext cx="9919502" cy="4135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24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o-RO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incr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ro-RO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ro-RO" sz="2400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x) 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x++;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f()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int i = 1; 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incr(i); 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AU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o-RO" sz="2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void incr(int*</a:t>
                      </a:r>
                      <a:r>
                        <a:rPr lang="ro-RO" sz="24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x)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400" dirty="0">
                          <a:latin typeface="Courier New" pitchFamily="49" charset="0"/>
                          <a:cs typeface="Courier New" pitchFamily="49" charset="0"/>
                        </a:rPr>
                        <a:t>  (*</a:t>
                      </a: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40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ro-RO" sz="2400">
                          <a:latin typeface="Courier New" pitchFamily="49" charset="0"/>
                          <a:cs typeface="Courier New" pitchFamily="49" charset="0"/>
                        </a:rPr>
                        <a:t>++;</a:t>
                      </a:r>
                      <a:endParaRPr lang="ro-RO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void f()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{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   int i = 1;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   incr(</a:t>
                      </a:r>
                      <a:r>
                        <a:rPr lang="en-AU" sz="2400" dirty="0"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i);</a:t>
                      </a:r>
                      <a:endParaRPr lang="en-AU" sz="24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AU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ro-RO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incr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ro-RO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int&amp;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x)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x++;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f()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int i = 1;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incr(i); </a:t>
                      </a:r>
                      <a:endParaRPr lang="en-AU" sz="24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AU" sz="24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AU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ro-RO" sz="24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ro-RO" sz="24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</a:t>
                      </a:r>
                      <a:endParaRPr lang="ro-RO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0"/>
            <a:ext cx="10515600" cy="1325563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Bibliografie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46314" y="1059542"/>
            <a:ext cx="9960429" cy="529680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Bjarne Stroustrup, </a:t>
            </a:r>
            <a:r>
              <a:rPr lang="ro-RO" i="1" dirty="0"/>
              <a:t>The C++ Programming Language</a:t>
            </a:r>
            <a:r>
              <a:rPr lang="ro-RO" dirty="0"/>
              <a:t>, Adisson-Wesley, 3nd edition, 1997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Bruce Eckel, </a:t>
            </a:r>
            <a:r>
              <a:rPr lang="ro-RO" i="1" dirty="0"/>
              <a:t>Thinking in C++ , </a:t>
            </a:r>
            <a:r>
              <a:rPr lang="en-US" dirty="0"/>
              <a:t>3</a:t>
            </a:r>
            <a:r>
              <a:rPr lang="ro-RO" dirty="0"/>
              <a:t>nd Edition, Prentice Hall 2</a:t>
            </a:r>
            <a:r>
              <a:rPr lang="en-US" dirty="0"/>
              <a:t>016</a:t>
            </a: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Liviu Negrescu: </a:t>
            </a:r>
            <a:r>
              <a:rPr lang="ro-RO" i="1" dirty="0"/>
              <a:t>Limbajele C și C++ pentru începători</a:t>
            </a:r>
            <a:r>
              <a:rPr lang="ro-RO" dirty="0"/>
              <a:t>, Vol. II, Editura Albastră, Cluj-Napoca, 2</a:t>
            </a:r>
            <a:r>
              <a:rPr lang="en-US" dirty="0"/>
              <a:t>013</a:t>
            </a: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Kris Jamsa, Lars Klander: </a:t>
            </a:r>
            <a:r>
              <a:rPr lang="ro-RO" i="1" dirty="0"/>
              <a:t>Totul despre C si C++, Manualul fundamental de programare in C si C++</a:t>
            </a:r>
            <a:r>
              <a:rPr lang="ro-RO" dirty="0"/>
              <a:t>, Editura Teora</a:t>
            </a:r>
            <a:r>
              <a:rPr lang="en-US" dirty="0"/>
              <a:t>, 2015</a:t>
            </a: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endParaRPr lang="ro-RO" dirty="0"/>
          </a:p>
          <a:p>
            <a:endParaRPr lang="ro-RO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06743" y="-9751"/>
            <a:ext cx="1596711" cy="197997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550" y="1942387"/>
            <a:ext cx="1117845" cy="1422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171" y="3528824"/>
            <a:ext cx="1168656" cy="15624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69" y="5192015"/>
            <a:ext cx="1529460" cy="15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9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2" y="1543922"/>
            <a:ext cx="11531746" cy="1646302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CONCEPTE DE BAZĂ ALE PROGRAMĂRII ORIENTATE OBIECT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40A8A"/>
                </a:solidFill>
              </a:rPr>
              <a:t>20</a:t>
            </a:r>
            <a:r>
              <a:rPr lang="ro-RO" sz="1800" b="1" dirty="0">
                <a:solidFill>
                  <a:srgbClr val="040A8A"/>
                </a:solidFill>
              </a:rPr>
              <a:t>23</a:t>
            </a:r>
            <a:r>
              <a:rPr lang="pt-BR" sz="1800" b="1" dirty="0">
                <a:solidFill>
                  <a:srgbClr val="040A8A"/>
                </a:solidFill>
              </a:rPr>
              <a:t> - 202</a:t>
            </a:r>
            <a:r>
              <a:rPr lang="ro-RO" sz="1800" b="1" dirty="0">
                <a:solidFill>
                  <a:srgbClr val="040A8A"/>
                </a:solidFill>
              </a:rPr>
              <a:t>4</a:t>
            </a:r>
            <a:r>
              <a:rPr lang="pt-BR" sz="1800" b="1" dirty="0">
                <a:solidFill>
                  <a:srgbClr val="040A8A"/>
                </a:solidFill>
              </a:rPr>
              <a:t> Univesitatea Titu Maiorescu</a:t>
            </a:r>
            <a:endParaRPr lang="en-US" sz="1800" b="1" dirty="0">
              <a:solidFill>
                <a:srgbClr val="040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512"/>
            <a:ext cx="10515600" cy="58878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003296"/>
                </a:solidFill>
              </a:rPr>
              <a:t>Detalii organizatorice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>
                <a:solidFill>
                  <a:srgbClr val="FF0000"/>
                </a:solidFill>
              </a:rPr>
              <a:t>Evaluare</a:t>
            </a:r>
            <a:r>
              <a:rPr lang="ro-RO" b="1" dirty="0">
                <a:solidFill>
                  <a:srgbClr val="003296"/>
                </a:solidFill>
              </a:rPr>
              <a:t>   </a:t>
            </a:r>
          </a:p>
          <a:p>
            <a:pPr marL="0" indent="0" algn="just">
              <a:buNone/>
            </a:pPr>
            <a:endParaRPr lang="ro-RO" b="1" dirty="0">
              <a:solidFill>
                <a:srgbClr val="003296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/>
              <a:t>6</a:t>
            </a:r>
            <a:r>
              <a:rPr lang="ro-RO" dirty="0"/>
              <a:t>0% Evaluare finală în sesiune (</a:t>
            </a:r>
            <a:r>
              <a:rPr lang="ro-RO" dirty="0">
                <a:solidFill>
                  <a:srgbClr val="FF0000"/>
                </a:solidFill>
              </a:rPr>
              <a:t>minim nota 5</a:t>
            </a:r>
            <a:r>
              <a:rPr lang="ro-RO" dirty="0"/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4</a:t>
            </a:r>
            <a:r>
              <a:rPr lang="ro-RO" dirty="0"/>
              <a:t>0% Proiect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5" name="Picture 4" descr="MC90044173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917006"/>
            <a:ext cx="1133475" cy="1133475"/>
          </a:xfrm>
          <a:prstGeom prst="rect">
            <a:avLst/>
          </a:prstGeom>
        </p:spPr>
      </p:pic>
      <p:pic>
        <p:nvPicPr>
          <p:cNvPr id="6" name="Picture 5" descr="MC900436992.WMF"/>
          <p:cNvPicPr/>
          <p:nvPr/>
        </p:nvPicPr>
        <p:blipFill>
          <a:blip r:embed="rId3"/>
          <a:stretch>
            <a:fillRect/>
          </a:stretch>
        </p:blipFill>
        <p:spPr>
          <a:xfrm>
            <a:off x="5812518" y="2326581"/>
            <a:ext cx="1060450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47" y="3984233"/>
            <a:ext cx="935166" cy="7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848" y="0"/>
            <a:ext cx="10905066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Puncte slabe ale Programării Procedurale</a:t>
            </a:r>
            <a:endParaRPr lang="en-US" sz="3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b="1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/>
              <a:t>Nu se poate reutiliza cu ușurință un cod creat anterior!!! </a:t>
            </a:r>
            <a:r>
              <a:rPr lang="ro-RO" dirty="0">
                <a:highlight>
                  <a:srgbClr val="FFFF00"/>
                </a:highlight>
              </a:rPr>
              <a:t>☹️</a:t>
            </a:r>
            <a:endParaRPr lang="ro-RO" b="1" dirty="0">
              <a:highlight>
                <a:srgbClr val="FFFF00"/>
              </a:highlight>
            </a:endParaRPr>
          </a:p>
          <a:p>
            <a:pPr algn="just">
              <a:buFontTx/>
              <a:buChar char="-"/>
            </a:pPr>
            <a:r>
              <a:rPr lang="ro-RO" dirty="0"/>
              <a:t>funcțiile poate avea referințe către alte funcții </a:t>
            </a:r>
          </a:p>
          <a:p>
            <a:pPr algn="just">
              <a:buFontTx/>
              <a:buChar char="-"/>
            </a:pPr>
            <a:r>
              <a:rPr lang="ro-RO" dirty="0"/>
              <a:t>tipul parametrilor poate să fie diferit</a:t>
            </a:r>
          </a:p>
          <a:p>
            <a:pPr algn="just">
              <a:buFontTx/>
              <a:buChar char="-"/>
            </a:pPr>
            <a:r>
              <a:rPr lang="ro-RO" dirty="0"/>
              <a:t>un program poate să conțină variabile globale </a:t>
            </a:r>
          </a:p>
          <a:p>
            <a:pPr marL="0" indent="0" algn="just">
              <a:buNone/>
            </a:pPr>
            <a:endParaRPr lang="ro-RO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/>
              <a:t>Nu oferă un grad înalt de abstractizare!!! </a:t>
            </a:r>
            <a:r>
              <a:rPr lang="ro-RO" dirty="0">
                <a:highlight>
                  <a:srgbClr val="FFFF00"/>
                </a:highlight>
              </a:rPr>
              <a:t>☹️</a:t>
            </a:r>
            <a:endParaRPr lang="ro-RO" b="1" dirty="0">
              <a:highlight>
                <a:srgbClr val="FFFF00"/>
              </a:highlight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o-RO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b="1" dirty="0"/>
              <a:t>Datele sunt tratate separat de rutinele de programare!!! </a:t>
            </a:r>
            <a:r>
              <a:rPr lang="ro-RO" dirty="0">
                <a:highlight>
                  <a:srgbClr val="FFFF00"/>
                </a:highlight>
              </a:rPr>
              <a:t>☹️</a:t>
            </a:r>
            <a:endParaRPr lang="ro-RO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ro-RO" b="1" dirty="0"/>
              <a:t> </a:t>
            </a:r>
            <a:endParaRPr lang="ro-RO" b="1" dirty="0">
              <a:solidFill>
                <a:srgbClr val="0000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0"/>
            <a:ext cx="10515600" cy="845110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Paradigme de programare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877515"/>
            <a:ext cx="11392647" cy="54863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02060"/>
                </a:solidFill>
              </a:rPr>
              <a:t>Paradigma programării structurate</a:t>
            </a:r>
            <a:r>
              <a:rPr lang="ro-RO" dirty="0">
                <a:solidFill>
                  <a:srgbClr val="002060"/>
                </a:solidFill>
              </a:rPr>
              <a:t>: </a:t>
            </a:r>
            <a:r>
              <a:rPr lang="ro-RO" dirty="0"/>
              <a:t>un program este privit ca o mulțime ierarhică de blocuri și proceduri (Pascal, C, C++)</a:t>
            </a:r>
          </a:p>
          <a:p>
            <a:pPr marL="0" lvl="0" indent="0" algn="ctr">
              <a:buNone/>
            </a:pPr>
            <a:r>
              <a:rPr lang="ro-RO" dirty="0">
                <a:solidFill>
                  <a:srgbClr val="FF0000"/>
                </a:solidFill>
              </a:rPr>
              <a:t>Algoritm + Structuri de date = Program  (Niklaus Wirth)</a:t>
            </a:r>
            <a:endParaRPr lang="ro-RO" dirty="0"/>
          </a:p>
          <a:p>
            <a:pPr lvl="0" algn="just">
              <a:buFont typeface="Wingdings" panose="05000000000000000000" pitchFamily="2" charset="2"/>
              <a:buChar char="§"/>
            </a:pPr>
            <a:endParaRPr lang="ro-RO" sz="1900" b="1" dirty="0">
              <a:solidFill>
                <a:srgbClr val="002060"/>
              </a:solidFill>
            </a:endParaRPr>
          </a:p>
          <a:p>
            <a:pPr marL="0" lvl="0" indent="0" algn="just">
              <a:buNone/>
            </a:pPr>
            <a:endParaRPr lang="ro-RO" dirty="0"/>
          </a:p>
          <a:p>
            <a:pPr marL="0" lvl="0" indent="0" algn="just">
              <a:buNone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7" y="2346995"/>
            <a:ext cx="8360229" cy="36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0"/>
            <a:ext cx="10515600" cy="845110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Paradigme de programare</a:t>
            </a:r>
            <a:endParaRPr lang="en-US" sz="40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887789"/>
            <a:ext cx="11392647" cy="54863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ro-RO" b="1" dirty="0">
                <a:solidFill>
                  <a:srgbClr val="002060"/>
                </a:solidFill>
              </a:rPr>
              <a:t>Paradigma programării orientate obiect</a:t>
            </a:r>
            <a:r>
              <a:rPr lang="ro-RO" dirty="0">
                <a:solidFill>
                  <a:srgbClr val="002060"/>
                </a:solidFill>
              </a:rPr>
              <a:t>: </a:t>
            </a:r>
            <a:r>
              <a:rPr lang="ro-RO" dirty="0"/>
              <a:t>un program este privit ca o mulțime de obiecte care interacționează între ele. </a:t>
            </a:r>
            <a:r>
              <a:rPr lang="ro-RO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😯</a:t>
            </a:r>
            <a:endParaRPr lang="ro-RO" dirty="0">
              <a:highlight>
                <a:srgbClr val="FFFF00"/>
              </a:highlight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endParaRPr lang="ro-RO" dirty="0"/>
          </a:p>
          <a:p>
            <a:pPr marL="0" lvl="0" indent="0" algn="just">
              <a:buNone/>
            </a:pPr>
            <a:endParaRPr lang="ro-RO" dirty="0"/>
          </a:p>
          <a:p>
            <a:pPr marL="0" lvl="0" indent="0" algn="just">
              <a:buNone/>
            </a:pPr>
            <a:endParaRPr lang="ro-RO" dirty="0"/>
          </a:p>
          <a:p>
            <a:pPr marL="0" lvl="0" indent="0" algn="just">
              <a:buNone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11" y="2278744"/>
            <a:ext cx="8186128" cy="37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3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0669"/>
            <a:ext cx="8596668" cy="883024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Concepte de bază POO</a:t>
            </a:r>
            <a:endParaRPr lang="en-US" sz="36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5" y="1093694"/>
            <a:ext cx="11685495" cy="52055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ro-RO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Încapsularea </a:t>
            </a:r>
          </a:p>
          <a:p>
            <a:pPr marL="457200" lvl="1" indent="0">
              <a:buNone/>
            </a:pPr>
            <a:endParaRPr lang="ro-RO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Abstractizarea</a:t>
            </a:r>
          </a:p>
          <a:p>
            <a:pPr marL="457200" lvl="1" indent="0">
              <a:buNone/>
            </a:pPr>
            <a:endParaRPr lang="ro-RO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Ierarhizarea</a:t>
            </a:r>
          </a:p>
          <a:p>
            <a:pPr marL="457200" lvl="1" indent="0">
              <a:buNone/>
            </a:pPr>
            <a:endParaRPr lang="ro-RO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3200" dirty="0"/>
              <a:t>Polimorfismul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2018 - 2019 Univesitatea Titu Maiorescu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138D0FAE04C47B9A69AF3046E408B" ma:contentTypeVersion="8" ma:contentTypeDescription="Creați un document nou." ma:contentTypeScope="" ma:versionID="a3b416cb90b4b205ec8b8308333d753f">
  <xsd:schema xmlns:xsd="http://www.w3.org/2001/XMLSchema" xmlns:xs="http://www.w3.org/2001/XMLSchema" xmlns:p="http://schemas.microsoft.com/office/2006/metadata/properties" xmlns:ns2="76896b0a-8539-4d9f-bfad-0f05b751ffe2" targetNamespace="http://schemas.microsoft.com/office/2006/metadata/properties" ma:root="true" ma:fieldsID="a7feb560b98f05ba782d0274c448188a" ns2:_="">
    <xsd:import namespace="76896b0a-8539-4d9f-bfad-0f05b751f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96b0a-8539-4d9f-bfad-0f05b751f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D04306-8F41-4B90-ACFC-B53A623D0A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3399B-6963-4405-8728-7B1251035E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E7231A-27B0-437A-AF08-37C22151D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896b0a-8539-4d9f-bfad-0f05b751f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6288</TotalTime>
  <Words>1394</Words>
  <Application>Microsoft Office PowerPoint</Application>
  <PresentationFormat>Widescreen</PresentationFormat>
  <Paragraphs>315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PROGRAMARE ORIENTATĂ OBIECT (C++)</vt:lpstr>
      <vt:lpstr>Conținutul tematic</vt:lpstr>
      <vt:lpstr>Bibliografie</vt:lpstr>
      <vt:lpstr>CONCEPTE DE BAZĂ ALE PROGRAMĂRII ORIENTATE OBIECT</vt:lpstr>
      <vt:lpstr>PowerPoint Presentation</vt:lpstr>
      <vt:lpstr>Puncte slabe ale Programării Procedurale</vt:lpstr>
      <vt:lpstr>Paradigme de programare</vt:lpstr>
      <vt:lpstr>Paradigme de programare</vt:lpstr>
      <vt:lpstr>Concepte de bază POO</vt:lpstr>
      <vt:lpstr>Încapsularea</vt:lpstr>
      <vt:lpstr>Încapsularea</vt:lpstr>
      <vt:lpstr>Abstractizarea</vt:lpstr>
      <vt:lpstr>Abstractizarea</vt:lpstr>
      <vt:lpstr>Abstractizarea</vt:lpstr>
      <vt:lpstr>Moștenire</vt:lpstr>
      <vt:lpstr>Polimorfism</vt:lpstr>
      <vt:lpstr>Limbajul C++</vt:lpstr>
      <vt:lpstr>Carcteristici ale limbajului C++</vt:lpstr>
      <vt:lpstr>Operații de intrare/ieșire pentru tipuri predefinite</vt:lpstr>
      <vt:lpstr>PowerPoint Presentation</vt:lpstr>
      <vt:lpstr>Operații de intrare/ieșire</vt:lpstr>
      <vt:lpstr>Operatori specifici limbajului C++</vt:lpstr>
      <vt:lpstr>Alocarea dinamică a memoriei</vt:lpstr>
      <vt:lpstr>Tipul referință</vt:lpstr>
      <vt:lpstr>Tipul referință</vt:lpstr>
      <vt:lpstr>Apelul prin referință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PROPUNERE DE DEZVOLTARE A CARIEREI UNIVERSITARE</dc:title>
  <dc:creator>Ana</dc:creator>
  <cp:lastModifiedBy>ANA CRISTINA DASCALESCU</cp:lastModifiedBy>
  <cp:revision>540</cp:revision>
  <dcterms:created xsi:type="dcterms:W3CDTF">2014-09-04T12:24:39Z</dcterms:created>
  <dcterms:modified xsi:type="dcterms:W3CDTF">2023-10-31T11:16:50Z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0x010100A2C138D0FAE04C47B9A69AF3046E408B</vt:lpwstr>
  </property>
</Properties>
</file>