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4"/>
  </p:sldMasterIdLst>
  <p:notesMasterIdLst>
    <p:notesMasterId r:id="rId26"/>
  </p:notesMasterIdLst>
  <p:sldIdLst>
    <p:sldId id="256" r:id="rId5"/>
    <p:sldId id="285" r:id="rId6"/>
    <p:sldId id="324" r:id="rId7"/>
    <p:sldId id="313" r:id="rId8"/>
    <p:sldId id="314" r:id="rId9"/>
    <p:sldId id="325" r:id="rId10"/>
    <p:sldId id="326" r:id="rId11"/>
    <p:sldId id="327" r:id="rId12"/>
    <p:sldId id="328" r:id="rId13"/>
    <p:sldId id="329" r:id="rId14"/>
    <p:sldId id="311" r:id="rId15"/>
    <p:sldId id="312" r:id="rId16"/>
    <p:sldId id="330" r:id="rId17"/>
    <p:sldId id="331" r:id="rId18"/>
    <p:sldId id="334" r:id="rId19"/>
    <p:sldId id="333" r:id="rId20"/>
    <p:sldId id="339" r:id="rId21"/>
    <p:sldId id="338" r:id="rId22"/>
    <p:sldId id="335" r:id="rId23"/>
    <p:sldId id="336" r:id="rId24"/>
    <p:sldId id="33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A8A"/>
    <a:srgbClr val="003296"/>
    <a:srgbClr val="FF9933"/>
    <a:srgbClr val="CF8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27373-909B-450E-9EDD-7B2748DF113B}" v="1" dt="2023-11-04T12:34:43.770"/>
    <p1510:client id="{D7D83ECC-789F-40B3-8E53-202A72A5C04D}" v="10" dt="2023-11-04T12:32:33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e Marius Ionut" userId="S::marius.petre@s.utm.ro::7a17b239-e96f-40b9-9adb-f740aa3a6dae" providerId="AD" clId="Web-{D7D83ECC-789F-40B3-8E53-202A72A5C04D}"/>
    <pc:docChg chg="modSld">
      <pc:chgData name="Petre Marius Ionut" userId="S::marius.petre@s.utm.ro::7a17b239-e96f-40b9-9adb-f740aa3a6dae" providerId="AD" clId="Web-{D7D83ECC-789F-40B3-8E53-202A72A5C04D}" dt="2023-11-04T12:32:26.983" v="7"/>
      <pc:docMkLst>
        <pc:docMk/>
      </pc:docMkLst>
      <pc:sldChg chg="modSp">
        <pc:chgData name="Petre Marius Ionut" userId="S::marius.petre@s.utm.ro::7a17b239-e96f-40b9-9adb-f740aa3a6dae" providerId="AD" clId="Web-{D7D83ECC-789F-40B3-8E53-202A72A5C04D}" dt="2023-11-04T12:32:26.983" v="7"/>
        <pc:sldMkLst>
          <pc:docMk/>
          <pc:sldMk cId="1697932214" sldId="329"/>
        </pc:sldMkLst>
        <pc:graphicFrameChg chg="mod modGraphic">
          <ac:chgData name="Petre Marius Ionut" userId="S::marius.petre@s.utm.ro::7a17b239-e96f-40b9-9adb-f740aa3a6dae" providerId="AD" clId="Web-{D7D83ECC-789F-40B3-8E53-202A72A5C04D}" dt="2023-11-04T12:32:26.983" v="7"/>
          <ac:graphicFrameMkLst>
            <pc:docMk/>
            <pc:sldMk cId="1697932214" sldId="329"/>
            <ac:graphicFrameMk id="4" creationId="{D3DC1CF4-35B2-4D05-B0D5-D00CA3AA5DE4}"/>
          </ac:graphicFrameMkLst>
        </pc:graphicFrameChg>
      </pc:sldChg>
    </pc:docChg>
  </pc:docChgLst>
  <pc:docChgLst>
    <pc:chgData name="Petre Marius Ionut" userId="S::marius.petre@s.utm.ro::7a17b239-e96f-40b9-9adb-f740aa3a6dae" providerId="AD" clId="Web-{47D27373-909B-450E-9EDD-7B2748DF113B}"/>
    <pc:docChg chg="modSld">
      <pc:chgData name="Petre Marius Ionut" userId="S::marius.petre@s.utm.ro::7a17b239-e96f-40b9-9adb-f740aa3a6dae" providerId="AD" clId="Web-{47D27373-909B-450E-9EDD-7B2748DF113B}" dt="2023-11-04T12:34:43.770" v="0" actId="1076"/>
      <pc:docMkLst>
        <pc:docMk/>
      </pc:docMkLst>
      <pc:sldChg chg="modSp">
        <pc:chgData name="Petre Marius Ionut" userId="S::marius.petre@s.utm.ro::7a17b239-e96f-40b9-9adb-f740aa3a6dae" providerId="AD" clId="Web-{47D27373-909B-450E-9EDD-7B2748DF113B}" dt="2023-11-04T12:34:43.770" v="0" actId="1076"/>
        <pc:sldMkLst>
          <pc:docMk/>
          <pc:sldMk cId="2087999880" sldId="312"/>
        </pc:sldMkLst>
        <pc:picChg chg="mod">
          <ac:chgData name="Petre Marius Ionut" userId="S::marius.petre@s.utm.ro::7a17b239-e96f-40b9-9adb-f740aa3a6dae" providerId="AD" clId="Web-{47D27373-909B-450E-9EDD-7B2748DF113B}" dt="2023-11-04T12:34:43.770" v="0" actId="1076"/>
          <ac:picMkLst>
            <pc:docMk/>
            <pc:sldMk cId="2087999880" sldId="312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97E48-5645-4B7E-A7BA-32BF55A9CB5F}" type="datetimeFigureOut">
              <a:rPr lang="ro-RO" smtClean="0"/>
              <a:t>04.11.2023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967D4-0063-4E4C-8DE7-5BA816C5008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820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967D4-0063-4E4C-8DE7-5BA816C50083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12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0142-3F8B-46DB-9BF5-F1A1F22A5859}" type="datetime1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370-8E37-4AE6-ABAE-B1B3FE31F9F4}" type="datetime1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59A2-29DE-4510-A22D-5117025C28F2}" type="datetime1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8FDA-8FBA-461D-B103-0455870289BC}" type="datetime1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ED93-442D-495A-8CC4-C9F3091736A8}" type="datetime1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E2FE-164A-4685-AEEF-906791F380B7}" type="datetime1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BF70-7B42-4902-A589-30011967A872}" type="datetime1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5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AF0-A9BD-4659-A30A-6E87AF9937F5}" type="datetime1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9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1C41-B2C2-4D5A-87DA-90531F567D0C}" type="datetime1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A64-9239-4ED1-AF8A-998158D691FA}" type="datetime1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1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D752-8B19-4DD5-B8DE-53EBAE2DB0FB}" type="datetime1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394A-DA00-40FE-BCC6-D44442106515}" type="datetime1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2018 - 2019 Univesitatea Titu Maiorescu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92" y="1543922"/>
            <a:ext cx="11531746" cy="1646302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PROGRAMARE ORIENTAT</a:t>
            </a:r>
            <a:r>
              <a:rPr lang="ro-RO" sz="36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Ă OBIECT (C++)</a:t>
            </a:r>
            <a:endParaRPr lang="en-US" sz="36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8902" y="4400456"/>
            <a:ext cx="7766936" cy="1096899"/>
          </a:xfrm>
        </p:spPr>
        <p:txBody>
          <a:bodyPr>
            <a:normAutofit/>
          </a:bodyPr>
          <a:lstStyle/>
          <a:p>
            <a:pPr algn="r"/>
            <a:r>
              <a:rPr lang="ro-RO" b="1"/>
              <a:t>Conf.univ.dr. Ana Cristina DĂSCĂLESCU</a:t>
            </a:r>
          </a:p>
          <a:p>
            <a:pPr algn="r"/>
            <a:r>
              <a:rPr lang="en-US" b="1">
                <a:solidFill>
                  <a:srgbClr val="003296"/>
                </a:solidFill>
              </a:rPr>
              <a:t>cristina.dascalescu@prof.utm.ro</a:t>
            </a:r>
            <a:endParaRPr lang="en-US">
              <a:solidFill>
                <a:srgbClr val="003296"/>
              </a:solidFill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800" b="1">
                <a:solidFill>
                  <a:srgbClr val="040A8A"/>
                </a:solidFill>
              </a:rPr>
              <a:t>Unive</a:t>
            </a:r>
            <a:r>
              <a:rPr lang="ro-RO" sz="1800" b="1">
                <a:solidFill>
                  <a:srgbClr val="040A8A"/>
                </a:solidFill>
              </a:rPr>
              <a:t>r</a:t>
            </a:r>
            <a:r>
              <a:rPr lang="pt-BR" sz="1800" b="1">
                <a:solidFill>
                  <a:srgbClr val="040A8A"/>
                </a:solidFill>
              </a:rPr>
              <a:t>sitatea Titu Maiorescu</a:t>
            </a:r>
            <a:endParaRPr lang="ro-RO" sz="1800" b="1">
              <a:solidFill>
                <a:srgbClr val="040A8A"/>
              </a:solidFill>
            </a:endParaRPr>
          </a:p>
          <a:p>
            <a:r>
              <a:rPr lang="ro-RO" sz="1800" b="1">
                <a:solidFill>
                  <a:srgbClr val="040A8A"/>
                </a:solidFill>
              </a:rPr>
              <a:t>2018 - 2019</a:t>
            </a:r>
            <a:endParaRPr lang="en-US" sz="1800" b="1">
              <a:solidFill>
                <a:srgbClr val="040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5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Exemple</a:t>
            </a:r>
            <a:endParaRPr lang="en-US" sz="28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ro-RO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o-RO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DC1CF4-35B2-4D05-B0D5-D00CA3AA5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40872"/>
              </p:ext>
            </p:extLst>
          </p:nvPr>
        </p:nvGraphicFramePr>
        <p:xfrm>
          <a:off x="721360" y="1219200"/>
          <a:ext cx="10149840" cy="4768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4920">
                  <a:extLst>
                    <a:ext uri="{9D8B030D-6E8A-4147-A177-3AD203B41FA5}">
                      <a16:colId xmlns:a16="http://schemas.microsoft.com/office/drawing/2014/main" val="786073385"/>
                    </a:ext>
                  </a:extLst>
                </a:gridCol>
                <a:gridCol w="5074920">
                  <a:extLst>
                    <a:ext uri="{9D8B030D-6E8A-4147-A177-3AD203B41FA5}">
                      <a16:colId xmlns:a16="http://schemas.microsoft.com/office/drawing/2014/main" val="985416961"/>
                    </a:ext>
                  </a:extLst>
                </a:gridCol>
              </a:tblGrid>
              <a:tr h="4768626">
                <a:tc>
                  <a:txBody>
                    <a:bodyPr/>
                    <a:lstStyle/>
                    <a:p>
                      <a:r>
                        <a:rPr lang="ro-RO" sz="2400" err="1">
                          <a:solidFill>
                            <a:srgbClr val="003296"/>
                          </a:solidFill>
                        </a:rPr>
                        <a:t>class</a:t>
                      </a:r>
                      <a:r>
                        <a:rPr lang="ro-RO" sz="2400"/>
                        <a:t> </a:t>
                      </a:r>
                      <a:r>
                        <a:rPr lang="ro-RO" sz="2400" err="1"/>
                        <a:t>ContBancar</a:t>
                      </a:r>
                    </a:p>
                    <a:p>
                      <a:r>
                        <a:rPr lang="ro-RO" sz="2400"/>
                        <a:t>{</a:t>
                      </a:r>
                    </a:p>
                    <a:p>
                      <a:r>
                        <a:rPr lang="ro-RO" sz="2400"/>
                        <a:t>    </a:t>
                      </a:r>
                      <a:r>
                        <a:rPr lang="ro-RO" sz="2400" kern="120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ro-RO" sz="2400"/>
                        <a:t> titular[50];</a:t>
                      </a:r>
                    </a:p>
                    <a:p>
                      <a:r>
                        <a:rPr lang="ro-RO" sz="2400"/>
                        <a:t>   </a:t>
                      </a:r>
                      <a:r>
                        <a:rPr lang="ro-RO" sz="2400" kern="120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ro-RO" sz="2400"/>
                        <a:t>numarCont[30];</a:t>
                      </a:r>
                    </a:p>
                    <a:p>
                      <a:r>
                        <a:rPr lang="ro-RO" sz="2400"/>
                        <a:t>    </a:t>
                      </a:r>
                      <a:r>
                        <a:rPr lang="ro-RO" sz="2400" kern="120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ro-RO" sz="2400"/>
                        <a:t>sold;</a:t>
                      </a:r>
                    </a:p>
                    <a:p>
                      <a:endParaRPr lang="ro-RO" sz="2400"/>
                    </a:p>
                    <a:p>
                      <a:r>
                        <a:rPr lang="ro-RO" sz="2400">
                          <a:solidFill>
                            <a:srgbClr val="003296"/>
                          </a:solidFill>
                        </a:rPr>
                        <a:t>public:</a:t>
                      </a:r>
                    </a:p>
                    <a:p>
                      <a:r>
                        <a:rPr lang="ro-RO" sz="2400"/>
                        <a:t>    </a:t>
                      </a:r>
                      <a:r>
                        <a:rPr lang="ro-RO" sz="2400">
                          <a:solidFill>
                            <a:srgbClr val="003296"/>
                          </a:solidFill>
                        </a:rPr>
                        <a:t>void </a:t>
                      </a:r>
                      <a:r>
                        <a:rPr lang="ro-RO" sz="2400"/>
                        <a:t>depunere(</a:t>
                      </a:r>
                      <a:r>
                        <a:rPr lang="ro-RO" sz="2400" kern="120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ro-RO" sz="2400"/>
                        <a:t> suma)</a:t>
                      </a:r>
                    </a:p>
                    <a:p>
                      <a:r>
                        <a:rPr lang="ro-RO" sz="2400"/>
                        <a:t>    {</a:t>
                      </a:r>
                    </a:p>
                    <a:p>
                      <a:r>
                        <a:rPr lang="ro-RO" sz="2400"/>
                        <a:t>        sold+=suma;</a:t>
                      </a:r>
                    </a:p>
                    <a:p>
                      <a:r>
                        <a:rPr lang="ro-RO" sz="2400"/>
                        <a:t>    }</a:t>
                      </a:r>
                    </a:p>
                    <a:p>
                      <a:endParaRPr lang="ro-RO" sz="2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1800" kern="120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2400" kern="120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ro-RO" sz="2400"/>
                        <a:t>retragere(double suma)</a:t>
                      </a:r>
                    </a:p>
                    <a:p>
                      <a:r>
                        <a:rPr lang="ro-RO" sz="2400"/>
                        <a:t>    {</a:t>
                      </a:r>
                    </a:p>
                    <a:p>
                      <a:r>
                        <a:rPr lang="ro-RO" sz="2400"/>
                        <a:t>        sold-=suma;</a:t>
                      </a:r>
                    </a:p>
                    <a:p>
                      <a:r>
                        <a:rPr lang="ro-RO" sz="2400"/>
                        <a:t>    }</a:t>
                      </a:r>
                    </a:p>
                    <a:p>
                      <a:r>
                        <a:rPr lang="ro-RO" sz="2400"/>
                        <a:t>    </a:t>
                      </a:r>
                      <a:r>
                        <a:rPr lang="ro-RO" sz="2400" kern="120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ro-RO" sz="2400"/>
                        <a:t> afisare()</a:t>
                      </a:r>
                    </a:p>
                    <a:p>
                      <a:r>
                        <a:rPr lang="ro-RO" sz="2400"/>
                        <a:t>    {</a:t>
                      </a:r>
                    </a:p>
                    <a:p>
                      <a:r>
                        <a:rPr lang="ro-RO" sz="2400"/>
                        <a:t>        </a:t>
                      </a:r>
                      <a:r>
                        <a:rPr lang="ro-RO" sz="2400" kern="120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ro-RO" sz="2400"/>
                        <a:t>&lt;&lt;titular&lt;&lt;" "&lt;&lt;numarCont</a:t>
                      </a:r>
                      <a:endParaRPr lang="en-US" sz="2400"/>
                    </a:p>
                    <a:p>
                      <a:r>
                        <a:rPr lang="en-US" sz="2400"/>
                        <a:t>        </a:t>
                      </a:r>
                      <a:r>
                        <a:rPr lang="ro-RO" sz="2400"/>
                        <a:t>&lt;&lt;" </a:t>
                      </a:r>
                      <a:r>
                        <a:rPr lang="en-US" sz="2400"/>
                        <a:t>    </a:t>
                      </a:r>
                      <a:r>
                        <a:rPr lang="ro-RO" sz="2400"/>
                        <a:t>"&lt;&lt;sold&lt;&lt;endl;</a:t>
                      </a:r>
                    </a:p>
                    <a:p>
                      <a:r>
                        <a:rPr lang="ro-RO" sz="2400"/>
                        <a:t>    }</a:t>
                      </a:r>
                      <a:endParaRPr lang="en-US" sz="2400"/>
                    </a:p>
                    <a:p>
                      <a:r>
                        <a:rPr lang="en-US" sz="2400"/>
                        <a:t>};</a:t>
                      </a:r>
                      <a:endParaRPr lang="ro-RO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4434977"/>
                  </a:ext>
                </a:extLst>
              </a:tr>
            </a:tbl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0318D60-B8E8-47B6-985A-457FA9CFCC7A}"/>
              </a:ext>
            </a:extLst>
          </p:cNvPr>
          <p:cNvSpPr/>
          <p:nvPr/>
        </p:nvSpPr>
        <p:spPr>
          <a:xfrm>
            <a:off x="4251960" y="1747520"/>
            <a:ext cx="1328228" cy="1168400"/>
          </a:xfrm>
          <a:prstGeom prst="wedgeEllipseCallout">
            <a:avLst>
              <a:gd name="adj1" fmla="val -105092"/>
              <a:gd name="adj2" fmla="val 581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Implicit private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793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Încapsularea</a:t>
            </a:r>
            <a:endParaRPr lang="en-US" sz="36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ro-RO"/>
              <a:t>Mecanismul prin care datele și operațiile sunt înglobate sub forma unui tot unitar (obiect)</a:t>
            </a:r>
          </a:p>
          <a:p>
            <a:pPr marL="457200" lvl="1" indent="0">
              <a:buNone/>
            </a:pPr>
            <a:endParaRPr lang="ro-RO" sz="32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91" y="1762881"/>
            <a:ext cx="860227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3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Încapsularea</a:t>
            </a:r>
            <a:endParaRPr lang="en-US" sz="36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ro-RO"/>
              <a:t>Datele pot fi accesate din afara entității (obiectului) numai prin intermediul operațiilor (funcțiilor/metodelor) publice!!!</a:t>
            </a:r>
          </a:p>
          <a:p>
            <a:pPr marL="457200" lvl="1" indent="0" algn="just">
              <a:buNone/>
            </a:pPr>
            <a:endParaRPr lang="ro-RO"/>
          </a:p>
          <a:p>
            <a:pPr marL="457200" lvl="1" indent="0">
              <a:buNone/>
            </a:pPr>
            <a:endParaRPr lang="ro-RO" sz="32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47" y="1957101"/>
            <a:ext cx="9716856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9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Definirea obiectelor</a:t>
            </a:r>
            <a:endParaRPr lang="en-US" sz="28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>
                <a:solidFill>
                  <a:srgbClr val="000000"/>
                </a:solidFill>
                <a:cs typeface="Courier New" panose="02070309020205020404" pitchFamily="49" charset="0"/>
              </a:rPr>
              <a:t>Instanța unei clase se numește </a:t>
            </a:r>
            <a:r>
              <a:rPr lang="ro-RO" b="1">
                <a:solidFill>
                  <a:srgbClr val="040A8A"/>
                </a:solidFill>
                <a:cs typeface="Courier New" panose="02070309020205020404" pitchFamily="49" charset="0"/>
              </a:rPr>
              <a:t>obiect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Un obiect este determinat în mod unic prin numele său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b="1">
                <a:solidFill>
                  <a:srgbClr val="000000"/>
                </a:solidFill>
                <a:cs typeface="Courier New" panose="02070309020205020404" pitchFamily="49" charset="0"/>
              </a:rPr>
              <a:t>Starea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 obiectului este definită de către valorile datelor membre </a:t>
            </a:r>
          </a:p>
          <a:p>
            <a:pPr marL="0" indent="0" algn="just">
              <a:buNone/>
            </a:pPr>
            <a:r>
              <a:rPr lang="ro-RO">
                <a:solidFill>
                  <a:srgbClr val="003296"/>
                </a:solidFill>
                <a:cs typeface="Courier New" panose="02070309020205020404" pitchFamily="49" charset="0"/>
              </a:rPr>
              <a:t>Exemplu:</a:t>
            </a:r>
            <a:endParaRPr lang="en-US">
              <a:solidFill>
                <a:srgbClr val="003296"/>
              </a:solidFill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ContBancar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cont1; //</a:t>
            </a:r>
            <a:r>
              <a:rPr lang="en-US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valoare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rezidual</a:t>
            </a: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ă</a:t>
            </a:r>
          </a:p>
          <a:p>
            <a:pPr marL="0" indent="0" algn="just">
              <a:buNone/>
            </a:pP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ContBancar cont2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cont2.init(“Popescu”, “RO123ING”, 67008);</a:t>
            </a:r>
            <a:endParaRPr lang="ro-RO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b="1">
                <a:solidFill>
                  <a:srgbClr val="000000"/>
                </a:solidFill>
                <a:cs typeface="Courier New" panose="02070309020205020404" pitchFamily="49" charset="0"/>
              </a:rPr>
              <a:t>Comportamentul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 unui obiect este definit strict de metodele sale publice</a:t>
            </a: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err="1">
                <a:solidFill>
                  <a:srgbClr val="003296"/>
                </a:solidFill>
                <a:cs typeface="Courier New" panose="02070309020205020404" pitchFamily="49" charset="0"/>
              </a:rPr>
              <a:t>Exemplu</a:t>
            </a:r>
            <a:r>
              <a:rPr lang="en-US">
                <a:solidFill>
                  <a:srgbClr val="003296"/>
                </a:solidFill>
                <a:cs typeface="Courier New" panose="02070309020205020404" pitchFamily="49" charset="0"/>
              </a:rPr>
              <a:t>: </a:t>
            </a:r>
            <a:r>
              <a:rPr lang="en-US" err="1">
                <a:solidFill>
                  <a:srgbClr val="000000"/>
                </a:solidFill>
                <a:cs typeface="Courier New" panose="02070309020205020404" pitchFamily="49" charset="0"/>
              </a:rPr>
              <a:t>pentru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un </a:t>
            </a:r>
            <a:r>
              <a:rPr lang="en-US" err="1">
                <a:solidFill>
                  <a:srgbClr val="000000"/>
                </a:solidFill>
                <a:cs typeface="Courier New" panose="02070309020205020404" pitchFamily="49" charset="0"/>
              </a:rPr>
              <a:t>obiect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de tip </a:t>
            </a:r>
            <a:r>
              <a:rPr lang="en-US" err="1">
                <a:solidFill>
                  <a:srgbClr val="000000"/>
                </a:solidFill>
                <a:cs typeface="Courier New" panose="02070309020205020404" pitchFamily="49" charset="0"/>
              </a:rPr>
              <a:t>ContBancar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se pot </a:t>
            </a:r>
            <a:r>
              <a:rPr lang="en-US" err="1">
                <a:solidFill>
                  <a:srgbClr val="000000"/>
                </a:solidFill>
                <a:cs typeface="Courier New" panose="02070309020205020404" pitchFamily="49" charset="0"/>
              </a:rPr>
              <a:t>apela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cs typeface="Courier New" panose="02070309020205020404" pitchFamily="49" charset="0"/>
              </a:rPr>
              <a:t>func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ționalități precum: inițializare, afișare, retragere, depunere</a:t>
            </a:r>
          </a:p>
          <a:p>
            <a:pPr marL="0" indent="0">
              <a:buNone/>
            </a:pPr>
            <a:endParaRPr lang="ro-RO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Declararea unui obiect</a:t>
            </a:r>
            <a:endParaRPr lang="en-US" sz="28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Se consideră definită o clasă 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ro-RO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 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 marL="0" indent="0">
              <a:buNone/>
            </a:pPr>
            <a:endParaRPr lang="ro-RO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// obiect de tip C</a:t>
            </a: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Tablou[20]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// tablou de obiecte de tip C</a:t>
            </a: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C*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ptrC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// pointer la un obiect de tip C</a:t>
            </a: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&amp;tC = o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; // referinta la un obiect de tip C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2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Accesarea membrilor publici</a:t>
            </a:r>
            <a:endParaRPr lang="en-US" sz="28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Se consideră definită o clasă 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ro-RO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 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ro-RO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Se consideră declarat obiectul </a:t>
            </a:r>
            <a:r>
              <a:rPr lang="ro-RO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 - Accesarea unui membru public se realizează prin operatorul </a:t>
            </a:r>
            <a:r>
              <a:rPr lang="ro-RO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ro-RO" b="1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ob.membruPublic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Se consideră declarat obiectul </a:t>
            </a:r>
            <a:r>
              <a:rPr lang="ro-RO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*pob = </a:t>
            </a:r>
            <a:r>
              <a:rPr lang="ro-RO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- Accesarea unui membru public se realizează prin operatorul </a:t>
            </a:r>
            <a:r>
              <a:rPr lang="ro-RO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ro-RO" b="1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ro-RO" b="1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membruPublic</a:t>
            </a:r>
          </a:p>
          <a:p>
            <a:pPr marL="0" indent="0">
              <a:buNone/>
            </a:pPr>
            <a:endParaRPr lang="ro-RO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0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5" y="210670"/>
            <a:ext cx="8261177" cy="883024"/>
          </a:xfrm>
        </p:spPr>
        <p:txBody>
          <a:bodyPr>
            <a:normAutofit/>
          </a:bodyPr>
          <a:lstStyle/>
          <a:p>
            <a:r>
              <a:rPr lang="en-US" sz="28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setter </a:t>
            </a:r>
            <a:r>
              <a:rPr lang="ro-RO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și getter</a:t>
            </a:r>
            <a:endParaRPr lang="en-US" sz="28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b="1">
                <a:solidFill>
                  <a:srgbClr val="040A8A"/>
                </a:solidFill>
                <a:cs typeface="Courier New" panose="02070309020205020404" pitchFamily="49" charset="0"/>
              </a:rPr>
              <a:t>Metodele setter </a:t>
            </a:r>
            <a:r>
              <a:rPr lang="en-US" b="1">
                <a:solidFill>
                  <a:srgbClr val="040A8A"/>
                </a:solidFill>
                <a:cs typeface="Courier New" panose="02070309020205020404" pitchFamily="49" charset="0"/>
              </a:rPr>
              <a:t>sunt </a:t>
            </a:r>
            <a:r>
              <a:rPr lang="en-US" b="1" err="1">
                <a:solidFill>
                  <a:srgbClr val="040A8A"/>
                </a:solidFill>
                <a:cs typeface="Courier New" panose="02070309020205020404" pitchFamily="49" charset="0"/>
              </a:rPr>
              <a:t>metode</a:t>
            </a:r>
            <a:r>
              <a:rPr lang="en-US" b="1">
                <a:solidFill>
                  <a:srgbClr val="040A8A"/>
                </a:solidFill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rgbClr val="040A8A"/>
                </a:solidFill>
                <a:cs typeface="Courier New" panose="02070309020205020404" pitchFamily="49" charset="0"/>
              </a:rPr>
              <a:t>publice</a:t>
            </a:r>
            <a:r>
              <a:rPr lang="en-US" b="1">
                <a:solidFill>
                  <a:srgbClr val="040A8A"/>
                </a:solidFill>
                <a:cs typeface="Courier New" panose="02070309020205020404" pitchFamily="49" charset="0"/>
              </a:rPr>
              <a:t> care 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au rolul de a modifica valoarea unei date membre a unui obiect (pentru care se apeleaza metoda setter)</a:t>
            </a: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o-RO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Uzual, o metoda de tip setter are signatura:</a:t>
            </a: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setDataMembra(tipDM valoare)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dataMembra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valoare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err="1">
                <a:solidFill>
                  <a:srgbClr val="040A8A"/>
                </a:solidFill>
                <a:cs typeface="Courier New" panose="02070309020205020404" pitchFamily="49" charset="0"/>
              </a:rPr>
              <a:t>Exemple</a:t>
            </a:r>
            <a:r>
              <a:rPr lang="en-US" b="1">
                <a:solidFill>
                  <a:srgbClr val="040A8A"/>
                </a:solidFill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   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setSuma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setNume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(char[] 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sirNume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sirNume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pPr marL="0" indent="0">
              <a:buNone/>
            </a:pPr>
            <a:endParaRPr lang="ro-RO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9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5" y="210670"/>
            <a:ext cx="8261177" cy="883024"/>
          </a:xfrm>
        </p:spPr>
        <p:txBody>
          <a:bodyPr>
            <a:normAutofit/>
          </a:bodyPr>
          <a:lstStyle/>
          <a:p>
            <a:r>
              <a:rPr lang="en-US" sz="28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setter </a:t>
            </a:r>
            <a:r>
              <a:rPr lang="ro-RO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și getter</a:t>
            </a:r>
            <a:endParaRPr lang="en-US" sz="28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b="1">
                <a:solidFill>
                  <a:srgbClr val="040A8A"/>
                </a:solidFill>
                <a:cs typeface="Courier New" panose="02070309020205020404" pitchFamily="49" charset="0"/>
              </a:rPr>
              <a:t>Metodele </a:t>
            </a:r>
            <a:r>
              <a:rPr lang="en-US" b="1">
                <a:solidFill>
                  <a:srgbClr val="040A8A"/>
                </a:solidFill>
                <a:cs typeface="Courier New" panose="02070309020205020404" pitchFamily="49" charset="0"/>
              </a:rPr>
              <a:t>getter</a:t>
            </a:r>
            <a:r>
              <a:rPr lang="ro-RO" b="1">
                <a:solidFill>
                  <a:srgbClr val="040A8A"/>
                </a:solidFill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40A8A"/>
                </a:solidFill>
                <a:cs typeface="Courier New" panose="02070309020205020404" pitchFamily="49" charset="0"/>
              </a:rPr>
              <a:t>sunt </a:t>
            </a:r>
            <a:r>
              <a:rPr lang="en-US" b="1" err="1">
                <a:solidFill>
                  <a:srgbClr val="040A8A"/>
                </a:solidFill>
                <a:cs typeface="Courier New" panose="02070309020205020404" pitchFamily="49" charset="0"/>
              </a:rPr>
              <a:t>metode</a:t>
            </a:r>
            <a:r>
              <a:rPr lang="en-US" b="1">
                <a:solidFill>
                  <a:srgbClr val="040A8A"/>
                </a:solidFill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rgbClr val="040A8A"/>
                </a:solidFill>
                <a:cs typeface="Courier New" panose="02070309020205020404" pitchFamily="49" charset="0"/>
              </a:rPr>
              <a:t>publice</a:t>
            </a:r>
            <a:r>
              <a:rPr lang="en-US" b="1">
                <a:solidFill>
                  <a:srgbClr val="040A8A"/>
                </a:solidFill>
                <a:cs typeface="Courier New" panose="02070309020205020404" pitchFamily="49" charset="0"/>
              </a:rPr>
              <a:t> care 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au rolul de </a:t>
            </a:r>
            <a:r>
              <a:rPr lang="en-US" err="1">
                <a:solidFill>
                  <a:srgbClr val="000000"/>
                </a:solidFill>
                <a:cs typeface="Courier New" panose="02070309020205020404" pitchFamily="49" charset="0"/>
              </a:rPr>
              <a:t>returna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cs typeface="Courier New" panose="02070309020205020404" pitchFamily="49" charset="0"/>
              </a:rPr>
              <a:t>valoarea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current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ă a unei date membre pentru un obiect(pentru care se apeleaza metoda setter)</a:t>
            </a: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o-RO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Uzual, o metoda de tip getter are signatura:</a:t>
            </a: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o-RO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tipDataMembra getDataMembra()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o-RO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dataMembra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ro-RO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err="1">
                <a:solidFill>
                  <a:srgbClr val="040A8A"/>
                </a:solidFill>
                <a:cs typeface="Courier New" panose="02070309020205020404" pitchFamily="49" charset="0"/>
              </a:rPr>
              <a:t>Exemple</a:t>
            </a:r>
            <a:r>
              <a:rPr lang="en-US" b="1">
                <a:solidFill>
                  <a:srgbClr val="040A8A"/>
                </a:solidFill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   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getSuma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(){return 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sumaCont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char* 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(){return 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o-RO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Pointer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err="1">
                <a:solidFill>
                  <a:srgbClr val="FF0000"/>
                </a:solidFill>
                <a:cs typeface="Courier New" panose="02070309020205020404" pitchFamily="49" charset="0"/>
              </a:rPr>
              <a:t>Observa</a:t>
            </a:r>
            <a:r>
              <a:rPr lang="ro-RO" b="1">
                <a:solidFill>
                  <a:srgbClr val="FF0000"/>
                </a:solidFill>
                <a:cs typeface="Courier New" panose="02070309020205020404" pitchFamily="49" charset="0"/>
              </a:rPr>
              <a:t>ții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Metodele unei clase invocă datele membre din clasă fără ca acestea să fie transmise ca parametrii</a:t>
            </a: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o-RO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Fiecare obiect al unei clase are propriul său set de date</a:t>
            </a: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class Student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{char </a:t>
            </a:r>
            <a:r>
              <a:rPr lang="en-US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[50];…}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Student s1;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s1.init(“Popescu”);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Student s2;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s2.init(“Ionescu”);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endParaRPr lang="ro-RO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Pointer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>
                <a:cs typeface="Courier New" panose="02070309020205020404" pitchFamily="49" charset="0"/>
              </a:rPr>
              <a:t> </a:t>
            </a:r>
            <a:r>
              <a:rPr lang="en-US" err="1">
                <a:cs typeface="Courier New" panose="02070309020205020404" pitchFamily="49" charset="0"/>
              </a:rPr>
              <a:t>Toate</a:t>
            </a:r>
            <a:r>
              <a:rPr lang="en-US">
                <a:cs typeface="Courier New" panose="02070309020205020404" pitchFamily="49" charset="0"/>
              </a:rPr>
              <a:t> </a:t>
            </a:r>
            <a:r>
              <a:rPr lang="en-US" err="1">
                <a:cs typeface="Courier New" panose="02070309020205020404" pitchFamily="49" charset="0"/>
              </a:rPr>
              <a:t>obiectele</a:t>
            </a:r>
            <a:r>
              <a:rPr lang="en-US">
                <a:cs typeface="Courier New" panose="02070309020205020404" pitchFamily="49" charset="0"/>
              </a:rPr>
              <a:t> </a:t>
            </a:r>
            <a:r>
              <a:rPr lang="en-US" err="1">
                <a:cs typeface="Courier New" panose="02070309020205020404" pitchFamily="49" charset="0"/>
              </a:rPr>
              <a:t>acceseaz</a:t>
            </a:r>
            <a:r>
              <a:rPr lang="ro-RO">
                <a:cs typeface="Courier New" panose="02070309020205020404" pitchFamily="49" charset="0"/>
              </a:rPr>
              <a:t>ă același set de funcții, salvat pe segmentul de cod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 </a:t>
            </a:r>
            <a:r>
              <a:rPr lang="en-US" sz="2400">
                <a:solidFill>
                  <a:srgbClr val="000000"/>
                </a:solidFill>
                <a:cs typeface="Courier New" panose="02070309020205020404" pitchFamily="49" charset="0"/>
              </a:rPr>
              <a:t>s1                                                         s2</a:t>
            </a:r>
            <a:endParaRPr lang="ro-RO" sz="240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endParaRPr lang="ro-RO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77F30-6281-4CCF-8C9D-FCBC22259B5E}"/>
              </a:ext>
            </a:extLst>
          </p:cNvPr>
          <p:cNvSpPr/>
          <p:nvPr/>
        </p:nvSpPr>
        <p:spPr>
          <a:xfrm>
            <a:off x="2174240" y="2113280"/>
            <a:ext cx="1564640" cy="114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“Popescu”</a:t>
            </a:r>
          </a:p>
          <a:p>
            <a:pPr algn="ctr"/>
            <a:r>
              <a:rPr lang="en-US"/>
              <a:t>Init();</a:t>
            </a:r>
          </a:p>
          <a:p>
            <a:pPr algn="ctr"/>
            <a:r>
              <a:rPr lang="en-US" err="1"/>
              <a:t>afisare</a:t>
            </a:r>
            <a:r>
              <a:rPr lang="en-US"/>
              <a:t>();</a:t>
            </a:r>
          </a:p>
          <a:p>
            <a:pPr algn="ctr"/>
            <a:endParaRPr lang="ro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909CE-D5CC-4723-89BE-62B63924FDB8}"/>
              </a:ext>
            </a:extLst>
          </p:cNvPr>
          <p:cNvSpPr/>
          <p:nvPr/>
        </p:nvSpPr>
        <p:spPr>
          <a:xfrm>
            <a:off x="7097955" y="2044999"/>
            <a:ext cx="1564640" cy="114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“Ionescu”</a:t>
            </a:r>
          </a:p>
          <a:p>
            <a:pPr algn="ctr"/>
            <a:r>
              <a:rPr lang="en-US"/>
              <a:t>Init();</a:t>
            </a:r>
          </a:p>
          <a:p>
            <a:pPr algn="ctr"/>
            <a:r>
              <a:rPr lang="en-US" err="1"/>
              <a:t>afisare</a:t>
            </a:r>
            <a:r>
              <a:rPr lang="en-US"/>
              <a:t>();</a:t>
            </a:r>
          </a:p>
          <a:p>
            <a:pPr algn="ctr"/>
            <a:endParaRPr lang="ro-R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A784B-37E9-478D-BFEA-1677F4ED91A6}"/>
              </a:ext>
            </a:extLst>
          </p:cNvPr>
          <p:cNvSpPr/>
          <p:nvPr/>
        </p:nvSpPr>
        <p:spPr>
          <a:xfrm>
            <a:off x="3577962" y="4115847"/>
            <a:ext cx="4429760" cy="114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sz="2400">
                <a:solidFill>
                  <a:schemeClr val="tx1"/>
                </a:solidFill>
              </a:rPr>
              <a:t>Segment de cod</a:t>
            </a:r>
          </a:p>
          <a:p>
            <a:pPr algn="ctr"/>
            <a:endParaRPr lang="en-US"/>
          </a:p>
          <a:p>
            <a:pPr algn="ctr"/>
            <a:r>
              <a:rPr lang="en-US"/>
              <a:t>void </a:t>
            </a:r>
            <a:r>
              <a:rPr lang="en-US" err="1"/>
              <a:t>init</a:t>
            </a:r>
            <a:r>
              <a:rPr lang="en-US"/>
              <a:t>(char *sir){</a:t>
            </a:r>
            <a:r>
              <a:rPr lang="en-US" err="1"/>
              <a:t>strcpy</a:t>
            </a:r>
            <a:r>
              <a:rPr lang="en-US"/>
              <a:t>(</a:t>
            </a:r>
            <a:r>
              <a:rPr lang="en-US" err="1"/>
              <a:t>nume</a:t>
            </a:r>
            <a:r>
              <a:rPr lang="en-US"/>
              <a:t>, sir)}</a:t>
            </a:r>
          </a:p>
          <a:p>
            <a:pPr algn="ctr"/>
            <a:r>
              <a:rPr lang="en-US"/>
              <a:t>void </a:t>
            </a:r>
            <a:r>
              <a:rPr lang="en-US" err="1"/>
              <a:t>afisare</a:t>
            </a:r>
            <a:r>
              <a:rPr lang="en-US"/>
              <a:t>(){</a:t>
            </a:r>
            <a:r>
              <a:rPr lang="en-US" err="1"/>
              <a:t>cout</a:t>
            </a:r>
            <a:r>
              <a:rPr lang="en-US"/>
              <a:t>&lt;&lt;</a:t>
            </a:r>
            <a:r>
              <a:rPr lang="en-US" err="1"/>
              <a:t>nume</a:t>
            </a:r>
            <a:r>
              <a:rPr lang="en-US"/>
              <a:t>} 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ro-RO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F0B019-5C43-4B34-9EBC-73F8CDA8194D}"/>
              </a:ext>
            </a:extLst>
          </p:cNvPr>
          <p:cNvCxnSpPr/>
          <p:nvPr/>
        </p:nvCxnSpPr>
        <p:spPr>
          <a:xfrm flipH="1" flipV="1">
            <a:off x="3738880" y="2687320"/>
            <a:ext cx="299720" cy="156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59E9D-FDCF-4030-85F1-2D4385F02F86}"/>
              </a:ext>
            </a:extLst>
          </p:cNvPr>
          <p:cNvCxnSpPr/>
          <p:nvPr/>
        </p:nvCxnSpPr>
        <p:spPr>
          <a:xfrm flipV="1">
            <a:off x="6918960" y="2619039"/>
            <a:ext cx="101600" cy="141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3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5" y="0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Conținutul thematic</a:t>
            </a:r>
            <a:r>
              <a:rPr lang="en-US" sz="36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Curs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>
                <a:solidFill>
                  <a:srgbClr val="000099"/>
                </a:solidFill>
              </a:rPr>
              <a:t> </a:t>
            </a:r>
            <a:r>
              <a:rPr lang="en-US" b="1" err="1">
                <a:solidFill>
                  <a:srgbClr val="000099"/>
                </a:solidFill>
              </a:rPr>
              <a:t>Tipuri</a:t>
            </a:r>
            <a:r>
              <a:rPr lang="en-US" b="1">
                <a:solidFill>
                  <a:srgbClr val="000099"/>
                </a:solidFill>
              </a:rPr>
              <a:t> </a:t>
            </a:r>
            <a:r>
              <a:rPr lang="en-US" b="1" err="1">
                <a:solidFill>
                  <a:srgbClr val="000099"/>
                </a:solidFill>
              </a:rPr>
              <a:t>abstracte</a:t>
            </a:r>
            <a:r>
              <a:rPr lang="en-US" b="1">
                <a:solidFill>
                  <a:srgbClr val="000099"/>
                </a:solidFill>
              </a:rPr>
              <a:t> definite de c</a:t>
            </a:r>
            <a:r>
              <a:rPr lang="ro-RO" b="1">
                <a:solidFill>
                  <a:srgbClr val="000099"/>
                </a:solidFill>
              </a:rPr>
              <a:t>ătre programator</a:t>
            </a:r>
          </a:p>
          <a:p>
            <a:pPr marL="0" indent="0" algn="just">
              <a:buNone/>
            </a:pPr>
            <a:endParaRPr lang="ro-RO" b="1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>
                <a:solidFill>
                  <a:srgbClr val="000099"/>
                </a:solidFill>
              </a:rPr>
              <a:t> Sintaxa unei clase</a:t>
            </a:r>
          </a:p>
          <a:p>
            <a:pPr marL="0" indent="0" algn="just">
              <a:buNone/>
            </a:pPr>
            <a:endParaRPr lang="ro-RO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>
                <a:solidFill>
                  <a:srgbClr val="000099"/>
                </a:solidFill>
              </a:rPr>
              <a:t>Obiecte. Ciclul de viață al unui obiect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b="1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>
                <a:solidFill>
                  <a:srgbClr val="000099"/>
                </a:solidFill>
              </a:rPr>
              <a:t> Pointer this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b="1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>
                <a:solidFill>
                  <a:srgbClr val="000099"/>
                </a:solidFill>
              </a:rPr>
              <a:t>Metode setter/getter</a:t>
            </a:r>
          </a:p>
          <a:p>
            <a:pPr marL="0" indent="0" algn="just">
              <a:buNone/>
            </a:pPr>
            <a:endParaRPr lang="ro-RO" b="1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9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Pointer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Accesul unei metode la datele corespunzatoare unui obiect se realizează prin adresa obiectului respectiv, reținută de către pointerul </a:t>
            </a:r>
            <a:r>
              <a:rPr lang="ro-RO" b="1">
                <a:solidFill>
                  <a:srgbClr val="C00000"/>
                </a:solidFill>
                <a:cs typeface="Courier New" panose="02070309020205020404" pitchFamily="49" charset="0"/>
              </a:rPr>
              <a:t>this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b="1">
                <a:solidFill>
                  <a:srgbClr val="000000"/>
                </a:solidFill>
                <a:cs typeface="Courier New" panose="02070309020205020404" pitchFamily="49" charset="0"/>
              </a:rPr>
              <a:t>Pointerul this </a:t>
            </a: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= adresa obiectului curent</a:t>
            </a: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Orice metodă a clasei primește implicit ca argument al clasei pointerul this</a:t>
            </a: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      </a:t>
            </a:r>
            <a:r>
              <a:rPr lang="ro-RO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afisare()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&lt;&lt;this-&gt;</a:t>
            </a:r>
            <a:r>
              <a:rPr lang="en-US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s1.afisare();         </a:t>
            </a:r>
            <a:r>
              <a:rPr lang="en-US">
                <a:solidFill>
                  <a:srgbClr val="C00000"/>
                </a:solidFill>
                <a:cs typeface="Courier New" panose="020703090202050204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err="1">
                <a:solidFill>
                  <a:srgbClr val="000000"/>
                </a:solidFill>
                <a:cs typeface="Courier New" panose="02070309020205020404" pitchFamily="49" charset="0"/>
              </a:rPr>
              <a:t>adresa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cs typeface="Courier New" panose="02070309020205020404" pitchFamily="49" charset="0"/>
              </a:rPr>
              <a:t>obiectului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C00000"/>
                </a:solidFill>
                <a:cs typeface="Courier New" panose="02070309020205020404" pitchFamily="49" charset="0"/>
              </a:rPr>
              <a:t>s1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s2.afisare();        </a:t>
            </a:r>
            <a:r>
              <a:rPr lang="en-US">
                <a:solidFill>
                  <a:srgbClr val="C00000"/>
                </a:solidFill>
                <a:cs typeface="Courier New" panose="02070309020205020404" pitchFamily="49" charset="0"/>
              </a:rPr>
              <a:t>this 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en-US" err="1">
                <a:solidFill>
                  <a:srgbClr val="000000"/>
                </a:solidFill>
                <a:cs typeface="Courier New" panose="02070309020205020404" pitchFamily="49" charset="0"/>
              </a:rPr>
              <a:t>adresa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cs typeface="Courier New" panose="02070309020205020404" pitchFamily="49" charset="0"/>
              </a:rPr>
              <a:t>obiectului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C00000"/>
                </a:solidFill>
                <a:cs typeface="Courier New" panose="02070309020205020404" pitchFamily="49" charset="0"/>
              </a:rPr>
              <a:t>s2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endParaRPr lang="ro-RO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6D16F1-6C35-4A3A-B894-91F22C7C90FF}"/>
              </a:ext>
            </a:extLst>
          </p:cNvPr>
          <p:cNvCxnSpPr>
            <a:cxnSpLocks/>
          </p:cNvCxnSpPr>
          <p:nvPr/>
        </p:nvCxnSpPr>
        <p:spPr>
          <a:xfrm>
            <a:off x="3865880" y="4287520"/>
            <a:ext cx="128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B557B-4B97-45D6-B1F3-E8A6ECC8595B}"/>
              </a:ext>
            </a:extLst>
          </p:cNvPr>
          <p:cNvCxnSpPr>
            <a:cxnSpLocks/>
          </p:cNvCxnSpPr>
          <p:nvPr/>
        </p:nvCxnSpPr>
        <p:spPr>
          <a:xfrm>
            <a:off x="3865880" y="4765040"/>
            <a:ext cx="128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21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Pointer this</a:t>
            </a:r>
            <a:endParaRPr lang="en-US" sz="28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b="1">
                <a:solidFill>
                  <a:srgbClr val="FF0000"/>
                </a:solidFill>
                <a:cs typeface="Courier New" panose="02070309020205020404" pitchFamily="49" charset="0"/>
              </a:rPr>
              <a:t>Utilitate</a:t>
            </a:r>
          </a:p>
          <a:p>
            <a:pPr>
              <a:buFont typeface="Wingdings" panose="05000000000000000000" pitchFamily="2" charset="2"/>
              <a:buChar char="Ø"/>
            </a:pPr>
            <a:endParaRPr lang="ro-RO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>
                <a:cs typeface="Courier New" panose="02070309020205020404" pitchFamily="49" charset="0"/>
              </a:rPr>
              <a:t>Accesarea corectă a datelor membre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>
                <a:cs typeface="Courier New" panose="02070309020205020404" pitchFamily="49" charset="0"/>
              </a:rPr>
              <a:t>Eliminarea ambiguității provocată în cazul în care un argument al unei metode are aceași denumire cu cea a clasei</a:t>
            </a:r>
          </a:p>
          <a:p>
            <a:pPr marL="0" indent="0">
              <a:buNone/>
            </a:pPr>
            <a:r>
              <a:rPr lang="ro-RO">
                <a:cs typeface="Courier New" panose="02070309020205020404" pitchFamily="49" charset="0"/>
              </a:rPr>
              <a:t>  </a:t>
            </a:r>
            <a:r>
              <a:rPr lang="ro-RO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>
                <a:latin typeface="Courier New" panose="02070309020205020404" pitchFamily="49" charset="0"/>
                <a:cs typeface="Courier New" panose="02070309020205020404" pitchFamily="49" charset="0"/>
              </a:rPr>
              <a:t> init(</a:t>
            </a:r>
            <a:r>
              <a:rPr lang="ro-RO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o-RO">
                <a:latin typeface="Courier New" panose="02070309020205020404" pitchFamily="49" charset="0"/>
                <a:cs typeface="Courier New" panose="02070309020205020404" pitchFamily="49" charset="0"/>
              </a:rPr>
              <a:t> *nume)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o-RO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8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Concepte de bază POO</a:t>
            </a:r>
            <a:endParaRPr lang="en-US" sz="36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ro-RO" sz="280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3200"/>
              <a:t>Încapsularea </a:t>
            </a:r>
          </a:p>
          <a:p>
            <a:pPr marL="457200" lvl="1" indent="0">
              <a:buNone/>
            </a:pPr>
            <a:endParaRPr lang="ro-RO" sz="320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3200"/>
              <a:t>Abstractizarea</a:t>
            </a:r>
          </a:p>
          <a:p>
            <a:pPr marL="457200" lvl="1" indent="0">
              <a:buNone/>
            </a:pPr>
            <a:endParaRPr lang="ro-RO" sz="320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3200"/>
              <a:t>Ierarhizarea</a:t>
            </a:r>
          </a:p>
          <a:p>
            <a:pPr marL="457200" lvl="1" indent="0">
              <a:buNone/>
            </a:pPr>
            <a:endParaRPr lang="ro-RO" sz="320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3200"/>
              <a:t>Polimorfismul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7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Abstractizarea</a:t>
            </a:r>
            <a:endParaRPr lang="en-US" sz="36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ro-RO"/>
              <a:t>Procesul prin care se identifică datele și operațiile relevante pentru un concept din lumea reală.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ro-RO"/>
          </a:p>
          <a:p>
            <a:pPr marL="457200" lvl="1" indent="0" algn="just">
              <a:buNone/>
            </a:pPr>
            <a:endParaRPr lang="ro-RO"/>
          </a:p>
          <a:p>
            <a:pPr marL="457200" lvl="1" indent="0" algn="just">
              <a:buNone/>
            </a:pPr>
            <a:endParaRPr lang="ro-RO"/>
          </a:p>
          <a:p>
            <a:pPr marL="457200" lvl="1" indent="0" algn="just">
              <a:buNone/>
            </a:pPr>
            <a:endParaRPr lang="ro-RO" b="1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 b="1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 b="1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 b="1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/>
          </a:p>
          <a:p>
            <a:pPr marL="457200" lvl="1" indent="0">
              <a:buNone/>
            </a:pPr>
            <a:endParaRPr lang="ro-RO" sz="32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E4BF64D-0345-470E-AB02-4AC5AE47F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86265"/>
              </p:ext>
            </p:extLst>
          </p:nvPr>
        </p:nvGraphicFramePr>
        <p:xfrm>
          <a:off x="1019175" y="2057400"/>
          <a:ext cx="8978266" cy="3549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133">
                  <a:extLst>
                    <a:ext uri="{9D8B030D-6E8A-4147-A177-3AD203B41FA5}">
                      <a16:colId xmlns:a16="http://schemas.microsoft.com/office/drawing/2014/main" val="245911945"/>
                    </a:ext>
                  </a:extLst>
                </a:gridCol>
                <a:gridCol w="4489133">
                  <a:extLst>
                    <a:ext uri="{9D8B030D-6E8A-4147-A177-3AD203B41FA5}">
                      <a16:colId xmlns:a16="http://schemas.microsoft.com/office/drawing/2014/main" val="1525285961"/>
                    </a:ext>
                  </a:extLst>
                </a:gridCol>
              </a:tblGrid>
              <a:tr h="752866">
                <a:tc>
                  <a:txBody>
                    <a:bodyPr/>
                    <a:lstStyle/>
                    <a:p>
                      <a:r>
                        <a:rPr lang="ro-RO" b="1"/>
                        <a:t>Tipul Persoana  - pentru  aplicația Recensământ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1"/>
                        <a:t>Tipul Persoana – pentru apl</a:t>
                      </a:r>
                      <a:r>
                        <a:rPr lang="en-US" b="1"/>
                        <a:t>i</a:t>
                      </a:r>
                      <a:r>
                        <a:rPr lang="ro-RO" b="1"/>
                        <a:t>cația </a:t>
                      </a:r>
                    </a:p>
                    <a:p>
                      <a:r>
                        <a:rPr lang="ro-RO" b="1"/>
                        <a:t>Calcul Intreținere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797256"/>
                  </a:ext>
                </a:extLst>
              </a:tr>
              <a:tr h="172083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/>
                        <a:t>Nume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/>
                        <a:t>prenume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/>
                        <a:t>varsta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/>
                        <a:t>localitate</a:t>
                      </a:r>
                    </a:p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/>
                        <a:t>nume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/>
                        <a:t>prenume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/>
                        <a:t>suprafataLocuita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/>
                        <a:t>NrPersoaneIntretinere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03069"/>
                  </a:ext>
                </a:extLst>
              </a:tr>
              <a:tr h="107552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/>
                        <a:t>numara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/>
                        <a:t>afisare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/>
                        <a:t>statictica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/>
                        <a:t>calculIntretinere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/>
                        <a:t>deduceri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/>
                        <a:t>Afisare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3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Abstractizarea</a:t>
            </a:r>
            <a:endParaRPr lang="en-US" sz="36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ro-RO" b="1">
                <a:solidFill>
                  <a:srgbClr val="040A8A"/>
                </a:solidFill>
              </a:rPr>
              <a:t>Date și operații (funcții) sunt incapsulate </a:t>
            </a:r>
          </a:p>
          <a:p>
            <a:pPr marL="457200" lvl="1" indent="0" algn="just">
              <a:buNone/>
            </a:pPr>
            <a:endParaRPr lang="ro-RO" b="1">
              <a:solidFill>
                <a:srgbClr val="040A8A"/>
              </a:solidFill>
            </a:endParaRPr>
          </a:p>
          <a:p>
            <a:pPr marL="457200" lvl="1" indent="0" algn="just">
              <a:buNone/>
            </a:pPr>
            <a:endParaRPr lang="ro-RO" b="1">
              <a:solidFill>
                <a:srgbClr val="040A8A"/>
              </a:solidFill>
            </a:endParaRPr>
          </a:p>
          <a:p>
            <a:pPr marL="457200" lvl="1" indent="0" algn="just">
              <a:buNone/>
            </a:pPr>
            <a:endParaRPr lang="ro-RO" b="1">
              <a:solidFill>
                <a:srgbClr val="040A8A"/>
              </a:solidFill>
            </a:endParaRPr>
          </a:p>
          <a:p>
            <a:pPr marL="457200" lvl="1" indent="0" algn="just">
              <a:buNone/>
            </a:pPr>
            <a:endParaRPr lang="ro-RO" b="1">
              <a:solidFill>
                <a:srgbClr val="040A8A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60794"/>
              </p:ext>
            </p:extLst>
          </p:nvPr>
        </p:nvGraphicFramePr>
        <p:xfrm>
          <a:off x="1249668" y="2208006"/>
          <a:ext cx="259571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5022">
                <a:tc>
                  <a:txBody>
                    <a:bodyPr/>
                    <a:lstStyle/>
                    <a:p>
                      <a:r>
                        <a:rPr lang="ro-RO" sz="2400" b="1" u="none" strike="noStrike" kern="1200" baseline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Date</a:t>
                      </a:r>
                    </a:p>
                    <a:p>
                      <a:r>
                        <a:rPr lang="ro-RO" sz="2400" u="none" strike="noStrike" kern="12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nume;</a:t>
                      </a:r>
                    </a:p>
                    <a:p>
                      <a:r>
                        <a:rPr lang="ro-RO" sz="2400" u="none" strike="noStrike" kern="12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facultatea;</a:t>
                      </a:r>
                    </a:p>
                    <a:p>
                      <a:r>
                        <a:rPr lang="ro-RO" sz="2400" u="none" strike="noStrike" kern="12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anStudii;</a:t>
                      </a:r>
                    </a:p>
                    <a:p>
                      <a:endParaRPr lang="ro-RO" sz="2400" u="none" strike="noStrike" kern="1200" baseline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ro-RO" sz="2400" b="1" u="none" strike="noStrike" kern="1200" baseline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Funcții</a:t>
                      </a:r>
                    </a:p>
                    <a:p>
                      <a:pPr marL="0" algn="l" defTabSz="914400" rtl="0" eaLnBrk="1" latinLnBrk="0" hangingPunct="1"/>
                      <a:r>
                        <a:rPr lang="ro-RO" sz="2400" u="none" strike="noStrike" kern="12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inițializare</a:t>
                      </a:r>
                    </a:p>
                    <a:p>
                      <a:pPr marL="0" algn="l" defTabSz="914400" rtl="0" eaLnBrk="1" latinLnBrk="0" hangingPunct="1"/>
                      <a:r>
                        <a:rPr lang="ro-RO" sz="2400" u="none" strike="noStrike" kern="12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calculmedie</a:t>
                      </a:r>
                    </a:p>
                    <a:p>
                      <a:pPr marL="0" algn="l" defTabSz="914400" rtl="0" eaLnBrk="1" latinLnBrk="0" hangingPunct="1"/>
                      <a:r>
                        <a:rPr lang="ro-RO" sz="2400" u="none" strike="noStrike" kern="12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afisare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99429" y="3493246"/>
            <a:ext cx="2409371" cy="406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7677430" y="2326335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/>
              <a:t>Tip Abstract de date (TAD)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80" y="2908908"/>
            <a:ext cx="443927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Implementarea unui tip nou de date</a:t>
            </a:r>
            <a:endParaRPr lang="en-US" sz="28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ro-RO" sz="320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b="1">
                <a:solidFill>
                  <a:srgbClr val="040A8A"/>
                </a:solidFill>
              </a:rPr>
              <a:t>Clasa </a:t>
            </a:r>
            <a:r>
              <a:rPr lang="ro-RO"/>
              <a:t>definește un nou tip de dată determinat prin mecanismul de abstractizare.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/>
              <a:t>Terminologie:</a:t>
            </a:r>
          </a:p>
          <a:p>
            <a:pPr lvl="1" algn="just"/>
            <a:r>
              <a:rPr lang="ro-RO" b="1">
                <a:solidFill>
                  <a:srgbClr val="C00000"/>
                </a:solidFill>
              </a:rPr>
              <a:t> </a:t>
            </a:r>
            <a:r>
              <a:rPr lang="en-US" b="1">
                <a:solidFill>
                  <a:srgbClr val="C00000"/>
                </a:solidFill>
              </a:rPr>
              <a:t>   </a:t>
            </a:r>
            <a:r>
              <a:rPr lang="en-US" b="1" err="1">
                <a:solidFill>
                  <a:srgbClr val="C00000"/>
                </a:solidFill>
              </a:rPr>
              <a:t>setul</a:t>
            </a:r>
            <a:r>
              <a:rPr lang="en-US" b="1">
                <a:solidFill>
                  <a:srgbClr val="C00000"/>
                </a:solidFill>
              </a:rPr>
              <a:t> de date</a:t>
            </a:r>
            <a:r>
              <a:rPr lang="ro-RO" b="1">
                <a:solidFill>
                  <a:srgbClr val="C00000"/>
                </a:solidFill>
              </a:rPr>
              <a:t>           </a:t>
            </a:r>
            <a:r>
              <a:rPr lang="ro-RO"/>
              <a:t>-</a:t>
            </a:r>
            <a:r>
              <a:rPr lang="en-US"/>
              <a:t>&gt; </a:t>
            </a:r>
            <a:r>
              <a:rPr lang="en-US" b="1"/>
              <a:t>date </a:t>
            </a:r>
            <a:r>
              <a:rPr lang="en-US" b="1" err="1"/>
              <a:t>membre</a:t>
            </a:r>
            <a:r>
              <a:rPr lang="en-US" b="1"/>
              <a:t> ale </a:t>
            </a:r>
            <a:r>
              <a:rPr lang="en-US" b="1" err="1"/>
              <a:t>unui</a:t>
            </a:r>
            <a:r>
              <a:rPr lang="en-US" b="1"/>
              <a:t> </a:t>
            </a:r>
            <a:r>
              <a:rPr lang="en-US" b="1" err="1"/>
              <a:t>clase</a:t>
            </a:r>
            <a:endParaRPr lang="en-US" b="1"/>
          </a:p>
          <a:p>
            <a:pPr marL="457200" lvl="1" indent="0" algn="just">
              <a:buNone/>
            </a:pPr>
            <a:endParaRPr lang="en-US" b="1"/>
          </a:p>
          <a:p>
            <a:pPr lvl="1" algn="just"/>
            <a:r>
              <a:rPr lang="ro-RO"/>
              <a:t>   </a:t>
            </a:r>
            <a:r>
              <a:rPr lang="ro-RO" b="1">
                <a:solidFill>
                  <a:srgbClr val="C00000"/>
                </a:solidFill>
              </a:rPr>
              <a:t>s</a:t>
            </a:r>
            <a:r>
              <a:rPr lang="en-US" b="1" err="1">
                <a:solidFill>
                  <a:srgbClr val="C00000"/>
                </a:solidFill>
              </a:rPr>
              <a:t>etul</a:t>
            </a:r>
            <a:r>
              <a:rPr lang="en-US" b="1">
                <a:solidFill>
                  <a:srgbClr val="C00000"/>
                </a:solidFill>
              </a:rPr>
              <a:t> de opera</a:t>
            </a:r>
            <a:r>
              <a:rPr lang="ro-RO" b="1">
                <a:solidFill>
                  <a:srgbClr val="C00000"/>
                </a:solidFill>
              </a:rPr>
              <a:t>ții     </a:t>
            </a:r>
            <a:r>
              <a:rPr lang="ro-RO"/>
              <a:t>-</a:t>
            </a:r>
            <a:r>
              <a:rPr lang="en-US"/>
              <a:t>&gt; </a:t>
            </a:r>
            <a:r>
              <a:rPr lang="en-US" b="1" err="1"/>
              <a:t>metode</a:t>
            </a:r>
            <a:r>
              <a:rPr lang="en-US" b="1"/>
              <a:t> </a:t>
            </a:r>
            <a:r>
              <a:rPr lang="en-US" b="1" err="1"/>
              <a:t>membre</a:t>
            </a:r>
            <a:r>
              <a:rPr lang="en-US" b="1"/>
              <a:t> ale </a:t>
            </a:r>
            <a:r>
              <a:rPr lang="en-US" b="1" err="1"/>
              <a:t>unei</a:t>
            </a:r>
            <a:r>
              <a:rPr lang="en-US" b="1"/>
              <a:t> </a:t>
            </a:r>
            <a:r>
              <a:rPr lang="en-US" b="1" err="1"/>
              <a:t>clase</a:t>
            </a:r>
            <a:endParaRPr lang="ro-RO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en-US" sz="28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Sintaxa</a:t>
            </a:r>
            <a:r>
              <a:rPr lang="en-US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unei</a:t>
            </a:r>
            <a:r>
              <a:rPr lang="en-US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clase</a:t>
            </a:r>
            <a:endParaRPr lang="en-US" sz="28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u="none" strike="noStrike" baseline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400" b="1" u="none" strike="noStrike" baseline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2400" b="0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o-RO" sz="2400" b="0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umeClasa</a:t>
            </a:r>
          </a:p>
          <a:p>
            <a:pPr marL="0" indent="0">
              <a:buNone/>
            </a:pPr>
            <a:r>
              <a:rPr lang="ro-RO" sz="2400" b="0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400" b="0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u="none" strike="noStrike" baseline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 </a:t>
            </a:r>
          </a:p>
          <a:p>
            <a:pPr marL="0" indent="0">
              <a:buNone/>
            </a:pPr>
            <a:r>
              <a:rPr lang="en-US" sz="2400" b="0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400" b="0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0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și metode membre</a:t>
            </a:r>
          </a:p>
          <a:p>
            <a:pPr marL="0" indent="0">
              <a:buNone/>
            </a:pPr>
            <a:r>
              <a:rPr lang="en-US" sz="2400" b="0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u="none" strike="noStrike" baseline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ro-RO" sz="240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0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ro-RO" sz="2400" b="0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și </a:t>
            </a:r>
            <a:r>
              <a:rPr lang="ro-RO" sz="2400" b="1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metode membre</a:t>
            </a:r>
            <a:endParaRPr lang="ro-RO" sz="2400" b="1" u="none" strike="noStrike" baseline="0">
              <a:solidFill>
                <a:srgbClr val="040A8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u="none" strike="noStrike" baseline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protected: </a:t>
            </a:r>
          </a:p>
          <a:p>
            <a:pPr marL="0" indent="0">
              <a:buNone/>
            </a:pPr>
            <a:r>
              <a:rPr lang="ro-RO" sz="240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ro-RO" sz="2400" b="1" u="none" strike="noStrike" baseline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și metode membre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Modificatorii de acces</a:t>
            </a:r>
            <a:endParaRPr lang="en-US" sz="28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2400" b="1">
                <a:solidFill>
                  <a:srgbClr val="000000"/>
                </a:solidFill>
                <a:cs typeface="Courier New" panose="02070309020205020404" pitchFamily="49" charset="0"/>
              </a:rPr>
              <a:t>Modificatorul </a:t>
            </a:r>
            <a:r>
              <a:rPr lang="ro-RO" sz="2400" b="1">
                <a:solidFill>
                  <a:srgbClr val="C00000"/>
                </a:solidFill>
                <a:cs typeface="Courier New" panose="02070309020205020404" pitchFamily="49" charset="0"/>
              </a:rPr>
              <a:t>public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u="none" strike="noStrike" baseline="0">
                <a:cs typeface="Courier New" panose="02070309020205020404" pitchFamily="49" charset="0"/>
              </a:rPr>
              <a:t>Datele </a:t>
            </a:r>
            <a:r>
              <a:rPr lang="ro-RO" sz="2400">
                <a:cs typeface="Courier New" panose="02070309020205020404" pitchFamily="49" charset="0"/>
              </a:rPr>
              <a:t>și metodele membre pot fi accesate și din afara clasei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>
                <a:cs typeface="Courier New" panose="02070309020205020404" pitchFamily="49" charset="0"/>
              </a:rPr>
              <a:t>Este denumită și interfața clasei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>
                <a:cs typeface="Courier New" panose="02070309020205020404" pitchFamily="49" charset="0"/>
              </a:rPr>
              <a:t>Încapsulează, de regulă, metodele membre ale clasei </a:t>
            </a:r>
          </a:p>
          <a:p>
            <a:pPr marL="0" indent="0">
              <a:buNone/>
            </a:pPr>
            <a:endParaRPr lang="ro-RO" sz="2400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b="1">
                <a:solidFill>
                  <a:srgbClr val="000000"/>
                </a:solidFill>
                <a:cs typeface="Courier New" panose="02070309020205020404" pitchFamily="49" charset="0"/>
              </a:rPr>
              <a:t>Modificatorul </a:t>
            </a:r>
            <a:r>
              <a:rPr lang="ro-RO" sz="2400" b="1">
                <a:solidFill>
                  <a:srgbClr val="C00000"/>
                </a:solidFill>
                <a:cs typeface="Courier New" panose="02070309020205020404" pitchFamily="49" charset="0"/>
              </a:rPr>
              <a:t>private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u="none" strike="noStrike" baseline="0">
                <a:cs typeface="Courier New" panose="02070309020205020404" pitchFamily="49" charset="0"/>
              </a:rPr>
              <a:t>Datele </a:t>
            </a:r>
            <a:r>
              <a:rPr lang="ro-RO" sz="2400">
                <a:cs typeface="Courier New" panose="02070309020205020404" pitchFamily="49" charset="0"/>
              </a:rPr>
              <a:t>și metodele membre pot fi accesate doar din interiorul clasei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>
                <a:cs typeface="Courier New" panose="02070309020205020404" pitchFamily="49" charset="0"/>
              </a:rPr>
              <a:t>Încapsulează, de regulă, stuctura de date membre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u="none" strike="noStrike" baseline="0">
                <a:cs typeface="Courier New" panose="02070309020205020404" pitchFamily="49" charset="0"/>
              </a:rPr>
              <a:t>Pentru a accesa datele membre private se pot utiliza metode membre pub</a:t>
            </a:r>
            <a:r>
              <a:rPr lang="ro-RO" sz="2400">
                <a:cs typeface="Courier New" panose="02070309020205020404" pitchFamily="49" charset="0"/>
              </a:rPr>
              <a:t>lice</a:t>
            </a:r>
          </a:p>
          <a:p>
            <a:pPr marL="0" indent="0">
              <a:buNone/>
            </a:pPr>
            <a:endParaRPr lang="ro-RO" sz="240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b="1">
                <a:solidFill>
                  <a:srgbClr val="000000"/>
                </a:solidFill>
                <a:cs typeface="Courier New" panose="02070309020205020404" pitchFamily="49" charset="0"/>
              </a:rPr>
              <a:t>Modificatorul </a:t>
            </a:r>
            <a:r>
              <a:rPr lang="ro-RO" sz="2400" b="1">
                <a:solidFill>
                  <a:srgbClr val="C00000"/>
                </a:solidFill>
                <a:cs typeface="Courier New" panose="02070309020205020404" pitchFamily="49" charset="0"/>
              </a:rPr>
              <a:t>protected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>
                <a:cs typeface="Courier New" panose="02070309020205020404" pitchFamily="49" charset="0"/>
              </a:rPr>
              <a:t>Datele și metodele membre pot fi accesate din interiorul clasei, respectiv de către clasele derivate (clasele care se află în aceeași ierarhie)</a:t>
            </a:r>
          </a:p>
          <a:p>
            <a:pPr marL="0" indent="0">
              <a:buNone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8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Observații</a:t>
            </a:r>
            <a:endParaRPr lang="en-US" sz="2800" b="1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ro-RO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>
                <a:solidFill>
                  <a:srgbClr val="000000"/>
                </a:solidFill>
                <a:cs typeface="Courier New" panose="02070309020205020404" pitchFamily="49" charset="0"/>
              </a:rPr>
              <a:t>Dacă denumirea unei clase este urmată de blocul</a:t>
            </a:r>
            <a:r>
              <a:rPr lang="en-US" b="1">
                <a:solidFill>
                  <a:srgbClr val="000000"/>
                </a:solidFill>
                <a:cs typeface="Courier New" panose="02070309020205020404" pitchFamily="49" charset="0"/>
              </a:rPr>
              <a:t> {…}</a:t>
            </a:r>
            <a:r>
              <a:rPr lang="ro-RO" b="1">
                <a:solidFill>
                  <a:srgbClr val="000000"/>
                </a:solidFill>
                <a:cs typeface="Courier New" panose="02070309020205020404" pitchFamily="49" charset="0"/>
              </a:rPr>
              <a:t> , atunci clasa se consideră definită, altfel este doar declarată!!!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>
                <a:solidFill>
                  <a:srgbClr val="000000"/>
                </a:solidFill>
                <a:cs typeface="Courier New" panose="02070309020205020404" pitchFamily="49" charset="0"/>
              </a:rPr>
              <a:t>Dacă nu se definește niciun modificator</a:t>
            </a:r>
            <a:r>
              <a:rPr lang="en-US" b="1">
                <a:solidFill>
                  <a:srgbClr val="000000"/>
                </a:solidFill>
                <a:cs typeface="Courier New" panose="02070309020205020404" pitchFamily="49" charset="0"/>
              </a:rPr>
              <a:t> de </a:t>
            </a:r>
            <a:r>
              <a:rPr lang="en-US" b="1" err="1">
                <a:solidFill>
                  <a:srgbClr val="000000"/>
                </a:solidFill>
                <a:cs typeface="Courier New" panose="02070309020205020404" pitchFamily="49" charset="0"/>
              </a:rPr>
              <a:t>acces</a:t>
            </a:r>
            <a:r>
              <a:rPr lang="ro-RO" b="1">
                <a:solidFill>
                  <a:srgbClr val="000000"/>
                </a:solidFill>
                <a:cs typeface="Courier New" panose="02070309020205020404" pitchFamily="49" charset="0"/>
              </a:rPr>
              <a:t>, atunci clasa este implicit privată!!!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>
                <a:solidFill>
                  <a:srgbClr val="000000"/>
                </a:solidFill>
                <a:cs typeface="Courier New" panose="02070309020205020404" pitchFamily="49" charset="0"/>
              </a:rPr>
              <a:t>Odată definită o clasă, compilatorul recunoște ca tip de dată numele clasei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o-RO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138D0FAE04C47B9A69AF3046E408B" ma:contentTypeVersion="8" ma:contentTypeDescription="Creați un document nou." ma:contentTypeScope="" ma:versionID="a3b416cb90b4b205ec8b8308333d753f">
  <xsd:schema xmlns:xsd="http://www.w3.org/2001/XMLSchema" xmlns:xs="http://www.w3.org/2001/XMLSchema" xmlns:p="http://schemas.microsoft.com/office/2006/metadata/properties" xmlns:ns2="76896b0a-8539-4d9f-bfad-0f05b751ffe2" targetNamespace="http://schemas.microsoft.com/office/2006/metadata/properties" ma:root="true" ma:fieldsID="a7feb560b98f05ba782d0274c448188a" ns2:_="">
    <xsd:import namespace="76896b0a-8539-4d9f-bfad-0f05b751f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896b0a-8539-4d9f-bfad-0f05b751ff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6BAD73-C28D-4B6A-B8D4-284CE73C5E99}">
  <ds:schemaRefs>
    <ds:schemaRef ds:uri="76896b0a-8539-4d9f-bfad-0f05b751ff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CC73528-6DA1-4B20-BFFD-64ADC8359A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27EFB8-4348-4356-813E-4093AB06B5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PROGRAMARE ORIENTATĂ OBIECT (C++)</vt:lpstr>
      <vt:lpstr>Conținutul thematic – Curs 2</vt:lpstr>
      <vt:lpstr>Concepte de bază POO</vt:lpstr>
      <vt:lpstr>Abstractizarea</vt:lpstr>
      <vt:lpstr>Abstractizarea</vt:lpstr>
      <vt:lpstr>Implementarea unui tip nou de date</vt:lpstr>
      <vt:lpstr>Sintaxa unei clase</vt:lpstr>
      <vt:lpstr>Modificatorii de acces</vt:lpstr>
      <vt:lpstr>Observații</vt:lpstr>
      <vt:lpstr>Exemple</vt:lpstr>
      <vt:lpstr>Încapsularea</vt:lpstr>
      <vt:lpstr>Încapsularea</vt:lpstr>
      <vt:lpstr>Definirea obiectelor</vt:lpstr>
      <vt:lpstr>Declararea unui obiect</vt:lpstr>
      <vt:lpstr>Accesarea membrilor publici</vt:lpstr>
      <vt:lpstr>Metode setter și getter</vt:lpstr>
      <vt:lpstr>Metode setter și getter</vt:lpstr>
      <vt:lpstr>Pointer this</vt:lpstr>
      <vt:lpstr>Pointer this</vt:lpstr>
      <vt:lpstr>Pointer this</vt:lpstr>
      <vt:lpstr>Pointer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PROPUNERE DE DEZVOLTARE A CARIEREI UNIVERSITARE</dc:title>
  <dc:creator>Ana</dc:creator>
  <cp:revision>1</cp:revision>
  <dcterms:created xsi:type="dcterms:W3CDTF">2014-09-04T12:24:39Z</dcterms:created>
  <dcterms:modified xsi:type="dcterms:W3CDTF">2023-11-04T12:34:45Z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0x010100A2C138D0FAE04C47B9A69AF3046E408B</vt:lpwstr>
  </property>
</Properties>
</file>