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20"/>
  </p:notesMasterIdLst>
  <p:sldIdLst>
    <p:sldId id="256" r:id="rId2"/>
    <p:sldId id="300" r:id="rId3"/>
    <p:sldId id="285" r:id="rId4"/>
    <p:sldId id="286" r:id="rId5"/>
    <p:sldId id="288" r:id="rId6"/>
    <p:sldId id="257" r:id="rId7"/>
    <p:sldId id="276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5DEFC-127A-48F7-B459-C6427E155F34}" type="datetimeFigureOut">
              <a:rPr lang="ro-RO" smtClean="0"/>
              <a:t>14.11.2021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46E2-6C8C-4C8A-A54B-60C2FCE53E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687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46E2-6C8C-4C8A-A54B-60C2FCE53E4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371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4" y="1543922"/>
            <a:ext cx="10780073" cy="16463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PROGRAMAREA ORIENTAT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PE OBIECTE C++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ro-RO" b="1" dirty="0">
                <a:solidFill>
                  <a:srgbClr val="003296"/>
                </a:solidFill>
              </a:rPr>
              <a:t>Universitatea Titu Maiorescu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tip constructor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85000" lnSpcReduction="2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Observa</a:t>
            </a:r>
            <a:r>
              <a:rPr lang="ro-RO" sz="3200" b="1" dirty="0">
                <a:solidFill>
                  <a:srgbClr val="000099"/>
                </a:solidFill>
              </a:rPr>
              <a:t>ții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Dacă o clasă nu conține metode constructor, atunci compilatorul atașează unul implicit, care inițializază datele membre cu valori reziduale.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constructor execută și operații de alocare dinamică atunci când datele membre sunt referite prin pointeri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O metodă constructor </a:t>
            </a:r>
            <a:r>
              <a:rPr lang="it-IT" sz="3200" dirty="0"/>
              <a:t>nu pot</a:t>
            </a:r>
            <a:r>
              <a:rPr lang="ro-RO" sz="3200" dirty="0"/>
              <a:t>e</a:t>
            </a:r>
            <a:r>
              <a:rPr lang="it-IT" sz="3200" dirty="0"/>
              <a:t> primi ca parametri instanțe ale clasei ce se</a:t>
            </a:r>
            <a:r>
              <a:rPr lang="ro-RO" sz="3200" dirty="0"/>
              <a:t> </a:t>
            </a:r>
            <a:r>
              <a:rPr lang="it-IT" sz="3200" dirty="0"/>
              <a:t>definește, ci doar pointeri sau referințe la instanțele</a:t>
            </a:r>
            <a:r>
              <a:rPr lang="ro-RO" sz="3200" dirty="0"/>
              <a:t> clasei respective.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C</a:t>
            </a:r>
            <a:r>
              <a:rPr lang="nl-NL" sz="3200" dirty="0"/>
              <a:t>onstructorii nu sunt apelaţi explicit (</a:t>
            </a:r>
            <a:r>
              <a:rPr lang="ro-RO" sz="3200" dirty="0"/>
              <a:t>î</a:t>
            </a:r>
            <a:r>
              <a:rPr lang="nl-NL" sz="3200" dirty="0"/>
              <a:t>n general).</a:t>
            </a:r>
            <a:endParaRPr lang="ro-RO" sz="3200" dirty="0"/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Constructorii nu se </a:t>
            </a:r>
            <a:r>
              <a:rPr lang="ro-RO" sz="3200" i="1" dirty="0"/>
              <a:t>moștenesc</a:t>
            </a:r>
          </a:p>
          <a:p>
            <a:pPr marL="0" lvl="0" indent="0" algn="just">
              <a:buNone/>
            </a:pPr>
            <a:endParaRPr lang="ro-RO" sz="3200" i="1" dirty="0"/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Destructorul</a:t>
            </a:r>
            <a:r>
              <a:rPr lang="ro-RO" b="1" dirty="0"/>
              <a:t> </a:t>
            </a:r>
            <a:r>
              <a:rPr lang="ro-RO" dirty="0"/>
              <a:t>este o funcție membră specială a unei clase ce apelează în mod automat distrugerea unui obiect.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Rol: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eliberarea zonelor alocate dinamic, resurselor,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Tipuri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Definit de utilizator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Generat de compilator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Proprietăți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Are aceeași denumire cu cea a clasei, precedată de simbolul </a:t>
            </a:r>
            <a:r>
              <a:rPr lang="en-US" dirty="0"/>
              <a:t>~</a:t>
            </a: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returnează nicio valoare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are tip</a:t>
            </a:r>
            <a:r>
              <a:rPr lang="ro-RO" sz="2600" dirty="0"/>
              <a:t> </a:t>
            </a:r>
            <a:r>
              <a:rPr lang="ro-RO" dirty="0"/>
              <a:t>returnat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 are </a:t>
            </a:r>
            <a:r>
              <a:rPr lang="en-US" dirty="0" err="1"/>
              <a:t>argumente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92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Sintaxă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IdClasa 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ro-RO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~I</a:t>
            </a:r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o-RO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Clasa </a:t>
            </a:r>
            <a:r>
              <a:rPr lang="ro-RO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IdClasa::~IdClasa (){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//instructiuni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3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4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Exemplu</a:t>
            </a: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ro-RO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~Complex(){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“Distrugere obiect:”)</a:t>
            </a:r>
            <a:r>
              <a:rPr lang="en-AU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afisare();}</a:t>
            </a:r>
          </a:p>
          <a:p>
            <a:pPr marL="0" indent="0">
              <a:buNone/>
            </a:pPr>
            <a:r>
              <a:rPr lang="en-A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z1(2,3)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z1.afisare();</a:t>
            </a:r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200901" y="4200525"/>
            <a:ext cx="3228975" cy="1200150"/>
          </a:xfrm>
          <a:prstGeom prst="wedgeRectCallout">
            <a:avLst>
              <a:gd name="adj1" fmla="val -185820"/>
              <a:gd name="adj2" fmla="val 1327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AU" sz="2000" b="1" dirty="0"/>
              <a:t>2   3</a:t>
            </a:r>
          </a:p>
          <a:p>
            <a:pPr algn="ctr"/>
            <a:r>
              <a:rPr lang="en-AU" sz="2000" b="1" dirty="0" err="1"/>
              <a:t>Distrugere</a:t>
            </a:r>
            <a:r>
              <a:rPr lang="en-AU" sz="2000" b="1" dirty="0"/>
              <a:t> </a:t>
            </a:r>
            <a:r>
              <a:rPr lang="en-AU" sz="2000" b="1" dirty="0" err="1"/>
              <a:t>obiect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5491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Metoda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tip destructor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Observa</a:t>
            </a:r>
            <a:r>
              <a:rPr lang="ro-RO" sz="3200" b="1" dirty="0">
                <a:solidFill>
                  <a:srgbClr val="000099"/>
                </a:solidFill>
              </a:rPr>
              <a:t>ții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sz="3200" dirty="0"/>
              <a:t>O </a:t>
            </a:r>
            <a:r>
              <a:rPr lang="en-AU" sz="3200" dirty="0" err="1"/>
              <a:t>clas</a:t>
            </a:r>
            <a:r>
              <a:rPr lang="ro-RO" sz="3200" dirty="0"/>
              <a:t>ă conține un singur destructor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destructor se apelează implicit la închiderea blocului în care obiectul a fost construit</a:t>
            </a:r>
          </a:p>
          <a:p>
            <a:pPr marL="0" lvl="0" indent="0" algn="just">
              <a:buNone/>
            </a:pPr>
            <a:endParaRPr lang="ro-RO" sz="32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/>
              <a:t>Metoda destructor execută și operații de eliberare a zonei de memorie alocată pentru datele membre ale unui obiect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Tabloul de obiecte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sz="3200" dirty="0"/>
              <a:t>În limbajul C++, un </a:t>
            </a:r>
            <a:r>
              <a:rPr lang="ro-RO" sz="3200" b="1" dirty="0">
                <a:solidFill>
                  <a:srgbClr val="000099"/>
                </a:solidFill>
              </a:rPr>
              <a:t>tablou</a:t>
            </a:r>
            <a:r>
              <a:rPr lang="ro-RO" sz="3200" dirty="0"/>
              <a:t> </a:t>
            </a:r>
            <a:r>
              <a:rPr lang="ro-RO" sz="3200" b="1" dirty="0">
                <a:solidFill>
                  <a:srgbClr val="000099"/>
                </a:solidFill>
              </a:rPr>
              <a:t>de obiecte </a:t>
            </a:r>
            <a:r>
              <a:rPr lang="ro-RO" sz="3200" dirty="0"/>
              <a:t>se poate declara cu condiția respectării următoarei restricții: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3200" dirty="0">
                <a:solidFill>
                  <a:srgbClr val="FF0000"/>
                </a:solidFill>
              </a:rPr>
              <a:t>Clasa trebuie sa conțină un constructor fără argumente!!! </a:t>
            </a:r>
          </a:p>
          <a:p>
            <a:pPr marL="0" lvl="0" indent="0" algn="just">
              <a:buNone/>
            </a:pPr>
            <a:endParaRPr lang="ro-RO" sz="3200" dirty="0">
              <a:solidFill>
                <a:srgbClr val="FF0000"/>
              </a:solidFill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3200" b="1" dirty="0">
                <a:solidFill>
                  <a:srgbClr val="000099"/>
                </a:solidFill>
              </a:rPr>
              <a:t>Sintaxă</a:t>
            </a:r>
          </a:p>
          <a:p>
            <a:pPr marL="0" lvl="0" indent="0" algn="just">
              <a:buNone/>
            </a:pPr>
            <a:r>
              <a:rPr lang="ro-RO" sz="3200" dirty="0">
                <a:solidFill>
                  <a:srgbClr val="000099"/>
                </a:solidFill>
              </a:rPr>
              <a:t>   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tab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[dim];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AU" sz="3200" b="1" dirty="0" err="1">
                <a:solidFill>
                  <a:srgbClr val="000099"/>
                </a:solidFill>
              </a:rPr>
              <a:t>Exemplu</a:t>
            </a:r>
            <a:endParaRPr lang="en-AU" sz="3200" b="1" dirty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en-AU" sz="3200" b="1" dirty="0">
                <a:solidFill>
                  <a:srgbClr val="000099"/>
                </a:solidFill>
              </a:rPr>
              <a:t>    </a:t>
            </a:r>
            <a:r>
              <a:rPr lang="en-AU" sz="3200" dirty="0">
                <a:solidFill>
                  <a:srgbClr val="000099"/>
                </a:solidFill>
              </a:rPr>
              <a:t>Complex tab[10];</a:t>
            </a:r>
            <a:endParaRPr lang="ro-RO" sz="3200" dirty="0">
              <a:solidFill>
                <a:srgbClr val="000099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200901" y="4243388"/>
            <a:ext cx="3228975" cy="1200150"/>
          </a:xfrm>
          <a:prstGeom prst="wedgeRectCallout">
            <a:avLst>
              <a:gd name="adj1" fmla="val -146439"/>
              <a:gd name="adj2" fmla="val 208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10 </a:t>
            </a:r>
            <a:r>
              <a:rPr lang="en-AU" sz="2000" dirty="0" err="1">
                <a:solidFill>
                  <a:schemeClr val="tx1"/>
                </a:solidFill>
              </a:rPr>
              <a:t>obiecte</a:t>
            </a:r>
            <a:r>
              <a:rPr lang="en-AU" sz="2000" dirty="0">
                <a:solidFill>
                  <a:schemeClr val="tx1"/>
                </a:solidFill>
              </a:rPr>
              <a:t> de tip Complex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cu </a:t>
            </a:r>
            <a:r>
              <a:rPr lang="en-AU" sz="2000" dirty="0" err="1">
                <a:solidFill>
                  <a:schemeClr val="tx1"/>
                </a:solidFill>
              </a:rPr>
              <a:t>datele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membre</a:t>
            </a:r>
            <a:r>
              <a:rPr lang="en-AU" sz="2000" dirty="0">
                <a:solidFill>
                  <a:schemeClr val="tx1"/>
                </a:solidFill>
              </a:rPr>
              <a:t> 0  0</a:t>
            </a:r>
          </a:p>
        </p:txBody>
      </p:sp>
    </p:spTree>
    <p:extLst>
      <p:ext uri="{BB962C8B-B14F-4D97-AF65-F5344CB8AC3E}">
        <p14:creationId xmlns:p14="http://schemas.microsoft.com/office/powerpoint/2010/main" val="8635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Alocare/eliberarea de memorie în limbajul C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* malloc ( size_t size );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free ( void * ptr 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Dezavantaje: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necesită conversia explicită a pointerului returnat și specificarea numărului de octeți</a:t>
            </a:r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*p=(int *) malloc(sizeof(int));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 nu permit inițializarea/eliberarea obiectelor</a:t>
            </a:r>
          </a:p>
          <a:p>
            <a:pPr marL="0" indent="0">
              <a:buNone/>
            </a:pPr>
            <a:r>
              <a:rPr lang="ro-RO" dirty="0"/>
              <a:t>           </a:t>
            </a:r>
            <a:r>
              <a:rPr lang="es-E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s-E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dirty="0" err="1"/>
              <a:t>nu</a:t>
            </a:r>
            <a:r>
              <a:rPr lang="es-ES" dirty="0"/>
              <a:t> </a:t>
            </a:r>
            <a:r>
              <a:rPr lang="es-ES" dirty="0" err="1"/>
              <a:t>apelează</a:t>
            </a:r>
            <a:r>
              <a:rPr lang="es-ES" dirty="0"/>
              <a:t> </a:t>
            </a:r>
            <a:r>
              <a:rPr lang="es-ES" dirty="0" err="1"/>
              <a:t>constructorii</a:t>
            </a:r>
            <a:endParaRPr lang="ro-RO" dirty="0"/>
          </a:p>
          <a:p>
            <a:pPr marL="0" indent="0">
              <a:buNone/>
            </a:pP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free()   </a:t>
            </a:r>
            <a:r>
              <a:rPr lang="ro-RO" dirty="0"/>
              <a:t>nu apelează destructorul</a:t>
            </a:r>
          </a:p>
        </p:txBody>
      </p:sp>
    </p:spTree>
    <p:extLst>
      <p:ext uri="{BB962C8B-B14F-4D97-AF65-F5344CB8AC3E}">
        <p14:creationId xmlns:p14="http://schemas.microsoft.com/office/powerpoint/2010/main" val="171289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77515"/>
            <a:ext cx="11830050" cy="5837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rgbClr val="000099"/>
                </a:solidFill>
              </a:rPr>
              <a:t>Alocare spațiu pentru un singur obiect</a:t>
            </a:r>
            <a:endParaRPr lang="ro-RO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ro-RO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o-RO" sz="3200">
                <a:latin typeface="Courier New" panose="02070309020205020404" pitchFamily="49" charset="0"/>
                <a:cs typeface="Courier New" panose="02070309020205020404" pitchFamily="49" charset="0"/>
              </a:rPr>
              <a:t>ob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new IdClasa(lista_de_parametri);</a:t>
            </a:r>
          </a:p>
          <a:p>
            <a:pPr marL="0" indent="0">
              <a:buNone/>
            </a:pP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alocă un spațiu de memorie în </a:t>
            </a:r>
            <a:r>
              <a:rPr lang="ro-RO" sz="3200" b="1" dirty="0">
                <a:solidFill>
                  <a:srgbClr val="000099"/>
                </a:solidFill>
              </a:rPr>
              <a:t>heap</a:t>
            </a:r>
            <a:r>
              <a:rPr lang="ro-RO" b="1" dirty="0"/>
              <a:t> </a:t>
            </a:r>
            <a:r>
              <a:rPr lang="ro-RO" dirty="0"/>
              <a:t>pentru a reține </a:t>
            </a:r>
            <a:r>
              <a:rPr lang="es-ES" dirty="0"/>
              <a:t>un </a:t>
            </a:r>
            <a:r>
              <a:rPr lang="es-ES" dirty="0" err="1"/>
              <a:t>obiect</a:t>
            </a:r>
            <a:r>
              <a:rPr lang="es-ES" dirty="0"/>
              <a:t> de </a:t>
            </a:r>
            <a:r>
              <a:rPr lang="es-ES" dirty="0" err="1"/>
              <a:t>tipul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/>
              <a:t>pentru</a:t>
            </a:r>
            <a:r>
              <a:rPr lang="es-ES" dirty="0"/>
              <a:t> </a:t>
            </a:r>
            <a:r>
              <a:rPr lang="es-ES" dirty="0" err="1"/>
              <a:t>inițializarea</a:t>
            </a:r>
            <a:r>
              <a:rPr lang="es-ES" dirty="0"/>
              <a:t> </a:t>
            </a:r>
            <a:r>
              <a:rPr lang="es-ES" dirty="0" err="1"/>
              <a:t>acestuia</a:t>
            </a:r>
            <a:r>
              <a:rPr lang="ro-RO" dirty="0"/>
              <a:t> apelându-se constructorul clasei 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dacă lista de parametri e vidă atunci se apelează constructorul implicit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3315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Alocare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dinamic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a obiectelor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877515"/>
            <a:ext cx="11830050" cy="5837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b="1" dirty="0" err="1">
                <a:solidFill>
                  <a:srgbClr val="000099"/>
                </a:solidFill>
              </a:rPr>
              <a:t>Alocare</a:t>
            </a:r>
            <a:r>
              <a:rPr lang="fr-FR" sz="3200" b="1" dirty="0">
                <a:solidFill>
                  <a:srgbClr val="000099"/>
                </a:solidFill>
              </a:rPr>
              <a:t> </a:t>
            </a:r>
            <a:r>
              <a:rPr lang="fr-FR" sz="3200" b="1" dirty="0" err="1">
                <a:solidFill>
                  <a:srgbClr val="000099"/>
                </a:solidFill>
              </a:rPr>
              <a:t>spațiu</a:t>
            </a:r>
            <a:r>
              <a:rPr lang="fr-FR" sz="3200" b="1" dirty="0">
                <a:solidFill>
                  <a:srgbClr val="000099"/>
                </a:solidFill>
              </a:rPr>
              <a:t> </a:t>
            </a:r>
            <a:r>
              <a:rPr lang="fr-FR" sz="3200" b="1" dirty="0" err="1">
                <a:solidFill>
                  <a:srgbClr val="000099"/>
                </a:solidFill>
              </a:rPr>
              <a:t>pentru</a:t>
            </a:r>
            <a:r>
              <a:rPr lang="fr-FR" sz="3200" b="1" dirty="0">
                <a:solidFill>
                  <a:srgbClr val="000099"/>
                </a:solidFill>
              </a:rPr>
              <a:t> un </a:t>
            </a:r>
            <a:r>
              <a:rPr lang="fr-FR" sz="3200" b="1" dirty="0" err="1">
                <a:solidFill>
                  <a:srgbClr val="000099"/>
                </a:solidFill>
              </a:rPr>
              <a:t>tablou</a:t>
            </a:r>
            <a:r>
              <a:rPr lang="fr-FR" sz="3200" b="1" dirty="0">
                <a:solidFill>
                  <a:srgbClr val="000099"/>
                </a:solidFill>
              </a:rPr>
              <a:t> de </a:t>
            </a:r>
            <a:r>
              <a:rPr lang="fr-FR" sz="3200" b="1" dirty="0" err="1">
                <a:solidFill>
                  <a:srgbClr val="000099"/>
                </a:solidFill>
              </a:rPr>
              <a:t>obiecte</a:t>
            </a:r>
            <a:endParaRPr lang="fr-FR" sz="32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sz="3200" dirty="0"/>
              <a:t> 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IdClasa = new </a:t>
            </a:r>
            <a:r>
              <a:rPr lang="ro-RO" sz="3200">
                <a:latin typeface="Courier New" panose="02070309020205020404" pitchFamily="49" charset="0"/>
                <a:cs typeface="Courier New" panose="02070309020205020404" pitchFamily="49" charset="0"/>
              </a:rPr>
              <a:t>IdClasa[dim_max];</a:t>
            </a:r>
          </a:p>
          <a:p>
            <a:pPr marL="0" indent="0">
              <a:buNone/>
            </a:pPr>
            <a:endParaRPr lang="ro-R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3200" dirty="0"/>
              <a:t>alocă un spațiu de memorie în </a:t>
            </a:r>
            <a:r>
              <a:rPr lang="ro-RO" sz="3200" b="1" dirty="0">
                <a:solidFill>
                  <a:srgbClr val="000099"/>
                </a:solidFill>
              </a:rPr>
              <a:t>heap</a:t>
            </a:r>
            <a:r>
              <a:rPr lang="ro-RO" sz="3200" b="1" dirty="0"/>
              <a:t> </a:t>
            </a:r>
            <a:r>
              <a:rPr lang="ro-RO" sz="3200" dirty="0"/>
              <a:t>pentru a reține un tablou de </a:t>
            </a:r>
            <a:r>
              <a:rPr lang="ro-RO" sz="3200" b="1" dirty="0">
                <a:solidFill>
                  <a:srgbClr val="000099"/>
                </a:solidFill>
              </a:rPr>
              <a:t>dim_max</a:t>
            </a:r>
            <a:r>
              <a:rPr lang="ro-RO" sz="3200" dirty="0"/>
              <a:t> obiecte de tipul IdClasa, pentru </a:t>
            </a:r>
            <a:r>
              <a:rPr lang="pt-BR" sz="3200" dirty="0"/>
              <a:t>inițializarea acestora apelându-se de dim_max ori</a:t>
            </a:r>
            <a:r>
              <a:rPr lang="ro-RO" sz="3200" dirty="0"/>
              <a:t> </a:t>
            </a:r>
            <a:r>
              <a:rPr lang="ro-RO" sz="3200" b="1" dirty="0"/>
              <a:t>constructorul implict</a:t>
            </a:r>
            <a:r>
              <a:rPr lang="ro-RO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FF0000"/>
                </a:solidFill>
              </a:rPr>
              <a:t>Dacă nu există um constructor implicit se generează</a:t>
            </a:r>
            <a:r>
              <a:rPr lang="ro-RO" sz="3200" dirty="0">
                <a:solidFill>
                  <a:srgbClr val="FF0000"/>
                </a:solidFill>
              </a:rPr>
              <a:t> eroare in momentul compilării!!!!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90954"/>
            <a:ext cx="10515600" cy="9654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ținut tematic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156448"/>
            <a:ext cx="11087100" cy="54443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Metode constructor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Metoda destructor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Alocarea dinamică a unui obiect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Tablou de obiecte</a:t>
            </a:r>
            <a:endParaRPr lang="en-US" dirty="0"/>
          </a:p>
          <a:p>
            <a:pPr marL="0" indent="0" algn="just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99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țializarea obiectelor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6163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Exemplu</a:t>
            </a:r>
          </a:p>
          <a:p>
            <a:pPr marL="0" indent="0" algn="just">
              <a:buNone/>
            </a:pPr>
            <a:endParaRPr 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12985"/>
              </p:ext>
            </p:extLst>
          </p:nvPr>
        </p:nvGraphicFramePr>
        <p:xfrm>
          <a:off x="677332" y="1562629"/>
          <a:ext cx="10566930" cy="489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5322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ro-RO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lass </a:t>
                      </a:r>
                      <a:r>
                        <a:rPr lang="ro-RO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re,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(double re, double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this-&gt;re=re;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this-&gt;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AU" sz="24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afisare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&lt;&lt;re&lt;&lt;" "&lt;&lt;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A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A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2800" dirty="0" err="1"/>
                        <a:t>Ini</a:t>
                      </a:r>
                      <a:r>
                        <a:rPr lang="ro-RO" sz="2800" dirty="0"/>
                        <a:t>țializare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o-RO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 err="1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ro-RO" sz="2400" kern="1200" dirty="0">
                          <a:solidFill>
                            <a:srgbClr val="00329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nt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main()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Complex 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AU" sz="2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ob.init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(2.3,  4.5);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...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AU" sz="2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U" baseline="0" dirty="0"/>
                        <a:t>    </a:t>
                      </a:r>
                      <a:endParaRPr lang="ro-RO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10215563" y="2257425"/>
            <a:ext cx="1371600" cy="900113"/>
          </a:xfrm>
          <a:prstGeom prst="wedgeRectCallout">
            <a:avLst>
              <a:gd name="adj1" fmla="val -102800"/>
              <a:gd name="adj2" fmla="val 609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Valori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reziduale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358438" y="4221256"/>
            <a:ext cx="1833562" cy="900113"/>
          </a:xfrm>
          <a:prstGeom prst="wedgeRectCallout">
            <a:avLst>
              <a:gd name="adj1" fmla="val -88290"/>
              <a:gd name="adj2" fmla="val -56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Ini</a:t>
            </a:r>
            <a:r>
              <a:rPr lang="ro-RO" dirty="0">
                <a:solidFill>
                  <a:schemeClr val="tx1"/>
                </a:solidFill>
              </a:rPr>
              <a:t>țializare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prin valori concrete</a:t>
            </a:r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91234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țializarea obiectelor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670"/>
            <a:ext cx="11150600" cy="54716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Neajunsuri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Nu există nici o constrângere din partea limbajului ca un obiect să fie iniţializat.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În practică,  un obiect poate fi inițializat prin diferite moduri (nu se cunosc valori pentru toate datele membre)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/>
              <a:t>Declararea și inițializarea se realizează prin două operații.</a:t>
            </a:r>
          </a:p>
          <a:p>
            <a:pPr marL="0" indent="0" algn="just">
              <a:buNone/>
            </a:pPr>
            <a:endParaRPr lang="ro-RO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Soluție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200" dirty="0">
                <a:solidFill>
                  <a:srgbClr val="FF0000"/>
                </a:solidFill>
              </a:rPr>
              <a:t>Încapsularea în clasa a unor metode care au rolul de a crea și inițializa obiecte!!!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90954"/>
            <a:ext cx="10515600" cy="96549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 de tip constructor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156448"/>
            <a:ext cx="11087100" cy="544437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b="1" dirty="0">
                <a:solidFill>
                  <a:srgbClr val="000099"/>
                </a:solidFill>
              </a:rPr>
              <a:t>Constructorul</a:t>
            </a:r>
            <a:r>
              <a:rPr lang="pt-BR" b="1" dirty="0"/>
              <a:t> </a:t>
            </a:r>
            <a:r>
              <a:rPr lang="pt-BR" dirty="0"/>
              <a:t>este o metod</a:t>
            </a:r>
            <a:r>
              <a:rPr lang="ro-RO" dirty="0"/>
              <a:t>ă</a:t>
            </a:r>
            <a:r>
              <a:rPr lang="pt-BR" dirty="0"/>
              <a:t> membră</a:t>
            </a:r>
            <a:r>
              <a:rPr lang="ro-RO" dirty="0"/>
              <a:t>  clasei care se apelează în mod</a:t>
            </a:r>
            <a:r>
              <a:rPr lang="en-AU" dirty="0"/>
              <a:t> </a:t>
            </a:r>
            <a:r>
              <a:rPr lang="it-IT" dirty="0"/>
              <a:t>automat la crearea unui obiect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Rolul constructorului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Alocarea spațiului de memorie necesar pentru a reține toți membri obiectului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Inițializarea stării obiectului (inițializarea datelor membre)</a:t>
            </a:r>
          </a:p>
          <a:p>
            <a:pPr marL="0" indent="0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Proprietăți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Are aceeași denumire cu cea a clasei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returnează nicio valoare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are tip</a:t>
            </a:r>
            <a:r>
              <a:rPr lang="ro-RO" sz="2600" dirty="0"/>
              <a:t> </a:t>
            </a:r>
            <a:r>
              <a:rPr lang="ro-RO" dirty="0"/>
              <a:t>returnat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Se pot defini mai multi constructori, în funcție de tipul inițializării.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Nu poate fi invocat ca o metodă membră uzuală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67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 de tip constructor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o-RO" sz="3000" b="1" dirty="0">
                <a:solidFill>
                  <a:srgbClr val="000099"/>
                </a:solidFill>
              </a:rPr>
              <a:t>Sintaxa</a:t>
            </a:r>
            <a:endParaRPr lang="en-US" sz="3000" b="1" dirty="0">
              <a:solidFill>
                <a:srgbClr val="000099"/>
              </a:solidFill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lass IdClasa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	...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	public: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...</a:t>
            </a:r>
          </a:p>
          <a:p>
            <a:pPr marL="0" lvl="0" indent="0" algn="just">
              <a:buNone/>
            </a:pPr>
            <a:r>
              <a:rPr lang="en-A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13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AU" dirty="0"/>
              <a:t>Se consider</a:t>
            </a:r>
            <a:r>
              <a:rPr lang="ro-RO" dirty="0"/>
              <a:t>ă clasa:</a:t>
            </a:r>
          </a:p>
          <a:p>
            <a:pPr marL="0" lvl="0" indent="0" algn="ctr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class IdClasa 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000099"/>
                </a:solidFill>
              </a:rPr>
              <a:t>1) Constructor </a:t>
            </a:r>
            <a:r>
              <a:rPr lang="en-US" b="1" dirty="0">
                <a:solidFill>
                  <a:srgbClr val="000099"/>
                </a:solidFill>
              </a:rPr>
              <a:t>far</a:t>
            </a:r>
            <a:r>
              <a:rPr lang="ro-RO" sz="2600" b="1" dirty="0">
                <a:solidFill>
                  <a:srgbClr val="000099"/>
                </a:solidFill>
              </a:rPr>
              <a:t>ă argumente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/>
              <a:t>Inițializază datele membre cu valori implicite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IdClasa()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2) </a:t>
            </a:r>
            <a:r>
              <a:rPr lang="en-US" sz="2600" b="1" dirty="0">
                <a:solidFill>
                  <a:srgbClr val="000099"/>
                </a:solidFill>
              </a:rPr>
              <a:t>Constructor cu </a:t>
            </a:r>
            <a:r>
              <a:rPr lang="ro-RO" sz="2600" b="1" dirty="0">
                <a:solidFill>
                  <a:srgbClr val="000099"/>
                </a:solidFill>
              </a:rPr>
              <a:t>argumente</a:t>
            </a:r>
            <a:endParaRPr lang="en-AU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dirty="0" err="1"/>
              <a:t>Ini</a:t>
            </a:r>
            <a:r>
              <a:rPr lang="ro-RO" dirty="0"/>
              <a:t>țializează datele membre cu valorile parametrilor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</a:p>
          <a:p>
            <a:pPr marL="0" lv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IdClasa(tip1 data1, tip2 data2,...,tipn datan)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sz="2600" b="1" dirty="0">
                <a:solidFill>
                  <a:srgbClr val="000099"/>
                </a:solidFill>
              </a:rPr>
              <a:t>3)  Constructor </a:t>
            </a:r>
            <a:r>
              <a:rPr lang="en-AU" b="1" dirty="0">
                <a:solidFill>
                  <a:srgbClr val="000099"/>
                </a:solidFill>
              </a:rPr>
              <a:t>de </a:t>
            </a:r>
            <a:r>
              <a:rPr lang="en-AU" b="1" dirty="0" err="1">
                <a:solidFill>
                  <a:srgbClr val="000099"/>
                </a:solidFill>
              </a:rPr>
              <a:t>copiere</a:t>
            </a:r>
            <a:endParaRPr lang="ro-RO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/>
              <a:t>Inițializază datele membre </a:t>
            </a:r>
            <a:r>
              <a:rPr lang="en-AU" dirty="0"/>
              <a:t>ale </a:t>
            </a:r>
            <a:r>
              <a:rPr lang="en-AU" dirty="0" err="1"/>
              <a:t>unui</a:t>
            </a:r>
            <a:r>
              <a:rPr lang="en-AU" dirty="0"/>
              <a:t> </a:t>
            </a:r>
            <a:r>
              <a:rPr lang="en-AU" dirty="0" err="1"/>
              <a:t>obiect</a:t>
            </a:r>
            <a:r>
              <a:rPr lang="en-AU" dirty="0"/>
              <a:t> cu </a:t>
            </a:r>
            <a:r>
              <a:rPr lang="en-AU" dirty="0" err="1"/>
              <a:t>datele</a:t>
            </a:r>
            <a:r>
              <a:rPr lang="en-AU" dirty="0"/>
              <a:t> </a:t>
            </a:r>
            <a:r>
              <a:rPr lang="en-AU" dirty="0" err="1"/>
              <a:t>membere</a:t>
            </a:r>
            <a:r>
              <a:rPr lang="en-AU" dirty="0"/>
              <a:t> ale </a:t>
            </a:r>
            <a:r>
              <a:rPr lang="en-AU" dirty="0" err="1"/>
              <a:t>unui</a:t>
            </a:r>
            <a:r>
              <a:rPr lang="en-AU" dirty="0"/>
              <a:t> </a:t>
            </a:r>
            <a:r>
              <a:rPr lang="en-AU" dirty="0" err="1"/>
              <a:t>obiect</a:t>
            </a:r>
            <a:r>
              <a:rPr lang="en-AU" dirty="0"/>
              <a:t> </a:t>
            </a:r>
            <a:r>
              <a:rPr lang="en-AU" dirty="0" err="1"/>
              <a:t>creat</a:t>
            </a:r>
            <a:r>
              <a:rPr lang="en-AU" dirty="0"/>
              <a:t> anterior.</a:t>
            </a:r>
            <a:endParaRPr lang="ro-RO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ob_sursa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en-AU" sz="2600" b="1" dirty="0">
                <a:solidFill>
                  <a:srgbClr val="000099"/>
                </a:solidFill>
              </a:rPr>
              <a:t>4) </a:t>
            </a:r>
            <a:r>
              <a:rPr lang="en-US" sz="2600" b="1" dirty="0">
                <a:solidFill>
                  <a:srgbClr val="000099"/>
                </a:solidFill>
              </a:rPr>
              <a:t>Constructor de </a:t>
            </a:r>
            <a:r>
              <a:rPr lang="en-US" sz="2600" b="1" dirty="0" err="1">
                <a:solidFill>
                  <a:srgbClr val="000099"/>
                </a:solidFill>
              </a:rPr>
              <a:t>conversie</a:t>
            </a:r>
            <a:endParaRPr lang="en-US" sz="2600" b="1" dirty="0">
              <a:solidFill>
                <a:srgbClr val="000099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AU" dirty="0"/>
              <a:t>Are </a:t>
            </a:r>
            <a:r>
              <a:rPr lang="en-AU" dirty="0" err="1"/>
              <a:t>rolul</a:t>
            </a:r>
            <a:r>
              <a:rPr lang="en-AU" dirty="0"/>
              <a:t> de a </a:t>
            </a:r>
            <a:r>
              <a:rPr lang="en-AU" dirty="0" err="1"/>
              <a:t>realiza</a:t>
            </a:r>
            <a:r>
              <a:rPr lang="en-AU" dirty="0"/>
              <a:t> </a:t>
            </a:r>
            <a:r>
              <a:rPr lang="en-AU" dirty="0" err="1"/>
              <a:t>conversia</a:t>
            </a:r>
            <a:r>
              <a:rPr lang="en-AU" dirty="0"/>
              <a:t> de la un tip de </a:t>
            </a:r>
            <a:r>
              <a:rPr lang="en-AU" dirty="0" err="1"/>
              <a:t>dat</a:t>
            </a:r>
            <a:r>
              <a:rPr lang="ro-RO" dirty="0"/>
              <a:t>ă abstract la tipul clasei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FF0000"/>
                </a:solidFill>
              </a:rPr>
              <a:t>Sintaxa: </a:t>
            </a:r>
          </a:p>
          <a:p>
            <a:pPr marL="0" lv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IdClasa(TDA x)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initializare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  <a:p>
            <a:pPr marL="0" lvl="0" indent="0" algn="just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sz="2600" b="1" dirty="0">
                <a:solidFill>
                  <a:srgbClr val="000099"/>
                </a:solidFill>
              </a:rPr>
              <a:t> </a:t>
            </a:r>
          </a:p>
          <a:p>
            <a:pPr marL="0" lv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Tipuri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837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Produs{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nume[100];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pret;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endParaRPr lang="en-AU" sz="2400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p2("Cola", 45.6);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153" y="2514600"/>
            <a:ext cx="5961810" cy="150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Produs()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strcpy(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"####"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AU" sz="2000" dirty="0">
              <a:solidFill>
                <a:srgbClr val="00329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7963" y="2528887"/>
            <a:ext cx="5244352" cy="150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Produs(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*nume, 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pret){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strcpy(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 nume); </a:t>
            </a:r>
          </a:p>
          <a:p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pret;}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49905" y="4500563"/>
            <a:ext cx="4330234" cy="442913"/>
          </a:xfrm>
          <a:prstGeom prst="wedgeRectCallout">
            <a:avLst>
              <a:gd name="adj1" fmla="val -71944"/>
              <a:gd name="adj2" fmla="val 915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</a:t>
            </a:r>
            <a:r>
              <a:rPr lang="en-AU" dirty="0" err="1"/>
              <a:t>fara</a:t>
            </a:r>
            <a:r>
              <a:rPr lang="en-AU" dirty="0"/>
              <a:t> </a:t>
            </a:r>
            <a:r>
              <a:rPr lang="en-AU" dirty="0" err="1"/>
              <a:t>argumente</a:t>
            </a:r>
            <a:r>
              <a:rPr lang="en-AU" dirty="0"/>
              <a:t>  ####  0.0</a:t>
            </a:r>
            <a:endParaRPr lang="ro-RO" dirty="0"/>
          </a:p>
        </p:txBody>
      </p:sp>
      <p:sp>
        <p:nvSpPr>
          <p:cNvPr id="7" name="Rectangular Callout 6"/>
          <p:cNvSpPr/>
          <p:nvPr/>
        </p:nvSpPr>
        <p:spPr>
          <a:xfrm>
            <a:off x="7472081" y="5386387"/>
            <a:ext cx="4330234" cy="442913"/>
          </a:xfrm>
          <a:prstGeom prst="wedgeRectCallout">
            <a:avLst>
              <a:gd name="adj1" fmla="val -76893"/>
              <a:gd name="adj2" fmla="val 12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cu </a:t>
            </a:r>
            <a:r>
              <a:rPr lang="en-AU" dirty="0" err="1"/>
              <a:t>argumente</a:t>
            </a:r>
            <a:r>
              <a:rPr lang="en-AU" dirty="0"/>
              <a:t>  Cola 45.6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66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138D0FAE04C47B9A69AF3046E408B" ma:contentTypeVersion="8" ma:contentTypeDescription="Create a new document." ma:contentTypeScope="" ma:versionID="8373539d4e72b8d1a31003733061ca8a">
  <xsd:schema xmlns:xsd="http://www.w3.org/2001/XMLSchema" xmlns:xs="http://www.w3.org/2001/XMLSchema" xmlns:p="http://schemas.microsoft.com/office/2006/metadata/properties" xmlns:ns2="76896b0a-8539-4d9f-bfad-0f05b751ffe2" targetNamespace="http://schemas.microsoft.com/office/2006/metadata/properties" ma:root="true" ma:fieldsID="3ae2820a0d65881d72caff7203d20b8d" ns2:_="">
    <xsd:import namespace="76896b0a-8539-4d9f-bfad-0f05b751f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6b0a-8539-4d9f-bfad-0f05b751f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69DEB-C76B-475F-BFC4-F42ACC9546C2}"/>
</file>

<file path=customXml/itemProps2.xml><?xml version="1.0" encoding="utf-8"?>
<ds:datastoreItem xmlns:ds="http://schemas.openxmlformats.org/officeDocument/2006/customXml" ds:itemID="{118D42E3-CC33-4548-989D-EE34D57B1D70}"/>
</file>

<file path=customXml/itemProps3.xml><?xml version="1.0" encoding="utf-8"?>
<ds:datastoreItem xmlns:ds="http://schemas.openxmlformats.org/officeDocument/2006/customXml" ds:itemID="{EACDE546-3F95-4DD7-9B31-C9E9D728D0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1067</Words>
  <Application>Microsoft Office PowerPoint</Application>
  <PresentationFormat>Widescreen</PresentationFormat>
  <Paragraphs>214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Courier New</vt:lpstr>
      <vt:lpstr>Wingdings</vt:lpstr>
      <vt:lpstr>Office Theme</vt:lpstr>
      <vt:lpstr>PROGRAMAREA ORIENTATĂ PE OBIECTE C++</vt:lpstr>
      <vt:lpstr>Conținut tematic</vt:lpstr>
      <vt:lpstr>Inițializarea obiectelor</vt:lpstr>
      <vt:lpstr>Inițializarea obiectelor</vt:lpstr>
      <vt:lpstr>Metode de tip constructor</vt:lpstr>
      <vt:lpstr>Metode de tip constructor</vt:lpstr>
      <vt:lpstr>Tipuri de Constructori</vt:lpstr>
      <vt:lpstr>Tipuri de Constructori</vt:lpstr>
      <vt:lpstr>Tipuri de Constructori</vt:lpstr>
      <vt:lpstr>Metoda de tip constructor</vt:lpstr>
      <vt:lpstr>Metoda Destructor</vt:lpstr>
      <vt:lpstr>Metoda Destructor</vt:lpstr>
      <vt:lpstr>Metoda Destructor</vt:lpstr>
      <vt:lpstr>Metoda de tip destructor</vt:lpstr>
      <vt:lpstr>Tabloul de obiecte</vt:lpstr>
      <vt:lpstr>Alocare dinamică a obiectelor</vt:lpstr>
      <vt:lpstr>Alocare dinamică a obiectelor</vt:lpstr>
      <vt:lpstr>Alocare dinamică a obiectelor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459</cp:revision>
  <dcterms:created xsi:type="dcterms:W3CDTF">2014-09-04T12:24:39Z</dcterms:created>
  <dcterms:modified xsi:type="dcterms:W3CDTF">2021-11-14T12:16:45Z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0x010100A2C138D0FAE04C47B9A69AF3046E408B</vt:lpwstr>
  </property>
</Properties>
</file>