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257" r:id="rId3"/>
    <p:sldId id="258" r:id="rId4"/>
    <p:sldId id="271" r:id="rId5"/>
    <p:sldId id="270" r:id="rId6"/>
    <p:sldId id="259" r:id="rId7"/>
    <p:sldId id="262" r:id="rId8"/>
    <p:sldId id="290" r:id="rId9"/>
    <p:sldId id="289" r:id="rId10"/>
    <p:sldId id="272" r:id="rId11"/>
    <p:sldId id="335" r:id="rId12"/>
    <p:sldId id="338" r:id="rId13"/>
    <p:sldId id="337" r:id="rId14"/>
    <p:sldId id="336" r:id="rId15"/>
    <p:sldId id="277" r:id="rId16"/>
    <p:sldId id="278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894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18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6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5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2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2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49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16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4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8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45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8224" y="1570816"/>
            <a:ext cx="11277614" cy="1646302"/>
          </a:xfrm>
        </p:spPr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PROGRAMAREA ORIENTAT</a:t>
            </a:r>
            <a:r>
              <a:rPr lang="ro-RO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Ă OBIECT C++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8902" y="4857656"/>
            <a:ext cx="7766936" cy="1096899"/>
          </a:xfrm>
        </p:spPr>
        <p:txBody>
          <a:bodyPr>
            <a:normAutofit/>
          </a:bodyPr>
          <a:lstStyle/>
          <a:p>
            <a:pPr algn="r"/>
            <a:r>
              <a:rPr lang="ro-RO" b="1" dirty="0"/>
              <a:t>Conf.univ.dr. Ana Cristina DĂSCĂLESCU</a:t>
            </a:r>
          </a:p>
          <a:p>
            <a:pPr algn="r"/>
            <a:r>
              <a:rPr lang="ro-RO" b="1" dirty="0">
                <a:solidFill>
                  <a:srgbClr val="003296"/>
                </a:solidFill>
              </a:rPr>
              <a:t>Universitatea Titu Maiorescu</a:t>
            </a:r>
            <a:endParaRPr lang="en-US" dirty="0">
              <a:solidFill>
                <a:srgbClr val="003296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57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047" y="201706"/>
            <a:ext cx="11255188" cy="597525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endParaRPr lang="ro-RO" sz="2400" b="1" dirty="0">
              <a:solidFill>
                <a:srgbClr val="002060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ro-RO" b="1" dirty="0">
                <a:solidFill>
                  <a:srgbClr val="002060"/>
                </a:solidFill>
              </a:rPr>
              <a:t>TRANSMITEREA UNUI OBIECT CA PARAMETRU AL UNEI FUNCȚII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ro-RO" sz="2400" b="1" dirty="0">
              <a:solidFill>
                <a:srgbClr val="002060"/>
              </a:solidFill>
            </a:endParaRPr>
          </a:p>
          <a:p>
            <a:pPr marL="457200" indent="-457200" algn="just">
              <a:lnSpc>
                <a:spcPct val="120000"/>
              </a:lnSpc>
              <a:buAutoNum type="arabicPeriod"/>
            </a:pPr>
            <a:r>
              <a:rPr lang="ro-RO" sz="2400" b="1" dirty="0"/>
              <a:t>Transmiterea unui obiect prin valoare:  </a:t>
            </a:r>
            <a:r>
              <a:rPr lang="ro-RO" sz="2400" dirty="0"/>
              <a:t>se construiește un obiect local prin constructorul de copiere care realizează o copie a obiectului pe stiva.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ro-RO" sz="2400" dirty="0"/>
          </a:p>
          <a:p>
            <a:pPr marL="0" indent="0" algn="just">
              <a:lnSpc>
                <a:spcPct val="120000"/>
              </a:lnSpc>
              <a:buNone/>
            </a:pPr>
            <a:endParaRPr lang="ro-RO" sz="2400" dirty="0"/>
          </a:p>
          <a:p>
            <a:pPr marL="457200" indent="-457200" algn="just">
              <a:lnSpc>
                <a:spcPct val="120000"/>
              </a:lnSpc>
              <a:buAutoNum type="arabicPeriod"/>
            </a:pPr>
            <a:r>
              <a:rPr lang="ro-RO" sz="2400" b="1" dirty="0"/>
              <a:t>Transmiterea prin referința </a:t>
            </a:r>
            <a:r>
              <a:rPr lang="ro-RO" sz="2400" b="1" dirty="0">
                <a:solidFill>
                  <a:srgbClr val="FF0000"/>
                </a:solidFill>
              </a:rPr>
              <a:t>(&amp;)</a:t>
            </a:r>
            <a:r>
              <a:rPr lang="ro-RO" sz="2400" b="1" dirty="0"/>
              <a:t> sau prin adresă </a:t>
            </a:r>
            <a:r>
              <a:rPr lang="ro-RO" sz="2400" b="1" dirty="0">
                <a:solidFill>
                  <a:srgbClr val="FF0000"/>
                </a:solidFill>
              </a:rPr>
              <a:t>(*)</a:t>
            </a:r>
            <a:r>
              <a:rPr lang="ro-RO" sz="2400" b="1" dirty="0"/>
              <a:t>:  </a:t>
            </a:r>
            <a:r>
              <a:rPr lang="ro-RO" sz="2400" dirty="0"/>
              <a:t>nu se mai apelează constructorul de copiere!!!!</a:t>
            </a:r>
          </a:p>
        </p:txBody>
      </p:sp>
    </p:spTree>
    <p:extLst>
      <p:ext uri="{BB962C8B-B14F-4D97-AF65-F5344CB8AC3E}">
        <p14:creationId xmlns:p14="http://schemas.microsoft.com/office/powerpoint/2010/main" val="2280110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4134" y="210670"/>
            <a:ext cx="8596668" cy="883024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Date </a:t>
            </a:r>
            <a:r>
              <a:rPr lang="en-US" sz="2800" b="1" dirty="0" err="1">
                <a:solidFill>
                  <a:srgbClr val="002060"/>
                </a:solidFill>
                <a:latin typeface="+mn-lt"/>
                <a:ea typeface="+mn-ea"/>
                <a:cs typeface="+mn-cs"/>
              </a:rPr>
              <a:t>membre</a:t>
            </a:r>
            <a:r>
              <a:rPr lang="en-US" sz="28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statice</a:t>
            </a:r>
            <a:endParaRPr lang="en-US" sz="28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b="1" dirty="0"/>
              <a:t>Implicit </a:t>
            </a:r>
            <a:r>
              <a:rPr lang="en-US" b="1" dirty="0" err="1"/>
              <a:t>datele</a:t>
            </a:r>
            <a:r>
              <a:rPr lang="en-US" b="1" dirty="0"/>
              <a:t> </a:t>
            </a:r>
            <a:r>
              <a:rPr lang="en-US" b="1" dirty="0" err="1"/>
              <a:t>membre</a:t>
            </a:r>
            <a:r>
              <a:rPr lang="en-US" b="1" dirty="0"/>
              <a:t> sunt </a:t>
            </a:r>
            <a:r>
              <a:rPr lang="en-US" b="1" dirty="0" err="1"/>
              <a:t>alocate</a:t>
            </a:r>
            <a:r>
              <a:rPr lang="en-US" b="1" dirty="0"/>
              <a:t> </a:t>
            </a:r>
            <a:r>
              <a:rPr lang="en-US" b="1" dirty="0" err="1"/>
              <a:t>pentru</a:t>
            </a:r>
            <a:r>
              <a:rPr lang="en-US" b="1" dirty="0"/>
              <a:t> </a:t>
            </a:r>
            <a:r>
              <a:rPr lang="en-US" b="1" dirty="0" err="1"/>
              <a:t>fiecare</a:t>
            </a:r>
            <a:r>
              <a:rPr lang="en-US" b="1" dirty="0"/>
              <a:t> </a:t>
            </a:r>
            <a:r>
              <a:rPr lang="en-US" b="1" dirty="0" err="1"/>
              <a:t>obiect</a:t>
            </a:r>
            <a:r>
              <a:rPr lang="en-US" b="1" dirty="0"/>
              <a:t> al </a:t>
            </a:r>
            <a:r>
              <a:rPr lang="en-US" b="1" dirty="0" err="1"/>
              <a:t>unei</a:t>
            </a:r>
            <a:r>
              <a:rPr lang="en-US" b="1" dirty="0"/>
              <a:t> </a:t>
            </a:r>
            <a:r>
              <a:rPr lang="en-US" b="1" dirty="0" err="1"/>
              <a:t>clase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      </a:t>
            </a:r>
            <a:r>
              <a:rPr lang="en-US" sz="2400" b="1" dirty="0">
                <a:solidFill>
                  <a:srgbClr val="CF894F"/>
                </a:solidFill>
                <a:cs typeface="Courier New" panose="02070309020205020404" pitchFamily="49" charset="0"/>
              </a:rPr>
              <a:t>p1  0x07008                                                       p2 0x98005</a:t>
            </a:r>
            <a:endParaRPr lang="ro-RO" sz="2400" b="1" dirty="0">
              <a:solidFill>
                <a:srgbClr val="CF894F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endParaRPr lang="ro-RO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b="1" dirty="0">
              <a:solidFill>
                <a:srgbClr val="040A8A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u="none" strike="noStrike" baseline="0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277F30-6281-4CCF-8C9D-FCBC22259B5E}"/>
              </a:ext>
            </a:extLst>
          </p:cNvPr>
          <p:cNvSpPr/>
          <p:nvPr/>
        </p:nvSpPr>
        <p:spPr>
          <a:xfrm>
            <a:off x="2174240" y="2113280"/>
            <a:ext cx="1564640" cy="1148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“Popescu”</a:t>
            </a:r>
          </a:p>
          <a:p>
            <a:pPr algn="ctr"/>
            <a:r>
              <a:rPr lang="en-US" dirty="0"/>
              <a:t>27</a:t>
            </a:r>
          </a:p>
          <a:p>
            <a:pPr algn="ctr"/>
            <a:r>
              <a:rPr lang="en-US" dirty="0" err="1"/>
              <a:t>afisare</a:t>
            </a:r>
            <a:r>
              <a:rPr lang="en-US" dirty="0"/>
              <a:t>();</a:t>
            </a:r>
          </a:p>
          <a:p>
            <a:pPr algn="ctr"/>
            <a:endParaRPr lang="ro-R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D909CE-D5CC-4723-89BE-62B63924FDB8}"/>
              </a:ext>
            </a:extLst>
          </p:cNvPr>
          <p:cNvSpPr/>
          <p:nvPr/>
        </p:nvSpPr>
        <p:spPr>
          <a:xfrm>
            <a:off x="7097955" y="2044999"/>
            <a:ext cx="1564640" cy="1148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“Ionescu”</a:t>
            </a:r>
          </a:p>
          <a:p>
            <a:pPr algn="ctr"/>
            <a:r>
              <a:rPr lang="en-US" dirty="0"/>
              <a:t>31</a:t>
            </a:r>
          </a:p>
          <a:p>
            <a:pPr algn="ctr"/>
            <a:r>
              <a:rPr lang="en-US" dirty="0" err="1"/>
              <a:t>afisare</a:t>
            </a:r>
            <a:r>
              <a:rPr lang="en-US" dirty="0"/>
              <a:t>();</a:t>
            </a:r>
          </a:p>
          <a:p>
            <a:pPr algn="ctr"/>
            <a:endParaRPr lang="ro-RO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CA784B-37E9-478D-BFEA-1677F4ED91A6}"/>
              </a:ext>
            </a:extLst>
          </p:cNvPr>
          <p:cNvSpPr/>
          <p:nvPr/>
        </p:nvSpPr>
        <p:spPr>
          <a:xfrm>
            <a:off x="3577962" y="4280945"/>
            <a:ext cx="4429760" cy="859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Segment de cod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void </a:t>
            </a:r>
            <a:r>
              <a:rPr lang="en-US" dirty="0" err="1"/>
              <a:t>afisare</a:t>
            </a:r>
            <a:r>
              <a:rPr lang="en-US" dirty="0"/>
              <a:t>(){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nume</a:t>
            </a:r>
            <a:r>
              <a:rPr lang="en-US" dirty="0"/>
              <a:t>}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ro-RO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F0B019-5C43-4B34-9EBC-73F8CDA8194D}"/>
              </a:ext>
            </a:extLst>
          </p:cNvPr>
          <p:cNvCxnSpPr/>
          <p:nvPr/>
        </p:nvCxnSpPr>
        <p:spPr>
          <a:xfrm flipH="1" flipV="1">
            <a:off x="3738880" y="2687320"/>
            <a:ext cx="299720" cy="156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059E9D-FDCF-4030-85F1-2D4385F02F86}"/>
              </a:ext>
            </a:extLst>
          </p:cNvPr>
          <p:cNvCxnSpPr/>
          <p:nvPr/>
        </p:nvCxnSpPr>
        <p:spPr>
          <a:xfrm flipV="1">
            <a:off x="6918960" y="2619039"/>
            <a:ext cx="101600" cy="141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836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25414"/>
            <a:ext cx="11287125" cy="84511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Date </a:t>
            </a:r>
            <a:r>
              <a:rPr lang="en-US" sz="3600" b="1" dirty="0" err="1">
                <a:solidFill>
                  <a:srgbClr val="002060"/>
                </a:solidFill>
                <a:latin typeface="+mn-lt"/>
                <a:ea typeface="+mn-ea"/>
                <a:cs typeface="+mn-cs"/>
              </a:rPr>
              <a:t>membre</a:t>
            </a:r>
            <a:r>
              <a:rPr lang="en-US" sz="36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+mn-lt"/>
                <a:ea typeface="+mn-ea"/>
                <a:cs typeface="+mn-cs"/>
              </a:rPr>
              <a:t>statice</a:t>
            </a:r>
            <a:endParaRPr lang="en-US" sz="3600" b="1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624" y="1065774"/>
            <a:ext cx="10515600" cy="5486399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Exist</a:t>
            </a:r>
            <a:r>
              <a:rPr lang="ro-RO" sz="2400" dirty="0">
                <a:latin typeface="+mj-lt"/>
                <a:cs typeface="Courier New" panose="02070309020205020404" pitchFamily="49" charset="0"/>
              </a:rPr>
              <a:t>ă situații în care anumite date membre au aceași valoare pentru toate obiectele unei clase</a:t>
            </a:r>
          </a:p>
          <a:p>
            <a:pPr marL="0" lvl="0" indent="0" algn="just">
              <a:buNone/>
            </a:pPr>
            <a:endParaRPr lang="ro-RO" sz="2400" dirty="0">
              <a:latin typeface="+mj-lt"/>
              <a:cs typeface="Courier New" panose="02070309020205020404" pitchFamily="49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o-RO" sz="2400" dirty="0">
                <a:latin typeface="+mj-lt"/>
                <a:cs typeface="Courier New" panose="02070309020205020404" pitchFamily="49" charset="0"/>
              </a:rPr>
              <a:t>Exemple</a:t>
            </a: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ro-RO" sz="2400" dirty="0">
                <a:latin typeface="+mj-lt"/>
                <a:cs typeface="Courier New" panose="02070309020205020404" pitchFamily="49" charset="0"/>
              </a:rPr>
              <a:t>naționalitatea unei persoane</a:t>
            </a: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ro-RO" sz="2400" dirty="0">
                <a:latin typeface="+mj-lt"/>
                <a:cs typeface="Courier New" panose="02070309020205020404" pitchFamily="49" charset="0"/>
              </a:rPr>
              <a:t>numărul de credite necesar unui student pentru a promova anul 1</a:t>
            </a: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ro-RO" sz="2400" dirty="0">
                <a:latin typeface="+mj-lt"/>
                <a:cs typeface="Courier New" panose="02070309020205020404" pitchFamily="49" charset="0"/>
              </a:rPr>
              <a:t>numărul de obiecte cu o anumită proprietate</a:t>
            </a:r>
          </a:p>
          <a:p>
            <a:pPr lvl="0" algn="just">
              <a:buFont typeface="Wingdings" panose="05000000000000000000" pitchFamily="2" charset="2"/>
              <a:buChar char="§"/>
            </a:pPr>
            <a:endParaRPr lang="ro-RO" sz="2400" dirty="0">
              <a:latin typeface="+mj-lt"/>
              <a:cs typeface="Courier New" panose="02070309020205020404" pitchFamily="49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Dacă aceste date sunt definite ca date membre ale unei clase, atunci se alocă spațiu de memorie pentru fiecare instanță, deși valoarea lor este aceeași!!!! </a:t>
            </a:r>
          </a:p>
          <a:p>
            <a:pPr lvl="0" algn="just"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3856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4134" y="210670"/>
            <a:ext cx="8596668" cy="883024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Date </a:t>
            </a:r>
            <a:r>
              <a:rPr lang="en-US" sz="2800" b="1" dirty="0" err="1">
                <a:solidFill>
                  <a:srgbClr val="002060"/>
                </a:solidFill>
                <a:latin typeface="+mn-lt"/>
                <a:ea typeface="+mn-ea"/>
                <a:cs typeface="+mn-cs"/>
              </a:rPr>
              <a:t>membre</a:t>
            </a:r>
            <a:r>
              <a:rPr lang="en-US" sz="28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statice</a:t>
            </a:r>
            <a:endParaRPr lang="en-US" sz="28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b="1" dirty="0"/>
              <a:t>Implicit </a:t>
            </a:r>
            <a:r>
              <a:rPr lang="en-US" b="1" dirty="0" err="1"/>
              <a:t>datele</a:t>
            </a:r>
            <a:r>
              <a:rPr lang="en-US" b="1" dirty="0"/>
              <a:t> </a:t>
            </a:r>
            <a:r>
              <a:rPr lang="en-US" b="1" dirty="0" err="1"/>
              <a:t>membre</a:t>
            </a:r>
            <a:r>
              <a:rPr lang="en-US" b="1" dirty="0"/>
              <a:t> sunt </a:t>
            </a:r>
            <a:r>
              <a:rPr lang="en-US" b="1" dirty="0" err="1"/>
              <a:t>alocate</a:t>
            </a:r>
            <a:r>
              <a:rPr lang="en-US" b="1" dirty="0"/>
              <a:t> </a:t>
            </a:r>
            <a:r>
              <a:rPr lang="en-US" b="1" dirty="0" err="1"/>
              <a:t>pentru</a:t>
            </a:r>
            <a:r>
              <a:rPr lang="en-US" b="1" dirty="0"/>
              <a:t> </a:t>
            </a:r>
            <a:r>
              <a:rPr lang="en-US" b="1" dirty="0" err="1"/>
              <a:t>fiecare</a:t>
            </a:r>
            <a:r>
              <a:rPr lang="en-US" b="1" dirty="0"/>
              <a:t> </a:t>
            </a:r>
            <a:r>
              <a:rPr lang="en-US" b="1" dirty="0" err="1"/>
              <a:t>obiect</a:t>
            </a:r>
            <a:r>
              <a:rPr lang="en-US" b="1" dirty="0"/>
              <a:t> al </a:t>
            </a:r>
            <a:r>
              <a:rPr lang="en-US" b="1" dirty="0" err="1"/>
              <a:t>unei</a:t>
            </a:r>
            <a:r>
              <a:rPr lang="en-US" b="1" dirty="0"/>
              <a:t> </a:t>
            </a:r>
            <a:r>
              <a:rPr lang="en-US" b="1" dirty="0" err="1"/>
              <a:t>clase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      </a:t>
            </a:r>
            <a:r>
              <a:rPr lang="en-US" sz="2400" b="1" dirty="0">
                <a:solidFill>
                  <a:srgbClr val="CF894F"/>
                </a:solidFill>
                <a:cs typeface="Courier New" panose="02070309020205020404" pitchFamily="49" charset="0"/>
              </a:rPr>
              <a:t>p1  0x07008                                                       p2 0x98005</a:t>
            </a:r>
            <a:endParaRPr lang="ro-RO" sz="2400" b="1" dirty="0">
              <a:solidFill>
                <a:srgbClr val="CF894F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endParaRPr lang="ro-RO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b="1" dirty="0">
              <a:solidFill>
                <a:srgbClr val="040A8A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u="none" strike="noStrike" baseline="0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277F30-6281-4CCF-8C9D-FCBC22259B5E}"/>
              </a:ext>
            </a:extLst>
          </p:cNvPr>
          <p:cNvSpPr/>
          <p:nvPr/>
        </p:nvSpPr>
        <p:spPr>
          <a:xfrm>
            <a:off x="2174240" y="2113280"/>
            <a:ext cx="1564640" cy="131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“Popescu”</a:t>
            </a:r>
          </a:p>
          <a:p>
            <a:pPr algn="ctr"/>
            <a:r>
              <a:rPr lang="en-US" dirty="0"/>
              <a:t>27</a:t>
            </a:r>
            <a:endParaRPr lang="ro-RO" dirty="0"/>
          </a:p>
          <a:p>
            <a:pPr algn="ctr"/>
            <a:r>
              <a:rPr lang="ro-RO" b="1" dirty="0">
                <a:solidFill>
                  <a:srgbClr val="FF0000"/>
                </a:solidFill>
              </a:rPr>
              <a:t>Română</a:t>
            </a:r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dirty="0" err="1"/>
              <a:t>afisare</a:t>
            </a:r>
            <a:r>
              <a:rPr lang="en-US" dirty="0"/>
              <a:t>();</a:t>
            </a:r>
          </a:p>
          <a:p>
            <a:pPr algn="ctr"/>
            <a:endParaRPr lang="ro-R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D909CE-D5CC-4723-89BE-62B63924FDB8}"/>
              </a:ext>
            </a:extLst>
          </p:cNvPr>
          <p:cNvSpPr/>
          <p:nvPr/>
        </p:nvSpPr>
        <p:spPr>
          <a:xfrm>
            <a:off x="7097955" y="2044999"/>
            <a:ext cx="1564640" cy="131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“Ionescu”</a:t>
            </a:r>
          </a:p>
          <a:p>
            <a:pPr algn="ctr"/>
            <a:r>
              <a:rPr lang="en-US" dirty="0"/>
              <a:t>31</a:t>
            </a:r>
            <a:endParaRPr lang="ro-RO" b="1" dirty="0">
              <a:solidFill>
                <a:srgbClr val="FF0000"/>
              </a:solidFill>
            </a:endParaRPr>
          </a:p>
          <a:p>
            <a:pPr algn="ctr"/>
            <a:r>
              <a:rPr lang="ro-RO" b="1" dirty="0">
                <a:solidFill>
                  <a:srgbClr val="FF0000"/>
                </a:solidFill>
              </a:rPr>
              <a:t>Română</a:t>
            </a:r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dirty="0" err="1"/>
              <a:t>afisare</a:t>
            </a:r>
            <a:r>
              <a:rPr lang="en-US" dirty="0"/>
              <a:t>();</a:t>
            </a:r>
          </a:p>
          <a:p>
            <a:pPr algn="ctr"/>
            <a:endParaRPr lang="ro-RO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CA784B-37E9-478D-BFEA-1677F4ED91A6}"/>
              </a:ext>
            </a:extLst>
          </p:cNvPr>
          <p:cNvSpPr/>
          <p:nvPr/>
        </p:nvSpPr>
        <p:spPr>
          <a:xfrm>
            <a:off x="3577962" y="4280945"/>
            <a:ext cx="4429760" cy="859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Segment de cod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void </a:t>
            </a:r>
            <a:r>
              <a:rPr lang="en-US" dirty="0" err="1"/>
              <a:t>afisare</a:t>
            </a:r>
            <a:r>
              <a:rPr lang="en-US" dirty="0"/>
              <a:t>(){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nume</a:t>
            </a:r>
            <a:r>
              <a:rPr lang="en-US" dirty="0"/>
              <a:t>}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ro-RO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F0B019-5C43-4B34-9EBC-73F8CDA8194D}"/>
              </a:ext>
            </a:extLst>
          </p:cNvPr>
          <p:cNvCxnSpPr/>
          <p:nvPr/>
        </p:nvCxnSpPr>
        <p:spPr>
          <a:xfrm flipH="1" flipV="1">
            <a:off x="3738880" y="2687320"/>
            <a:ext cx="299720" cy="156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059E9D-FDCF-4030-85F1-2D4385F02F86}"/>
              </a:ext>
            </a:extLst>
          </p:cNvPr>
          <p:cNvCxnSpPr/>
          <p:nvPr/>
        </p:nvCxnSpPr>
        <p:spPr>
          <a:xfrm flipV="1">
            <a:off x="6918960" y="2619039"/>
            <a:ext cx="101600" cy="141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559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25414"/>
            <a:ext cx="11287125" cy="84511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Date </a:t>
            </a:r>
            <a:r>
              <a:rPr lang="en-US" sz="3600" b="1" dirty="0" err="1">
                <a:solidFill>
                  <a:srgbClr val="002060"/>
                </a:solidFill>
                <a:latin typeface="+mn-lt"/>
                <a:ea typeface="+mn-ea"/>
                <a:cs typeface="+mn-cs"/>
              </a:rPr>
              <a:t>membre</a:t>
            </a:r>
            <a:r>
              <a:rPr lang="en-US" sz="36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+mn-lt"/>
                <a:ea typeface="+mn-ea"/>
                <a:cs typeface="+mn-cs"/>
              </a:rPr>
              <a:t>statice</a:t>
            </a:r>
            <a:endParaRPr lang="en-US" sz="3600" b="1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Static Keyword in C++ » PREP INSTA">
            <a:extLst>
              <a:ext uri="{FF2B5EF4-FFF2-40B4-BE49-F238E27FC236}">
                <a16:creationId xmlns:a16="http://schemas.microsoft.com/office/drawing/2014/main" id="{3ECA3DF1-8813-475F-B8C5-64685F18EB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352550"/>
            <a:ext cx="695325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695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511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Date </a:t>
            </a:r>
            <a:r>
              <a:rPr lang="en-US" sz="3600" b="1" dirty="0" err="1">
                <a:solidFill>
                  <a:srgbClr val="002060"/>
                </a:solidFill>
                <a:latin typeface="+mn-lt"/>
                <a:ea typeface="+mn-ea"/>
                <a:cs typeface="+mn-cs"/>
              </a:rPr>
              <a:t>membre</a:t>
            </a:r>
            <a:r>
              <a:rPr lang="en-US" sz="36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+mn-lt"/>
                <a:ea typeface="+mn-ea"/>
                <a:cs typeface="+mn-cs"/>
              </a:rPr>
              <a:t>statice</a:t>
            </a:r>
            <a:endParaRPr lang="en-US" sz="3600" b="1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624" y="1065774"/>
            <a:ext cx="10515600" cy="5486399"/>
          </a:xfrm>
        </p:spPr>
        <p:txBody>
          <a:bodyPr>
            <a:normAutofit fontScale="92500" lnSpcReduction="10000"/>
          </a:bodyPr>
          <a:lstStyle/>
          <a:p>
            <a:pPr marL="0" lvl="0" indent="0" algn="just">
              <a:buNone/>
            </a:pPr>
            <a:endParaRPr lang="en-US" dirty="0"/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o-RO" dirty="0"/>
              <a:t>Datele </a:t>
            </a:r>
            <a:r>
              <a:rPr lang="ro-RO" b="1" dirty="0">
                <a:solidFill>
                  <a:srgbClr val="002060"/>
                </a:solidFill>
              </a:rPr>
              <a:t>membre statice </a:t>
            </a:r>
            <a:r>
              <a:rPr lang="ro-RO" dirty="0"/>
              <a:t>sunt date membre ale unei clase ce sunt partajate de toate obiectele</a:t>
            </a:r>
            <a:r>
              <a:rPr lang="en-US" dirty="0"/>
              <a:t>;</a:t>
            </a:r>
            <a:endParaRPr lang="ro-RO" dirty="0"/>
          </a:p>
          <a:p>
            <a:pPr marL="0" lvl="0" indent="0" algn="just">
              <a:buNone/>
            </a:pPr>
            <a:endParaRPr lang="ro-RO" dirty="0"/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o-RO" dirty="0"/>
              <a:t>O dată membră se alocă în memorie o singură dată, indiferent de numărul obiectelor</a:t>
            </a:r>
          </a:p>
          <a:p>
            <a:pPr marL="0" lvl="0" indent="0" algn="just">
              <a:buNone/>
            </a:pPr>
            <a:endParaRPr lang="ro-RO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ro-RO" dirty="0"/>
              <a:t>Sintaxa </a:t>
            </a:r>
            <a:r>
              <a:rPr lang="en-US" dirty="0" err="1"/>
              <a:t>declar</a:t>
            </a:r>
            <a:r>
              <a:rPr lang="ro-RO" dirty="0"/>
              <a:t>ării unei date membre statice:</a:t>
            </a:r>
          </a:p>
          <a:p>
            <a:pPr marL="0" lvl="0" indent="0">
              <a:buNone/>
            </a:pPr>
            <a:r>
              <a:rPr lang="ro-RO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IdNumeClasa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o-RO" sz="2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ro-RO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{..</a:t>
            </a:r>
            <a:r>
              <a:rPr lang="ro-RO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o-RO" sz="2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ro-RO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static tip nume;</a:t>
            </a:r>
          </a:p>
          <a:p>
            <a:pPr marL="0" lvl="0" indent="0">
              <a:buNone/>
            </a:pPr>
            <a:r>
              <a:rPr lang="ro-RO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ro-RO" sz="2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ro-RO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88591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30306"/>
            <a:ext cx="10873690" cy="5997387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o-RO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Exemplu de date membre statice:</a:t>
            </a:r>
          </a:p>
          <a:p>
            <a:pPr marL="0" indent="0" algn="just">
              <a:buNone/>
            </a:pPr>
            <a:endParaRPr lang="ro-RO" i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endParaRPr lang="ro-RO" i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/>
              <a:t> </a:t>
            </a:r>
            <a:endParaRPr lang="ro-RO" dirty="0"/>
          </a:p>
          <a:p>
            <a:pPr marL="0" indent="0" algn="just">
              <a:buNone/>
            </a:pPr>
            <a:endParaRPr lang="ro-RO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La definirea unei clase, o dată membră statică nu este definită, ci doar declarată!!!!</a:t>
            </a:r>
            <a:endParaRPr lang="en-AU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ro-RO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ata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membr</a:t>
            </a: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static</a:t>
            </a: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nu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este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ț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ializat</a:t>
            </a: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prin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constructor</a:t>
            </a: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!!!!</a:t>
            </a:r>
            <a:endParaRPr lang="en-AU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endParaRPr lang="ro-RO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Alocarea memoriei pentru o dată membre statică (definirea) și inițializarea ei se realizeză explicit în exteriorul clasei. </a:t>
            </a:r>
          </a:p>
          <a:p>
            <a:pPr marL="0" indent="0" algn="ctr">
              <a:buNone/>
            </a:pPr>
            <a:r>
              <a:rPr lang="ro-RO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IdC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lasa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data_statica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o-RO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valoare initiala;</a:t>
            </a:r>
            <a:endParaRPr lang="en-US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ro-RO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ro-RO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ro-RO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ro-RO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 defTabSz="357188">
              <a:buNone/>
            </a:pPr>
            <a:endParaRPr lang="ro-RO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7333" y="1099670"/>
            <a:ext cx="10725773" cy="15762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float TVA;//TVA pentru produce</a:t>
            </a:r>
          </a:p>
          <a:p>
            <a:r>
              <a:rPr lang="ro-RO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int nr_studenti; </a:t>
            </a:r>
            <a:r>
              <a:rPr lang="en-U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o-RO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 total de studenți</a:t>
            </a:r>
            <a:endParaRPr lang="en-US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6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709" y="497541"/>
            <a:ext cx="10967819" cy="5755342"/>
          </a:xfrm>
        </p:spPr>
        <p:txBody>
          <a:bodyPr>
            <a:normAutofit/>
          </a:bodyPr>
          <a:lstStyle/>
          <a:p>
            <a:pPr marL="0" indent="0" defTabSz="268288">
              <a:buNone/>
            </a:pPr>
            <a:r>
              <a:rPr lang="ro-RO" sz="3600" b="1" dirty="0">
                <a:solidFill>
                  <a:srgbClr val="002060"/>
                </a:solidFill>
              </a:rPr>
              <a:t>Accesarea unei date membre statice</a:t>
            </a:r>
          </a:p>
          <a:p>
            <a:pPr algn="just">
              <a:lnSpc>
                <a:spcPct val="80000"/>
              </a:lnSpc>
              <a:buNone/>
            </a:pPr>
            <a:endParaRPr lang="en-US" sz="2000" dirty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Regurile</a:t>
            </a:r>
            <a:r>
              <a:rPr lang="en-US" dirty="0"/>
              <a:t> de </a:t>
            </a:r>
            <a:r>
              <a:rPr lang="en-US" dirty="0" err="1"/>
              <a:t>acces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aceelasi</a:t>
            </a:r>
            <a:r>
              <a:rPr lang="en-US" dirty="0"/>
              <a:t> ca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regurile</a:t>
            </a:r>
            <a:r>
              <a:rPr lang="en-US" dirty="0"/>
              <a:t> de </a:t>
            </a:r>
            <a:r>
              <a:rPr lang="en-US" dirty="0" err="1"/>
              <a:t>acees</a:t>
            </a:r>
            <a:r>
              <a:rPr lang="en-US" dirty="0"/>
              <a:t> la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membre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;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dirty="0"/>
              <a:t>Se </a:t>
            </a:r>
            <a:r>
              <a:rPr lang="en-US" dirty="0" err="1"/>
              <a:t>apoate</a:t>
            </a:r>
            <a:r>
              <a:rPr lang="en-US" dirty="0"/>
              <a:t> </a:t>
            </a:r>
            <a:r>
              <a:rPr lang="en-US" dirty="0" err="1"/>
              <a:t>accesa</a:t>
            </a:r>
            <a:r>
              <a:rPr lang="en-US" dirty="0"/>
              <a:t> </a:t>
            </a:r>
            <a:r>
              <a:rPr lang="en-US" dirty="0" err="1"/>
              <a:t>membru</a:t>
            </a:r>
            <a:r>
              <a:rPr lang="en-US" dirty="0"/>
              <a:t> static</a:t>
            </a:r>
            <a:r>
              <a:rPr lang="ro-RO" dirty="0"/>
              <a:t> fie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ro-RO" dirty="0"/>
              <a:t>, fie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clasei</a:t>
            </a:r>
            <a:r>
              <a:rPr lang="en-US" dirty="0"/>
              <a:t>:</a:t>
            </a:r>
          </a:p>
          <a:p>
            <a:pPr algn="just">
              <a:lnSpc>
                <a:spcPct val="80000"/>
              </a:lnSpc>
              <a:buNone/>
            </a:pPr>
            <a:endParaRPr lang="en-US" b="1" dirty="0"/>
          </a:p>
          <a:p>
            <a:pPr algn="ctr">
              <a:lnSpc>
                <a:spcPct val="80000"/>
              </a:lnSpc>
              <a:buNone/>
            </a:pPr>
            <a:r>
              <a:rPr lang="en-US" b="1" dirty="0" err="1">
                <a:solidFill>
                  <a:srgbClr val="002060"/>
                </a:solidFill>
              </a:rPr>
              <a:t>nume_clasa</a:t>
            </a:r>
            <a:r>
              <a:rPr lang="en-US" b="1" dirty="0">
                <a:solidFill>
                  <a:srgbClr val="002060"/>
                </a:solidFill>
              </a:rPr>
              <a:t>::</a:t>
            </a:r>
            <a:r>
              <a:rPr lang="en-US" b="1" dirty="0" err="1">
                <a:solidFill>
                  <a:srgbClr val="002060"/>
                </a:solidFill>
              </a:rPr>
              <a:t>data_statica</a:t>
            </a:r>
            <a:r>
              <a:rPr lang="en-US" b="1" dirty="0">
                <a:solidFill>
                  <a:srgbClr val="002060"/>
                </a:solidFill>
              </a:rPr>
              <a:t>;</a:t>
            </a:r>
          </a:p>
          <a:p>
            <a:pPr algn="ctr">
              <a:lnSpc>
                <a:spcPct val="80000"/>
              </a:lnSpc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Membrii</a:t>
            </a:r>
            <a:r>
              <a:rPr lang="en-US" dirty="0"/>
              <a:t> </a:t>
            </a:r>
            <a:r>
              <a:rPr lang="en-US" dirty="0" err="1"/>
              <a:t>statici</a:t>
            </a:r>
            <a:r>
              <a:rPr lang="en-US" dirty="0"/>
              <a:t> exist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 nu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înc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create</a:t>
            </a:r>
            <a:r>
              <a:rPr lang="ro-RO" dirty="0"/>
              <a:t>.</a:t>
            </a:r>
            <a:endParaRPr lang="en-US" dirty="0"/>
          </a:p>
          <a:p>
            <a:pPr marL="0" indent="0" algn="just">
              <a:buNone/>
            </a:pPr>
            <a:endParaRPr lang="ro-RO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356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534988" y="537028"/>
            <a:ext cx="6852783" cy="582680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o-RO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o-RO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Produs{ </a:t>
            </a:r>
          </a:p>
          <a:p>
            <a:pPr marL="0" indent="0">
              <a:buNone/>
            </a:pP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nume[100]; </a:t>
            </a:r>
          </a:p>
          <a:p>
            <a:pPr marL="0" indent="0">
              <a:buNone/>
            </a:pP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pret; //fara TVA </a:t>
            </a:r>
          </a:p>
          <a:p>
            <a:pPr marL="0" indent="0">
              <a:buNone/>
            </a:pPr>
            <a:r>
              <a:rPr lang="ro-RO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 </a:t>
            </a:r>
            <a:endParaRPr lang="en-AU" sz="2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o-RO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o-RO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double PROCENT_TVA</a:t>
            </a:r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o-RO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Produs(</a:t>
            </a:r>
            <a:r>
              <a:rPr lang="ro-RO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*nume, </a:t>
            </a:r>
            <a:r>
              <a:rPr lang="ro-RO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pret)</a:t>
            </a:r>
            <a:endParaRPr lang="en-A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strcpy(</a:t>
            </a:r>
            <a:r>
              <a:rPr lang="ro-RO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 nume, nume); </a:t>
            </a:r>
          </a:p>
          <a:p>
            <a:pPr marL="0" indent="0">
              <a:buNone/>
            </a:pP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-&gt; pret = pret;} 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afisare(){ </a:t>
            </a:r>
          </a:p>
          <a:p>
            <a:pPr marL="0" indent="0">
              <a:buNone/>
            </a:pP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</a:t>
            </a: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</a:t>
            </a: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 "&lt;&lt;</a:t>
            </a: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getPretCuTVA()</a:t>
            </a: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o-RO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r>
              <a:rPr lang="ro-RO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getPretCuTVA()</a:t>
            </a:r>
            <a:endParaRPr lang="en-A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ro-RO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pret*(1+PROCENT_TVA); </a:t>
            </a:r>
          </a:p>
          <a:p>
            <a:pPr marL="0" indent="0">
              <a:buNone/>
            </a:pP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}}; </a:t>
            </a:r>
          </a:p>
          <a:p>
            <a:pPr marL="0" indent="0">
              <a:buNone/>
            </a:pPr>
            <a:r>
              <a:rPr lang="ro-RO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ro-RO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Produs::PROCENT_TVA = 0.2</a:t>
            </a:r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o-RO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endParaRPr lang="ro-RO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705600" y="406400"/>
            <a:ext cx="5050971" cy="6451600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 </a:t>
            </a:r>
          </a:p>
          <a:p>
            <a:pPr marL="0" indent="0">
              <a:buNone/>
            </a:pP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Produs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p1("CPU", 100); </a:t>
            </a:r>
          </a:p>
          <a:p>
            <a:pPr marL="0" indent="0">
              <a:buNone/>
            </a:pP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Produs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p2("HDD", 200); </a:t>
            </a:r>
          </a:p>
          <a:p>
            <a:pPr marL="0" indent="0"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p1.afisare(); </a:t>
            </a:r>
          </a:p>
          <a:p>
            <a:pPr marL="0" indent="0"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p2.afisare();</a:t>
            </a:r>
          </a:p>
          <a:p>
            <a:pPr marL="0" indent="0">
              <a:buNone/>
            </a:pPr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A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Produs</a:t>
            </a: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::PROCENT_TVA;</a:t>
            </a:r>
          </a:p>
          <a:p>
            <a:pPr marL="0" indent="0">
              <a:buNone/>
            </a:pPr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76572" y="21431"/>
            <a:ext cx="14514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ular Callout 14"/>
          <p:cNvSpPr/>
          <p:nvPr/>
        </p:nvSpPr>
        <p:spPr>
          <a:xfrm>
            <a:off x="5159828" y="537027"/>
            <a:ext cx="1248228" cy="522515"/>
          </a:xfrm>
          <a:prstGeom prst="wedgeRectCallout">
            <a:avLst>
              <a:gd name="adj1" fmla="val -89318"/>
              <a:gd name="adj2" fmla="val 17051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Declarare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40800" y="1534545"/>
            <a:ext cx="2830285" cy="911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CPU 124</a:t>
            </a:r>
          </a:p>
          <a:p>
            <a:pPr algn="ctr"/>
            <a:r>
              <a:rPr lang="en-AU" dirty="0"/>
              <a:t>HDD 248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6168571" y="5827145"/>
            <a:ext cx="1248228" cy="522515"/>
          </a:xfrm>
          <a:prstGeom prst="wedgeRectCallout">
            <a:avLst>
              <a:gd name="adj1" fmla="val -95132"/>
              <a:gd name="adj2" fmla="val 1218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Definire</a:t>
            </a:r>
            <a:endParaRPr lang="en-US" dirty="0"/>
          </a:p>
        </p:txBody>
      </p:sp>
      <p:sp>
        <p:nvSpPr>
          <p:cNvPr id="18" name="Rectangular Callout 17"/>
          <p:cNvSpPr/>
          <p:nvPr/>
        </p:nvSpPr>
        <p:spPr>
          <a:xfrm>
            <a:off x="8483599" y="4005602"/>
            <a:ext cx="2779487" cy="522515"/>
          </a:xfrm>
          <a:prstGeom prst="wedgeRectCallout">
            <a:avLst>
              <a:gd name="adj1" fmla="val -53272"/>
              <a:gd name="adj2" fmla="val -21282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Accesare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clasei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322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464456"/>
            <a:ext cx="11538856" cy="6052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ro-RO" b="1" dirty="0">
                <a:solidFill>
                  <a:srgbClr val="002060"/>
                </a:solidFill>
              </a:rPr>
              <a:t>Metode </a:t>
            </a:r>
            <a:r>
              <a:rPr kumimoji="1" lang="en-US" b="1" dirty="0" err="1">
                <a:solidFill>
                  <a:srgbClr val="002060"/>
                </a:solidFill>
              </a:rPr>
              <a:t>membre</a:t>
            </a:r>
            <a:r>
              <a:rPr kumimoji="1" lang="en-US" b="1" dirty="0">
                <a:solidFill>
                  <a:srgbClr val="002060"/>
                </a:solidFill>
              </a:rPr>
              <a:t> statice</a:t>
            </a:r>
            <a:endParaRPr kumimoji="1" lang="ro-RO" b="1" dirty="0">
              <a:solidFill>
                <a:srgbClr val="002060"/>
              </a:solidFill>
            </a:endParaRPr>
          </a:p>
          <a:p>
            <a:pPr marL="609600" indent="-609600" algn="just">
              <a:buNone/>
            </a:pPr>
            <a:endParaRPr kumimoji="1" lang="ro-RO" sz="2400" b="1" dirty="0">
              <a:solidFill>
                <a:srgbClr val="002060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2400" dirty="0" err="1"/>
              <a:t>S</a:t>
            </a:r>
            <a:r>
              <a:rPr lang="en-US" sz="2400" dirty="0" err="1"/>
              <a:t>unt</a:t>
            </a:r>
            <a:r>
              <a:rPr lang="en-US" sz="2400" dirty="0"/>
              <a:t> </a:t>
            </a:r>
            <a:r>
              <a:rPr lang="en-US" sz="2400" dirty="0" err="1"/>
              <a:t>asociate</a:t>
            </a:r>
            <a:r>
              <a:rPr lang="en-US" sz="2400" dirty="0"/>
              <a:t> </a:t>
            </a:r>
            <a:r>
              <a:rPr lang="en-US" sz="2400" dirty="0" err="1"/>
              <a:t>unui</a:t>
            </a:r>
            <a:r>
              <a:rPr lang="en-US" sz="2400" dirty="0"/>
              <a:t> </a:t>
            </a:r>
            <a:r>
              <a:rPr lang="en-US" sz="2400" dirty="0" err="1"/>
              <a:t>clase</a:t>
            </a:r>
            <a:r>
              <a:rPr lang="ro-RO" sz="2400" dirty="0"/>
              <a:t>, ci nu unui obiect.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ro-RO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2400" dirty="0"/>
              <a:t>O</a:t>
            </a:r>
            <a:r>
              <a:rPr lang="en-US" sz="2400" dirty="0"/>
              <a:t> </a:t>
            </a:r>
            <a:r>
              <a:rPr lang="en-US" sz="2400" dirty="0" err="1"/>
              <a:t>referin</a:t>
            </a:r>
            <a:r>
              <a:rPr lang="ro-RO" sz="2400" dirty="0"/>
              <a:t>ță</a:t>
            </a:r>
            <a:r>
              <a:rPr lang="en-US" sz="2400" dirty="0"/>
              <a:t> la o </a:t>
            </a:r>
            <a:r>
              <a:rPr lang="en-US" sz="2400" dirty="0" err="1"/>
              <a:t>func</a:t>
            </a:r>
            <a:r>
              <a:rPr lang="ro-RO" sz="2400" dirty="0"/>
              <a:t>ț</a:t>
            </a:r>
            <a:r>
              <a:rPr lang="en-US" sz="2400" dirty="0" err="1"/>
              <a:t>ie</a:t>
            </a:r>
            <a:r>
              <a:rPr lang="en-US" sz="2400" dirty="0"/>
              <a:t> </a:t>
            </a:r>
            <a:r>
              <a:rPr lang="en-US" sz="2400" dirty="0" err="1"/>
              <a:t>membr</a:t>
            </a:r>
            <a:r>
              <a:rPr lang="ro-RO" sz="2400" dirty="0"/>
              <a:t>ă</a:t>
            </a:r>
            <a:r>
              <a:rPr lang="en-US" sz="2400" dirty="0"/>
              <a:t> static</a:t>
            </a:r>
            <a:r>
              <a:rPr lang="ro-RO" sz="2400" dirty="0"/>
              <a:t>ă</a:t>
            </a:r>
            <a:r>
              <a:rPr lang="en-US" sz="2400" dirty="0"/>
              <a:t> nu </a:t>
            </a:r>
            <a:r>
              <a:rPr lang="en-US" sz="2400" dirty="0" err="1"/>
              <a:t>necesit</a:t>
            </a:r>
            <a:r>
              <a:rPr lang="ro-RO" sz="2400" dirty="0"/>
              <a:t>ă</a:t>
            </a:r>
            <a:r>
              <a:rPr lang="en-US" sz="2400" dirty="0"/>
              <a:t> un </a:t>
            </a:r>
            <a:r>
              <a:rPr lang="en-US" sz="2400" dirty="0" err="1"/>
              <a:t>obiect</a:t>
            </a:r>
            <a:r>
              <a:rPr lang="en-US" sz="2400" dirty="0"/>
              <a:t>;</a:t>
            </a:r>
          </a:p>
          <a:p>
            <a:pPr marL="609600" indent="-609600" algn="just">
              <a:buNone/>
            </a:pPr>
            <a:r>
              <a:rPr lang="en-US" sz="2400" dirty="0"/>
              <a:t>			</a:t>
            </a:r>
            <a:r>
              <a:rPr lang="en-US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clasa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functie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statica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  <a:endParaRPr lang="ro-RO" sz="2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 algn="just">
              <a:buNone/>
            </a:pPr>
            <a:endParaRPr lang="ro-RO" sz="2400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2400" dirty="0"/>
              <a:t>F</a:t>
            </a:r>
            <a:r>
              <a:rPr lang="en-US" sz="2400" dirty="0" err="1"/>
              <a:t>unc</a:t>
            </a:r>
            <a:r>
              <a:rPr lang="ro-RO" sz="2400" dirty="0"/>
              <a:t>ț</a:t>
            </a:r>
            <a:r>
              <a:rPr lang="en-US" sz="2400" dirty="0" err="1"/>
              <a:t>ia</a:t>
            </a:r>
            <a:r>
              <a:rPr lang="en-US" sz="2400" dirty="0"/>
              <a:t> </a:t>
            </a:r>
            <a:r>
              <a:rPr lang="en-US" sz="2400" dirty="0" err="1"/>
              <a:t>membr</a:t>
            </a:r>
            <a:r>
              <a:rPr lang="ro-RO" sz="2400" dirty="0"/>
              <a:t>ă</a:t>
            </a:r>
            <a:r>
              <a:rPr lang="en-US" sz="2400" dirty="0"/>
              <a:t> static</a:t>
            </a:r>
            <a:r>
              <a:rPr lang="ro-RO" sz="2400" dirty="0"/>
              <a:t>ă</a:t>
            </a:r>
            <a:r>
              <a:rPr lang="en-US" sz="2400" dirty="0"/>
              <a:t> care </a:t>
            </a:r>
            <a:r>
              <a:rPr lang="en-US" sz="2400" dirty="0" err="1"/>
              <a:t>acceseaz</a:t>
            </a:r>
            <a:r>
              <a:rPr lang="ro-RO" sz="2400" dirty="0"/>
              <a:t>ă</a:t>
            </a:r>
            <a:r>
              <a:rPr lang="en-US" sz="2400" dirty="0"/>
              <a:t> date </a:t>
            </a:r>
            <a:r>
              <a:rPr lang="en-US" sz="2400" dirty="0" err="1"/>
              <a:t>membre</a:t>
            </a:r>
            <a:r>
              <a:rPr lang="en-US" sz="2400" dirty="0"/>
              <a:t> </a:t>
            </a:r>
            <a:r>
              <a:rPr lang="en-US" sz="2400" dirty="0" err="1"/>
              <a:t>statice</a:t>
            </a:r>
            <a:r>
              <a:rPr lang="en-US" sz="2400" dirty="0"/>
              <a:t> nu are </a:t>
            </a:r>
            <a:r>
              <a:rPr lang="en-US" sz="2400" dirty="0" err="1"/>
              <a:t>argumente</a:t>
            </a:r>
            <a:r>
              <a:rPr lang="en-US" sz="2400" dirty="0"/>
              <a:t>;</a:t>
            </a:r>
            <a:endParaRPr lang="ro-RO" sz="2400" dirty="0"/>
          </a:p>
          <a:p>
            <a:pPr marL="0" indent="0" algn="just">
              <a:buNone/>
            </a:pPr>
            <a:endParaRPr lang="ro-RO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2400" dirty="0"/>
              <a:t>Da</a:t>
            </a:r>
            <a:r>
              <a:rPr lang="en-US" sz="2400" dirty="0"/>
              <a:t>c</a:t>
            </a:r>
            <a:r>
              <a:rPr lang="ro-RO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func</a:t>
            </a:r>
            <a:r>
              <a:rPr lang="ro-RO" sz="2400" dirty="0"/>
              <a:t>ț</a:t>
            </a:r>
            <a:r>
              <a:rPr lang="en-US" sz="2400" dirty="0" err="1"/>
              <a:t>ia</a:t>
            </a:r>
            <a:r>
              <a:rPr lang="en-US" sz="2400" dirty="0"/>
              <a:t> </a:t>
            </a:r>
            <a:r>
              <a:rPr lang="en-US" sz="2400" dirty="0" err="1"/>
              <a:t>membr</a:t>
            </a:r>
            <a:r>
              <a:rPr lang="ro-RO" sz="2400" dirty="0"/>
              <a:t>ă</a:t>
            </a:r>
            <a:r>
              <a:rPr lang="en-US" sz="2400" dirty="0"/>
              <a:t> static</a:t>
            </a:r>
            <a:r>
              <a:rPr lang="ro-RO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acceseaz</a:t>
            </a:r>
            <a:r>
              <a:rPr lang="ro-RO" sz="2400" dirty="0"/>
              <a:t>ă</a:t>
            </a:r>
            <a:r>
              <a:rPr lang="en-US" sz="2400" dirty="0"/>
              <a:t> date </a:t>
            </a:r>
            <a:r>
              <a:rPr lang="en-US" sz="2400" dirty="0" err="1"/>
              <a:t>membre</a:t>
            </a:r>
            <a:r>
              <a:rPr lang="en-US" sz="2400" dirty="0"/>
              <a:t> nest</a:t>
            </a:r>
            <a:r>
              <a:rPr lang="ro-RO" sz="2400" dirty="0"/>
              <a:t>atice,</a:t>
            </a:r>
            <a:r>
              <a:rPr lang="en-US" sz="2400" dirty="0"/>
              <a:t> </a:t>
            </a:r>
            <a:r>
              <a:rPr lang="en-US" sz="2400" dirty="0" err="1"/>
              <a:t>atunci</a:t>
            </a:r>
            <a:r>
              <a:rPr lang="en-US" sz="2400" dirty="0"/>
              <a:t> prime</a:t>
            </a:r>
            <a:r>
              <a:rPr lang="ro-RO" sz="2400" dirty="0"/>
              <a:t>ș</a:t>
            </a:r>
            <a:r>
              <a:rPr lang="en-US" sz="2400" dirty="0" err="1"/>
              <a:t>te</a:t>
            </a:r>
            <a:r>
              <a:rPr lang="en-US" sz="2400" dirty="0"/>
              <a:t> ca </a:t>
            </a:r>
            <a:r>
              <a:rPr lang="en-US" sz="2400" dirty="0" err="1"/>
              <a:t>parametru</a:t>
            </a:r>
            <a:r>
              <a:rPr lang="en-US" sz="2400" dirty="0"/>
              <a:t> o </a:t>
            </a:r>
            <a:r>
              <a:rPr lang="en-US" sz="2400" dirty="0" err="1"/>
              <a:t>referinta</a:t>
            </a:r>
            <a:r>
              <a:rPr lang="en-US" sz="2400" dirty="0"/>
              <a:t> la </a:t>
            </a:r>
            <a:r>
              <a:rPr lang="en-US" sz="2400" dirty="0" err="1"/>
              <a:t>obiectul</a:t>
            </a:r>
            <a:r>
              <a:rPr lang="en-US" sz="2400" dirty="0"/>
              <a:t> </a:t>
            </a:r>
            <a:r>
              <a:rPr lang="en-US" sz="2400" dirty="0" err="1"/>
              <a:t>respectiv</a:t>
            </a:r>
            <a:r>
              <a:rPr lang="ro-RO" sz="2400" dirty="0"/>
              <a:t>, </a:t>
            </a:r>
            <a:r>
              <a:rPr lang="ro-RO" sz="2400" b="1" dirty="0">
                <a:solidFill>
                  <a:srgbClr val="FF0000"/>
                </a:solidFill>
              </a:rPr>
              <a:t>deoarece nu primește pointerul this</a:t>
            </a:r>
            <a:r>
              <a:rPr lang="ro-RO" sz="2400" dirty="0"/>
              <a:t>.</a:t>
            </a:r>
            <a:r>
              <a:rPr lang="en-US" sz="2400" dirty="0"/>
              <a:t> </a:t>
            </a:r>
          </a:p>
          <a:p>
            <a:pPr marL="1409700" lvl="2" indent="-609600" algn="just">
              <a:buNone/>
            </a:pPr>
            <a:r>
              <a:rPr lang="en-US" sz="2400" b="1" dirty="0"/>
              <a:t>	</a:t>
            </a:r>
            <a:r>
              <a:rPr lang="ro-RO" sz="2400" b="1" dirty="0"/>
              <a:t> 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functie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obiect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&amp;);</a:t>
            </a:r>
          </a:p>
          <a:p>
            <a:pPr marL="0" indent="0">
              <a:buNone/>
            </a:pPr>
            <a:endParaRPr lang="en-AU" sz="2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60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233" y="71531"/>
            <a:ext cx="10515600" cy="845110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Constructorul de copiere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3" y="877515"/>
            <a:ext cx="10515600" cy="5486399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endParaRPr lang="ro-RO" dirty="0"/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o-RO" dirty="0"/>
              <a:t>Funcția principală: ințializarea unui obiect folosind datele membre ale unui obiect creat anterior.</a:t>
            </a:r>
          </a:p>
          <a:p>
            <a:pPr marL="0" lvl="0" indent="0">
              <a:buNone/>
            </a:pPr>
            <a:endParaRPr lang="ro-RO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ro-RO" dirty="0"/>
              <a:t>Sintaxa constructorului de copiere:</a:t>
            </a:r>
          </a:p>
          <a:p>
            <a:pPr marL="0" lvl="0" indent="0">
              <a:buNone/>
            </a:pP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IdClasa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o-RO" sz="2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ro-RO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{..</a:t>
            </a:r>
            <a:r>
              <a:rPr lang="ro-RO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o-RO" sz="2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ro-RO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</a:t>
            </a:r>
            <a:r>
              <a:rPr lang="en-US" sz="2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dClasa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(const </a:t>
            </a:r>
            <a:r>
              <a:rPr lang="en-US" sz="2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IdClasa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sz="2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o-RO" sz="2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ro-RO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ro-RO" sz="2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ro-RO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4320428" y="5058150"/>
            <a:ext cx="3505760" cy="590550"/>
          </a:xfrm>
          <a:prstGeom prst="wedgeRectCallout">
            <a:avLst>
              <a:gd name="adj1" fmla="val -27608"/>
              <a:gd name="adj2" fmla="val -134948"/>
            </a:avLst>
          </a:prstGeom>
          <a:gradFill rotWithShape="0">
            <a:gsLst>
              <a:gs pos="0">
                <a:srgbClr val="95B3D7"/>
              </a:gs>
              <a:gs pos="50000">
                <a:srgbClr val="DBE5F1"/>
              </a:gs>
              <a:gs pos="100000">
                <a:srgbClr val="95B3D7"/>
              </a:gs>
            </a:gsLst>
            <a:lin ang="189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ro-RO" altLang="en-US" sz="1600" b="1" dirty="0">
                <a:solidFill>
                  <a:srgbClr val="FF0000"/>
                </a:solidFill>
                <a:latin typeface="Tahoma" panose="020B0604030504040204" pitchFamily="34" charset="0"/>
              </a:rPr>
              <a:t>Referința obiectului sursă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13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30306"/>
            <a:ext cx="10873690" cy="599738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Constructorul de copiere primește ca parametru o referința a obiectului sursă.</a:t>
            </a:r>
          </a:p>
          <a:p>
            <a:pPr marL="0" indent="0" algn="just">
              <a:buNone/>
            </a:pPr>
            <a:endParaRPr lang="ro-RO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ro-RO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Exemplu de apel constructori de copiere:</a:t>
            </a:r>
          </a:p>
          <a:p>
            <a:pPr marL="0" indent="0" algn="just">
              <a:buNone/>
            </a:pPr>
            <a:endParaRPr lang="ro-RO" i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endParaRPr lang="ro-RO" i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/>
              <a:t> </a:t>
            </a: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  <a:p>
            <a:pPr algn="just" defTabSz="357188">
              <a:buFont typeface="Wingdings" panose="05000000000000000000" pitchFamily="2" charset="2"/>
              <a:buChar char="Ø"/>
            </a:pPr>
            <a:r>
              <a:rPr lang="ro-RO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Constructorul de copiere poate fi generat de compilator sau definit de către programator!!!</a:t>
            </a:r>
          </a:p>
          <a:p>
            <a:pPr marL="0" indent="0" algn="just" defTabSz="357188">
              <a:buNone/>
            </a:pPr>
            <a:endParaRPr lang="ro-RO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2799" y="2336799"/>
            <a:ext cx="9956800" cy="1930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 c1(1,2);//Constructor cu argumente</a:t>
            </a:r>
          </a:p>
          <a:p>
            <a:r>
              <a:rPr lang="en-U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 c2(c1); // Constructor </a:t>
            </a:r>
            <a:r>
              <a:rPr lang="en-U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copiere</a:t>
            </a:r>
            <a:r>
              <a:rPr lang="en-U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 c3 = c2; // Constructor </a:t>
            </a:r>
            <a:r>
              <a:rPr lang="en-U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copiere</a:t>
            </a:r>
            <a:r>
              <a:rPr lang="en-U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9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862" y="349624"/>
            <a:ext cx="10967819" cy="5755342"/>
          </a:xfrm>
        </p:spPr>
        <p:txBody>
          <a:bodyPr>
            <a:normAutofit/>
          </a:bodyPr>
          <a:lstStyle/>
          <a:p>
            <a:endParaRPr lang="en-US" dirty="0"/>
          </a:p>
          <a:p>
            <a:pPr defTabSz="268288">
              <a:buFont typeface="Wingdings" panose="05000000000000000000" pitchFamily="2" charset="2"/>
              <a:buChar char="Ø"/>
            </a:pPr>
            <a:r>
              <a:rPr lang="ro-RO" b="1" dirty="0"/>
              <a:t>Observații:</a:t>
            </a:r>
            <a:endParaRPr lang="ro-RO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dirty="0"/>
              <a:t>d</a:t>
            </a:r>
            <a:r>
              <a:rPr lang="en-US" dirty="0" err="1"/>
              <a:t>acă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definit</a:t>
            </a:r>
            <a:r>
              <a:rPr lang="en-US" dirty="0"/>
              <a:t> un constructor de </a:t>
            </a:r>
            <a:r>
              <a:rPr lang="en-US" dirty="0" err="1"/>
              <a:t>copiere</a:t>
            </a:r>
            <a:r>
              <a:rPr lang="en-US" dirty="0"/>
              <a:t> al </a:t>
            </a:r>
            <a:r>
              <a:rPr lang="en-US" dirty="0" err="1"/>
              <a:t>clasei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2060"/>
                </a:solidFill>
              </a:rPr>
              <a:t>compilatorul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generează</a:t>
            </a:r>
            <a:r>
              <a:rPr lang="en-US" b="1" dirty="0">
                <a:solidFill>
                  <a:srgbClr val="002060"/>
                </a:solidFill>
              </a:rPr>
              <a:t> un constructor de </a:t>
            </a:r>
            <a:r>
              <a:rPr lang="en-US" b="1" dirty="0" err="1">
                <a:solidFill>
                  <a:srgbClr val="002060"/>
                </a:solidFill>
              </a:rPr>
              <a:t>copiere</a:t>
            </a:r>
            <a:r>
              <a:rPr lang="en-US" dirty="0"/>
              <a:t> care </a:t>
            </a:r>
            <a:r>
              <a:rPr lang="en-US" dirty="0" err="1"/>
              <a:t>copiază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membru</a:t>
            </a:r>
            <a:r>
              <a:rPr lang="en-US" dirty="0"/>
              <a:t> cu </a:t>
            </a:r>
            <a:r>
              <a:rPr lang="en-US" dirty="0" err="1"/>
              <a:t>membru</a:t>
            </a:r>
            <a:r>
              <a:rPr lang="en-US" dirty="0"/>
              <a:t> din </a:t>
            </a:r>
            <a:r>
              <a:rPr lang="en-US" dirty="0" err="1"/>
              <a:t>obiectul</a:t>
            </a:r>
            <a:r>
              <a:rPr lang="en-US" dirty="0"/>
              <a:t> </a:t>
            </a:r>
            <a:r>
              <a:rPr lang="en-US" dirty="0" err="1"/>
              <a:t>referinţă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obiectul</a:t>
            </a:r>
            <a:r>
              <a:rPr lang="en-US" dirty="0"/>
              <a:t>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creat</a:t>
            </a:r>
            <a:r>
              <a:rPr lang="ro-RO" dirty="0"/>
              <a:t> </a:t>
            </a:r>
            <a:r>
              <a:rPr lang="en-US" dirty="0"/>
              <a:t>(</a:t>
            </a:r>
            <a:r>
              <a:rPr lang="en-US" i="1" dirty="0">
                <a:solidFill>
                  <a:srgbClr val="FF0000"/>
                </a:solidFill>
              </a:rPr>
              <a:t>bitwise copy -&gt; shallow copy</a:t>
            </a:r>
            <a:r>
              <a:rPr lang="en-US" dirty="0"/>
              <a:t>)</a:t>
            </a:r>
            <a:r>
              <a:rPr lang="ro-RO" dirty="0"/>
              <a:t>.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 c3 = c2;</a:t>
            </a:r>
            <a:endParaRPr lang="ro-RO" dirty="0"/>
          </a:p>
          <a:p>
            <a:pPr marL="0" indent="0" algn="just">
              <a:buNone/>
            </a:pPr>
            <a:endParaRPr lang="ro-RO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dirty="0"/>
              <a:t>dacă </a:t>
            </a:r>
            <a:r>
              <a:rPr lang="ro-RO" dirty="0">
                <a:solidFill>
                  <a:srgbClr val="FF0000"/>
                </a:solidFill>
              </a:rPr>
              <a:t>datele membre ale unui obiect sunt alocate dinamic</a:t>
            </a:r>
            <a:r>
              <a:rPr lang="ro-RO" dirty="0"/>
              <a:t>, atunci programatorul definește </a:t>
            </a:r>
            <a:r>
              <a:rPr lang="en-US" dirty="0"/>
              <a:t>explicit </a:t>
            </a:r>
            <a:r>
              <a:rPr lang="ro-RO" dirty="0"/>
              <a:t>un constructor de copiere care alocă o zonă de memorie pentru obiectul destinație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(deep copy</a:t>
            </a:r>
            <a:r>
              <a:rPr lang="en-US" dirty="0"/>
              <a:t>)</a:t>
            </a:r>
            <a:r>
              <a:rPr lang="ro-RO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2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534988" y="537028"/>
            <a:ext cx="6852783" cy="58268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o-RO" sz="2400" dirty="0">
                <a:solidFill>
                  <a:srgbClr val="002060"/>
                </a:solidFill>
              </a:rPr>
              <a:t>class</a:t>
            </a:r>
            <a:r>
              <a:rPr lang="ro-RO" sz="2400" dirty="0"/>
              <a:t>  </a:t>
            </a:r>
            <a:r>
              <a:rPr lang="en-AU" sz="2400" dirty="0" err="1"/>
              <a:t>Persoana</a:t>
            </a:r>
            <a:r>
              <a:rPr lang="ro-RO" sz="2400" dirty="0"/>
              <a:t> {</a:t>
            </a:r>
            <a:endParaRPr lang="en-US" sz="2400" dirty="0"/>
          </a:p>
          <a:p>
            <a:pPr marL="0" indent="0">
              <a:buNone/>
            </a:pPr>
            <a:r>
              <a:rPr lang="ro-RO" sz="2400" dirty="0"/>
              <a:t>  </a:t>
            </a:r>
            <a:r>
              <a:rPr lang="en-AU" sz="2400" dirty="0"/>
              <a:t>         </a:t>
            </a:r>
            <a:r>
              <a:rPr lang="en-AU" sz="2400" dirty="0" err="1">
                <a:solidFill>
                  <a:srgbClr val="002060"/>
                </a:solidFill>
              </a:rPr>
              <a:t>int</a:t>
            </a:r>
            <a:r>
              <a:rPr lang="en-AU" sz="2400" dirty="0"/>
              <a:t> </a:t>
            </a:r>
            <a:r>
              <a:rPr lang="en-AU" sz="2400" dirty="0" err="1"/>
              <a:t>varsta</a:t>
            </a:r>
            <a:r>
              <a:rPr lang="en-AU" sz="2400" dirty="0"/>
              <a:t>;</a:t>
            </a:r>
          </a:p>
          <a:p>
            <a:pPr marL="0" indent="0">
              <a:buNone/>
            </a:pPr>
            <a:r>
              <a:rPr lang="en-AU" sz="2400" dirty="0"/>
              <a:t>           </a:t>
            </a:r>
            <a:r>
              <a:rPr lang="en-AU" sz="2400" dirty="0">
                <a:solidFill>
                  <a:srgbClr val="002060"/>
                </a:solidFill>
              </a:rPr>
              <a:t>public</a:t>
            </a:r>
            <a:r>
              <a:rPr lang="en-AU" sz="2400" dirty="0"/>
              <a:t>:</a:t>
            </a:r>
          </a:p>
          <a:p>
            <a:pPr marL="0" indent="0">
              <a:buNone/>
            </a:pPr>
            <a:r>
              <a:rPr lang="en-AU" sz="2400" dirty="0"/>
              <a:t>           </a:t>
            </a:r>
            <a:r>
              <a:rPr lang="en-AU" sz="2400" dirty="0">
                <a:solidFill>
                  <a:srgbClr val="002060"/>
                </a:solidFill>
              </a:rPr>
              <a:t>char</a:t>
            </a:r>
            <a:r>
              <a:rPr lang="en-AU" sz="2400" dirty="0"/>
              <a:t>* </a:t>
            </a:r>
            <a:r>
              <a:rPr lang="en-AU" sz="2400" dirty="0" err="1"/>
              <a:t>nume</a:t>
            </a:r>
            <a:r>
              <a:rPr lang="en-AU" sz="2400" dirty="0"/>
              <a:t>;</a:t>
            </a:r>
          </a:p>
          <a:p>
            <a:pPr marL="0" indent="0">
              <a:buNone/>
            </a:pPr>
            <a:r>
              <a:rPr lang="en-AU" sz="2400" dirty="0"/>
              <a:t>           </a:t>
            </a:r>
            <a:r>
              <a:rPr lang="en-AU" sz="2400" dirty="0" err="1">
                <a:solidFill>
                  <a:srgbClr val="002060"/>
                </a:solidFill>
              </a:rPr>
              <a:t>Persoana</a:t>
            </a:r>
            <a:r>
              <a:rPr lang="en-AU" sz="2400" dirty="0">
                <a:solidFill>
                  <a:srgbClr val="002060"/>
                </a:solidFill>
              </a:rPr>
              <a:t>(char</a:t>
            </a:r>
            <a:r>
              <a:rPr lang="en-AU" sz="2400" dirty="0"/>
              <a:t>* </a:t>
            </a:r>
            <a:r>
              <a:rPr lang="en-AU" sz="2400" dirty="0" err="1"/>
              <a:t>sn</a:t>
            </a:r>
            <a:r>
              <a:rPr lang="en-AU" sz="2400" dirty="0"/>
              <a:t>, </a:t>
            </a:r>
            <a:r>
              <a:rPr lang="en-AU" sz="2400" dirty="0" err="1">
                <a:solidFill>
                  <a:srgbClr val="002060"/>
                </a:solidFill>
              </a:rPr>
              <a:t>int</a:t>
            </a:r>
            <a:r>
              <a:rPr lang="en-AU" sz="2400" dirty="0"/>
              <a:t> v)</a:t>
            </a:r>
          </a:p>
          <a:p>
            <a:pPr marL="0" indent="0">
              <a:buNone/>
            </a:pPr>
            <a:r>
              <a:rPr lang="en-AU" sz="2400" dirty="0"/>
              <a:t>	{</a:t>
            </a:r>
          </a:p>
          <a:p>
            <a:pPr marL="0" indent="0">
              <a:buNone/>
            </a:pPr>
            <a:r>
              <a:rPr lang="en-AU" sz="2400" dirty="0"/>
              <a:t>                </a:t>
            </a:r>
            <a:r>
              <a:rPr lang="en-AU" sz="2400" b="1" dirty="0">
                <a:solidFill>
                  <a:srgbClr val="FF0000"/>
                </a:solidFill>
              </a:rPr>
              <a:t> </a:t>
            </a:r>
            <a:r>
              <a:rPr lang="en-AU" sz="2400" b="1" dirty="0" err="1">
                <a:solidFill>
                  <a:srgbClr val="FF0000"/>
                </a:solidFill>
              </a:rPr>
              <a:t>nume</a:t>
            </a:r>
            <a:r>
              <a:rPr lang="en-AU" sz="2400" b="1" dirty="0">
                <a:solidFill>
                  <a:srgbClr val="FF0000"/>
                </a:solidFill>
              </a:rPr>
              <a:t>=new char[</a:t>
            </a:r>
            <a:r>
              <a:rPr lang="en-AU" sz="2400" b="1" dirty="0" err="1">
                <a:solidFill>
                  <a:srgbClr val="FF0000"/>
                </a:solidFill>
              </a:rPr>
              <a:t>strlen</a:t>
            </a:r>
            <a:r>
              <a:rPr lang="en-AU" sz="2400" b="1" dirty="0">
                <a:solidFill>
                  <a:srgbClr val="FF0000"/>
                </a:solidFill>
              </a:rPr>
              <a:t>(</a:t>
            </a:r>
            <a:r>
              <a:rPr lang="en-AU" sz="2400" b="1" dirty="0" err="1">
                <a:solidFill>
                  <a:srgbClr val="FF0000"/>
                </a:solidFill>
              </a:rPr>
              <a:t>sn</a:t>
            </a:r>
            <a:r>
              <a:rPr lang="en-AU" sz="2400" b="1" dirty="0">
                <a:solidFill>
                  <a:srgbClr val="FF0000"/>
                </a:solidFill>
              </a:rPr>
              <a:t>)+1];</a:t>
            </a:r>
          </a:p>
          <a:p>
            <a:pPr marL="0" indent="0">
              <a:buNone/>
            </a:pPr>
            <a:r>
              <a:rPr lang="en-AU" sz="2400" dirty="0"/>
              <a:t>	 </a:t>
            </a:r>
            <a:r>
              <a:rPr lang="ro-RO" sz="2400" dirty="0"/>
              <a:t>strcpy(nume, </a:t>
            </a:r>
            <a:r>
              <a:rPr lang="en-AU" sz="2400" dirty="0" err="1"/>
              <a:t>sn</a:t>
            </a:r>
            <a:r>
              <a:rPr lang="ro-RO" sz="2400" dirty="0"/>
              <a:t>)</a:t>
            </a:r>
            <a:r>
              <a:rPr lang="en-AU" sz="2400" dirty="0"/>
              <a:t>;</a:t>
            </a:r>
          </a:p>
          <a:p>
            <a:pPr marL="0" indent="0">
              <a:buNone/>
            </a:pPr>
            <a:r>
              <a:rPr lang="en-AU" sz="2400" dirty="0"/>
              <a:t>                </a:t>
            </a:r>
            <a:r>
              <a:rPr lang="en-AU" sz="2400" dirty="0" err="1"/>
              <a:t>varsta</a:t>
            </a:r>
            <a:r>
              <a:rPr lang="en-AU" sz="2400" dirty="0"/>
              <a:t>=v;</a:t>
            </a:r>
          </a:p>
          <a:p>
            <a:pPr marL="0" indent="0">
              <a:buNone/>
            </a:pPr>
            <a:r>
              <a:rPr lang="en-AU" sz="2400" dirty="0"/>
              <a:t>	}</a:t>
            </a:r>
          </a:p>
          <a:p>
            <a:pPr marL="0" indent="0">
              <a:buNone/>
            </a:pPr>
            <a:r>
              <a:rPr lang="en-AU" sz="2400" dirty="0"/>
              <a:t>          </a:t>
            </a:r>
            <a:r>
              <a:rPr lang="en-AU" sz="2400" dirty="0">
                <a:solidFill>
                  <a:srgbClr val="002060"/>
                </a:solidFill>
              </a:rPr>
              <a:t>void</a:t>
            </a:r>
            <a:r>
              <a:rPr lang="en-AU" sz="2400" dirty="0"/>
              <a:t> </a:t>
            </a:r>
            <a:r>
              <a:rPr lang="en-AU" sz="2400" dirty="0" err="1"/>
              <a:t>afisare</a:t>
            </a:r>
            <a:r>
              <a:rPr lang="en-AU" sz="2400" dirty="0"/>
              <a:t>()</a:t>
            </a:r>
          </a:p>
          <a:p>
            <a:pPr marL="0" indent="0">
              <a:buNone/>
            </a:pPr>
            <a:r>
              <a:rPr lang="en-AU" sz="2400" dirty="0"/>
              <a:t>	{</a:t>
            </a:r>
            <a:r>
              <a:rPr lang="en-AU" sz="2400" dirty="0" err="1">
                <a:solidFill>
                  <a:srgbClr val="002060"/>
                </a:solidFill>
              </a:rPr>
              <a:t>cout</a:t>
            </a:r>
            <a:r>
              <a:rPr lang="en-AU" sz="2400" dirty="0"/>
              <a:t>&lt;&lt;</a:t>
            </a:r>
            <a:r>
              <a:rPr lang="en-AU" sz="2400" dirty="0" err="1"/>
              <a:t>nume</a:t>
            </a:r>
            <a:r>
              <a:rPr lang="en-AU" sz="2400" dirty="0"/>
              <a:t>&lt;&lt;“ ”&lt;&lt;</a:t>
            </a:r>
            <a:r>
              <a:rPr lang="en-AU" sz="2400" dirty="0" err="1"/>
              <a:t>varsta</a:t>
            </a:r>
            <a:r>
              <a:rPr lang="en-AU" sz="2400" dirty="0"/>
              <a:t>;}</a:t>
            </a:r>
          </a:p>
          <a:p>
            <a:pPr marL="0" indent="0">
              <a:buNone/>
            </a:pPr>
            <a:r>
              <a:rPr lang="en-AU" sz="2400" dirty="0"/>
              <a:t>};</a:t>
            </a:r>
          </a:p>
          <a:p>
            <a:pPr marL="0" indent="0">
              <a:buNone/>
            </a:pPr>
            <a:r>
              <a:rPr lang="ro-RO" dirty="0"/>
              <a:t> </a:t>
            </a:r>
            <a:endParaRPr lang="en-US" dirty="0"/>
          </a:p>
          <a:p>
            <a:pPr marL="0" indent="0">
              <a:buNone/>
            </a:pPr>
            <a:endParaRPr lang="ro-RO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705600" y="406400"/>
            <a:ext cx="5050971" cy="6451600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AU" sz="2400" dirty="0" err="1"/>
              <a:t>int</a:t>
            </a:r>
            <a:r>
              <a:rPr lang="en-AU" sz="2400" dirty="0"/>
              <a:t> main()</a:t>
            </a:r>
          </a:p>
          <a:p>
            <a:pPr marL="0" indent="0">
              <a:buNone/>
            </a:pPr>
            <a:r>
              <a:rPr lang="en-AU" sz="2400" dirty="0"/>
              <a:t>{ </a:t>
            </a:r>
          </a:p>
          <a:p>
            <a:pPr marL="0" indent="0">
              <a:buNone/>
            </a:pPr>
            <a:r>
              <a:rPr lang="en-AU" sz="2400" dirty="0"/>
              <a:t>    </a:t>
            </a:r>
            <a:r>
              <a:rPr lang="en-AU" sz="2400" dirty="0" err="1"/>
              <a:t>Persoana</a:t>
            </a:r>
            <a:r>
              <a:rPr lang="en-AU" sz="2400" dirty="0"/>
              <a:t> p1(“</a:t>
            </a:r>
            <a:r>
              <a:rPr lang="en-AU" sz="2400" dirty="0" err="1"/>
              <a:t>Popa</a:t>
            </a:r>
            <a:r>
              <a:rPr lang="en-AU" sz="2400" dirty="0"/>
              <a:t>”, 23);</a:t>
            </a:r>
          </a:p>
          <a:p>
            <a:pPr marL="0" indent="0">
              <a:buNone/>
            </a:pPr>
            <a:r>
              <a:rPr lang="en-AU" sz="2400" dirty="0"/>
              <a:t>    </a:t>
            </a:r>
            <a:r>
              <a:rPr lang="en-AU" sz="2400" dirty="0" err="1"/>
              <a:t>Persoana</a:t>
            </a:r>
            <a:r>
              <a:rPr lang="en-AU" sz="2400" dirty="0"/>
              <a:t> p2=p1;</a:t>
            </a:r>
          </a:p>
          <a:p>
            <a:pPr marL="0" indent="0">
              <a:buNone/>
            </a:pPr>
            <a:r>
              <a:rPr lang="en-AU" sz="2400" dirty="0"/>
              <a:t>    </a:t>
            </a:r>
            <a:r>
              <a:rPr lang="en-AU" sz="2400" dirty="0" err="1"/>
              <a:t>strcpy</a:t>
            </a:r>
            <a:r>
              <a:rPr lang="en-AU" sz="2400" dirty="0"/>
              <a:t>(p2.nume,”Matei”);</a:t>
            </a:r>
          </a:p>
          <a:p>
            <a:pPr marL="0" indent="0">
              <a:buNone/>
            </a:pPr>
            <a:r>
              <a:rPr lang="en-AU" sz="2400" dirty="0"/>
              <a:t>    p1.afisare();</a:t>
            </a:r>
          </a:p>
          <a:p>
            <a:pPr marL="0" indent="0">
              <a:buNone/>
            </a:pPr>
            <a:r>
              <a:rPr lang="en-AU" sz="2400" dirty="0"/>
              <a:t>    p2.afisare();</a:t>
            </a:r>
          </a:p>
          <a:p>
            <a:pPr marL="0" indent="0">
              <a:buNone/>
            </a:pPr>
            <a:r>
              <a:rPr lang="en-AU" sz="2400" dirty="0"/>
              <a:t>}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154057" y="0"/>
            <a:ext cx="14514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ular Callout 14"/>
          <p:cNvSpPr/>
          <p:nvPr/>
        </p:nvSpPr>
        <p:spPr>
          <a:xfrm>
            <a:off x="10319657" y="1291771"/>
            <a:ext cx="1872343" cy="769258"/>
          </a:xfrm>
          <a:prstGeom prst="wedgeRectCallout">
            <a:avLst>
              <a:gd name="adj1" fmla="val -113783"/>
              <a:gd name="adj2" fmla="val 4115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Apel</a:t>
            </a:r>
            <a:r>
              <a:rPr lang="en-AU" dirty="0"/>
              <a:t> constructor de </a:t>
            </a:r>
            <a:r>
              <a:rPr lang="en-AU" dirty="0" err="1"/>
              <a:t>copiere</a:t>
            </a:r>
            <a:r>
              <a:rPr lang="en-AU" dirty="0"/>
              <a:t> implicit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26286" y="2753746"/>
            <a:ext cx="2830285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Matei</a:t>
            </a:r>
            <a:r>
              <a:rPr lang="en-AU" dirty="0"/>
              <a:t> 23</a:t>
            </a:r>
          </a:p>
          <a:p>
            <a:pPr algn="ctr"/>
            <a:r>
              <a:rPr lang="en-AU" dirty="0" err="1"/>
              <a:t>Matei</a:t>
            </a:r>
            <a:r>
              <a:rPr lang="en-AU" dirty="0"/>
              <a:t> 23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837714" y="4412343"/>
            <a:ext cx="1843315" cy="6241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nume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97486" y="5558971"/>
            <a:ext cx="740228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971314" y="5558971"/>
            <a:ext cx="740228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p2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17" idx="2"/>
          </p:cNvCxnSpPr>
          <p:nvPr/>
        </p:nvCxnSpPr>
        <p:spPr>
          <a:xfrm flipV="1">
            <a:off x="7685315" y="5036457"/>
            <a:ext cx="1074057" cy="5225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8926285" y="5036457"/>
            <a:ext cx="1291773" cy="52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74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464456"/>
            <a:ext cx="11538856" cy="605245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AU" sz="2400" b="1" dirty="0" err="1">
                <a:solidFill>
                  <a:srgbClr val="FF0000"/>
                </a:solidFill>
              </a:rPr>
              <a:t>Constructorul</a:t>
            </a:r>
            <a:r>
              <a:rPr lang="en-AU" sz="2400" b="1" dirty="0">
                <a:solidFill>
                  <a:srgbClr val="FF0000"/>
                </a:solidFill>
              </a:rPr>
              <a:t> de copier</a:t>
            </a:r>
            <a:r>
              <a:rPr lang="ro-RO" sz="2400" b="1" dirty="0">
                <a:solidFill>
                  <a:srgbClr val="FF0000"/>
                </a:solidFill>
              </a:rPr>
              <a:t>e</a:t>
            </a:r>
            <a:r>
              <a:rPr lang="en-AU" sz="2400" b="1" dirty="0">
                <a:solidFill>
                  <a:srgbClr val="FF0000"/>
                </a:solidFill>
              </a:rPr>
              <a:t> implicit nu </a:t>
            </a:r>
            <a:r>
              <a:rPr lang="en-AU" sz="2400" b="1" dirty="0" err="1">
                <a:solidFill>
                  <a:srgbClr val="FF0000"/>
                </a:solidFill>
              </a:rPr>
              <a:t>realizeaz</a:t>
            </a:r>
            <a:r>
              <a:rPr lang="ro-RO" sz="2400" b="1" dirty="0">
                <a:solidFill>
                  <a:srgbClr val="FF0000"/>
                </a:solidFill>
              </a:rPr>
              <a:t>ă alocarea dinamică pentru datele membre ale obiectului destinație!!!!</a:t>
            </a:r>
          </a:p>
          <a:p>
            <a:pPr marL="0" indent="0">
              <a:buNone/>
            </a:pPr>
            <a:endParaRPr lang="ro-RO" sz="2000" dirty="0"/>
          </a:p>
          <a:p>
            <a:pPr marL="0" indent="0"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Persoana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(const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Persoana &amp;ob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AU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</a:t>
            </a:r>
            <a:r>
              <a:rPr lang="en-A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=new char[</a:t>
            </a:r>
            <a:r>
              <a:rPr lang="en-AU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A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o-RO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ob.nume</a:t>
            </a:r>
            <a:r>
              <a:rPr lang="en-A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)+1];</a:t>
            </a:r>
            <a:endParaRPr lang="ro-RO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ro-RO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(nume, ob.nume)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varsta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ob.varsta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0" indent="0">
              <a:buNone/>
            </a:pPr>
            <a:r>
              <a:rPr lang="en-AU" sz="21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Persoana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p1(“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Popa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”, 23);</a:t>
            </a:r>
          </a:p>
          <a:p>
            <a:pPr marL="0" indent="0"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Persoana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p2=p1;</a:t>
            </a:r>
          </a:p>
          <a:p>
            <a:pPr marL="0" indent="0"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(p2.nume,”Matei”);</a:t>
            </a:r>
          </a:p>
          <a:p>
            <a:pPr marL="0" indent="0"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p1.afisare();</a:t>
            </a:r>
          </a:p>
          <a:p>
            <a:pPr marL="0" indent="0"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p2.afisare();</a:t>
            </a:r>
          </a:p>
          <a:p>
            <a:pPr marL="0" indent="0"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101647" y="5345453"/>
            <a:ext cx="283028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Popa</a:t>
            </a:r>
            <a:r>
              <a:rPr lang="en-AU" dirty="0"/>
              <a:t> 23</a:t>
            </a:r>
          </a:p>
          <a:p>
            <a:pPr algn="ctr"/>
            <a:r>
              <a:rPr lang="en-AU" dirty="0" err="1"/>
              <a:t>Matei</a:t>
            </a:r>
            <a:r>
              <a:rPr lang="en-AU" dirty="0"/>
              <a:t> 23</a:t>
            </a:r>
            <a:endParaRPr lang="en-US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4D2EA58-C003-4E41-9935-3DFB86772409}"/>
              </a:ext>
            </a:extLst>
          </p:cNvPr>
          <p:cNvSpPr/>
          <p:nvPr/>
        </p:nvSpPr>
        <p:spPr>
          <a:xfrm>
            <a:off x="3171825" y="5772150"/>
            <a:ext cx="762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95197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5000" y="344806"/>
            <a:ext cx="10515600" cy="883104"/>
          </a:xfrm>
        </p:spPr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AU" sz="2800" b="1" dirty="0">
                <a:solidFill>
                  <a:srgbClr val="002060"/>
                </a:solidFill>
              </a:rPr>
              <a:t>Co</a:t>
            </a:r>
            <a:r>
              <a:rPr lang="ro-RO" sz="2800" b="1" dirty="0">
                <a:solidFill>
                  <a:srgbClr val="002060"/>
                </a:solidFill>
              </a:rPr>
              <a:t>nstructori de copiere - Utilizare</a:t>
            </a:r>
            <a:br>
              <a:rPr lang="ro-RO" sz="2800" dirty="0">
                <a:solidFill>
                  <a:srgbClr val="002060"/>
                </a:solidFill>
              </a:rPr>
            </a:b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838200" y="1001486"/>
            <a:ext cx="10515600" cy="5175477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Ø"/>
            </a:pPr>
            <a:endParaRPr lang="ro-RO" sz="28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/>
              <a:t>Definirea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ro-RO" dirty="0"/>
              <a:t>obiect </a:t>
            </a:r>
            <a:r>
              <a:rPr lang="en-AU" dirty="0" err="1"/>
              <a:t>ini</a:t>
            </a:r>
            <a:r>
              <a:rPr lang="ro-RO" dirty="0"/>
              <a:t>țializat cu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ro-RO" dirty="0"/>
              <a:t>datel</a:t>
            </a:r>
            <a:r>
              <a:rPr lang="en-US" dirty="0"/>
              <a:t>or</a:t>
            </a:r>
            <a:r>
              <a:rPr lang="ro-RO" dirty="0"/>
              <a:t> membre ale unui obiect creat anterior.</a:t>
            </a:r>
            <a:endParaRPr lang="en-AU" dirty="0"/>
          </a:p>
          <a:p>
            <a:pPr marL="0" indent="0" algn="just">
              <a:buNone/>
            </a:pPr>
            <a:endParaRPr lang="en-AU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dirty="0"/>
              <a:t>Apelul unei funcţii care </a:t>
            </a:r>
            <a:r>
              <a:rPr lang="en-US" dirty="0"/>
              <a:t>are ca argument un </a:t>
            </a:r>
            <a:r>
              <a:rPr lang="ro-RO" dirty="0"/>
              <a:t>obiect </a:t>
            </a:r>
            <a:r>
              <a:rPr lang="en-AU" dirty="0"/>
              <a:t> </a:t>
            </a:r>
            <a:r>
              <a:rPr lang="en-US" dirty="0" err="1"/>
              <a:t>transmis</a:t>
            </a:r>
            <a:r>
              <a:rPr lang="ro-RO" dirty="0"/>
              <a:t> prin valoare.</a:t>
            </a:r>
            <a:endParaRPr lang="en-AU" dirty="0"/>
          </a:p>
          <a:p>
            <a:pPr marL="0" indent="0" algn="just">
              <a:buNone/>
            </a:pPr>
            <a:endParaRPr lang="en-AU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O </a:t>
            </a:r>
            <a:r>
              <a:rPr lang="en-US" dirty="0" err="1"/>
              <a:t>func</a:t>
            </a:r>
            <a:r>
              <a:rPr lang="ro-RO" dirty="0"/>
              <a:t>ție returnează un obiect prin valoare. </a:t>
            </a:r>
          </a:p>
        </p:txBody>
      </p:sp>
    </p:spTree>
    <p:extLst>
      <p:ext uri="{BB962C8B-B14F-4D97-AF65-F5344CB8AC3E}">
        <p14:creationId xmlns:p14="http://schemas.microsoft.com/office/powerpoint/2010/main" val="3611506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412296"/>
            <a:ext cx="10515600" cy="883104"/>
          </a:xfrm>
        </p:spPr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ro-RO" sz="2800" b="1" dirty="0">
                <a:solidFill>
                  <a:srgbClr val="002060"/>
                </a:solidFill>
              </a:rPr>
              <a:t>Transmiterea unui argument al unei funcții prin valoare</a:t>
            </a:r>
            <a:br>
              <a:rPr lang="ro-RO" sz="2800" dirty="0">
                <a:solidFill>
                  <a:srgbClr val="002060"/>
                </a:solidFill>
              </a:rPr>
            </a:br>
            <a:endParaRPr lang="en-US" sz="2800" dirty="0">
              <a:solidFill>
                <a:srgbClr val="002060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FF4349A-052B-42AD-A8E7-13B3C6F34A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6275" y="1377950"/>
          <a:ext cx="10839450" cy="530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9725">
                  <a:extLst>
                    <a:ext uri="{9D8B030D-6E8A-4147-A177-3AD203B41FA5}">
                      <a16:colId xmlns:a16="http://schemas.microsoft.com/office/drawing/2014/main" val="133544365"/>
                    </a:ext>
                  </a:extLst>
                </a:gridCol>
                <a:gridCol w="5419725">
                  <a:extLst>
                    <a:ext uri="{9D8B030D-6E8A-4147-A177-3AD203B41FA5}">
                      <a16:colId xmlns:a16="http://schemas.microsoft.com/office/drawing/2014/main" val="4273968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</a:t>
                      </a:r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(int x)</a:t>
                      </a: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int </a:t>
                      </a:r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=3 </a:t>
                      </a: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x = </a:t>
                      </a:r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x+i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x;</a:t>
                      </a: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main() </a:t>
                      </a: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a = 7;</a:t>
                      </a: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(a);</a:t>
                      </a: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&lt;&lt;a;</a:t>
                      </a: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0;</a:t>
                      </a: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n-US" b="1" dirty="0"/>
                        <a:t>    </a:t>
                      </a:r>
                      <a:endParaRPr lang="ro-RO" b="1" dirty="0"/>
                    </a:p>
                    <a:p>
                      <a:endParaRPr lang="ro-RO" dirty="0"/>
                    </a:p>
                    <a:p>
                      <a:endParaRPr lang="ro-RO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                     Call stack</a:t>
                      </a:r>
                      <a:endParaRPr lang="ro-RO" sz="20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84535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0258100-7E62-436C-9C88-2C8B40CE8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462949"/>
              </p:ext>
            </p:extLst>
          </p:nvPr>
        </p:nvGraphicFramePr>
        <p:xfrm>
          <a:off x="6937513" y="1914525"/>
          <a:ext cx="4222613" cy="2924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2613">
                  <a:extLst>
                    <a:ext uri="{9D8B030D-6E8A-4147-A177-3AD203B41FA5}">
                      <a16:colId xmlns:a16="http://schemas.microsoft.com/office/drawing/2014/main" val="2505681656"/>
                    </a:ext>
                  </a:extLst>
                </a:gridCol>
              </a:tblGrid>
              <a:tr h="56018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ysClr val="windowText" lastClr="000000"/>
                          </a:solidFill>
                        </a:rPr>
                        <a:t>va</a:t>
                      </a:r>
                      <a:r>
                        <a:rPr lang="ro-RO" b="1" dirty="0">
                          <a:solidFill>
                            <a:sysClr val="windowText" lastClr="000000"/>
                          </a:solidFill>
                        </a:rPr>
                        <a:t>loare</a:t>
                      </a:r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ysClr val="windowText" lastClr="000000"/>
                          </a:solidFill>
                        </a:rPr>
                        <a:t>returnat</a:t>
                      </a:r>
                      <a:r>
                        <a:rPr lang="ro-RO" b="1" dirty="0">
                          <a:solidFill>
                            <a:sysClr val="windowText" lastClr="000000"/>
                          </a:solidFill>
                        </a:rPr>
                        <a:t>ă  x = 10   </a:t>
                      </a:r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0x08804</a:t>
                      </a:r>
                      <a:endParaRPr lang="ro-RO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577524"/>
                  </a:ext>
                </a:extLst>
              </a:tr>
              <a:tr h="560187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ysClr val="windowText" lastClr="000000"/>
                          </a:solidFill>
                        </a:rPr>
                        <a:t>variabila</a:t>
                      </a:r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ysClr val="windowText" lastClr="000000"/>
                          </a:solidFill>
                        </a:rPr>
                        <a:t>locala</a:t>
                      </a:r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     0x08804</a:t>
                      </a:r>
                      <a:endParaRPr lang="ro-RO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161665"/>
                  </a:ext>
                </a:extLst>
              </a:tr>
              <a:tr h="560187">
                <a:tc>
                  <a:txBody>
                    <a:bodyPr/>
                    <a:lstStyle/>
                    <a:p>
                      <a:r>
                        <a:rPr lang="ro-RO" b="1" dirty="0">
                          <a:solidFill>
                            <a:sysClr val="windowText" lastClr="000000"/>
                          </a:solidFill>
                        </a:rPr>
                        <a:t>Se copiază valoarea </a:t>
                      </a:r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7   0x07804</a:t>
                      </a:r>
                      <a:endParaRPr lang="ro-RO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323109"/>
                  </a:ext>
                </a:extLst>
              </a:tr>
              <a:tr h="68342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return address  0x07800</a:t>
                      </a:r>
                      <a:endParaRPr lang="ro-RO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667924"/>
                  </a:ext>
                </a:extLst>
              </a:tr>
              <a:tr h="56018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 7  0x06008 </a:t>
                      </a:r>
                      <a:endParaRPr lang="ro-RO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03978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CCC2E3-A48C-4C11-BDD8-9076C06B4A80}"/>
              </a:ext>
            </a:extLst>
          </p:cNvPr>
          <p:cNvCxnSpPr>
            <a:cxnSpLocks/>
          </p:cNvCxnSpPr>
          <p:nvPr/>
        </p:nvCxnSpPr>
        <p:spPr>
          <a:xfrm flipV="1">
            <a:off x="3286125" y="4029711"/>
            <a:ext cx="2905125" cy="523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56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412296"/>
            <a:ext cx="10515600" cy="883104"/>
          </a:xfrm>
        </p:spPr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ro-RO" sz="2800" b="1" dirty="0">
                <a:solidFill>
                  <a:srgbClr val="002060"/>
                </a:solidFill>
              </a:rPr>
              <a:t>Transmiterea unui argument al unei funcții prin referință</a:t>
            </a:r>
            <a:br>
              <a:rPr lang="ro-RO" sz="2800" dirty="0">
                <a:solidFill>
                  <a:srgbClr val="002060"/>
                </a:solidFill>
              </a:rPr>
            </a:br>
            <a:endParaRPr lang="en-US" sz="2800" dirty="0">
              <a:solidFill>
                <a:srgbClr val="002060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FF4349A-052B-42AD-A8E7-13B3C6F34A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96256"/>
              </p:ext>
            </p:extLst>
          </p:nvPr>
        </p:nvGraphicFramePr>
        <p:xfrm>
          <a:off x="676275" y="1377950"/>
          <a:ext cx="10839450" cy="530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9725">
                  <a:extLst>
                    <a:ext uri="{9D8B030D-6E8A-4147-A177-3AD203B41FA5}">
                      <a16:colId xmlns:a16="http://schemas.microsoft.com/office/drawing/2014/main" val="133544365"/>
                    </a:ext>
                  </a:extLst>
                </a:gridCol>
                <a:gridCol w="5419725">
                  <a:extLst>
                    <a:ext uri="{9D8B030D-6E8A-4147-A177-3AD203B41FA5}">
                      <a16:colId xmlns:a16="http://schemas.microsoft.com/office/drawing/2014/main" val="4273968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</a:t>
                      </a:r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(int </a:t>
                      </a:r>
                      <a:r>
                        <a:rPr lang="ro-RO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x)</a:t>
                      </a: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int </a:t>
                      </a:r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=3 </a:t>
                      </a: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x = </a:t>
                      </a:r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x+i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x;</a:t>
                      </a: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main() </a:t>
                      </a: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a = 7;</a:t>
                      </a: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(a);</a:t>
                      </a: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&lt;&lt;a;</a:t>
                      </a: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0;</a:t>
                      </a:r>
                    </a:p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n-US" b="1" dirty="0"/>
                        <a:t>    </a:t>
                      </a:r>
                      <a:endParaRPr lang="ro-RO" b="1" dirty="0"/>
                    </a:p>
                    <a:p>
                      <a:endParaRPr lang="ro-RO" dirty="0"/>
                    </a:p>
                    <a:p>
                      <a:endParaRPr lang="ro-RO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                     Call stack</a:t>
                      </a:r>
                      <a:endParaRPr lang="ro-RO" sz="20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84535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0258100-7E62-436C-9C88-2C8B40CE8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103850"/>
              </p:ext>
            </p:extLst>
          </p:nvPr>
        </p:nvGraphicFramePr>
        <p:xfrm>
          <a:off x="6265864" y="1914525"/>
          <a:ext cx="4894262" cy="2924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4262">
                  <a:extLst>
                    <a:ext uri="{9D8B030D-6E8A-4147-A177-3AD203B41FA5}">
                      <a16:colId xmlns:a16="http://schemas.microsoft.com/office/drawing/2014/main" val="2505681656"/>
                    </a:ext>
                  </a:extLst>
                </a:gridCol>
              </a:tblGrid>
              <a:tr h="56018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ysClr val="windowText" lastClr="000000"/>
                          </a:solidFill>
                        </a:rPr>
                        <a:t>va</a:t>
                      </a:r>
                      <a:r>
                        <a:rPr lang="ro-RO" b="1" dirty="0">
                          <a:solidFill>
                            <a:sysClr val="windowText" lastClr="000000"/>
                          </a:solidFill>
                        </a:rPr>
                        <a:t>loare</a:t>
                      </a:r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ysClr val="windowText" lastClr="000000"/>
                          </a:solidFill>
                        </a:rPr>
                        <a:t>returnat</a:t>
                      </a:r>
                      <a:r>
                        <a:rPr lang="ro-RO" b="1" dirty="0">
                          <a:solidFill>
                            <a:sysClr val="windowText" lastClr="000000"/>
                          </a:solidFill>
                        </a:rPr>
                        <a:t>ă  x = 10   </a:t>
                      </a:r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0x08804</a:t>
                      </a:r>
                      <a:endParaRPr lang="ro-RO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577524"/>
                  </a:ext>
                </a:extLst>
              </a:tr>
              <a:tr h="560187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ysClr val="windowText" lastClr="000000"/>
                          </a:solidFill>
                        </a:rPr>
                        <a:t>variabila</a:t>
                      </a:r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ysClr val="windowText" lastClr="000000"/>
                          </a:solidFill>
                        </a:rPr>
                        <a:t>locala</a:t>
                      </a:r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     0x08804</a:t>
                      </a:r>
                      <a:endParaRPr lang="ro-RO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161665"/>
                  </a:ext>
                </a:extLst>
              </a:tr>
              <a:tr h="560187">
                <a:tc>
                  <a:txBody>
                    <a:bodyPr/>
                    <a:lstStyle/>
                    <a:p>
                      <a:r>
                        <a:rPr lang="ro-RO" b="1" dirty="0">
                          <a:solidFill>
                            <a:srgbClr val="0070C0"/>
                          </a:solidFill>
                        </a:rPr>
                        <a:t> 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0x06008 </a:t>
                      </a:r>
                      <a:endParaRPr lang="ro-RO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323109"/>
                  </a:ext>
                </a:extLst>
              </a:tr>
              <a:tr h="68342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return address  0x07800</a:t>
                      </a:r>
                      <a:endParaRPr lang="ro-RO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667924"/>
                  </a:ext>
                </a:extLst>
              </a:tr>
              <a:tr h="56018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 7  0x06008 </a:t>
                      </a:r>
                      <a:endParaRPr lang="ro-RO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03978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CCC2E3-A48C-4C11-BDD8-9076C06B4A80}"/>
              </a:ext>
            </a:extLst>
          </p:cNvPr>
          <p:cNvCxnSpPr>
            <a:cxnSpLocks/>
          </p:cNvCxnSpPr>
          <p:nvPr/>
        </p:nvCxnSpPr>
        <p:spPr>
          <a:xfrm flipV="1">
            <a:off x="3286125" y="4029711"/>
            <a:ext cx="2905125" cy="523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81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138D0FAE04C47B9A69AF3046E408B" ma:contentTypeVersion="8" ma:contentTypeDescription="Create a new document." ma:contentTypeScope="" ma:versionID="8373539d4e72b8d1a31003733061ca8a">
  <xsd:schema xmlns:xsd="http://www.w3.org/2001/XMLSchema" xmlns:xs="http://www.w3.org/2001/XMLSchema" xmlns:p="http://schemas.microsoft.com/office/2006/metadata/properties" xmlns:ns2="76896b0a-8539-4d9f-bfad-0f05b751ffe2" targetNamespace="http://schemas.microsoft.com/office/2006/metadata/properties" ma:root="true" ma:fieldsID="3ae2820a0d65881d72caff7203d20b8d" ns2:_="">
    <xsd:import namespace="76896b0a-8539-4d9f-bfad-0f05b751ff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896b0a-8539-4d9f-bfad-0f05b751ff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AA7484-3759-4A2C-8F41-549EDBB8917C}"/>
</file>

<file path=customXml/itemProps2.xml><?xml version="1.0" encoding="utf-8"?>
<ds:datastoreItem xmlns:ds="http://schemas.openxmlformats.org/officeDocument/2006/customXml" ds:itemID="{1B4A4228-26A4-4F1E-9AD2-67572AC15170}"/>
</file>

<file path=customXml/itemProps3.xml><?xml version="1.0" encoding="utf-8"?>
<ds:datastoreItem xmlns:ds="http://schemas.openxmlformats.org/officeDocument/2006/customXml" ds:itemID="{7230D4F6-7AE7-412C-ACC0-9926EDDF458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</TotalTime>
  <Words>1308</Words>
  <Application>Microsoft Office PowerPoint</Application>
  <PresentationFormat>Widescreen</PresentationFormat>
  <Paragraphs>266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Aharoni</vt:lpstr>
      <vt:lpstr>Arial</vt:lpstr>
      <vt:lpstr>Calibri</vt:lpstr>
      <vt:lpstr>Calibri Light</vt:lpstr>
      <vt:lpstr>Courier New</vt:lpstr>
      <vt:lpstr>Tahoma</vt:lpstr>
      <vt:lpstr>Times New Roman</vt:lpstr>
      <vt:lpstr>Wingdings</vt:lpstr>
      <vt:lpstr>Office Theme</vt:lpstr>
      <vt:lpstr>PROGRAMAREA ORIENTATĂ OBIECT C++</vt:lpstr>
      <vt:lpstr>Constructorul de copiere</vt:lpstr>
      <vt:lpstr>PowerPoint Presentation</vt:lpstr>
      <vt:lpstr>PowerPoint Presentation</vt:lpstr>
      <vt:lpstr>PowerPoint Presentation</vt:lpstr>
      <vt:lpstr>PowerPoint Presentation</vt:lpstr>
      <vt:lpstr>Constructori de copiere - Utilizare </vt:lpstr>
      <vt:lpstr>Transmiterea unui argument al unei funcții prin valoare </vt:lpstr>
      <vt:lpstr>Transmiterea unui argument al unei funcții prin referință </vt:lpstr>
      <vt:lpstr>PowerPoint Presentation</vt:lpstr>
      <vt:lpstr>Date membre statice</vt:lpstr>
      <vt:lpstr>Date membre statice</vt:lpstr>
      <vt:lpstr>Date membre statice</vt:lpstr>
      <vt:lpstr>Date membre statice</vt:lpstr>
      <vt:lpstr>Date membre statice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PROPUNERE DE DEZVOLTARE A CARIEREI UNIVERSITARE</dc:title>
  <dc:creator>Ana</dc:creator>
  <cp:lastModifiedBy>Ana Cristina Dascalescu</cp:lastModifiedBy>
  <cp:revision>265</cp:revision>
  <dcterms:created xsi:type="dcterms:W3CDTF">2014-09-04T12:24:39Z</dcterms:created>
  <dcterms:modified xsi:type="dcterms:W3CDTF">2022-10-27T18:41:40Z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0x010100A2C138D0FAE04C47B9A69AF3046E408B</vt:lpwstr>
  </property>
</Properties>
</file>