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6" r:id="rId5"/>
    <p:sldId id="376" r:id="rId6"/>
    <p:sldId id="357" r:id="rId7"/>
    <p:sldId id="359" r:id="rId8"/>
    <p:sldId id="360" r:id="rId9"/>
    <p:sldId id="361" r:id="rId10"/>
    <p:sldId id="362" r:id="rId11"/>
    <p:sldId id="363" r:id="rId12"/>
    <p:sldId id="381" r:id="rId13"/>
    <p:sldId id="365" r:id="rId14"/>
    <p:sldId id="366" r:id="rId15"/>
    <p:sldId id="367" r:id="rId16"/>
    <p:sldId id="368" r:id="rId17"/>
    <p:sldId id="369" r:id="rId18"/>
    <p:sldId id="372" r:id="rId19"/>
    <p:sldId id="375" r:id="rId20"/>
    <p:sldId id="377" r:id="rId21"/>
    <p:sldId id="378" r:id="rId22"/>
    <p:sldId id="379" r:id="rId23"/>
    <p:sldId id="380" r:id="rId24"/>
    <p:sldId id="38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4" d="100"/>
          <a:sy n="74" d="100"/>
        </p:scale>
        <p:origin x="68" y="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 DE LITERALI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pic>
        <p:nvPicPr>
          <p:cNvPr id="5122" name="Picture 2" descr="What is Java String Pool? | DigitalOcean">
            <a:extLst>
              <a:ext uri="{FF2B5EF4-FFF2-40B4-BE49-F238E27FC236}">
                <a16:creationId xmlns:a16="http://schemas.microsoft.com/office/drawing/2014/main" id="{87106070-410C-6D73-DA29-69429AB1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524000"/>
            <a:ext cx="8077200" cy="44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perația de comparare a două șiruri din tabela de literali, din punct de vedere al conținuturilor lor, se poate realiza direct, prin compararea referințelor celor două șiruri, utilizând operatorul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Un șir de caractere alocat dinamic, folosind operatorul new, poate fi plasat în tabela de șiruri folosind metoda </a:t>
            </a:r>
            <a:r>
              <a:rPr lang="ro-RO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intern()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sir_1 = "exemplu";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sir_2 = new String("exemplu");</a:t>
            </a: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System.out.println(sir_1 == sir_2);	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se va afișa false  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sir_2 =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sir_2.intern();</a:t>
            </a:r>
            <a:endParaRPr lang="en-US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337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System.out.println(sir_1 == sir_2);	</a:t>
            </a:r>
            <a:r>
              <a:rPr lang="ro-RO" sz="20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 se va afișa true </a:t>
            </a:r>
            <a:endParaRPr lang="en-US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9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Odată creat un șir de caractere, conținutul său nu mai poate fi modificat!!!!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Orice operație de modificare a conținutului său va conduce la construcția unui alt șir!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Astfel, după executarea secvenței de cod: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sir_1 = "programare";</a:t>
            </a: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sir_1.toUpperCase();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System.out.println(sir_1);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ro-RO" sz="1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22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9372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acă instanțele unei clase nu mai pot fi modificate din punct de vedere al conținutului după ce au fost create, atunci clasă este o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clasă imutabilă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3D92F8-9CB4-DEA5-D3E0-6F77E344916C}"/>
              </a:ext>
            </a:extLst>
          </p:cNvPr>
          <p:cNvSpPr txBox="1"/>
          <p:nvPr/>
        </p:nvSpPr>
        <p:spPr>
          <a:xfrm>
            <a:off x="6375505" y="4191000"/>
            <a:ext cx="19810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8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5FB62-DE8C-37CB-0974-EF8672E83DE3}"/>
              </a:ext>
            </a:extLst>
          </p:cNvPr>
          <p:cNvCxnSpPr>
            <a:cxnSpLocks/>
          </p:cNvCxnSpPr>
          <p:nvPr/>
        </p:nvCxnSpPr>
        <p:spPr>
          <a:xfrm>
            <a:off x="5408612" y="4191000"/>
            <a:ext cx="8382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C7D5C-49A1-4BFD-DEEF-7BD514FB2726}"/>
              </a:ext>
            </a:extLst>
          </p:cNvPr>
          <p:cNvSpPr txBox="1"/>
          <p:nvPr/>
        </p:nvSpPr>
        <p:spPr>
          <a:xfrm>
            <a:off x="5775145" y="2941607"/>
            <a:ext cx="297165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 crea un nou șir având conținutul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PROGRAMARE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261408-7E54-86DD-BFF7-D9B6D897ADF9}"/>
              </a:ext>
            </a:extLst>
          </p:cNvPr>
          <p:cNvCxnSpPr/>
          <p:nvPr/>
        </p:nvCxnSpPr>
        <p:spPr>
          <a:xfrm flipV="1">
            <a:off x="4687260" y="3200400"/>
            <a:ext cx="1018994" cy="31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Clasa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pune la dispoziția programatorilor metode pentru: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determinarea numărului de caractere: 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length()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extragerea unui subșir: 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substring(int beginIndex)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substring(int beginIndex, int endIndex)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extragerea unui caracter: 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charAt(int index)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compararea lexicografică a două șiruri: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compareTo(String anotherString)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equals(Object anotherObject)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equalsIgnoreCase(String anotherString)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2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transformarea tuturor literelor în litere mici sau în litere mari: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	toLowerCase()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	toUpperCase()</a:t>
            </a:r>
          </a:p>
          <a:p>
            <a:pPr marL="457200" marR="0" lvl="1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5. reprezentarea unei valori de tip primitiv sau a unui obiect sub forma unui șir de caractere:</a:t>
            </a:r>
            <a:endParaRPr lang="en-US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String valueOf(boolean b)</a:t>
            </a: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static String valueOf(char c)</a:t>
            </a: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Informații detaliate despre toate metodele din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pot fi găsite în pagina: </a:t>
            </a:r>
            <a:r>
              <a:rPr lang="ro-RO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https://docs.oracle.com/javase/7/docs/api/java/lang/String.html</a:t>
            </a: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0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C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există mai multe metode care necesită utilizarea unor </a:t>
            </a:r>
            <a:r>
              <a:rPr lang="ro-RO" sz="2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expresii regulate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(regex).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RO" sz="2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expresie regulată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(regex) este o secvență de caractere prin care se definește un șablon de căutare.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obicei, expresiile regulate se utilizează pentru a testa validitatea datelor de intrare (de exemplu, pentru a verifica dacă un șir conține un CNP formal corect) sau pentru realizarea unor operații de căutare/înlocuire/parsare într-un șir de caractere.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9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Câteva reguli uzuale pentru definirea unei expresii regulate sunt următoarele: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[abc]</a:t>
            </a:r>
            <a:r>
              <a:rPr lang="ro-RO" sz="20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doar dintr-una dintre literele a sau b sau 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[^abc]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caracter, mai puțin literele a, b și c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[a-z]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șirul este format dintr-o singură literă mică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[a-zA-Z]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dintr-o singură literă mică sau mare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[a-z][A-Z]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dintr-o literă mică urmată de o literă mare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[abc]+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iar lungimea sa este cel puțin 1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[abc]{5}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lungime exact 5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[abc]{5,}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lungime cel puțin 5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[abc]{5,10} 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șirul este format din orice combinație 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literelor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 lungimea cuprinsă între 5 și 10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4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25" y="586596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xemple de utilizare a metodelor care necesită expresii regulate: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 a verifica dacă un șir de caractere are o anumită formă particulară se folosește metoda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matches(String regex)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șirul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începe cu o literă mare, apoi conține doar litere mici (cel puțin una!):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ok = s.matches("[A-Z][a-z]+");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 șirul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conține doar cifre: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ok = s.matches("[0-9]+");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șirul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conține un număr de telefon Vodafone: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ok = s.matches("(072|073)[0-9]{7}");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9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04" y="241726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8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pentru a împărți un șir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în subșiruri (stocate într-un tablou de șiruri), în raport de anumiți delimitatori, folosind metoda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split(String regex)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împărțirea textului în caractere: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w = s.split("");</a:t>
            </a:r>
          </a:p>
          <a:p>
            <a:pPr marL="45720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împărțirea textului în cuvinte de lungime nenulă: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w = s.split("[ .,:;!?]+");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9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StringBuilder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Obiectele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mutabile, deci pot fi direct modificate. 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Intern, obiectele de tip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alocate în zona de memorie heap și sunt tratate ca niște tablouri de caractere. Dimensiunea tabloului se modifică dinamic, pe măsură ce șirul este construit ( inițial, șirul are o lungime de 16 caractere):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StringBuilder sb = new StringBuilder();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sb.append("exemplu");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Deoarece nu sunt imutabile, șirurile de tip StringBuilder nu sunt thread-safe!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</a:t>
            </a:r>
            <a:r>
              <a:rPr lang="en-US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 compoziție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Prelucrarea șirurilor de caractere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Principilu de desing pentru clasă imutabilă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StringBuilder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conține, în afara unor metode asemănătoare celor din clasa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mai multe metode specifice: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modificarea lungimii șirului prin trunchiere sau extindere cu caracterul '\u0000’: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o-RO" sz="2000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void setLength(int newLength)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adăugarea la sfârșitul șirului a unor caractere obținute prin conversia unor valori de tip primitiv sau obiecte: 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append(int x)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append(Object obj)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append(String str)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StringBuilder append(StringBuffer sb)</a:t>
            </a: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inserarea în șir, începând cu poziția offset, a unor caractere obținute prin conversia unor valori de tip primitiv sau obiecte: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StringBuilder insert(int offset, boolean b)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StringBuilder insert(int offset, </a:t>
            </a:r>
            <a:r>
              <a:rPr lang="ro-RO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 str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6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CLASA StringBuffer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Singura diferență dintre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și clasa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StringBuffer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constă în faptul că aceasta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este thread-safe, adică metodele sale sunt sincronizate, fiind executate pe rând, sub excludere reciprocă! Din acest motiv, metodele sale sunt mai lente decât cele echivalente din clasa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StringBuilder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0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 rtl="0">
              <a:buFont typeface="Symbol" panose="05050102010706020507" pitchFamily="18" charset="2"/>
              <a:buChar char="·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Agregarea</a:t>
            </a:r>
            <a:r>
              <a:rPr lang="ro-RO" sz="2400" b="0" i="0" u="none" strike="noStrike" baseline="0" dirty="0">
                <a:latin typeface="Calibri" panose="020F0502020204030204" pitchFamily="34" charset="0"/>
              </a:rPr>
              <a:t> și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compoziția</a:t>
            </a:r>
            <a:r>
              <a:rPr lang="ro-RO" sz="24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ro-RO" sz="2400" b="0" i="0" u="none" strike="noStrike" baseline="0" dirty="0">
                <a:solidFill>
                  <a:schemeClr val="tx2"/>
                </a:solidFill>
                <a:latin typeface="Calibri" panose="020F0502020204030204" pitchFamily="34" charset="0"/>
              </a:rPr>
              <a:t>reprezintă alte două modalități de interconectare (asociere) a două clase, alături de mecanismul de extindere a claselor (moștenire). </a:t>
            </a:r>
          </a:p>
          <a:p>
            <a:pPr marR="0" algn="just" rtl="0">
              <a:buFont typeface="Symbol" panose="05050102010706020507" pitchFamily="18" charset="2"/>
              <a:buChar char="·"/>
            </a:pPr>
            <a:endParaRPr lang="ro-RO" sz="2400" b="0" i="0" u="none" strike="noStrike" baseline="0" dirty="0">
              <a:latin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</a:rPr>
              <a:t>Asocierea a două clase se realizează prin încapsularea în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</a:rPr>
              <a:t>clasa container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</a:rPr>
              <a:t>a unei referințe, de un tip diferit, către un obiect al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</a:rPr>
              <a:t>clasei asociate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</a:rPr>
              <a:t>(încapsulate).</a:t>
            </a: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Container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{</a:t>
            </a: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Referinta dataMembra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3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lvl="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Conceptual, compoziția este diferită de agregare în raport </a:t>
            </a:r>
            <a:r>
              <a:rPr lang="ro-RO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ciclul de viață al obiectului încapsulat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astfel:</a:t>
            </a:r>
          </a:p>
          <a:p>
            <a:pPr marL="403225" lvl="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dacă ciclul de viață al obiectului încapsulat este dependent de ciclul de viață al obiectului container, atunci relația de asociere este de tip </a:t>
            </a:r>
            <a:r>
              <a:rPr lang="ro-RO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compoziție (strong association);</a:t>
            </a:r>
          </a:p>
          <a:p>
            <a:pPr marL="60325" lvl="1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lvl="1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dacă obiectul încapsulat poate să existe și după distrugerea containerului său, atunci relația de asociere este de </a:t>
            </a:r>
            <a:r>
              <a:rPr lang="ro-RO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 agregare (weak association</a:t>
            </a:r>
            <a:r>
              <a:rPr lang="ro-RO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Compoziția și agregarea sunt relații de tip HAS_A, care se folosesc în momentul în care dorim să reutilizăm o clasă existentă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5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6F9363-7E68-AC95-39DF-7244088B026D}"/>
              </a:ext>
            </a:extLst>
          </p:cNvPr>
          <p:cNvGrpSpPr>
            <a:grpSpLocks/>
          </p:cNvGrpSpPr>
          <p:nvPr/>
        </p:nvGrpSpPr>
        <p:grpSpPr bwMode="auto">
          <a:xfrm>
            <a:off x="2741612" y="3926982"/>
            <a:ext cx="5715000" cy="935381"/>
            <a:chOff x="1620" y="6150"/>
            <a:chExt cx="7510" cy="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D98067-E53D-8896-5920-5E32006E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House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70964F60-1F91-65B0-AD8C-F4DEA9C5E6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40" y="6557"/>
              <a:ext cx="2470" cy="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1B073A6B-A649-8DBA-48CE-43CD588EA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6150"/>
              <a:ext cx="1550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rot="0" vert="horz" wrap="square" lIns="0" tIns="0" rIns="0" bIns="0" anchor="ctr" anchorCtr="0" upright="1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HAS_A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E81A76-0E4F-C87A-0774-A9B66972F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Owner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9F4183-4A7B-B920-7D73-BB151659A6A4}"/>
              </a:ext>
            </a:extLst>
          </p:cNvPr>
          <p:cNvGrpSpPr>
            <a:grpSpLocks/>
          </p:cNvGrpSpPr>
          <p:nvPr/>
        </p:nvGrpSpPr>
        <p:grpSpPr bwMode="auto">
          <a:xfrm>
            <a:off x="2741612" y="2419668"/>
            <a:ext cx="5715000" cy="853122"/>
            <a:chOff x="1620" y="6150"/>
            <a:chExt cx="7510" cy="6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848B62-4204-2563-58C3-440709C9F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House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AutoShape 23">
              <a:extLst>
                <a:ext uri="{FF2B5EF4-FFF2-40B4-BE49-F238E27FC236}">
                  <a16:creationId xmlns:a16="http://schemas.microsoft.com/office/drawing/2014/main" id="{4CF35FB0-2C6C-C3CF-EE01-152EB3398C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40" y="6557"/>
              <a:ext cx="2470" cy="1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1EBB7D85-C277-2C58-539A-8FBEF5936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6150"/>
              <a:ext cx="1550" cy="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rot="0" vert="horz" wrap="square" lIns="0" tIns="0" rIns="0" bIns="0" anchor="ctr" anchorCtr="0" upright="1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HAS_A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59DECF-58FE-4DC8-BFD5-36A791AA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" y="6305"/>
              <a:ext cx="252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Room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919597E8-F4C9-60EF-80D8-675899FB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2DF5E088-3836-6EE7-92E8-413C99BF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572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Exemple:</a:t>
            </a: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85CBB21-F086-F94D-8A83-96897C56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 agregare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813C2A-E850-3504-4110-1470BA870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28689"/>
              </p:ext>
            </p:extLst>
          </p:nvPr>
        </p:nvGraphicFramePr>
        <p:xfrm>
          <a:off x="1979612" y="2243423"/>
          <a:ext cx="8382000" cy="313315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833183">
                  <a:extLst>
                    <a:ext uri="{9D8B030D-6E8A-4147-A177-3AD203B41FA5}">
                      <a16:colId xmlns:a16="http://schemas.microsoft.com/office/drawing/2014/main" val="2216353097"/>
                    </a:ext>
                  </a:extLst>
                </a:gridCol>
                <a:gridCol w="5548817">
                  <a:extLst>
                    <a:ext uri="{9D8B030D-6E8A-4147-A177-3AD203B41FA5}">
                      <a16:colId xmlns:a16="http://schemas.microsoft.com/office/drawing/2014/main" val="3180013514"/>
                    </a:ext>
                  </a:extLst>
                </a:gridCol>
              </a:tblGrid>
              <a:tr h="31055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class Person{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String name;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String SSN;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class House{</a:t>
                      </a:r>
                      <a:endParaRPr lang="en-US" sz="1800" dirty="0">
                        <a:effectLst/>
                      </a:endParaRPr>
                    </a:p>
                    <a:p>
                      <a:pPr marL="22860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private String address;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private Person owner;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………</a:t>
                      </a:r>
                      <a:endParaRPr lang="en-US" sz="18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public House(</a:t>
                      </a:r>
                      <a:r>
                        <a:rPr lang="ro-RO" sz="1800" dirty="0">
                          <a:solidFill>
                            <a:srgbClr val="C00000"/>
                          </a:solidFill>
                          <a:effectLst/>
                        </a:rPr>
                        <a:t>Person owner</a:t>
                      </a:r>
                      <a:r>
                        <a:rPr lang="ro-RO" sz="1800" dirty="0">
                          <a:effectLst/>
                        </a:rPr>
                        <a:t>,…){</a:t>
                      </a:r>
                      <a:endParaRPr lang="en-US" sz="1800" dirty="0">
                        <a:effectLst/>
                      </a:endParaRP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solidFill>
                            <a:srgbClr val="C00000"/>
                          </a:solidFill>
                          <a:effectLst/>
                        </a:rPr>
                        <a:t>this.owner = owner</a:t>
                      </a:r>
                      <a:r>
                        <a:rPr lang="ro-RO" sz="1800" dirty="0">
                          <a:effectLst/>
                        </a:rPr>
                        <a:t>;</a:t>
                      </a:r>
                      <a:endParaRPr lang="en-US" sz="1800" dirty="0">
                        <a:effectLst/>
                      </a:endParaRP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……… </a:t>
                      </a:r>
                      <a:endParaRPr lang="en-US" sz="18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}</a:t>
                      </a:r>
                      <a:endParaRPr lang="en-US" sz="18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 dirty="0">
                          <a:effectLst/>
                        </a:rPr>
                        <a:t>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63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AGREGARE ȘI COMPOZIȚIE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 compoziție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6A3E5A-DCAA-5D60-3136-C42CF8CB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11053"/>
              </p:ext>
            </p:extLst>
          </p:nvPr>
        </p:nvGraphicFramePr>
        <p:xfrm>
          <a:off x="2132012" y="2057400"/>
          <a:ext cx="7772400" cy="31242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943012">
                  <a:extLst>
                    <a:ext uri="{9D8B030D-6E8A-4147-A177-3AD203B41FA5}">
                      <a16:colId xmlns:a16="http://schemas.microsoft.com/office/drawing/2014/main" val="2459532106"/>
                    </a:ext>
                  </a:extLst>
                </a:gridCol>
                <a:gridCol w="4829388">
                  <a:extLst>
                    <a:ext uri="{9D8B030D-6E8A-4147-A177-3AD203B41FA5}">
                      <a16:colId xmlns:a16="http://schemas.microsoft.com/office/drawing/2014/main" val="3099223214"/>
                    </a:ext>
                  </a:extLst>
                </a:gridCol>
              </a:tblGrid>
              <a:tr h="3124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class Room{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float width;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float length;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public Room(Room r){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this.width = r.width;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2038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class House{</a:t>
                      </a:r>
                      <a:endParaRPr lang="en-US" sz="1600" dirty="0">
                        <a:effectLst/>
                      </a:endParaRPr>
                    </a:p>
                    <a:p>
                      <a:pPr marL="228600" marR="0" indent="2286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String address;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private Room dining;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public House(</a:t>
                      </a:r>
                      <a:r>
                        <a:rPr lang="ro-RO" sz="1600" dirty="0">
                          <a:solidFill>
                            <a:srgbClr val="C00000"/>
                          </a:solidFill>
                          <a:effectLst/>
                        </a:rPr>
                        <a:t>Room dining</a:t>
                      </a:r>
                      <a:r>
                        <a:rPr lang="ro-RO" sz="1600" dirty="0">
                          <a:effectLst/>
                        </a:rPr>
                        <a:t>,…){</a:t>
                      </a:r>
                      <a:endParaRPr lang="en-US" sz="1600" dirty="0">
                        <a:effectLst/>
                      </a:endParaRP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solidFill>
                            <a:srgbClr val="C00000"/>
                          </a:solidFill>
                          <a:effectLst/>
                        </a:rPr>
                        <a:t>this.dining = new Room( )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;</a:t>
                      </a:r>
                    </a:p>
                    <a:p>
                      <a:pPr marL="6858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………</a:t>
                      </a:r>
                      <a:endParaRPr lang="en-US" sz="1600" dirty="0">
                        <a:effectLst/>
                      </a:endParaRPr>
                    </a:p>
                    <a:p>
                      <a:pPr marL="4572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76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2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ȘIRURI DE CARACTERE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În limbajul Java sunt predefinite 3 clase pentru manipularea la nivel înalt a șirurilor de caractere: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en-US" sz="2400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asemenea, șirurile de caractere poate fi implementate și manipulate direct, prin intermediul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tablourilor cu elemente de tip char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1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STRING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Folosind clasa String, un șir de caractere poate fi instanțiat în două moduri: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latin typeface="Courier New" panose="02070309020205020404" pitchFamily="49" charset="0"/>
                <a:cs typeface="Calibri" panose="020F0502020204030204" pitchFamily="34" charset="0"/>
              </a:rPr>
              <a:t>1. </a:t>
            </a: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String s = "exemplu";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2. String s = new String("exemplu");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Diferența dintre cele două metode constă în zona de memorie în care va fi alocat șirul respectiv: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va utiliza o zona de memorie specială, numită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tabelă de șiruri (string literal/constant pool</a:t>
            </a:r>
            <a:r>
              <a:rPr lang="ro-RO" sz="18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utiliza zona de memorie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2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185579-850a-446f-99b2-f44d9f582de8" xsi:nil="true"/>
    <lcf76f155ced4ddcb4097134ff3c332f xmlns="06a7a3a0-4802-44ad-8682-ea345069b43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ți un document nou." ma:contentTypeScope="" ma:versionID="8c208091da10f5f56a20b222864c04a0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cd7aff4a546e981d8696df565623eea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D0C31C-E4D5-4CCD-A992-2E5CF60D1E04}"/>
</file>

<file path=customXml/itemProps2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9236CF9-460C-4ED1-8669-9ECE50CEC0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1642</Words>
  <Application>Microsoft Office PowerPoint</Application>
  <PresentationFormat>Custom</PresentationFormat>
  <Paragraphs>334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Euphemia</vt:lpstr>
      <vt:lpstr>Symbol</vt:lpstr>
      <vt:lpstr>Times New Roman</vt:lpstr>
      <vt:lpstr>Wingdings</vt:lpstr>
      <vt:lpstr>tf02787947</vt:lpstr>
      <vt:lpstr>PROGRAMARE AVANSATĂ PE OBIECTE</vt:lpstr>
      <vt:lpstr>  Temtică curs 4</vt:lpstr>
      <vt:lpstr>  AGREGARE ȘI COMPOZIȚIE</vt:lpstr>
      <vt:lpstr>  AGREGARE ȘI COMPOZIȚIE</vt:lpstr>
      <vt:lpstr>  AGREGARE ȘI COMPOZIȚIE</vt:lpstr>
      <vt:lpstr>  AGREGARE ȘI COMPOZIȚIE</vt:lpstr>
      <vt:lpstr>  AGREGARE ȘI COMPOZIȚIE</vt:lpstr>
      <vt:lpstr>  ȘIRURI DE CARACTERE</vt:lpstr>
      <vt:lpstr>  CLASA STRING</vt:lpstr>
      <vt:lpstr>  TABELA DE LITERALI </vt:lpstr>
      <vt:lpstr>  CLASA STRING </vt:lpstr>
      <vt:lpstr>  CLASA STRING </vt:lpstr>
      <vt:lpstr>  CLASA STRING </vt:lpstr>
      <vt:lpstr>      CLASA STRING </vt:lpstr>
      <vt:lpstr>      CLASA STRING </vt:lpstr>
      <vt:lpstr>      CLASA STRING </vt:lpstr>
      <vt:lpstr>      CLASA STRING </vt:lpstr>
      <vt:lpstr>      CLASA STRING </vt:lpstr>
      <vt:lpstr>      CLASA StringBuilder </vt:lpstr>
      <vt:lpstr>      StringBuilder </vt:lpstr>
      <vt:lpstr>      CLASA StringBuffer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2017-02-16T11:49:56Z</dcterms:created>
  <dcterms:modified xsi:type="dcterms:W3CDTF">2023-03-24T06:17:07Z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0x0101004C135BD657036C459C65CE996F0B7E63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