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7"/>
    </p:embeddedFont>
    <p:embeddedFont>
      <p:font typeface="Oswald" pitchFamily="2" charset="7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f61b6ad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f61b6ad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f61b6ad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f61b6ad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f61b6ad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f61b6ad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f61b6ad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f61b6ad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4cf23e0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4cf23e0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f61b6ad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f61b6ad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f61b6ad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f61b6ad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f61b6ad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f61b6ad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f61b6ad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f61b6ad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f61b6ad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f61b6ad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f61b6ad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f61b6ad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f61b6ada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f61b6ada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f61b6ada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f61b6ada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iveaction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https://sqlmonitor.codeplex.com/" TargetMode="External"/><Relationship Id="rId4" Type="http://schemas.openxmlformats.org/officeDocument/2006/relationships/hyperlink" Target="http://newrelic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capistranorb.com/" TargetMode="External"/><Relationship Id="rId7" Type="http://schemas.openxmlformats.org/officeDocument/2006/relationships/hyperlink" Target="https://www.docker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oracle.com/javase/tutorial/deployment/deploymentInDepth/jnlp.html" TargetMode="External"/><Relationship Id="rId5" Type="http://schemas.openxmlformats.org/officeDocument/2006/relationships/hyperlink" Target="https://octopus.com/" TargetMode="External"/><Relationship Id="rId4" Type="http://schemas.openxmlformats.org/officeDocument/2006/relationships/hyperlink" Target="https://www.chef.io/chef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Continuous delivery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&amp;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Live monitoring</a:t>
            </a:r>
            <a:endParaRPr sz="36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Popa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Gemini Solutions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270825" y="469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delivery - testing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318325"/>
            <a:ext cx="386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CI: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Reproduce un mediu de testare automata (teste unitare, de integrare, de performanta);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declanseaza manual, programat periodic, sau la schimbari in codul sursa;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Publica rezultatele testelor, code coverage), semnaleaza erori.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450" y="262100"/>
            <a:ext cx="3070851" cy="9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950" y="1318325"/>
            <a:ext cx="4483475" cy="348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delivery - release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352550"/>
            <a:ext cx="544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Instrumente de deployment se ocupa de: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 in mediul de productie;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Compunere “Release notes” automat, pe baza noilor functionalitati / bug fixes incluse;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Calculeaza numerele de versiune;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Trimite notificari.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175" y="1203488"/>
            <a:ext cx="2736525" cy="27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monitoring software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6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Sisteme software ce analizează condițiile de execuție ale aplicațiilor, atât în medii de dezvoltare sau testare, cât mai ales în producție.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LiveAction - </a:t>
            </a:r>
            <a:r>
              <a:rPr lang="en" sz="1400" u="sng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http://liveaction.com/</a:t>
            </a:r>
            <a:r>
              <a:rPr lang="en" sz="1400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New Relic - </a:t>
            </a:r>
            <a:r>
              <a:rPr lang="en" sz="1400" u="sng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http://newrelic.com/</a:t>
            </a:r>
            <a:r>
              <a:rPr lang="en" sz="1400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SQL Live Monitor - </a:t>
            </a:r>
            <a:r>
              <a:rPr lang="en" sz="1400" u="sng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https://sqlmonitor.codeplex.com/</a:t>
            </a:r>
            <a:r>
              <a:rPr lang="en" sz="1400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Caracteristici: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Instrumentează aplicațiile țintă, prin programe / plug-ins adiționale cu overhead minim.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Colectează date de intrare, ieșire sau performață ale aplicațiilor, punându-le la dispoziția utilizatorilor într-o interfață prietenoasă, deregulă configurabilă.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6">
            <a:alphaModFix/>
          </a:blip>
          <a:srcRect l="20050" r="19846"/>
          <a:stretch/>
        </p:blipFill>
        <p:spPr>
          <a:xfrm>
            <a:off x="6236375" y="1662700"/>
            <a:ext cx="2178175" cy="18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339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Relic Monitoring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0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Gestioneaza si monitorizează: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Aplicații web;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Servere dedicate (application server, baze de date, ...etc.);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Sisteme hardware; 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...prin intermediul unor plug-ins ce se instalează pe mașina țintă, sau prin requests periodice (ping, polling) către aceasta mașină.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D9D9D9"/>
              </a:solidFill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600" y="188350"/>
            <a:ext cx="874700" cy="8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700" y="1145623"/>
            <a:ext cx="5664451" cy="301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339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Relic Monitoring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403425" y="971325"/>
            <a:ext cx="2849100" cy="3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Sumarizeaza informatii despre executia aplicatiilor (similar cu profilerele sau instrumentele de stress testing):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Timpii medii de executie, timpi de acces, timpi de raspuns;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Nivelul de incarcare a masinilor tinta (CPU, memorie, disk);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Traficul pe internet, localizare geografica a clientilor;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Erori de executie, cauza erorilor identificate in cod. 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D9D9D9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600" y="188350"/>
            <a:ext cx="874700" cy="8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1450" y="1505062"/>
            <a:ext cx="5450851" cy="30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 delivery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Release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Instrumente de deployment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monitoring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delivery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81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FFFFFF"/>
                </a:solidFill>
              </a:rPr>
              <a:t>Definitie</a:t>
            </a:r>
            <a:r>
              <a:rPr lang="en" dirty="0">
                <a:solidFill>
                  <a:srgbClr val="FFFFFF"/>
                </a:solidFill>
              </a:rPr>
              <a:t>:</a:t>
            </a:r>
            <a:r>
              <a:rPr lang="en" dirty="0"/>
              <a:t>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Tehnica</a:t>
            </a:r>
            <a:r>
              <a:rPr lang="en" dirty="0"/>
              <a:t> software de </a:t>
            </a:r>
            <a:r>
              <a:rPr lang="en" dirty="0" err="1"/>
              <a:t>lucru</a:t>
            </a:r>
            <a:r>
              <a:rPr lang="en" dirty="0"/>
              <a:t> in </a:t>
            </a:r>
            <a:r>
              <a:rPr lang="en" dirty="0" err="1"/>
              <a:t>cicluri</a:t>
            </a:r>
            <a:r>
              <a:rPr lang="en" dirty="0"/>
              <a:t> </a:t>
            </a:r>
            <a:r>
              <a:rPr lang="en" dirty="0" err="1"/>
              <a:t>scurte</a:t>
            </a:r>
            <a:r>
              <a:rPr lang="en" dirty="0"/>
              <a:t>, cu </a:t>
            </a:r>
            <a:r>
              <a:rPr lang="en" dirty="0" err="1"/>
              <a:t>scopul</a:t>
            </a:r>
            <a:r>
              <a:rPr lang="en" dirty="0"/>
              <a:t> de a </a:t>
            </a:r>
            <a:r>
              <a:rPr lang="en" dirty="0" err="1"/>
              <a:t>avea</a:t>
            </a:r>
            <a:r>
              <a:rPr lang="en" dirty="0"/>
              <a:t> in </a:t>
            </a:r>
            <a:r>
              <a:rPr lang="en" dirty="0" err="1"/>
              <a:t>orice</a:t>
            </a:r>
            <a:r>
              <a:rPr lang="en" dirty="0"/>
              <a:t> moment o </a:t>
            </a:r>
            <a:r>
              <a:rPr lang="en" dirty="0" err="1"/>
              <a:t>aplicatie</a:t>
            </a:r>
            <a:r>
              <a:rPr lang="en" dirty="0"/>
              <a:t> </a:t>
            </a:r>
            <a:r>
              <a:rPr lang="en" dirty="0" err="1"/>
              <a:t>stabila</a:t>
            </a:r>
            <a:r>
              <a:rPr lang="en" dirty="0"/>
              <a:t>, </a:t>
            </a:r>
            <a:r>
              <a:rPr lang="en" dirty="0" err="1"/>
              <a:t>pregatita</a:t>
            </a:r>
            <a:r>
              <a:rPr lang="en" dirty="0"/>
              <a:t> </a:t>
            </a:r>
            <a:r>
              <a:rPr lang="en" dirty="0" err="1"/>
              <a:t>pentru</a:t>
            </a:r>
            <a:r>
              <a:rPr lang="en" dirty="0"/>
              <a:t> </a:t>
            </a:r>
            <a:r>
              <a:rPr lang="en" i="1" dirty="0"/>
              <a:t>deployment</a:t>
            </a:r>
            <a:r>
              <a:rPr lang="en" dirty="0"/>
              <a:t> in </a:t>
            </a:r>
            <a:r>
              <a:rPr lang="en" dirty="0" err="1"/>
              <a:t>productie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 err="1">
                <a:solidFill>
                  <a:srgbClr val="FFFFFF"/>
                </a:solidFill>
              </a:rPr>
              <a:t>Caracteristici</a:t>
            </a:r>
            <a:r>
              <a:rPr lang="en" dirty="0">
                <a:solidFill>
                  <a:srgbClr val="FFFFFF"/>
                </a:solidFill>
              </a:rPr>
              <a:t>:</a:t>
            </a:r>
            <a:endParaRPr dirty="0"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 dirty="0">
                <a:solidFill>
                  <a:srgbClr val="D9D9D9"/>
                </a:solidFill>
              </a:rPr>
              <a:t>Se </a:t>
            </a:r>
            <a:r>
              <a:rPr lang="en" dirty="0" err="1">
                <a:solidFill>
                  <a:srgbClr val="D9D9D9"/>
                </a:solidFill>
              </a:rPr>
              <a:t>dezvolta</a:t>
            </a:r>
            <a:r>
              <a:rPr lang="en" dirty="0">
                <a:solidFill>
                  <a:srgbClr val="D9D9D9"/>
                </a:solidFill>
              </a:rPr>
              <a:t> </a:t>
            </a:r>
            <a:r>
              <a:rPr lang="en" dirty="0" err="1">
                <a:solidFill>
                  <a:srgbClr val="D9D9D9"/>
                </a:solidFill>
              </a:rPr>
              <a:t>aplicatia</a:t>
            </a:r>
            <a:r>
              <a:rPr lang="en" dirty="0">
                <a:solidFill>
                  <a:srgbClr val="D9D9D9"/>
                </a:solidFill>
              </a:rPr>
              <a:t>, se </a:t>
            </a:r>
            <a:r>
              <a:rPr lang="en" dirty="0" err="1">
                <a:solidFill>
                  <a:srgbClr val="D9D9D9"/>
                </a:solidFill>
              </a:rPr>
              <a:t>testeaza</a:t>
            </a:r>
            <a:r>
              <a:rPr lang="en" dirty="0">
                <a:solidFill>
                  <a:srgbClr val="D9D9D9"/>
                </a:solidFill>
              </a:rPr>
              <a:t> </a:t>
            </a:r>
            <a:r>
              <a:rPr lang="en" dirty="0" err="1">
                <a:solidFill>
                  <a:srgbClr val="D9D9D9"/>
                </a:solidFill>
              </a:rPr>
              <a:t>si</a:t>
            </a:r>
            <a:r>
              <a:rPr lang="en" dirty="0">
                <a:solidFill>
                  <a:srgbClr val="D9D9D9"/>
                </a:solidFill>
              </a:rPr>
              <a:t> se publica in </a:t>
            </a:r>
            <a:r>
              <a:rPr lang="en" dirty="0" err="1">
                <a:solidFill>
                  <a:srgbClr val="D9D9D9"/>
                </a:solidFill>
              </a:rPr>
              <a:t>productie</a:t>
            </a:r>
            <a:r>
              <a:rPr lang="en" dirty="0">
                <a:solidFill>
                  <a:srgbClr val="D9D9D9"/>
                </a:solidFill>
              </a:rPr>
              <a:t> in </a:t>
            </a:r>
            <a:r>
              <a:rPr lang="en" dirty="0" err="1">
                <a:solidFill>
                  <a:srgbClr val="D9D9D9"/>
                </a:solidFill>
              </a:rPr>
              <a:t>ritm</a:t>
            </a:r>
            <a:r>
              <a:rPr lang="en" dirty="0">
                <a:solidFill>
                  <a:srgbClr val="D9D9D9"/>
                </a:solidFill>
              </a:rPr>
              <a:t> </a:t>
            </a:r>
            <a:r>
              <a:rPr lang="en" dirty="0" err="1">
                <a:solidFill>
                  <a:srgbClr val="D9D9D9"/>
                </a:solidFill>
              </a:rPr>
              <a:t>crescut</a:t>
            </a:r>
            <a:r>
              <a:rPr lang="en" dirty="0">
                <a:solidFill>
                  <a:srgbClr val="D9D9D9"/>
                </a:solidFill>
              </a:rPr>
              <a:t>;</a:t>
            </a:r>
            <a:endParaRPr dirty="0">
              <a:solidFill>
                <a:srgbClr val="D9D9D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 dirty="0">
                <a:solidFill>
                  <a:srgbClr val="D9D9D9"/>
                </a:solidFill>
              </a:rPr>
              <a:t>Capacitate de a </a:t>
            </a:r>
            <a:r>
              <a:rPr lang="en" dirty="0" err="1">
                <a:solidFill>
                  <a:srgbClr val="D9D9D9"/>
                </a:solidFill>
              </a:rPr>
              <a:t>lucra</a:t>
            </a:r>
            <a:r>
              <a:rPr lang="en" dirty="0">
                <a:solidFill>
                  <a:srgbClr val="D9D9D9"/>
                </a:solidFill>
              </a:rPr>
              <a:t> pe </a:t>
            </a:r>
            <a:r>
              <a:rPr lang="en" dirty="0" err="1">
                <a:solidFill>
                  <a:srgbClr val="D9D9D9"/>
                </a:solidFill>
              </a:rPr>
              <a:t>mai</a:t>
            </a:r>
            <a:r>
              <a:rPr lang="en" dirty="0">
                <a:solidFill>
                  <a:srgbClr val="D9D9D9"/>
                </a:solidFill>
              </a:rPr>
              <a:t> </a:t>
            </a:r>
            <a:r>
              <a:rPr lang="en" dirty="0" err="1">
                <a:solidFill>
                  <a:srgbClr val="D9D9D9"/>
                </a:solidFill>
              </a:rPr>
              <a:t>multe</a:t>
            </a:r>
            <a:r>
              <a:rPr lang="en" dirty="0">
                <a:solidFill>
                  <a:srgbClr val="D9D9D9"/>
                </a:solidFill>
              </a:rPr>
              <a:t> “</a:t>
            </a:r>
            <a:r>
              <a:rPr lang="en" dirty="0" err="1">
                <a:solidFill>
                  <a:srgbClr val="D9D9D9"/>
                </a:solidFill>
              </a:rPr>
              <a:t>ramuri</a:t>
            </a:r>
            <a:r>
              <a:rPr lang="en" dirty="0">
                <a:solidFill>
                  <a:srgbClr val="D9D9D9"/>
                </a:solidFill>
              </a:rPr>
              <a:t>” (branches) (</a:t>
            </a:r>
            <a:r>
              <a:rPr lang="en" dirty="0" err="1">
                <a:solidFill>
                  <a:srgbClr val="D9D9D9"/>
                </a:solidFill>
              </a:rPr>
              <a:t>functionalitati</a:t>
            </a:r>
            <a:r>
              <a:rPr lang="en" dirty="0">
                <a:solidFill>
                  <a:srgbClr val="D9D9D9"/>
                </a:solidFill>
              </a:rPr>
              <a:t> </a:t>
            </a:r>
            <a:r>
              <a:rPr lang="en" dirty="0" err="1">
                <a:solidFill>
                  <a:srgbClr val="D9D9D9"/>
                </a:solidFill>
              </a:rPr>
              <a:t>noi</a:t>
            </a:r>
            <a:r>
              <a:rPr lang="en" dirty="0">
                <a:solidFill>
                  <a:srgbClr val="D9D9D9"/>
                </a:solidFill>
              </a:rPr>
              <a:t> </a:t>
            </a:r>
            <a:r>
              <a:rPr lang="en" dirty="0" err="1">
                <a:solidFill>
                  <a:srgbClr val="D9D9D9"/>
                </a:solidFill>
              </a:rPr>
              <a:t>sau</a:t>
            </a:r>
            <a:r>
              <a:rPr lang="en" dirty="0">
                <a:solidFill>
                  <a:srgbClr val="D9D9D9"/>
                </a:solidFill>
              </a:rPr>
              <a:t> bug fixes), </a:t>
            </a:r>
            <a:r>
              <a:rPr lang="en" dirty="0" err="1">
                <a:solidFill>
                  <a:srgbClr val="D9D9D9"/>
                </a:solidFill>
              </a:rPr>
              <a:t>izolate</a:t>
            </a:r>
            <a:r>
              <a:rPr lang="en" dirty="0">
                <a:solidFill>
                  <a:srgbClr val="D9D9D9"/>
                </a:solidFill>
              </a:rPr>
              <a:t> </a:t>
            </a:r>
            <a:r>
              <a:rPr lang="en" dirty="0" err="1">
                <a:solidFill>
                  <a:srgbClr val="D9D9D9"/>
                </a:solidFill>
              </a:rPr>
              <a:t>si</a:t>
            </a:r>
            <a:r>
              <a:rPr lang="en" dirty="0">
                <a:solidFill>
                  <a:srgbClr val="D9D9D9"/>
                </a:solidFill>
              </a:rPr>
              <a:t> derivate din </a:t>
            </a:r>
            <a:r>
              <a:rPr lang="en" i="1" dirty="0">
                <a:solidFill>
                  <a:srgbClr val="D9D9D9"/>
                </a:solidFill>
              </a:rPr>
              <a:t>trunk </a:t>
            </a:r>
            <a:r>
              <a:rPr lang="en" dirty="0">
                <a:solidFill>
                  <a:srgbClr val="D9D9D9"/>
                </a:solidFill>
              </a:rPr>
              <a:t>;</a:t>
            </a:r>
            <a:endParaRPr dirty="0">
              <a:solidFill>
                <a:srgbClr val="D9D9D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 dirty="0" err="1">
                <a:solidFill>
                  <a:srgbClr val="D9D9D9"/>
                </a:solidFill>
              </a:rPr>
              <a:t>Optiunea</a:t>
            </a:r>
            <a:r>
              <a:rPr lang="en" dirty="0">
                <a:solidFill>
                  <a:srgbClr val="D9D9D9"/>
                </a:solidFill>
              </a:rPr>
              <a:t> de a publica in </a:t>
            </a:r>
            <a:r>
              <a:rPr lang="en" dirty="0" err="1">
                <a:solidFill>
                  <a:srgbClr val="D9D9D9"/>
                </a:solidFill>
              </a:rPr>
              <a:t>productie</a:t>
            </a:r>
            <a:r>
              <a:rPr lang="en" dirty="0">
                <a:solidFill>
                  <a:srgbClr val="D9D9D9"/>
                </a:solidFill>
              </a:rPr>
              <a:t> </a:t>
            </a:r>
            <a:r>
              <a:rPr lang="en" dirty="0" err="1">
                <a:solidFill>
                  <a:srgbClr val="D9D9D9"/>
                </a:solidFill>
              </a:rPr>
              <a:t>numai</a:t>
            </a:r>
            <a:r>
              <a:rPr lang="en" dirty="0">
                <a:solidFill>
                  <a:srgbClr val="D9D9D9"/>
                </a:solidFill>
              </a:rPr>
              <a:t> </a:t>
            </a:r>
            <a:r>
              <a:rPr lang="en" dirty="0" err="1">
                <a:solidFill>
                  <a:srgbClr val="D9D9D9"/>
                </a:solidFill>
              </a:rPr>
              <a:t>anumite</a:t>
            </a:r>
            <a:r>
              <a:rPr lang="en" dirty="0">
                <a:solidFill>
                  <a:srgbClr val="D9D9D9"/>
                </a:solidFill>
              </a:rPr>
              <a:t> </a:t>
            </a:r>
            <a:r>
              <a:rPr lang="en" dirty="0" err="1">
                <a:solidFill>
                  <a:srgbClr val="D9D9D9"/>
                </a:solidFill>
              </a:rPr>
              <a:t>modificari</a:t>
            </a:r>
            <a:r>
              <a:rPr lang="en" dirty="0">
                <a:solidFill>
                  <a:srgbClr val="D9D9D9"/>
                </a:solidFill>
              </a:rPr>
              <a:t>, </a:t>
            </a:r>
            <a:r>
              <a:rPr lang="en" dirty="0" err="1">
                <a:solidFill>
                  <a:srgbClr val="D9D9D9"/>
                </a:solidFill>
              </a:rPr>
              <a:t>intr</a:t>
            </a:r>
            <a:r>
              <a:rPr lang="en" dirty="0">
                <a:solidFill>
                  <a:srgbClr val="D9D9D9"/>
                </a:solidFill>
              </a:rPr>
              <a:t>-un </a:t>
            </a:r>
            <a:r>
              <a:rPr lang="en" dirty="0" err="1">
                <a:solidFill>
                  <a:srgbClr val="D9D9D9"/>
                </a:solidFill>
              </a:rPr>
              <a:t>timp</a:t>
            </a:r>
            <a:r>
              <a:rPr lang="en" dirty="0">
                <a:solidFill>
                  <a:srgbClr val="D9D9D9"/>
                </a:solidFill>
              </a:rPr>
              <a:t> </a:t>
            </a:r>
            <a:r>
              <a:rPr lang="en" dirty="0" err="1">
                <a:solidFill>
                  <a:srgbClr val="D9D9D9"/>
                </a:solidFill>
              </a:rPr>
              <a:t>scurt</a:t>
            </a:r>
            <a:r>
              <a:rPr lang="en" dirty="0">
                <a:solidFill>
                  <a:srgbClr val="D9D9D9"/>
                </a:solidFill>
              </a:rPr>
              <a:t>.</a:t>
            </a:r>
            <a:endParaRPr dirty="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600" y="1437825"/>
            <a:ext cx="2845700" cy="28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delivery - build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Dezvoltarea aplicatiei se realizeaza in cicluri scurte, de ordinul zilelor - saptamani, la sfarsitul carora se poate efectua un </a:t>
            </a:r>
            <a:r>
              <a:rPr lang="en" i="1"/>
              <a:t>deployment</a:t>
            </a:r>
            <a:r>
              <a:rPr lang="en"/>
              <a:t> sau un </a:t>
            </a:r>
            <a:r>
              <a:rPr lang="en" i="1"/>
              <a:t>release</a:t>
            </a:r>
            <a:r>
              <a:rPr lang="en"/>
              <a:t> in productie.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folosesc </a:t>
            </a:r>
            <a:r>
              <a:rPr lang="en" i="1"/>
              <a:t>feature branches </a:t>
            </a:r>
            <a:r>
              <a:rPr lang="en"/>
              <a:t>pentru fiecare noua functionalitate sau bug fix, divergente din </a:t>
            </a:r>
            <a:r>
              <a:rPr lang="en" i="1"/>
              <a:t>trunk</a:t>
            </a:r>
            <a:r>
              <a:rPr lang="en"/>
              <a:t>, astfel incat acestea sunt izolate, si se pot testa si accepta individual.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 </a:t>
            </a:r>
            <a:r>
              <a:rPr lang="en"/>
              <a:t>La nivelul de build se executa testele unitare, de validare a codului, ideal printr-un </a:t>
            </a:r>
            <a:r>
              <a:rPr lang="en" i="1"/>
              <a:t>code coverage</a:t>
            </a:r>
            <a:r>
              <a:rPr lang="en"/>
              <a:t> cat mai apropiat de 100%.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Procesul de testare unitara poate fi automat prin solutii de continuous integration, precum </a:t>
            </a:r>
            <a:r>
              <a:rPr lang="en" i="1"/>
              <a:t>Jenkins CI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delivery - deploy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514475"/>
            <a:ext cx="5453400" cy="3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deployment - automatizeaza procesul de deployment, astfel incat fiecare membru al echipei, imediat ce a terminat munca in legatura cu o noua functionalitate sau bug fix, declanseaza deployment pe o masina de acceptanta, urmand se fie executate teste de integrare, sau teste exploratorii, inainte de a fi publicate in productie.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875" y="1631275"/>
            <a:ext cx="2981425" cy="22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Instrumente de deployment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- instalarea, configurarea și controlul unei aplicații software pe o mașină țintă, locală sau la distanță, într-o manieră similară cu un instrument de build, sau bazându-se pe un asemenea instrument.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Necesitatea sistemelor de deployment: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Automatizează instalarea și configurarea aplicației;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Permite accesul la distanță pe mediul de lucru;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Asigură continuarea funcționalității (minimal downtime);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Permite revenirea la versiuni anterioare a aplicației (capistrano);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Minimizarea impactului asupra utilizatorilor, menținând serverele în stare de funcționare în timpul deploymentului (capistrano).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</a:rPr>
              <a:t>Exemple: </a:t>
            </a:r>
            <a:r>
              <a:rPr lang="en"/>
              <a:t>capistrano, chef, Docker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Scenarii de deployment 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75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Continuous delivery (CD) - </a:t>
            </a:r>
            <a:r>
              <a:rPr lang="en" sz="14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publicare</a:t>
            </a:r>
            <a:r>
              <a:rPr lang="en" sz="14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" sz="14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testare</a:t>
            </a:r>
            <a:r>
              <a:rPr lang="en" sz="14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automata in </a:t>
            </a:r>
            <a:r>
              <a:rPr lang="en" sz="14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urma</a:t>
            </a:r>
            <a:r>
              <a:rPr lang="en" sz="14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modificarii</a:t>
            </a:r>
            <a:r>
              <a:rPr lang="en" sz="14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codului</a:t>
            </a:r>
            <a:r>
              <a:rPr lang="en" sz="14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" sz="14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4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" sz="14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: Jenkins CI)</a:t>
            </a:r>
            <a:endParaRPr sz="1400" dirty="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Nightly builds - </a:t>
            </a:r>
            <a:r>
              <a:rPr lang="en" sz="14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publicare</a:t>
            </a:r>
            <a:r>
              <a:rPr lang="en" sz="14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" sz="14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testare</a:t>
            </a:r>
            <a:r>
              <a:rPr lang="en" sz="14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periodica</a:t>
            </a:r>
            <a:r>
              <a:rPr lang="en" sz="14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" sz="14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aplicatiei</a:t>
            </a:r>
            <a:endParaRPr sz="1400" dirty="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Actualizarea</a:t>
            </a:r>
            <a:r>
              <a:rPr lang="en" sz="14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dependentelor</a:t>
            </a:r>
            <a:endParaRPr sz="1400" dirty="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Push-button builds</a:t>
            </a:r>
            <a:endParaRPr sz="1400" dirty="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Rollback deployment</a:t>
            </a:r>
            <a:endParaRPr sz="1400" b="1" dirty="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675" y="2132975"/>
            <a:ext cx="4238025" cy="26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Instrumente de deployment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Capistrano - </a:t>
            </a:r>
            <a:r>
              <a:rPr lang="en" sz="1400" u="sng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http://capistranorb.com/</a:t>
            </a:r>
            <a:r>
              <a:rPr lang="en" sz="1400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Chef - </a:t>
            </a:r>
            <a:r>
              <a:rPr lang="en" sz="1400" u="sng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https://www.chef.io/chef/</a:t>
            </a:r>
            <a:r>
              <a:rPr lang="en" sz="1400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Octopus Deploy - </a:t>
            </a:r>
            <a:r>
              <a:rPr lang="en" sz="1400" u="sng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https://octopus.com/</a:t>
            </a:r>
            <a:r>
              <a:rPr lang="en" sz="1400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Java Network Launching Protocol (JNLP) - </a:t>
            </a:r>
            <a:r>
              <a:rPr lang="en" sz="1400" u="sng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https://docs.oracle.com/javase/tutorial/deployment/deploymentInDepth/jnlp.html</a:t>
            </a:r>
            <a:endParaRPr sz="1400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Docker - </a:t>
            </a:r>
            <a:r>
              <a:rPr lang="en" sz="1400" u="sng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https://www.docker.com/</a:t>
            </a:r>
            <a:r>
              <a:rPr lang="en" sz="1400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41250" y="2694113"/>
            <a:ext cx="28575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Capistrano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328275"/>
            <a:ext cx="465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Capistrano RB este un instrument universal de execuție a scripturilor pe un server la distanță scris în limbajul Ruby, utilizând protocolul SSH.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Scripturile sunt deregulă task-uri de tip </a:t>
            </a:r>
            <a:r>
              <a:rPr lang="en" sz="1400" i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rake</a:t>
            </a: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, ce urmează a fi executate pe mașini ținta </a:t>
            </a:r>
            <a:r>
              <a:rPr lang="en" sz="1400" i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, însă se pot executa remote orice fel de comenzi de sistem sau scripturi bash.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Aceleași scripturi vor fi executate parametrizat, în funcție de mașina țintă (mediu de dezvoltare, testare sau producție).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250" y="269949"/>
            <a:ext cx="2677250" cy="6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7650" y="1405187"/>
            <a:ext cx="3626775" cy="27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Microsoft Macintosh PowerPoint</Application>
  <PresentationFormat>On-screen Show (16:9)</PresentationFormat>
  <Paragraphs>91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Oswald</vt:lpstr>
      <vt:lpstr>Average</vt:lpstr>
      <vt:lpstr>Arial</vt:lpstr>
      <vt:lpstr>Slate</vt:lpstr>
      <vt:lpstr>Continuous delivery &amp; Live monitoring</vt:lpstr>
      <vt:lpstr>Cuprins</vt:lpstr>
      <vt:lpstr>Continuous delivery</vt:lpstr>
      <vt:lpstr>Continuous delivery - build</vt:lpstr>
      <vt:lpstr>Continuous delivery - deploy</vt:lpstr>
      <vt:lpstr>Instrumente de deployment</vt:lpstr>
      <vt:lpstr>Scenarii de deployment </vt:lpstr>
      <vt:lpstr>Instrumente de deployment</vt:lpstr>
      <vt:lpstr>Capistrano</vt:lpstr>
      <vt:lpstr>Continuous delivery - testing</vt:lpstr>
      <vt:lpstr>Continuous delivery - release</vt:lpstr>
      <vt:lpstr>Live monitoring software</vt:lpstr>
      <vt:lpstr>New Relic Monitoring</vt:lpstr>
      <vt:lpstr>New Relic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 &amp; Live monitoring</dc:title>
  <cp:lastModifiedBy>Alin Stefanescu</cp:lastModifiedBy>
  <cp:revision>1</cp:revision>
  <dcterms:modified xsi:type="dcterms:W3CDTF">2019-05-23T16:27:46Z</dcterms:modified>
</cp:coreProperties>
</file>