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72" r:id="rId2"/>
    <p:sldId id="278" r:id="rId3"/>
    <p:sldId id="279" r:id="rId4"/>
    <p:sldId id="280" r:id="rId5"/>
    <p:sldId id="281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83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4" r:id="rId27"/>
    <p:sldId id="303" r:id="rId28"/>
    <p:sldId id="304" r:id="rId29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133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412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402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3284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65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76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69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2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197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782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9901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9749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883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5257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1436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0391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975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574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687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985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9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350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299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618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31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310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07.03.2020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1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1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1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dia.law.ubbcluj.ro/articol.php?articolId=158#_ftn15" TargetMode="External"/><Relationship Id="rId4" Type="http://schemas.openxmlformats.org/officeDocument/2006/relationships/hyperlink" Target="http://studia.law.ubbcluj.ro/articol.php?articolId=158#_ftn1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dia.law.ubbcluj.ro/articol.php?articolId=158#_ftn19" TargetMode="External"/><Relationship Id="rId4" Type="http://schemas.openxmlformats.org/officeDocument/2006/relationships/hyperlink" Target="http://studia.law.ubbcluj.ro/articol.php?articolId=158#_ftn1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2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4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udia.law.ubbcluj.ro/articol.php?articolId=158#_ftn46" TargetMode="External"/><Relationship Id="rId5" Type="http://schemas.openxmlformats.org/officeDocument/2006/relationships/hyperlink" Target="http://studia.law.ubbcluj.ro/articol.php?articolId=158#_ftn45" TargetMode="External"/><Relationship Id="rId4" Type="http://schemas.openxmlformats.org/officeDocument/2006/relationships/hyperlink" Target="http://studia.law.ubbcluj.ro/articol.php?articolId=158#_ftn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4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5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5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5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5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5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5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58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studia.law.ubbcluj.ro/articol.php?articolId=158#_ftnref5" TargetMode="External"/><Relationship Id="rId13" Type="http://schemas.openxmlformats.org/officeDocument/2006/relationships/hyperlink" Target="http://www.copyright.gov/title17/92chap1.html#106" TargetMode="External"/><Relationship Id="rId18" Type="http://schemas.openxmlformats.org/officeDocument/2006/relationships/hyperlink" Target="http://studia.law.ubbcluj.ro/articol.php?articolId=158#_ftnref13" TargetMode="External"/><Relationship Id="rId3" Type="http://schemas.openxmlformats.org/officeDocument/2006/relationships/hyperlink" Target="http://studia.law.ubbcluj.ro/articol.php?articolId=158#_ftnref2" TargetMode="External"/><Relationship Id="rId7" Type="http://schemas.openxmlformats.org/officeDocument/2006/relationships/hyperlink" Target="http://www.copyright.gov/title17/92chap1.html#107" TargetMode="External"/><Relationship Id="rId12" Type="http://schemas.openxmlformats.org/officeDocument/2006/relationships/hyperlink" Target="http://studia.law.ubbcluj.ro/articol.php?articolId=158#_ftnref9" TargetMode="External"/><Relationship Id="rId17" Type="http://schemas.openxmlformats.org/officeDocument/2006/relationships/hyperlink" Target="http://studia.law.ubbcluj.ro/articol.php?articolId=158#_ftnref12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studia.law.ubbcluj.ro/articol.php?articolId=158#_ftnref11" TargetMode="External"/><Relationship Id="rId20" Type="http://schemas.openxmlformats.org/officeDocument/2006/relationships/hyperlink" Target="http://studia.law.ubbcluj.ro/articol.php?articolId=158#_ftnref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udia.law.ubbcluj.ro/articol.php?articolId=158#_ftnref4" TargetMode="External"/><Relationship Id="rId11" Type="http://schemas.openxmlformats.org/officeDocument/2006/relationships/hyperlink" Target="http://studia.law.ubbcluj.ro/articol.php?articolId=158#_ftnref8" TargetMode="External"/><Relationship Id="rId5" Type="http://schemas.openxmlformats.org/officeDocument/2006/relationships/hyperlink" Target="http://www.tmb.ro/dosare_ecris.php?id_dosar=300000000161113" TargetMode="External"/><Relationship Id="rId15" Type="http://schemas.openxmlformats.org/officeDocument/2006/relationships/hyperlink" Target="http://studia.law.ubbcluj.ro/articol.php?articolId=158#_ftnref10" TargetMode="External"/><Relationship Id="rId10" Type="http://schemas.openxmlformats.org/officeDocument/2006/relationships/hyperlink" Target="http://studia.law.ubbcluj.ro/articol.php?articolId=158#_ftnref7" TargetMode="External"/><Relationship Id="rId19" Type="http://schemas.openxmlformats.org/officeDocument/2006/relationships/hyperlink" Target="http://studia.law.ubbcluj.ro/articol.php?articolId=158#_ftnref14" TargetMode="External"/><Relationship Id="rId4" Type="http://schemas.openxmlformats.org/officeDocument/2006/relationships/hyperlink" Target="http://studia.law.ubbcluj.ro/articol.php?articolId=158#_ftnref3" TargetMode="External"/><Relationship Id="rId9" Type="http://schemas.openxmlformats.org/officeDocument/2006/relationships/hyperlink" Target="http://studia.law.ubbcluj.ro/articol.php?articolId=158#_ftnref6" TargetMode="External"/><Relationship Id="rId14" Type="http://schemas.openxmlformats.org/officeDocument/2006/relationships/hyperlink" Target="http://www.copyright.gov/title17/92chap1.html#106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dep.ro/pls/legis/legis_pck.fram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po.int/treaties/en/ip/berne/trtdocs_wo001.html" TargetMode="External"/><Relationship Id="rId4" Type="http://schemas.openxmlformats.org/officeDocument/2006/relationships/hyperlink" Target="http://www.cdep.ro/pls/legis/legis_pck.fr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ia.law.ubbcluj.ro/articol.php?articolId=158#_ftn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a.law.ubbcluj.ro/articol.php?articolId=158#_ftn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Drepturile de autor – Studiu </a:t>
            </a:r>
            <a:r>
              <a:rPr lang="ro-RO"/>
              <a:t>de caz</a:t>
            </a:r>
            <a:br>
              <a:rPr lang="ro-RO"/>
            </a:br>
            <a:r>
              <a:rPr lang="ro-RO"/>
              <a:t>Note de curs</a:t>
            </a:r>
            <a:r>
              <a:rPr lang="it-IT"/>
              <a:t> 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Într-o altă opinie</a:t>
            </a:r>
            <a:r>
              <a:rPr lang="ro-RO" u="sng" dirty="0">
                <a:hlinkClick r:id="rId3"/>
              </a:rPr>
              <a:t>[6]</a:t>
            </a:r>
            <a:r>
              <a:rPr lang="ro-RO" dirty="0"/>
              <a:t>, se afirmă că drepturile de autor au fost deturnate de la obiectivele pentru care au fost introduse </a:t>
            </a:r>
            <a:r>
              <a:rPr lang="ro-RO" dirty="0" err="1"/>
              <a:t>iniţial</a:t>
            </a:r>
            <a:r>
              <a:rPr lang="ro-RO" dirty="0"/>
              <a:t>, devenind un obstacol în calea răspândirii </a:t>
            </a:r>
            <a:r>
              <a:rPr lang="ro-RO" dirty="0" err="1"/>
              <a:t>creaţiei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cunoaşterii</a:t>
            </a:r>
            <a:r>
              <a:rPr lang="ro-RO" dirty="0"/>
              <a:t>. Drepturile de autor sunt </a:t>
            </a:r>
            <a:r>
              <a:rPr lang="ro-RO" dirty="0" err="1"/>
              <a:t>supraprotejate</a:t>
            </a:r>
            <a:r>
              <a:rPr lang="ro-RO" dirty="0"/>
              <a:t> prin </a:t>
            </a:r>
            <a:r>
              <a:rPr lang="ro-RO" dirty="0" err="1"/>
              <a:t>existenţa</a:t>
            </a:r>
            <a:r>
              <a:rPr lang="ro-RO" dirty="0"/>
              <a:t> în structura lor a drepturilor morale. Ele nu mai </a:t>
            </a:r>
            <a:r>
              <a:rPr lang="ro-RO" dirty="0" err="1"/>
              <a:t>reuşesc</a:t>
            </a:r>
            <a:r>
              <a:rPr lang="ro-RO" dirty="0"/>
              <a:t> să </a:t>
            </a:r>
            <a:r>
              <a:rPr lang="ro-RO" dirty="0" err="1"/>
              <a:t>susţină</a:t>
            </a:r>
            <a:r>
              <a:rPr lang="ro-RO" dirty="0"/>
              <a:t> acel echilibru între interesul public, pe de o parte, </a:t>
            </a:r>
            <a:r>
              <a:rPr lang="ro-RO" dirty="0" err="1"/>
              <a:t>şi</a:t>
            </a:r>
            <a:r>
              <a:rPr lang="ro-RO" dirty="0"/>
              <a:t> interesele autorului, pe de alta, în vederea unei mai bune răspândiri a </a:t>
            </a:r>
            <a:r>
              <a:rPr lang="ro-RO" dirty="0" err="1"/>
              <a:t>creaţiei</a:t>
            </a:r>
            <a:r>
              <a:rPr lang="ro-RO" dirty="0"/>
              <a:t>. </a:t>
            </a:r>
            <a:r>
              <a:rPr lang="ro-RO" dirty="0" err="1"/>
              <a:t>Evoluţia</a:t>
            </a:r>
            <a:r>
              <a:rPr lang="ro-RO" dirty="0"/>
              <a:t> </a:t>
            </a:r>
            <a:r>
              <a:rPr lang="ro-RO" dirty="0" err="1"/>
              <a:t>societăţii</a:t>
            </a:r>
            <a:r>
              <a:rPr lang="ro-RO" dirty="0"/>
              <a:t> înspre globalizare </a:t>
            </a:r>
            <a:r>
              <a:rPr lang="ro-RO" dirty="0" err="1"/>
              <a:t>şi</a:t>
            </a:r>
            <a:r>
              <a:rPr lang="ro-RO" dirty="0"/>
              <a:t> tehnologizare are efecte </a:t>
            </a:r>
            <a:r>
              <a:rPr lang="ro-RO" dirty="0" err="1"/>
              <a:t>şi</a:t>
            </a:r>
            <a:r>
              <a:rPr lang="ro-RO" dirty="0"/>
              <a:t> în planul drepturilor de autor, trebuind analizat, în noul context, dacă vătămările care se aduc autorilor mai pot fi atenuate, evitate </a:t>
            </a:r>
            <a:r>
              <a:rPr lang="ro-RO" dirty="0" err="1"/>
              <a:t>şi</a:t>
            </a:r>
            <a:r>
              <a:rPr lang="ro-RO" dirty="0"/>
              <a:t> reparate prin sistemul </a:t>
            </a:r>
            <a:r>
              <a:rPr lang="ro-RO" dirty="0" err="1"/>
              <a:t>tradiţional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Potrivit autorului citat, scopul dreptului de autor este încurajarea </a:t>
            </a:r>
            <a:r>
              <a:rPr lang="ro-RO" dirty="0" err="1"/>
              <a:t>şi</a:t>
            </a:r>
            <a:r>
              <a:rPr lang="ro-RO" dirty="0"/>
              <a:t> promovarea </a:t>
            </a:r>
            <a:r>
              <a:rPr lang="ro-RO" dirty="0" err="1"/>
              <a:t>creaţiei</a:t>
            </a:r>
            <a:r>
              <a:rPr lang="ro-RO" dirty="0"/>
              <a:t>. Dreptul moral nu mai este, prin urmare, un drept natural, ci un instrument juridic, prin care se implementează o </a:t>
            </a:r>
            <a:r>
              <a:rPr lang="ro-RO" dirty="0" err="1"/>
              <a:t>voinţă</a:t>
            </a:r>
            <a:r>
              <a:rPr lang="ro-RO" dirty="0"/>
              <a:t> politică - aceea de a stimula efortul creator. Dacă, însă, prin </a:t>
            </a:r>
            <a:r>
              <a:rPr lang="ro-RO" dirty="0" err="1"/>
              <a:t>existenţa</a:t>
            </a:r>
            <a:r>
              <a:rPr lang="ro-RO" dirty="0"/>
              <a:t> drepturilor morale, autorul apare ca </a:t>
            </a:r>
            <a:r>
              <a:rPr lang="ro-RO" dirty="0" err="1"/>
              <a:t>şi</a:t>
            </a:r>
            <a:r>
              <a:rPr lang="ro-RO" dirty="0"/>
              <a:t> unic exploatator al operei </a:t>
            </a:r>
            <a:r>
              <a:rPr lang="ro-RO" dirty="0" err="1"/>
              <a:t>şi</a:t>
            </a:r>
            <a:r>
              <a:rPr lang="ro-RO" dirty="0"/>
              <a:t> al dreptului, putându-se prevala de el în orice moment </a:t>
            </a:r>
            <a:r>
              <a:rPr lang="ro-RO" dirty="0" err="1"/>
              <a:t>şi</a:t>
            </a:r>
            <a:r>
              <a:rPr lang="ro-RO" dirty="0"/>
              <a:t> în orice </a:t>
            </a:r>
            <a:r>
              <a:rPr lang="ro-RO" dirty="0" err="1"/>
              <a:t>situaţie</a:t>
            </a:r>
            <a:r>
              <a:rPr lang="ro-RO" dirty="0"/>
              <a:t>, apare o </a:t>
            </a:r>
            <a:r>
              <a:rPr lang="ro-RO" dirty="0" err="1"/>
              <a:t>contradicţie</a:t>
            </a:r>
            <a:r>
              <a:rPr lang="ro-RO" dirty="0"/>
              <a:t> în finalitatea doctrinei dreptului moral. Ele nu mai reprezintă metode de </a:t>
            </a:r>
            <a:r>
              <a:rPr lang="ro-RO" dirty="0" err="1"/>
              <a:t>protecţie</a:t>
            </a:r>
            <a:r>
              <a:rPr lang="ro-RO" dirty="0"/>
              <a:t> a autorului, ci mijloace de exploatare monopolistă a unei </a:t>
            </a:r>
            <a:r>
              <a:rPr lang="ro-RO" dirty="0" err="1"/>
              <a:t>creaţii</a:t>
            </a:r>
            <a:r>
              <a:rPr lang="ro-RO" dirty="0"/>
              <a:t>. Se trece de la </a:t>
            </a:r>
            <a:r>
              <a:rPr lang="ro-RO" dirty="0" err="1"/>
              <a:t>dorinţa</a:t>
            </a:r>
            <a:r>
              <a:rPr lang="ro-RO" dirty="0"/>
              <a:t> de a crea la aceea de a exploata.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Utilizarea echitabilă în SUA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ro-RO" dirty="0"/>
              <a:t>Doctrina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s-a fondat pe o celebră decizie americană din 1841, anume </a:t>
            </a:r>
            <a:r>
              <a:rPr lang="ro-RO" i="1" dirty="0" err="1"/>
              <a:t>Folsom</a:t>
            </a:r>
            <a:r>
              <a:rPr lang="ro-RO" i="1" dirty="0"/>
              <a:t> c. Marsh</a:t>
            </a:r>
            <a:r>
              <a:rPr lang="ro-RO" dirty="0"/>
              <a:t>. Motivarea acestei decizii constituie premisele formulării </a:t>
            </a:r>
            <a:r>
              <a:rPr lang="ro-RO" dirty="0" err="1"/>
              <a:t>Secţiunii</a:t>
            </a:r>
            <a:r>
              <a:rPr lang="ro-RO" dirty="0"/>
              <a:t> 107 a </a:t>
            </a:r>
            <a:r>
              <a:rPr lang="ro-RO" b="1" i="1" dirty="0"/>
              <a:t>Copyright Act</a:t>
            </a:r>
            <a:r>
              <a:rPr lang="ro-RO" dirty="0"/>
              <a:t> din 1976.</a:t>
            </a:r>
            <a:endParaRPr lang="en-US" dirty="0"/>
          </a:p>
          <a:p>
            <a:r>
              <a:rPr lang="ro-RO" dirty="0"/>
              <a:t>„</a:t>
            </a:r>
            <a:r>
              <a:rPr lang="ro-RO" i="1" dirty="0"/>
              <a:t>În cazul copyright-ului, este, de obicei, mai mult decât evident dacă o anumită operă a fost realizată prin copierea </a:t>
            </a:r>
            <a:r>
              <a:rPr lang="ro-RO" i="1" dirty="0" err="1"/>
              <a:t>substanţială</a:t>
            </a:r>
            <a:r>
              <a:rPr lang="ro-RO" i="1" dirty="0"/>
              <a:t> a alteia, prin mici omisiuni </a:t>
            </a:r>
            <a:r>
              <a:rPr lang="ro-RO" i="1" dirty="0" err="1"/>
              <a:t>şi</a:t>
            </a:r>
            <a:r>
              <a:rPr lang="ro-RO" i="1" dirty="0"/>
              <a:t> </a:t>
            </a:r>
            <a:r>
              <a:rPr lang="ro-RO" i="1" dirty="0" err="1"/>
              <a:t>diferenţe</a:t>
            </a:r>
            <a:r>
              <a:rPr lang="ro-RO" i="1" dirty="0"/>
              <a:t> formale, iar această copiere nu poate fi privită altfel decât ca </a:t>
            </a:r>
            <a:r>
              <a:rPr lang="ro-RO" i="1" dirty="0" err="1"/>
              <a:t>şi</a:t>
            </a:r>
            <a:r>
              <a:rPr lang="ro-RO" i="1" dirty="0"/>
              <a:t> o încălcare a drepturilor de autor; însă, în alte cazuri, asemănarea dintre două opere, precum </a:t>
            </a:r>
            <a:r>
              <a:rPr lang="ro-RO" i="1" dirty="0" err="1"/>
              <a:t>şi</a:t>
            </a:r>
            <a:r>
              <a:rPr lang="ro-RO" i="1" dirty="0"/>
              <a:t> chestiunea copierii, trebuie supusă unei analize care să pună în </a:t>
            </a:r>
            <a:r>
              <a:rPr lang="ro-RO" i="1" dirty="0" err="1"/>
              <a:t>balanţă</a:t>
            </a:r>
            <a:r>
              <a:rPr lang="ro-RO" i="1" dirty="0"/>
              <a:t> folosirea unor </a:t>
            </a:r>
            <a:r>
              <a:rPr lang="ro-RO" i="1" dirty="0" err="1"/>
              <a:t>părţi</a:t>
            </a:r>
            <a:r>
              <a:rPr lang="ro-RO" i="1" dirty="0"/>
              <a:t> dintr-o operă în cea de-a doua; natura, calitatea </a:t>
            </a:r>
            <a:r>
              <a:rPr lang="ro-RO" i="1" dirty="0" err="1"/>
              <a:t>şi</a:t>
            </a:r>
            <a:r>
              <a:rPr lang="ro-RO" i="1" dirty="0"/>
              <a:t> cantitatea acestora; subiectul fiecărei opere; gradul până la care se poate prezuma că cei doi autori au folosit </a:t>
            </a:r>
            <a:r>
              <a:rPr lang="ro-RO" i="1" dirty="0" err="1"/>
              <a:t>aceleaşi</a:t>
            </a:r>
            <a:r>
              <a:rPr lang="ro-RO" i="1" dirty="0"/>
              <a:t> surse de informare, sau au avut </a:t>
            </a:r>
            <a:r>
              <a:rPr lang="ro-RO" i="1" dirty="0" err="1"/>
              <a:t>aceeaşi</a:t>
            </a:r>
            <a:r>
              <a:rPr lang="ro-RO" i="1" dirty="0"/>
              <a:t> </a:t>
            </a:r>
            <a:r>
              <a:rPr lang="ro-RO" i="1" dirty="0" err="1"/>
              <a:t>intuiţie</a:t>
            </a:r>
            <a:r>
              <a:rPr lang="ro-RO" i="1" dirty="0"/>
              <a:t> în aranjarea </a:t>
            </a:r>
            <a:r>
              <a:rPr lang="ro-RO" i="1" dirty="0" err="1"/>
              <a:t>informaţiilor</a:t>
            </a:r>
            <a:r>
              <a:rPr lang="ro-RO" i="1" dirty="0"/>
              <a:t>. [...] Pe scurt, atunci când trebuie să decidem asupra acestor probleme, trebuie să cercetăm natura </a:t>
            </a:r>
            <a:r>
              <a:rPr lang="ro-RO" i="1" dirty="0" err="1"/>
              <a:t>şi</a:t>
            </a:r>
            <a:r>
              <a:rPr lang="ro-RO" i="1" dirty="0"/>
              <a:t> subiectul </a:t>
            </a:r>
            <a:r>
              <a:rPr lang="ro-RO" i="1" dirty="0" err="1"/>
              <a:t>selecţiilor</a:t>
            </a:r>
            <a:r>
              <a:rPr lang="ro-RO" i="1" dirty="0"/>
              <a:t> realizate, cantitatea </a:t>
            </a:r>
            <a:r>
              <a:rPr lang="ro-RO" i="1" dirty="0" err="1"/>
              <a:t>şi</a:t>
            </a:r>
            <a:r>
              <a:rPr lang="ro-RO" i="1" dirty="0"/>
              <a:t> calitatea materialelor folosite, </a:t>
            </a:r>
            <a:r>
              <a:rPr lang="ro-RO" i="1" dirty="0" err="1"/>
              <a:t>şi</a:t>
            </a:r>
            <a:r>
              <a:rPr lang="ro-RO" i="1" dirty="0"/>
              <a:t> gradul până la care ele pot dăuna vânzării sau profitului operei originale.</a:t>
            </a:r>
            <a:r>
              <a:rPr lang="ro-RO" dirty="0"/>
              <a:t>"</a:t>
            </a:r>
            <a:r>
              <a:rPr lang="ro-RO" u="sng" dirty="0">
                <a:hlinkClick r:id="rId3"/>
              </a:rPr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Utilizarea echitabilă în SUA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716529"/>
          </a:xfrm>
        </p:spPr>
        <p:txBody>
          <a:bodyPr rtlCol="0">
            <a:normAutofit fontScale="85000" lnSpcReduction="20000"/>
          </a:bodyPr>
          <a:lstStyle/>
          <a:p>
            <a:r>
              <a:rPr lang="ro-RO" dirty="0"/>
              <a:t>În </a:t>
            </a:r>
            <a:r>
              <a:rPr lang="ro-RO" dirty="0" err="1"/>
              <a:t>speţă</a:t>
            </a:r>
            <a:r>
              <a:rPr lang="ro-RO" dirty="0"/>
              <a:t>, este vorba despre folosirea unei opere literare despre George Washington, alcătuită din 12 volume - primul volum era o biografie scrisă în totalitate de către reclamant, iar următoarele reproduceau scrisorile </a:t>
            </a:r>
            <a:r>
              <a:rPr lang="ro-RO" dirty="0" err="1"/>
              <a:t>şi</a:t>
            </a:r>
            <a:r>
              <a:rPr lang="ro-RO" dirty="0"/>
              <a:t> alte opere ale lui Washington, cu note explicative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ilustraţii</a:t>
            </a:r>
            <a:r>
              <a:rPr lang="ro-RO" dirty="0"/>
              <a:t>. Pârâtul publicase, ulterior, o biografie restrânsă a </a:t>
            </a:r>
            <a:r>
              <a:rPr lang="ro-RO" dirty="0" err="1"/>
              <a:t>preşedintelui</a:t>
            </a:r>
            <a:r>
              <a:rPr lang="ro-RO" dirty="0"/>
              <a:t> american, destinată unor cititori mai </a:t>
            </a:r>
            <a:r>
              <a:rPr lang="ro-RO" dirty="0" err="1"/>
              <a:t>puţin</a:t>
            </a:r>
            <a:r>
              <a:rPr lang="ro-RO" dirty="0"/>
              <a:t> </a:t>
            </a:r>
            <a:r>
              <a:rPr lang="ro-RO" dirty="0" err="1"/>
              <a:t>pretenţioşi</a:t>
            </a:r>
            <a:r>
              <a:rPr lang="ro-RO" dirty="0"/>
              <a:t>. Prin analizarea celor două opere, s-a constatat că 353 din cele 866 de pagini ale operei subsecvente sunt copiate din volumele întocmite de reclamant. Mai mult decât atât, scrisorile reproduse erau cele mai interesante </a:t>
            </a:r>
            <a:r>
              <a:rPr lang="ro-RO" dirty="0" err="1"/>
              <a:t>şi</a:t>
            </a:r>
            <a:r>
              <a:rPr lang="ro-RO" dirty="0"/>
              <a:t> mai tulburătoare din întreaga </a:t>
            </a:r>
            <a:r>
              <a:rPr lang="ro-RO" dirty="0" err="1"/>
              <a:t>colecţie</a:t>
            </a:r>
            <a:r>
              <a:rPr lang="ro-RO" dirty="0"/>
              <a:t>. Prin urmare, în </a:t>
            </a:r>
            <a:r>
              <a:rPr lang="ro-RO" dirty="0" err="1"/>
              <a:t>speţă</a:t>
            </a:r>
            <a:r>
              <a:rPr lang="ro-RO" dirty="0"/>
              <a:t> nu este vorba despre un rezumat al operei reclamantului, sau despre o operă derivată, care să folosească </a:t>
            </a:r>
            <a:r>
              <a:rPr lang="ro-RO" dirty="0" err="1"/>
              <a:t>informaţii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scurte citate dintr-o operă anterioară. Este vorba doar despre o </a:t>
            </a:r>
            <a:r>
              <a:rPr lang="ro-RO" dirty="0" err="1"/>
              <a:t>selecţie</a:t>
            </a:r>
            <a:r>
              <a:rPr lang="ro-RO" dirty="0"/>
              <a:t> a celor mai fecunde scrisori ale lui George Washington, reproduse, fără îndoială, pentru a </a:t>
            </a:r>
            <a:r>
              <a:rPr lang="ro-RO" dirty="0" err="1"/>
              <a:t>obţine</a:t>
            </a:r>
            <a:r>
              <a:rPr lang="ro-RO" dirty="0"/>
              <a:t> un avantaj comercial. </a:t>
            </a:r>
            <a:r>
              <a:rPr lang="ro-RO" dirty="0" err="1"/>
              <a:t>Deşi</a:t>
            </a:r>
            <a:r>
              <a:rPr lang="ro-RO" dirty="0"/>
              <a:t> se admite că scrisorile </a:t>
            </a:r>
            <a:r>
              <a:rPr lang="ro-RO" dirty="0" err="1"/>
              <a:t>preşedintelui</a:t>
            </a:r>
            <a:r>
              <a:rPr lang="ro-RO" dirty="0"/>
              <a:t> american folosesc, în principal, interesului general, faptul că opera întocmită de reclamant a fost copiată în mod </a:t>
            </a:r>
            <a:r>
              <a:rPr lang="ro-RO" dirty="0" err="1"/>
              <a:t>substanţial</a:t>
            </a:r>
            <a:r>
              <a:rPr lang="ro-RO" dirty="0"/>
              <a:t> dăunează valorii acesteia. Prin urmare, s-a decis că s-a încălcat </a:t>
            </a:r>
            <a:r>
              <a:rPr lang="ro-RO" i="1" dirty="0"/>
              <a:t>copyright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</a:t>
            </a:r>
            <a:r>
              <a:rPr lang="ro-RO" dirty="0" err="1"/>
              <a:t>deţinut</a:t>
            </a:r>
            <a:r>
              <a:rPr lang="ro-RO" dirty="0"/>
              <a:t> de reclamant, </a:t>
            </a:r>
            <a:r>
              <a:rPr lang="ro-RO" dirty="0" err="1"/>
              <a:t>insistându-se</a:t>
            </a:r>
            <a:r>
              <a:rPr lang="ro-RO" dirty="0"/>
              <a:t> asupra ideii de proprietate pe care un autor o are asupra operei sale.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8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SUA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ro-RO" dirty="0"/>
              <a:t>Observăm că legiuitorul american este cu mult mai deschis decât </a:t>
            </a:r>
            <a:r>
              <a:rPr lang="ro-RO" dirty="0" err="1"/>
              <a:t>alţi</a:t>
            </a:r>
            <a:r>
              <a:rPr lang="ro-RO" dirty="0"/>
              <a:t> codificatori. În continuarea </a:t>
            </a:r>
            <a:r>
              <a:rPr lang="ro-RO" dirty="0" err="1"/>
              <a:t>aceleiaşi</a:t>
            </a:r>
            <a:r>
              <a:rPr lang="ro-RO" dirty="0"/>
              <a:t> </a:t>
            </a:r>
            <a:r>
              <a:rPr lang="ro-RO" dirty="0" err="1"/>
              <a:t>secţiuni</a:t>
            </a:r>
            <a:r>
              <a:rPr lang="ro-RO" dirty="0"/>
              <a:t>, prin formularea „</a:t>
            </a:r>
            <a:r>
              <a:rPr lang="ro-RO" i="1" dirty="0"/>
              <a:t>utilizarea unei opere în </a:t>
            </a:r>
            <a:r>
              <a:rPr lang="ro-RO" b="1" i="1" dirty="0"/>
              <a:t>oricare</a:t>
            </a:r>
            <a:r>
              <a:rPr lang="ro-RO" i="1" dirty="0"/>
              <a:t> caz</a:t>
            </a:r>
            <a:r>
              <a:rPr lang="ro-RO" dirty="0"/>
              <a:t>"</a:t>
            </a:r>
            <a:r>
              <a:rPr lang="ro-RO" u="sng" dirty="0">
                <a:hlinkClick r:id="rId3"/>
              </a:rPr>
              <a:t>[9]</a:t>
            </a:r>
            <a:r>
              <a:rPr lang="ro-RO" dirty="0"/>
              <a:t>, se arată că enumerarea de mai sus nu este limitativă. Prin urmare, pentru ca o anume utilizare a unei opere să constituie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, ea nu trebuie să se regăsească obligatoriu în cele </a:t>
            </a:r>
            <a:r>
              <a:rPr lang="ro-RO" dirty="0" err="1"/>
              <a:t>şase</a:t>
            </a:r>
            <a:r>
              <a:rPr lang="ro-RO" dirty="0"/>
              <a:t> exemple oferite de lege. Calificarea unei utilizări ca fiind loială, sau, dimpotrivă, ca fiind o încălcare a </a:t>
            </a:r>
            <a:r>
              <a:rPr lang="ro-RO" i="1" dirty="0"/>
              <a:t>copyright</a:t>
            </a:r>
            <a:r>
              <a:rPr lang="ro-RO" dirty="0"/>
              <a:t>-ului, se va realiza prin analizarea a patru factori </a:t>
            </a:r>
            <a:r>
              <a:rPr lang="ro-RO" dirty="0" err="1"/>
              <a:t>indicaţi</a:t>
            </a:r>
            <a:r>
              <a:rPr lang="ro-RO" dirty="0"/>
              <a:t> de către legiuitor:</a:t>
            </a:r>
            <a:endParaRPr lang="en-US" dirty="0"/>
          </a:p>
          <a:p>
            <a:r>
              <a:rPr lang="ro-RO" i="1" dirty="0"/>
              <a:t>Pentru a determina dacă utilizarea unei opere este loială, într-un caz determinat, se vor avea în vedere următorii factori:</a:t>
            </a:r>
            <a:endParaRPr lang="en-US" dirty="0"/>
          </a:p>
          <a:p>
            <a:r>
              <a:rPr lang="ro-RO" i="1" dirty="0"/>
              <a:t>(1)</a:t>
            </a:r>
            <a:r>
              <a:rPr lang="ro-RO" dirty="0"/>
              <a:t> </a:t>
            </a:r>
            <a:r>
              <a:rPr lang="ro-RO" b="1" i="1" dirty="0"/>
              <a:t>scopul</a:t>
            </a:r>
            <a:r>
              <a:rPr lang="ro-RO" dirty="0"/>
              <a:t> </a:t>
            </a:r>
            <a:r>
              <a:rPr lang="ro-RO" i="1" dirty="0" err="1"/>
              <a:t>şi</a:t>
            </a:r>
            <a:r>
              <a:rPr lang="ro-RO" i="1" dirty="0"/>
              <a:t> </a:t>
            </a:r>
            <a:r>
              <a:rPr lang="ro-RO" b="1" i="1" dirty="0"/>
              <a:t>caracterul</a:t>
            </a:r>
            <a:r>
              <a:rPr lang="ro-RO" i="1" dirty="0"/>
              <a:t> utilizării, inclusiv dacă utilizarea este de natură comercială sau scopul este unul </a:t>
            </a:r>
            <a:r>
              <a:rPr lang="ro-RO" i="1" dirty="0" err="1"/>
              <a:t>educaţional</a:t>
            </a:r>
            <a:r>
              <a:rPr lang="ro-RO" i="1" dirty="0"/>
              <a:t>, non-profit;</a:t>
            </a:r>
            <a:endParaRPr lang="en-US" dirty="0"/>
          </a:p>
          <a:p>
            <a:r>
              <a:rPr lang="ro-RO" i="1" dirty="0"/>
              <a:t>(2)</a:t>
            </a:r>
            <a:r>
              <a:rPr lang="ro-RO" dirty="0"/>
              <a:t> </a:t>
            </a:r>
            <a:r>
              <a:rPr lang="ro-RO" b="1" i="1" dirty="0"/>
              <a:t>natura</a:t>
            </a:r>
            <a:r>
              <a:rPr lang="ro-RO" dirty="0"/>
              <a:t> </a:t>
            </a:r>
            <a:r>
              <a:rPr lang="ro-RO" i="1" dirty="0"/>
              <a:t>operei protejată prin copyright;</a:t>
            </a:r>
            <a:endParaRPr lang="en-US" dirty="0"/>
          </a:p>
          <a:p>
            <a:r>
              <a:rPr lang="ro-RO" i="1" dirty="0"/>
              <a:t>(3)</a:t>
            </a:r>
            <a:r>
              <a:rPr lang="ro-RO" dirty="0"/>
              <a:t> </a:t>
            </a:r>
            <a:r>
              <a:rPr lang="ro-RO" b="1" i="1" dirty="0"/>
              <a:t>cantitatea</a:t>
            </a:r>
            <a:r>
              <a:rPr lang="ro-RO" dirty="0"/>
              <a:t> </a:t>
            </a:r>
            <a:r>
              <a:rPr lang="ro-RO" i="1" dirty="0" err="1"/>
              <a:t>şi</a:t>
            </a:r>
            <a:r>
              <a:rPr lang="ro-RO" i="1" dirty="0"/>
              <a:t> </a:t>
            </a:r>
            <a:r>
              <a:rPr lang="ro-RO" b="1" i="1" dirty="0"/>
              <a:t>calitatea</a:t>
            </a:r>
            <a:r>
              <a:rPr lang="ro-RO" i="1" dirty="0"/>
              <a:t> </a:t>
            </a:r>
            <a:r>
              <a:rPr lang="ro-RO" i="1" dirty="0" err="1"/>
              <a:t>porţiunii</a:t>
            </a:r>
            <a:r>
              <a:rPr lang="ro-RO" i="1" dirty="0"/>
              <a:t> utilizate, raportate la întregul operei folosite;</a:t>
            </a:r>
            <a:endParaRPr lang="en-US" dirty="0"/>
          </a:p>
          <a:p>
            <a:r>
              <a:rPr lang="ro-RO" i="1" dirty="0"/>
              <a:t>(4)</a:t>
            </a:r>
            <a:r>
              <a:rPr lang="ro-RO" dirty="0"/>
              <a:t> </a:t>
            </a:r>
            <a:r>
              <a:rPr lang="ro-RO" b="1" i="1" dirty="0"/>
              <a:t>efectul</a:t>
            </a:r>
            <a:r>
              <a:rPr lang="ro-RO" dirty="0"/>
              <a:t> </a:t>
            </a:r>
            <a:r>
              <a:rPr lang="ro-RO" i="1" dirty="0"/>
              <a:t>utilizării operei protejate asupra </a:t>
            </a:r>
            <a:r>
              <a:rPr lang="ro-RO" i="1" dirty="0" err="1"/>
              <a:t>pieţei</a:t>
            </a:r>
            <a:r>
              <a:rPr lang="ro-RO" i="1" dirty="0"/>
              <a:t> </a:t>
            </a:r>
            <a:r>
              <a:rPr lang="ro-RO" i="1" dirty="0" err="1"/>
              <a:t>potenţiale</a:t>
            </a:r>
            <a:r>
              <a:rPr lang="ro-RO" i="1" dirty="0"/>
              <a:t> a acesteia, precum </a:t>
            </a:r>
            <a:r>
              <a:rPr lang="ro-RO" i="1" dirty="0" err="1"/>
              <a:t>şi</a:t>
            </a:r>
            <a:r>
              <a:rPr lang="ro-RO" i="1" dirty="0"/>
              <a:t> asupra valorii operei în cauză.</a:t>
            </a:r>
            <a:r>
              <a:rPr lang="ro-RO" b="1" i="1" u="sng" dirty="0">
                <a:hlinkClick r:id="rId4"/>
              </a:rPr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SUA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ro-RO" dirty="0" err="1"/>
              <a:t>Alţi</a:t>
            </a:r>
            <a:r>
              <a:rPr lang="ro-RO" dirty="0"/>
              <a:t> autori califică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ca </a:t>
            </a:r>
            <a:r>
              <a:rPr lang="ro-RO" dirty="0" err="1"/>
              <a:t>şi</a:t>
            </a:r>
            <a:r>
              <a:rPr lang="ro-RO" dirty="0"/>
              <a:t> o evitare, sau o ocolire, a </a:t>
            </a:r>
            <a:r>
              <a:rPr lang="ro-RO" dirty="0" err="1"/>
              <a:t>obligaţiei</a:t>
            </a:r>
            <a:r>
              <a:rPr lang="ro-RO" dirty="0"/>
              <a:t> de a plăti o </a:t>
            </a:r>
            <a:r>
              <a:rPr lang="ro-RO" dirty="0" err="1"/>
              <a:t>redevenţă</a:t>
            </a:r>
            <a:r>
              <a:rPr lang="ro-RO" dirty="0"/>
              <a:t> autorului (</a:t>
            </a:r>
            <a:r>
              <a:rPr lang="ro-RO" dirty="0" err="1"/>
              <a:t>redevenţă</a:t>
            </a:r>
            <a:r>
              <a:rPr lang="ro-RO" dirty="0"/>
              <a:t> care ar fi obligatorie </a:t>
            </a:r>
            <a:r>
              <a:rPr lang="ro-RO" dirty="0" err="1"/>
              <a:t>şi</a:t>
            </a:r>
            <a:r>
              <a:rPr lang="ro-RO" dirty="0"/>
              <a:t> necesară dacă nu ar fi îndeplinite cele patru </a:t>
            </a:r>
            <a:r>
              <a:rPr lang="ro-RO" dirty="0" err="1"/>
              <a:t>condiţii</a:t>
            </a:r>
            <a:r>
              <a:rPr lang="ro-RO" dirty="0"/>
              <a:t> ale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)</a:t>
            </a:r>
            <a:r>
              <a:rPr lang="ro-RO" u="sng" dirty="0">
                <a:hlinkClick r:id="rId3"/>
              </a:rPr>
              <a:t>[12]</a:t>
            </a:r>
            <a:r>
              <a:rPr lang="ro-RO" dirty="0"/>
              <a:t>. Ei separă conceptul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de </a:t>
            </a:r>
            <a:r>
              <a:rPr lang="ro-RO" dirty="0" err="1"/>
              <a:t>noţiunea</a:t>
            </a:r>
            <a:r>
              <a:rPr lang="ro-RO" dirty="0"/>
              <a:t> </a:t>
            </a:r>
            <a:r>
              <a:rPr lang="ro-RO" i="1" dirty="0"/>
              <a:t>personal </a:t>
            </a:r>
            <a:r>
              <a:rPr lang="ro-RO" i="1" dirty="0" err="1"/>
              <a:t>use</a:t>
            </a:r>
            <a:r>
              <a:rPr lang="ro-RO" dirty="0"/>
              <a:t> - a cărei singură finalitate este </a:t>
            </a:r>
            <a:r>
              <a:rPr lang="ro-RO" dirty="0" err="1"/>
              <a:t>învăţarea</a:t>
            </a:r>
            <a:r>
              <a:rPr lang="ro-RO" dirty="0"/>
              <a:t>. </a:t>
            </a:r>
            <a:r>
              <a:rPr lang="ro-RO" i="1" dirty="0"/>
              <a:t>Personal </a:t>
            </a:r>
            <a:r>
              <a:rPr lang="ro-RO" i="1" dirty="0" err="1"/>
              <a:t>use</a:t>
            </a:r>
            <a:r>
              <a:rPr lang="ro-RO" dirty="0"/>
              <a:t> s-ar apropia cel mai mult de </a:t>
            </a:r>
            <a:r>
              <a:rPr lang="ro-RO" dirty="0" err="1"/>
              <a:t>noţiunea</a:t>
            </a:r>
            <a:r>
              <a:rPr lang="ro-RO" dirty="0"/>
              <a:t> </a:t>
            </a:r>
            <a:r>
              <a:rPr lang="ro-RO" i="1" dirty="0"/>
              <a:t>copie </a:t>
            </a:r>
            <a:r>
              <a:rPr lang="ro-RO" i="1" dirty="0" err="1"/>
              <a:t>privée</a:t>
            </a:r>
            <a:r>
              <a:rPr lang="ro-RO" dirty="0"/>
              <a:t> din dreptul continental. După cum o indică </a:t>
            </a:r>
            <a:r>
              <a:rPr lang="ro-RO" dirty="0" err="1"/>
              <a:t>şi</a:t>
            </a:r>
            <a:r>
              <a:rPr lang="ro-RO" dirty="0"/>
              <a:t> denumirea, este vorba despre o folosire personală, limitată la </a:t>
            </a:r>
            <a:r>
              <a:rPr lang="ro-RO" dirty="0" err="1"/>
              <a:t>spaţiul</a:t>
            </a:r>
            <a:r>
              <a:rPr lang="ro-RO" dirty="0"/>
              <a:t> propriului cămin, </a:t>
            </a:r>
            <a:r>
              <a:rPr lang="ro-RO" dirty="0" err="1"/>
              <a:t>şi</a:t>
            </a:r>
            <a:r>
              <a:rPr lang="ro-RO" dirty="0"/>
              <a:t> departe de orice altă </a:t>
            </a:r>
            <a:r>
              <a:rPr lang="ro-RO" dirty="0" err="1"/>
              <a:t>interacţiune</a:t>
            </a:r>
            <a:r>
              <a:rPr lang="ro-RO" dirty="0"/>
              <a:t> sau </a:t>
            </a:r>
            <a:r>
              <a:rPr lang="ro-RO" dirty="0" err="1"/>
              <a:t>intervenţie</a:t>
            </a:r>
            <a:r>
              <a:rPr lang="ro-RO" dirty="0"/>
              <a:t> străină</a:t>
            </a:r>
            <a:r>
              <a:rPr lang="ro-RO" u="sng" dirty="0">
                <a:hlinkClick r:id="rId4"/>
              </a:rPr>
              <a:t>[13]</a:t>
            </a:r>
            <a:r>
              <a:rPr lang="ro-RO" dirty="0"/>
              <a:t>. </a:t>
            </a:r>
            <a:r>
              <a:rPr lang="ro-RO" dirty="0" err="1"/>
              <a:t>Diferenţa</a:t>
            </a:r>
            <a:r>
              <a:rPr lang="ro-RO" dirty="0"/>
              <a:t> dintre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i="1" dirty="0"/>
              <a:t>personal </a:t>
            </a:r>
            <a:r>
              <a:rPr lang="ro-RO" i="1" dirty="0" err="1"/>
              <a:t>use</a:t>
            </a:r>
            <a:r>
              <a:rPr lang="ro-RO" dirty="0"/>
              <a:t> ar fi că, în al doilea caz, nu există nici un fel de </a:t>
            </a:r>
            <a:r>
              <a:rPr lang="ro-RO" dirty="0" err="1"/>
              <a:t>restricţii</a:t>
            </a:r>
            <a:r>
              <a:rPr lang="ro-RO" dirty="0"/>
              <a:t> legate de cantitate. În acest fel, am putea copia, pentru folosul nostru personal, o întreagă operă, sau numai un fragment, după necesitate. Singura restrângere legată de </a:t>
            </a:r>
            <a:r>
              <a:rPr lang="ro-RO" i="1" dirty="0"/>
              <a:t>personal </a:t>
            </a:r>
            <a:r>
              <a:rPr lang="ro-RO" i="1" dirty="0" err="1"/>
              <a:t>use</a:t>
            </a:r>
            <a:r>
              <a:rPr lang="ro-RO" dirty="0"/>
              <a:t> este că beneficiarul trebuie să se limiteze la o singură copie, care nu trebuie distribuită în afara cercului său familial</a:t>
            </a:r>
            <a:r>
              <a:rPr lang="ro-RO" u="sng" dirty="0">
                <a:hlinkClick r:id="rId5"/>
              </a:rPr>
              <a:t>[14]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SUA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În dreptul românesc, limitarea dreptului de autor s-a impus pentru a realiza </a:t>
            </a:r>
            <a:r>
              <a:rPr lang="ro-RO" dirty="0" err="1"/>
              <a:t>şi</a:t>
            </a:r>
            <a:r>
              <a:rPr lang="ro-RO" dirty="0"/>
              <a:t> a </a:t>
            </a:r>
            <a:r>
              <a:rPr lang="ro-RO" dirty="0" err="1"/>
              <a:t>menţine</a:t>
            </a:r>
            <a:r>
              <a:rPr lang="ro-RO" dirty="0"/>
              <a:t> un echilibru între drepturile autorului, cele ale editorului </a:t>
            </a:r>
            <a:r>
              <a:rPr lang="ro-RO" dirty="0" err="1"/>
              <a:t>şi</a:t>
            </a:r>
            <a:r>
              <a:rPr lang="ro-RO" dirty="0"/>
              <a:t> cele ale consumatorului</a:t>
            </a:r>
            <a:r>
              <a:rPr lang="ro-RO" u="sng" dirty="0">
                <a:hlinkClick r:id="rId3"/>
              </a:rPr>
              <a:t>[16]</a:t>
            </a:r>
            <a:r>
              <a:rPr lang="ro-RO" dirty="0"/>
              <a:t>, iar în dreptul francez se </a:t>
            </a:r>
            <a:r>
              <a:rPr lang="ro-RO" dirty="0" err="1"/>
              <a:t>vorbeşte</a:t>
            </a:r>
            <a:r>
              <a:rPr lang="ro-RO" dirty="0"/>
              <a:t> despre asigurarea unei armonii între dreptul autorului </a:t>
            </a:r>
            <a:r>
              <a:rPr lang="ro-RO" dirty="0" err="1"/>
              <a:t>şi</a:t>
            </a:r>
            <a:r>
              <a:rPr lang="ro-RO" dirty="0"/>
              <a:t> interesul public general</a:t>
            </a:r>
            <a:r>
              <a:rPr lang="ro-RO" u="sng" dirty="0">
                <a:hlinkClick r:id="rId4"/>
              </a:rPr>
              <a:t>[17]</a:t>
            </a:r>
            <a:r>
              <a:rPr lang="ro-RO" dirty="0"/>
              <a:t>. Prin urmare, copia privată, analiza </a:t>
            </a:r>
            <a:r>
              <a:rPr lang="ro-RO" dirty="0" err="1"/>
              <a:t>şi</a:t>
            </a:r>
            <a:r>
              <a:rPr lang="ro-RO" dirty="0"/>
              <a:t> citarea, discursurile destinate publicului, parodia, </a:t>
            </a:r>
            <a:r>
              <a:rPr lang="ro-RO" dirty="0" err="1"/>
              <a:t>pastişa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caricatura</a:t>
            </a:r>
            <a:r>
              <a:rPr lang="ro-RO" u="sng" dirty="0">
                <a:hlinkClick r:id="rId5"/>
              </a:rPr>
              <a:t>[18]</a:t>
            </a:r>
            <a:r>
              <a:rPr lang="ro-RO" dirty="0"/>
              <a:t> sunt privite ca </a:t>
            </a:r>
            <a:r>
              <a:rPr lang="ro-RO" b="1" i="1" dirty="0" err="1"/>
              <a:t>excepţii</a:t>
            </a:r>
            <a:r>
              <a:rPr lang="ro-RO" dirty="0"/>
              <a:t> de la regula protejării autorului. Este vorba despre încălcări ale dreptului de autor, dar care sunt necesare pentru profitul (</a:t>
            </a:r>
            <a:r>
              <a:rPr lang="ro-RO" dirty="0" err="1"/>
              <a:t>educaţional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intelectual) al publicului.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SUA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Actul normativ românesc în materie, Legea 8 din 1996, enumeră, la </a:t>
            </a:r>
            <a:r>
              <a:rPr lang="ro-RO" i="1" dirty="0"/>
              <a:t>Capitolul VI</a:t>
            </a:r>
            <a:r>
              <a:rPr lang="ro-RO" dirty="0"/>
              <a:t> - </a:t>
            </a:r>
            <a:r>
              <a:rPr lang="ro-RO" i="1" dirty="0"/>
              <a:t>Limitele exercitării dreptului de autor</a:t>
            </a:r>
            <a:r>
              <a:rPr lang="ro-RO" b="1" i="1" u="sng" dirty="0">
                <a:hlinkClick r:id="rId3"/>
              </a:rPr>
              <a:t>[19]</a:t>
            </a:r>
            <a:r>
              <a:rPr lang="ro-RO" dirty="0"/>
              <a:t>, cazurile în care utilizarea unei opere este permisă „</a:t>
            </a:r>
            <a:r>
              <a:rPr lang="ro-RO" i="1" dirty="0"/>
              <a:t>fără </a:t>
            </a:r>
            <a:r>
              <a:rPr lang="ro-RO" i="1" dirty="0" err="1"/>
              <a:t>consimţământul</a:t>
            </a:r>
            <a:r>
              <a:rPr lang="ro-RO" i="1" dirty="0"/>
              <a:t> autorului </a:t>
            </a:r>
            <a:r>
              <a:rPr lang="ro-RO" i="1" dirty="0" err="1"/>
              <a:t>şi</a:t>
            </a:r>
            <a:r>
              <a:rPr lang="ro-RO" i="1" dirty="0"/>
              <a:t> fără plata vreunei </a:t>
            </a:r>
            <a:r>
              <a:rPr lang="ro-RO" i="1" dirty="0" err="1"/>
              <a:t>remuneraţii</a:t>
            </a:r>
            <a:r>
              <a:rPr lang="ro-RO" dirty="0"/>
              <a:t>"</a:t>
            </a:r>
            <a:r>
              <a:rPr lang="ro-RO" u="sng" dirty="0">
                <a:hlinkClick r:id="rId4"/>
              </a:rPr>
              <a:t>[20]</a:t>
            </a:r>
            <a:r>
              <a:rPr lang="ro-RO" dirty="0"/>
              <a:t>. Sunt incluse aici scurta citare </a:t>
            </a:r>
            <a:r>
              <a:rPr lang="ro-RO" dirty="0" err="1"/>
              <a:t>şi</a:t>
            </a:r>
            <a:r>
              <a:rPr lang="ro-RO" dirty="0"/>
              <a:t> utilizarea în scop de analiză, comentariu sau critică, ori cu titlu de exemplificare, precum </a:t>
            </a:r>
            <a:r>
              <a:rPr lang="ro-RO" dirty="0" err="1"/>
              <a:t>şi</a:t>
            </a:r>
            <a:r>
              <a:rPr lang="ro-RO" dirty="0"/>
              <a:t> reproducerea, difuzarea sau comunicarea destinate </a:t>
            </a:r>
            <a:r>
              <a:rPr lang="ro-RO" dirty="0" err="1"/>
              <a:t>învăţământului</a:t>
            </a:r>
            <a:r>
              <a:rPr lang="ro-RO" dirty="0"/>
              <a:t>, comunicării sau informării.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SUA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dirty="0"/>
              <a:t>Se observă că, în dreptul european, dreptul de autor este limitat printr-o listă care nu poate fi interpretată exhaustiv. Pentru ca o utilizare să fie legitimă, în sensul legiuitorului francez, ea trebuie să se încadreze </a:t>
            </a:r>
            <a:r>
              <a:rPr lang="ro-RO" dirty="0" err="1"/>
              <a:t>într</a:t>
            </a:r>
            <a:r>
              <a:rPr lang="ro-RO" dirty="0"/>
              <a:t>-unul din cele nouă cazuri indicate; în schimb, codificarea americană oferă largi </a:t>
            </a:r>
            <a:r>
              <a:rPr lang="ro-RO" dirty="0" err="1"/>
              <a:t>posibilităţi</a:t>
            </a:r>
            <a:r>
              <a:rPr lang="ro-RO" dirty="0"/>
              <a:t> de interpretare judecătorului. El va putea decide că o utilizare este echitabilă chiar dacă nu se încadrează în exemplificarea legală, fiind de-ajuns ca, în urma examinării, să se constate îndeplinirea criteriilor indicate prin </a:t>
            </a:r>
            <a:r>
              <a:rPr lang="ro-RO" i="1" dirty="0"/>
              <a:t>Copyright Act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Canada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ro-RO" dirty="0"/>
              <a:t>În Canada, termenul corespondent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este </a:t>
            </a:r>
            <a:r>
              <a:rPr lang="ro-RO" i="1" dirty="0"/>
              <a:t>fair </a:t>
            </a:r>
            <a:r>
              <a:rPr lang="ro-RO" i="1" dirty="0" err="1"/>
              <a:t>dealing</a:t>
            </a:r>
            <a:r>
              <a:rPr lang="ro-RO" dirty="0"/>
              <a:t>. În actul normativ canadian</a:t>
            </a:r>
            <a:r>
              <a:rPr lang="ro-RO" u="sng" dirty="0">
                <a:hlinkClick r:id="rId3"/>
              </a:rPr>
              <a:t>[42]</a:t>
            </a:r>
            <a:r>
              <a:rPr lang="ro-RO" dirty="0"/>
              <a:t>, însă, nu se stabilesc patru, sau mai multe criterii potrivit cărora să se poată stabili dacă o utilizare este sau nu echitabilă. Ca </a:t>
            </a:r>
            <a:r>
              <a:rPr lang="ro-RO" dirty="0" err="1"/>
              <a:t>şi</a:t>
            </a:r>
            <a:r>
              <a:rPr lang="ro-RO" dirty="0"/>
              <a:t> în dreptul european, se enumeră mai multe </a:t>
            </a:r>
            <a:r>
              <a:rPr lang="ro-RO" dirty="0" err="1"/>
              <a:t>situaţii</a:t>
            </a:r>
            <a:r>
              <a:rPr lang="ro-RO" dirty="0"/>
              <a:t> care nu constituie încălcări ale </a:t>
            </a:r>
            <a:r>
              <a:rPr lang="ro-RO" i="1" dirty="0"/>
              <a:t>copyright</a:t>
            </a:r>
            <a:r>
              <a:rPr lang="ro-RO" dirty="0"/>
              <a:t>-ului. Se regăsesc aici utilizările pentru cercetare </a:t>
            </a:r>
            <a:r>
              <a:rPr lang="ro-RO" dirty="0" err="1"/>
              <a:t>şi</a:t>
            </a:r>
            <a:r>
              <a:rPr lang="ro-RO" dirty="0"/>
              <a:t> studiu privat, critică </a:t>
            </a:r>
            <a:r>
              <a:rPr lang="ro-RO" dirty="0" err="1"/>
              <a:t>şi</a:t>
            </a:r>
            <a:r>
              <a:rPr lang="ro-RO" dirty="0"/>
              <a:t> recenzie, relatarea de evenimente cotidiene</a:t>
            </a:r>
            <a:r>
              <a:rPr lang="ro-RO" u="sng" dirty="0">
                <a:hlinkClick r:id="rId4"/>
              </a:rPr>
              <a:t>[43]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Însă, printr-o recentă decizie a </a:t>
            </a:r>
            <a:r>
              <a:rPr lang="ro-RO" dirty="0" err="1"/>
              <a:t>Curţii</a:t>
            </a:r>
            <a:r>
              <a:rPr lang="ro-RO" dirty="0"/>
              <a:t> Supreme canadiene s-a apreciat că trebuie să se adopte o viziune cât mai largă referitoare la </a:t>
            </a:r>
            <a:r>
              <a:rPr lang="ro-RO" dirty="0" err="1"/>
              <a:t>excepţiile</a:t>
            </a:r>
            <a:r>
              <a:rPr lang="ro-RO" dirty="0"/>
              <a:t> de la dreptul de autor</a:t>
            </a:r>
            <a:r>
              <a:rPr lang="ro-RO" u="sng" dirty="0">
                <a:hlinkClick r:id="rId5"/>
              </a:rPr>
              <a:t>[44]</a:t>
            </a:r>
            <a:r>
              <a:rPr lang="ro-RO" dirty="0"/>
              <a:t>. De altfel, </a:t>
            </a:r>
            <a:r>
              <a:rPr lang="ro-RO" dirty="0" err="1"/>
              <a:t>şi</a:t>
            </a:r>
            <a:r>
              <a:rPr lang="ro-RO" dirty="0"/>
              <a:t> în Japonia se militează pentru introducerea acestui principiu abstract desemnat prin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, principiu care să capete contur prin activitatea </a:t>
            </a:r>
            <a:r>
              <a:rPr lang="ro-RO" dirty="0" err="1"/>
              <a:t>instanţelor</a:t>
            </a:r>
            <a:r>
              <a:rPr lang="ro-RO" dirty="0"/>
              <a:t> de judecată</a:t>
            </a:r>
            <a:r>
              <a:rPr lang="ro-RO" u="sng" dirty="0">
                <a:hlinkClick r:id="rId6"/>
              </a:rPr>
              <a:t>[45]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Întrebare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o-RO" i="1" dirty="0"/>
              <a:t>Crearea unei opere </a:t>
            </a:r>
            <a:r>
              <a:rPr lang="ro-RO" i="1" dirty="0" err="1"/>
              <a:t>şi</a:t>
            </a:r>
            <a:r>
              <a:rPr lang="ro-RO" i="1" dirty="0"/>
              <a:t> divulgarea ei înseamnă expunerea autorului său către societate, într-o măsură mai mare sau mai mică. Fără îndoială, autorul trebuie protejat împotriva oricărui abuz. Însă, cât de accentuată poate fi această </a:t>
            </a:r>
            <a:r>
              <a:rPr lang="ro-RO" i="1" dirty="0" err="1"/>
              <a:t>protecţie</a:t>
            </a:r>
            <a:r>
              <a:rPr lang="ro-RO" i="1" dirty="0"/>
              <a:t>, astfel încât publicului, destinatar </a:t>
            </a:r>
            <a:r>
              <a:rPr lang="ro-RO" i="1" dirty="0" err="1"/>
              <a:t>şi</a:t>
            </a:r>
            <a:r>
              <a:rPr lang="ro-RO" i="1" dirty="0"/>
              <a:t> consumator al operei, să nu-i fie afectat accesul la informare </a:t>
            </a:r>
            <a:r>
              <a:rPr lang="ro-RO" i="1" dirty="0" err="1"/>
              <a:t>şi</a:t>
            </a:r>
            <a:r>
              <a:rPr lang="ro-RO" i="1" dirty="0"/>
              <a:t> libertatea de exprimare? Toate acestea - libertatea </a:t>
            </a:r>
            <a:r>
              <a:rPr lang="ro-RO" i="1" dirty="0" err="1"/>
              <a:t>creaţiei</a:t>
            </a:r>
            <a:r>
              <a:rPr lang="ro-RO" i="1" dirty="0"/>
              <a:t> </a:t>
            </a:r>
            <a:r>
              <a:rPr lang="ro-RO" i="1" dirty="0" err="1"/>
              <a:t>şi</a:t>
            </a:r>
            <a:r>
              <a:rPr lang="ro-RO" i="1" dirty="0"/>
              <a:t> protejarea ei, libertatea de informare </a:t>
            </a:r>
            <a:r>
              <a:rPr lang="ro-RO" i="1" dirty="0" err="1"/>
              <a:t>şi</a:t>
            </a:r>
            <a:r>
              <a:rPr lang="ro-RO" i="1" dirty="0"/>
              <a:t> exprimare - sunt garantate prin legi fundamentale. Cum se va realiza, în </a:t>
            </a:r>
            <a:r>
              <a:rPr lang="ro-RO" i="1" dirty="0" err="1"/>
              <a:t>consecinţă</a:t>
            </a:r>
            <a:r>
              <a:rPr lang="ro-RO" i="1" dirty="0"/>
              <a:t>, echilibrul dintre ele? </a:t>
            </a:r>
            <a:r>
              <a:rPr lang="ro-RO" i="1" dirty="0" err="1"/>
              <a:t>Balanţa</a:t>
            </a:r>
            <a:r>
              <a:rPr lang="ro-RO" i="1" dirty="0"/>
              <a:t> înclină fie de o parte, fie de cealaltă, în </a:t>
            </a:r>
            <a:r>
              <a:rPr lang="ro-RO" i="1" dirty="0" err="1"/>
              <a:t>funcţie</a:t>
            </a:r>
            <a:r>
              <a:rPr lang="ro-RO" i="1" dirty="0"/>
              <a:t> de sistemul de drept luat în considerare.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Canada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o-RO" dirty="0"/>
              <a:t>Cauza canadiană implică o bibliotecă din Toronto, ca </a:t>
            </a:r>
            <a:r>
              <a:rPr lang="ro-RO" dirty="0" err="1"/>
              <a:t>şi</a:t>
            </a:r>
            <a:r>
              <a:rPr lang="ro-RO" dirty="0"/>
              <a:t> pârâtă, care </a:t>
            </a:r>
            <a:r>
              <a:rPr lang="ro-RO" dirty="0" err="1"/>
              <a:t>deţine</a:t>
            </a:r>
            <a:r>
              <a:rPr lang="ro-RO" dirty="0"/>
              <a:t> una dintre cele mai mari </a:t>
            </a:r>
            <a:r>
              <a:rPr lang="ro-RO" dirty="0" err="1"/>
              <a:t>colecţii</a:t>
            </a:r>
            <a:r>
              <a:rPr lang="ro-RO" dirty="0"/>
              <a:t> de </a:t>
            </a:r>
            <a:r>
              <a:rPr lang="ro-RO" dirty="0" err="1"/>
              <a:t>referinţe</a:t>
            </a:r>
            <a:r>
              <a:rPr lang="ro-RO" dirty="0"/>
              <a:t> bibliografice </a:t>
            </a:r>
            <a:r>
              <a:rPr lang="ro-RO" dirty="0" err="1"/>
              <a:t>şi</a:t>
            </a:r>
            <a:r>
              <a:rPr lang="ro-RO" dirty="0"/>
              <a:t> materiale de cercetare din Canada. Pe baza unui abonament, se puteau </a:t>
            </a:r>
            <a:r>
              <a:rPr lang="ro-RO" dirty="0" err="1"/>
              <a:t>obţine</a:t>
            </a:r>
            <a:r>
              <a:rPr lang="ro-RO" dirty="0"/>
              <a:t> materialele respective, în suport fotocopiat, realizat de </a:t>
            </a:r>
            <a:r>
              <a:rPr lang="ro-RO" dirty="0" err="1"/>
              <a:t>angajaţii</a:t>
            </a:r>
            <a:r>
              <a:rPr lang="ro-RO" dirty="0"/>
              <a:t> bibliotecii. Reclamanta, o editură canadiană, a chemat în judecată biblioteca pentru încălcarea </a:t>
            </a:r>
            <a:r>
              <a:rPr lang="ro-RO" i="1" dirty="0"/>
              <a:t>copyright</a:t>
            </a:r>
            <a:r>
              <a:rPr lang="ro-RO" dirty="0"/>
              <a:t>-ului. Aceasta din urmă s-a apărat </a:t>
            </a:r>
            <a:r>
              <a:rPr lang="ro-RO" dirty="0" err="1"/>
              <a:t>susţinând</a:t>
            </a:r>
            <a:r>
              <a:rPr lang="ro-RO" dirty="0"/>
              <a:t> că nu se încalcă dreptul de autor când o fotocopie, realizată de personalul bibliotecii, după o decizie judecătorească, după rezumatul unui dosar, statut, regulament, sau după o mică parte din textul unui tratat, este făcută având drept unic scop cercetarea </a:t>
            </a:r>
            <a:r>
              <a:rPr lang="ro-RO" dirty="0" err="1"/>
              <a:t>şi</a:t>
            </a:r>
            <a:r>
              <a:rPr lang="ro-RO" dirty="0"/>
              <a:t> informarea.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Utilizarea echitabilă în Canada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o-RO" dirty="0"/>
              <a:t>În motivarea deciziei, Curtea canadiană a arătat că, potrivit </a:t>
            </a:r>
            <a:r>
              <a:rPr lang="ro-RO" dirty="0" err="1"/>
              <a:t>Secţiunii</a:t>
            </a:r>
            <a:r>
              <a:rPr lang="ro-RO" dirty="0"/>
              <a:t> 29 a actului normativ canadian în materie, atunci când scopul este cercetarea sau studiul privat, vorbim despre o utilizare echitabilă, iar nu despre încălcarea unui </a:t>
            </a:r>
            <a:r>
              <a:rPr lang="ro-RO" i="1" dirty="0"/>
              <a:t>copyright</a:t>
            </a:r>
            <a:r>
              <a:rPr lang="ro-RO" dirty="0"/>
              <a:t>. În acest context, </a:t>
            </a:r>
            <a:r>
              <a:rPr lang="ro-RO" i="1" dirty="0" err="1"/>
              <a:t>noţiunea</a:t>
            </a:r>
            <a:r>
              <a:rPr lang="ro-RO" i="1" dirty="0"/>
              <a:t> „cercetare" trebuie interpretată în sensul larg, pentru a se asigura respectarea drepturilor utilizatorilor, </a:t>
            </a:r>
            <a:r>
              <a:rPr lang="ro-RO" i="1" dirty="0" err="1"/>
              <a:t>şi</a:t>
            </a:r>
            <a:r>
              <a:rPr lang="ro-RO" i="1" dirty="0"/>
              <a:t> ne-limitarea acestora la conjuncturile non-comerciale sau private</a:t>
            </a:r>
            <a:r>
              <a:rPr lang="ro-RO" b="1" i="1" u="sng" dirty="0">
                <a:hlinkClick r:id="rId3"/>
              </a:rPr>
              <a:t>[46]</a:t>
            </a:r>
            <a:r>
              <a:rPr lang="ro-RO" dirty="0"/>
              <a:t>. Exemplificarea </a:t>
            </a:r>
            <a:r>
              <a:rPr lang="ro-RO" dirty="0" err="1"/>
              <a:t>instanţei</a:t>
            </a:r>
            <a:r>
              <a:rPr lang="ro-RO" dirty="0"/>
              <a:t>, pentru a </a:t>
            </a:r>
            <a:r>
              <a:rPr lang="ro-RO" dirty="0" err="1"/>
              <a:t>evidenţia</a:t>
            </a:r>
            <a:r>
              <a:rPr lang="ro-RO" dirty="0"/>
              <a:t> o asemenea interpretare, a făcut referire la activitatea </a:t>
            </a:r>
            <a:r>
              <a:rPr lang="ro-RO" dirty="0" err="1"/>
              <a:t>avocaţilor</a:t>
            </a:r>
            <a:r>
              <a:rPr lang="ro-RO" dirty="0"/>
              <a:t>: </a:t>
            </a:r>
            <a:r>
              <a:rPr lang="ro-RO" dirty="0" err="1"/>
              <a:t>aceştia</a:t>
            </a:r>
            <a:r>
              <a:rPr lang="ro-RO" dirty="0"/>
              <a:t>, pentru a </a:t>
            </a:r>
            <a:r>
              <a:rPr lang="ro-RO" dirty="0" err="1"/>
              <a:t>obţine</a:t>
            </a:r>
            <a:r>
              <a:rPr lang="ro-RO" dirty="0"/>
              <a:t> un profit prin exercitarea profesiei lor, întreprind </a:t>
            </a:r>
            <a:r>
              <a:rPr lang="ro-RO" dirty="0" err="1"/>
              <a:t>activităţi</a:t>
            </a:r>
            <a:r>
              <a:rPr lang="ro-RO" dirty="0"/>
              <a:t> de cercetare care pot fi, fără îndoială, încadrate în prevederile art. 29 ale </a:t>
            </a:r>
            <a:r>
              <a:rPr lang="ro-RO" i="1" dirty="0"/>
              <a:t>Copyright Act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Concluzii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ro-RO" dirty="0"/>
              <a:t>După cum am </a:t>
            </a:r>
            <a:r>
              <a:rPr lang="ro-RO" dirty="0" err="1"/>
              <a:t>vazut</a:t>
            </a:r>
            <a:r>
              <a:rPr lang="ro-RO" dirty="0"/>
              <a:t>, </a:t>
            </a:r>
            <a:r>
              <a:rPr lang="ro-RO" dirty="0" err="1"/>
              <a:t>soluţia</a:t>
            </a:r>
            <a:r>
              <a:rPr lang="ro-RO" dirty="0"/>
              <a:t> pe care a decis să o adopte legiuitorul pentru a armoniza interesul public pentru o anumită operă, misiunea socială a bibliotecilor, pe de o parte, </a:t>
            </a:r>
            <a:r>
              <a:rPr lang="ro-RO" dirty="0" err="1"/>
              <a:t>şi</a:t>
            </a:r>
            <a:r>
              <a:rPr lang="ro-RO" dirty="0"/>
              <a:t> asigurarea unei recompense materiale pentru efortul creator al autorului, pe de alta</a:t>
            </a:r>
            <a:r>
              <a:rPr lang="ro-RO" u="sng" dirty="0">
                <a:hlinkClick r:id="rId3"/>
              </a:rPr>
              <a:t>[51]</a:t>
            </a:r>
            <a:r>
              <a:rPr lang="ro-RO" dirty="0"/>
              <a:t>, a fost aceea a limitării dreptului de autor, el fiind </a:t>
            </a:r>
            <a:r>
              <a:rPr lang="ro-RO" dirty="0" err="1"/>
              <a:t>îndreptăţit</a:t>
            </a:r>
            <a:r>
              <a:rPr lang="ro-RO" dirty="0"/>
              <a:t> la </a:t>
            </a:r>
            <a:r>
              <a:rPr lang="ro-RO" dirty="0" err="1"/>
              <a:t>remuneraţie</a:t>
            </a:r>
            <a:r>
              <a:rPr lang="ro-RO" dirty="0"/>
              <a:t> în toate celelalte cazuri. Legiuitorul a constatat că nu ar putea controla fenomenele desemnate de aceste </a:t>
            </a:r>
            <a:r>
              <a:rPr lang="ro-RO" dirty="0" err="1"/>
              <a:t>excepţii</a:t>
            </a:r>
            <a:r>
              <a:rPr lang="ro-RO" dirty="0"/>
              <a:t>, prin urmare s-a preferat introducerea lor într-un cadru legal, care să protejeze atât publicul, cât </a:t>
            </a:r>
            <a:r>
              <a:rPr lang="ro-RO" dirty="0" err="1"/>
              <a:t>şi</a:t>
            </a:r>
            <a:r>
              <a:rPr lang="ro-RO" dirty="0"/>
              <a:t> autorul. Limitarea se realizează, însă, la nivel de </a:t>
            </a:r>
            <a:r>
              <a:rPr lang="ro-RO" dirty="0" err="1"/>
              <a:t>excepţie</a:t>
            </a:r>
            <a:r>
              <a:rPr lang="ro-RO" dirty="0"/>
              <a:t>, de o parte a Atlanticului, </a:t>
            </a:r>
            <a:r>
              <a:rPr lang="ro-RO" dirty="0" err="1"/>
              <a:t>şi</a:t>
            </a:r>
            <a:r>
              <a:rPr lang="ro-RO" dirty="0"/>
              <a:t> la nivel de principiu, de cealaltă. Aceasta pentru că europenii aleg să </a:t>
            </a:r>
            <a:r>
              <a:rPr lang="ro-RO" dirty="0" err="1"/>
              <a:t>aşeze</a:t>
            </a:r>
            <a:r>
              <a:rPr lang="ro-RO" dirty="0"/>
              <a:t> interesul autorului în centru, în vreme ce, în </a:t>
            </a:r>
            <a:r>
              <a:rPr lang="ro-RO" i="1" dirty="0" err="1"/>
              <a:t>commom</a:t>
            </a:r>
            <a:r>
              <a:rPr lang="ro-RO" i="1" dirty="0"/>
              <a:t> </a:t>
            </a:r>
            <a:r>
              <a:rPr lang="ro-RO" i="1" dirty="0" err="1"/>
              <a:t>law</a:t>
            </a:r>
            <a:r>
              <a:rPr lang="ro-RO" dirty="0"/>
              <a:t>, se protejează munca autorului pentru a se asigura progresul civil </a:t>
            </a:r>
            <a:r>
              <a:rPr lang="ro-RO" dirty="0" err="1"/>
              <a:t>şi</a:t>
            </a:r>
            <a:r>
              <a:rPr lang="ro-RO" dirty="0"/>
              <a:t> pentru a deservi interesul public</a:t>
            </a:r>
            <a:r>
              <a:rPr lang="ro-RO" u="sng" dirty="0">
                <a:hlinkClick r:id="rId4"/>
              </a:rPr>
              <a:t>[52]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Concluzii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ro-RO" dirty="0"/>
              <a:t>Doctrina utilizării echitabile poate fi rezumată în termeni de beneficiu adus interesului public sau celui privat - când primul prevalează asupra celui de-al doilea, încălcarea dreptului de autor, sau a </a:t>
            </a:r>
            <a:r>
              <a:rPr lang="ro-RO" i="1" dirty="0"/>
              <a:t>copyright</a:t>
            </a:r>
            <a:r>
              <a:rPr lang="ro-RO" dirty="0"/>
              <a:t>-ului, va fi tolerată</a:t>
            </a:r>
            <a:r>
              <a:rPr lang="ro-RO" u="sng" dirty="0">
                <a:hlinkClick r:id="rId3"/>
              </a:rPr>
              <a:t>[53]</a:t>
            </a:r>
            <a:r>
              <a:rPr lang="ro-RO" dirty="0"/>
              <a:t>. Acest principiu nu este numai necesar, ci </a:t>
            </a:r>
            <a:r>
              <a:rPr lang="ro-RO" dirty="0" err="1"/>
              <a:t>existenţa</a:t>
            </a:r>
            <a:r>
              <a:rPr lang="ro-RO" dirty="0"/>
              <a:t> sa este </a:t>
            </a:r>
            <a:r>
              <a:rPr lang="ro-RO" dirty="0" err="1"/>
              <a:t>şi</a:t>
            </a:r>
            <a:r>
              <a:rPr lang="ro-RO" dirty="0"/>
              <a:t> dezirabilă</a:t>
            </a:r>
            <a:r>
              <a:rPr lang="ro-RO" u="sng" dirty="0">
                <a:hlinkClick r:id="rId4"/>
              </a:rPr>
              <a:t>[54]</a:t>
            </a:r>
            <a:r>
              <a:rPr lang="ro-RO" dirty="0"/>
              <a:t>. Atunci când se acordă un drept de proprietate asupra </a:t>
            </a:r>
            <a:r>
              <a:rPr lang="ro-RO" dirty="0" err="1"/>
              <a:t>informaţiei</a:t>
            </a:r>
            <a:r>
              <a:rPr lang="ro-RO" dirty="0"/>
              <a:t>, se limitează răspândirea acesteia. Iar </a:t>
            </a:r>
            <a:r>
              <a:rPr lang="ro-RO" dirty="0" err="1"/>
              <a:t>informaţia</a:t>
            </a:r>
            <a:r>
              <a:rPr lang="ro-RO" dirty="0"/>
              <a:t> care nu este răspândită, care nu este distribuită, este la fel de inutilă ca </a:t>
            </a:r>
            <a:r>
              <a:rPr lang="ro-RO" dirty="0" err="1"/>
              <a:t>şi</a:t>
            </a:r>
            <a:r>
              <a:rPr lang="ro-RO" dirty="0"/>
              <a:t> orice alt bun nedistribuit. Spre deosebire de alte bunuri, </a:t>
            </a:r>
            <a:r>
              <a:rPr lang="ro-RO" dirty="0" err="1"/>
              <a:t>informaţia</a:t>
            </a:r>
            <a:r>
              <a:rPr lang="ro-RO" dirty="0"/>
              <a:t> nu </a:t>
            </a:r>
            <a:r>
              <a:rPr lang="ro-RO" dirty="0" err="1"/>
              <a:t>îşi</a:t>
            </a:r>
            <a:r>
              <a:rPr lang="ro-RO" dirty="0"/>
              <a:t> consumă </a:t>
            </a:r>
            <a:r>
              <a:rPr lang="ro-RO" dirty="0" err="1"/>
              <a:t>esenţa</a:t>
            </a:r>
            <a:r>
              <a:rPr lang="ro-RO" dirty="0"/>
              <a:t> prin distribuire. Dimpotrivă, ea devine cu atât mai valoroasă. Mai mult, credem că posibilitatea utilizării unor opere la un nivel mai flexibil încurajează </a:t>
            </a:r>
            <a:r>
              <a:rPr lang="ro-RO" dirty="0" err="1"/>
              <a:t>apariţia</a:t>
            </a:r>
            <a:r>
              <a:rPr lang="ro-RO" dirty="0"/>
              <a:t> altor opere. De exemplu, parodia </a:t>
            </a:r>
            <a:r>
              <a:rPr lang="ro-RO" dirty="0" err="1"/>
              <a:t>şi</a:t>
            </a:r>
            <a:r>
              <a:rPr lang="ro-RO" dirty="0"/>
              <a:t> permisivitatea legii </a:t>
            </a:r>
            <a:r>
              <a:rPr lang="ro-RO" dirty="0" err="1"/>
              <a:t>faţă</a:t>
            </a:r>
            <a:r>
              <a:rPr lang="ro-RO" dirty="0"/>
              <a:t> de această specie stimulează </a:t>
            </a:r>
            <a:r>
              <a:rPr lang="ro-RO" dirty="0" err="1"/>
              <a:t>creaţia</a:t>
            </a:r>
            <a:r>
              <a:rPr lang="ro-RO" dirty="0"/>
              <a:t>, asigurând, în </a:t>
            </a:r>
            <a:r>
              <a:rPr lang="ro-RO" dirty="0" err="1"/>
              <a:t>acelaşi</a:t>
            </a:r>
            <a:r>
              <a:rPr lang="ro-RO" dirty="0"/>
              <a:t> timp, respectarea principiului liberei exprimări </a:t>
            </a:r>
            <a:r>
              <a:rPr lang="ro-RO" dirty="0" err="1"/>
              <a:t>şi</a:t>
            </a:r>
            <a:r>
              <a:rPr lang="ro-RO" dirty="0"/>
              <a:t> dreptul la critică.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Concluzii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o-RO" dirty="0"/>
              <a:t>Credem că </a:t>
            </a:r>
            <a:r>
              <a:rPr lang="ro-RO" dirty="0" err="1"/>
              <a:t>speţa</a:t>
            </a:r>
            <a:r>
              <a:rPr lang="ro-RO" dirty="0"/>
              <a:t> care a constituit punct de plecare pentru acest scurt studiu ar avea o rezolvare mult mai simplă dacă ar fi analizată prin prisma celor patru factori ai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u="sng" dirty="0">
                <a:hlinkClick r:id="rId3"/>
              </a:rPr>
              <a:t>[55]</a:t>
            </a:r>
            <a:r>
              <a:rPr lang="ro-RO" dirty="0"/>
              <a:t>. Este vorba, fără îndoială, de o operă cu un puternic caracter original (aceasta cât </a:t>
            </a:r>
            <a:r>
              <a:rPr lang="ro-RO" dirty="0" err="1"/>
              <a:t>priveşte</a:t>
            </a:r>
            <a:r>
              <a:rPr lang="ro-RO" dirty="0"/>
              <a:t> natura operei utilizate). Însă, cantitatea folosită nu a fost semnificativă, iar scopul a fost unul </a:t>
            </a:r>
            <a:r>
              <a:rPr lang="ro-RO" dirty="0" err="1"/>
              <a:t>educaţional</a:t>
            </a:r>
            <a:r>
              <a:rPr lang="ro-RO" dirty="0"/>
              <a:t>, non-profit. Poate cea mai importantă chestiune în acest caz (din moment ce s-au cerut despăgubiri de 1 milion de euro) este că autorul nu a fost prejudiciat - din două motive: spotul realizat nu a intrat pe un segment de </a:t>
            </a:r>
            <a:r>
              <a:rPr lang="ro-RO" dirty="0" err="1"/>
              <a:t>piaţă</a:t>
            </a:r>
            <a:r>
              <a:rPr lang="ro-RO" dirty="0"/>
              <a:t> concurent piesei muzicale, iar faptul că aceasta a fost difuzată nealterată pe posturile de televiziune nu putea decât să îi aducă beneficii. De aceea, în opinia noastră, utilizarea în cauză este una echitabilă.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Concluzii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ro-RO" dirty="0" err="1"/>
              <a:t>Obţinerea</a:t>
            </a:r>
            <a:r>
              <a:rPr lang="ro-RO" dirty="0"/>
              <a:t> unei armonii între protejarea autorului </a:t>
            </a:r>
            <a:r>
              <a:rPr lang="ro-RO" dirty="0" err="1"/>
              <a:t>şi</a:t>
            </a:r>
            <a:r>
              <a:rPr lang="ro-RO" dirty="0"/>
              <a:t> asigurarea </a:t>
            </a:r>
            <a:r>
              <a:rPr lang="ro-RO" dirty="0" err="1"/>
              <a:t>libertăţii</a:t>
            </a:r>
            <a:r>
              <a:rPr lang="ro-RO" dirty="0"/>
              <a:t> de informare nu va putea interveni, însă, decât pe calea compromisului. De altfel, despre legea </a:t>
            </a:r>
            <a:r>
              <a:rPr lang="ro-RO" i="1" dirty="0"/>
              <a:t>copyright</a:t>
            </a:r>
            <a:r>
              <a:rPr lang="ro-RO" dirty="0"/>
              <a:t>-ului s-a spus că este un compromis</a:t>
            </a:r>
            <a:r>
              <a:rPr lang="ro-RO" u="sng" dirty="0">
                <a:hlinkClick r:id="rId3"/>
              </a:rPr>
              <a:t>[56]</a:t>
            </a:r>
            <a:r>
              <a:rPr lang="ro-RO" dirty="0"/>
              <a:t>, o încercare de conciliere a intereselor autorului cu cele ale </a:t>
            </a:r>
            <a:r>
              <a:rPr lang="ro-RO" dirty="0" err="1"/>
              <a:t>societăţii</a:t>
            </a:r>
            <a:r>
              <a:rPr lang="ro-RO" dirty="0"/>
              <a:t>. Se apreciază că, din moment ce societatea </a:t>
            </a:r>
            <a:r>
              <a:rPr lang="ro-RO" dirty="0" err="1"/>
              <a:t>şi</a:t>
            </a:r>
            <a:r>
              <a:rPr lang="ro-RO" dirty="0"/>
              <a:t> legiuitorul acordă autorului largi drepturi de exploatare a operelor sale, fiind </a:t>
            </a:r>
            <a:r>
              <a:rPr lang="ro-RO" dirty="0" err="1"/>
              <a:t>îndreptăţit</a:t>
            </a:r>
            <a:r>
              <a:rPr lang="ro-RO" dirty="0"/>
              <a:t> la un profit, el - autorul - trebuie să asigure </a:t>
            </a:r>
            <a:r>
              <a:rPr lang="ro-RO" dirty="0" err="1"/>
              <a:t>societăţii</a:t>
            </a:r>
            <a:r>
              <a:rPr lang="ro-RO" dirty="0"/>
              <a:t>, la rândul său, un acces cât mai facil la </a:t>
            </a:r>
            <a:r>
              <a:rPr lang="ro-RO" dirty="0" err="1"/>
              <a:t>creaţiile</a:t>
            </a:r>
            <a:r>
              <a:rPr lang="ro-RO" dirty="0"/>
              <a:t> lui</a:t>
            </a:r>
            <a:r>
              <a:rPr lang="ro-RO" u="sng" dirty="0">
                <a:hlinkClick r:id="rId4"/>
              </a:rPr>
              <a:t>[57]</a:t>
            </a:r>
            <a:r>
              <a:rPr lang="ro-RO" dirty="0"/>
              <a:t>. </a:t>
            </a:r>
            <a:r>
              <a:rPr lang="ro-RO" dirty="0" err="1"/>
              <a:t>Totuşi</a:t>
            </a:r>
            <a:r>
              <a:rPr lang="ro-RO" dirty="0"/>
              <a:t>, </a:t>
            </a:r>
            <a:r>
              <a:rPr lang="ro-RO" dirty="0" err="1"/>
              <a:t>obţinerea</a:t>
            </a:r>
            <a:r>
              <a:rPr lang="ro-RO" dirty="0"/>
              <a:t> unei armonii nu poate fi decât utopică, în acest caz. În </a:t>
            </a:r>
            <a:r>
              <a:rPr lang="ro-RO" dirty="0" err="1"/>
              <a:t>situaţia</a:t>
            </a:r>
            <a:r>
              <a:rPr lang="ro-RO" dirty="0"/>
              <a:t> unui compromis, una dintre </a:t>
            </a:r>
            <a:r>
              <a:rPr lang="ro-RO" dirty="0" err="1"/>
              <a:t>părţi</a:t>
            </a:r>
            <a:r>
              <a:rPr lang="ro-RO" dirty="0"/>
              <a:t> va fi întotdeauna mai slabă decât cealaltă. Astfel, prin utilizarea unei opere, se va da </a:t>
            </a:r>
            <a:r>
              <a:rPr lang="ro-RO" dirty="0" err="1"/>
              <a:t>câştig</a:t>
            </a:r>
            <a:r>
              <a:rPr lang="ro-RO" dirty="0"/>
              <a:t> de cauză fie interesului public, fie celui privat, după cum înclină </a:t>
            </a:r>
            <a:r>
              <a:rPr lang="ro-RO" dirty="0" err="1"/>
              <a:t>balanţa</a:t>
            </a:r>
            <a:r>
              <a:rPr lang="ro-RO" dirty="0"/>
              <a:t>. Sperăm, </a:t>
            </a:r>
            <a:r>
              <a:rPr lang="ro-RO" dirty="0" err="1"/>
              <a:t>totuşi</a:t>
            </a:r>
            <a:r>
              <a:rPr lang="ro-RO" dirty="0"/>
              <a:t>, ca nu dimensiunea economică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exploatativă</a:t>
            </a:r>
            <a:r>
              <a:rPr lang="ro-RO" dirty="0"/>
              <a:t> să primeze, ci </a:t>
            </a:r>
            <a:r>
              <a:rPr lang="ro-RO" dirty="0" err="1"/>
              <a:t>dorinţa</a:t>
            </a:r>
            <a:r>
              <a:rPr lang="ro-RO" dirty="0"/>
              <a:t> de a crea </a:t>
            </a:r>
            <a:r>
              <a:rPr lang="ro-RO" dirty="0" err="1"/>
              <a:t>şi</a:t>
            </a:r>
            <a:r>
              <a:rPr lang="ro-RO" dirty="0"/>
              <a:t> de a promova </a:t>
            </a:r>
            <a:r>
              <a:rPr lang="ro-RO" dirty="0" err="1"/>
              <a:t>creaţia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cunoaşterea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Bibliografie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r>
              <a:rPr lang="ro-RO" u="sng" dirty="0">
                <a:hlinkClick r:id="rId3"/>
              </a:rPr>
              <a:t>[1]</a:t>
            </a:r>
            <a:r>
              <a:rPr lang="ro-RO" dirty="0"/>
              <a:t> http://www.cultura.ro/News.aspx?ID=542</a:t>
            </a:r>
            <a:endParaRPr lang="en-US" dirty="0"/>
          </a:p>
          <a:p>
            <a:r>
              <a:rPr lang="ro-RO" u="sng" dirty="0">
                <a:hlinkClick r:id="rId4"/>
              </a:rPr>
              <a:t>[2]</a:t>
            </a:r>
            <a:r>
              <a:rPr lang="ro-RO" dirty="0"/>
              <a:t> </a:t>
            </a:r>
            <a:r>
              <a:rPr lang="ro-RO" i="1" dirty="0"/>
              <a:t>Chilian c. Ministerului Culturii </a:t>
            </a:r>
            <a:r>
              <a:rPr lang="ro-RO" i="1" dirty="0" err="1"/>
              <a:t>şi</a:t>
            </a:r>
            <a:r>
              <a:rPr lang="ro-RO" i="1" dirty="0"/>
              <a:t> Cultelor</a:t>
            </a:r>
            <a:r>
              <a:rPr lang="ro-RO" dirty="0"/>
              <a:t>, dosar nr. 16242/3/2007. </a:t>
            </a:r>
            <a:r>
              <a:rPr lang="ro-RO" u="sng" dirty="0">
                <a:hlinkClick r:id="rId5"/>
              </a:rPr>
              <a:t>http://www.tmb.ro/dosare_ecris.php?id_dosar=300000000161113</a:t>
            </a:r>
            <a:r>
              <a:rPr lang="ro-RO" dirty="0"/>
              <a:t>. a se vedea </a:t>
            </a:r>
            <a:r>
              <a:rPr lang="ro-RO" dirty="0" err="1"/>
              <a:t>şi</a:t>
            </a:r>
            <a:r>
              <a:rPr lang="ro-RO" dirty="0"/>
              <a:t>: http://stiri.rol.ro/content/view/113121/2/</a:t>
            </a:r>
            <a:endParaRPr lang="en-US" dirty="0"/>
          </a:p>
          <a:p>
            <a:r>
              <a:rPr lang="ro-RO" u="sng" dirty="0">
                <a:hlinkClick r:id="rId6"/>
              </a:rPr>
              <a:t>[3]</a:t>
            </a:r>
            <a:r>
              <a:rPr lang="ro-RO" dirty="0"/>
              <a:t> Legea americană face referire </a:t>
            </a:r>
            <a:r>
              <a:rPr lang="ro-RO" dirty="0" err="1"/>
              <a:t>şi</a:t>
            </a:r>
            <a:r>
              <a:rPr lang="ro-RO" dirty="0"/>
              <a:t> la operele nepublicate care fac obiectul unui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. </a:t>
            </a:r>
            <a:r>
              <a:rPr lang="ro-RO" dirty="0" err="1"/>
              <a:t>Secţiunea</a:t>
            </a:r>
            <a:r>
              <a:rPr lang="ro-RO" dirty="0"/>
              <a:t> 107, alineat ultim, a </a:t>
            </a:r>
            <a:r>
              <a:rPr lang="ro-RO" i="1" dirty="0"/>
              <a:t>Copyright Act</a:t>
            </a:r>
            <a:r>
              <a:rPr lang="ro-RO" dirty="0"/>
              <a:t> (1976), arată că: </a:t>
            </a:r>
            <a:r>
              <a:rPr lang="ro-RO" i="1" dirty="0"/>
              <a:t>faptul că o operă nu este încă publicată nu va constitui motiv suficient pentru a respinge </a:t>
            </a:r>
            <a:r>
              <a:rPr lang="ro-RO" i="1" dirty="0" err="1"/>
              <a:t>existenţa</a:t>
            </a:r>
            <a:r>
              <a:rPr lang="ro-RO" i="1" dirty="0"/>
              <a:t> unei utilizări loiale, dacă criteriile indicate mai sus (cele patru </a:t>
            </a:r>
            <a:r>
              <a:rPr lang="ro-RO" i="1" dirty="0" err="1"/>
              <a:t>condiţii</a:t>
            </a:r>
            <a:r>
              <a:rPr lang="ro-RO" i="1" dirty="0"/>
              <a:t> privind fair </a:t>
            </a:r>
            <a:r>
              <a:rPr lang="ro-RO" i="1" dirty="0" err="1"/>
              <a:t>use</a:t>
            </a:r>
            <a:r>
              <a:rPr lang="ro-RO" i="1" dirty="0"/>
              <a:t> - n. n.) sunt îndeplinite</a:t>
            </a:r>
            <a:r>
              <a:rPr lang="ro-RO" dirty="0"/>
              <a:t>. </a:t>
            </a:r>
            <a:r>
              <a:rPr lang="ro-RO" u="sng" dirty="0">
                <a:hlinkClick r:id="rId7"/>
              </a:rPr>
              <a:t>http://www.copyright.gov/title17/92chap1.html#107</a:t>
            </a:r>
            <a:r>
              <a:rPr lang="ro-RO" dirty="0"/>
              <a:t>. Însă, în cazul operelor cu un caracter profund personal, care nu au fost publicate în timpul </a:t>
            </a:r>
            <a:r>
              <a:rPr lang="ro-RO" dirty="0" err="1"/>
              <a:t>vieţii</a:t>
            </a:r>
            <a:r>
              <a:rPr lang="ro-RO" dirty="0"/>
              <a:t> autorului, trebuie avut în vedere că opera reprezintă o extensie a </a:t>
            </a:r>
            <a:r>
              <a:rPr lang="ro-RO" dirty="0" err="1"/>
              <a:t>personalităţii</a:t>
            </a:r>
            <a:r>
              <a:rPr lang="ro-RO" dirty="0"/>
              <a:t> acestuia, iar respectul </a:t>
            </a:r>
            <a:r>
              <a:rPr lang="ro-RO" dirty="0" err="1"/>
              <a:t>demnităţii</a:t>
            </a:r>
            <a:r>
              <a:rPr lang="ro-RO" dirty="0"/>
              <a:t> umane este garantat. L. R. </a:t>
            </a:r>
            <a:r>
              <a:rPr lang="ro-RO" dirty="0" err="1"/>
              <a:t>Patterson</a:t>
            </a:r>
            <a:r>
              <a:rPr lang="ro-RO" dirty="0"/>
              <a:t>, S. W.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The </a:t>
            </a:r>
            <a:r>
              <a:rPr lang="ro-RO" i="1" dirty="0" err="1"/>
              <a:t>Nature</a:t>
            </a:r>
            <a:r>
              <a:rPr lang="ro-RO" i="1" dirty="0"/>
              <a:t> of Copyright</a:t>
            </a:r>
            <a:r>
              <a:rPr lang="ro-RO" dirty="0"/>
              <a:t>, The University of Georgia Press, </a:t>
            </a:r>
            <a:r>
              <a:rPr lang="ro-RO" dirty="0" err="1"/>
              <a:t>Athens</a:t>
            </a:r>
            <a:r>
              <a:rPr lang="ro-RO" dirty="0"/>
              <a:t>, Georgia, 1991, p. 211.</a:t>
            </a:r>
            <a:endParaRPr lang="en-US" dirty="0"/>
          </a:p>
          <a:p>
            <a:r>
              <a:rPr lang="ro-RO" u="sng" dirty="0">
                <a:hlinkClick r:id="rId8"/>
              </a:rPr>
              <a:t>[4]</a:t>
            </a:r>
            <a:r>
              <a:rPr lang="ro-RO" dirty="0"/>
              <a:t> http://www.wipo.int/treaties/en/ip/berne/trtdocs_wo001.html</a:t>
            </a:r>
            <a:endParaRPr lang="en-US" dirty="0"/>
          </a:p>
          <a:p>
            <a:r>
              <a:rPr lang="ro-RO" u="sng" dirty="0">
                <a:hlinkClick r:id="rId9"/>
              </a:rPr>
              <a:t>[5]</a:t>
            </a:r>
            <a:r>
              <a:rPr lang="ro-RO" dirty="0"/>
              <a:t> P. </a:t>
            </a:r>
            <a:r>
              <a:rPr lang="ro-RO" dirty="0" err="1"/>
              <a:t>Loughlan</a:t>
            </a:r>
            <a:r>
              <a:rPr lang="ro-RO" dirty="0"/>
              <a:t>, </a:t>
            </a:r>
            <a:r>
              <a:rPr lang="ro-RO" i="1" dirty="0"/>
              <a:t>Moral </a:t>
            </a:r>
            <a:r>
              <a:rPr lang="ro-RO" i="1" dirty="0" err="1"/>
              <a:t>Rights</a:t>
            </a:r>
            <a:r>
              <a:rPr lang="ro-RO" i="1" dirty="0"/>
              <a:t> (A </a:t>
            </a:r>
            <a:r>
              <a:rPr lang="ro-RO" i="1" dirty="0" err="1"/>
              <a:t>View</a:t>
            </a:r>
            <a:r>
              <a:rPr lang="ro-RO" i="1" dirty="0"/>
              <a:t> </a:t>
            </a:r>
            <a:r>
              <a:rPr lang="ro-RO" i="1" dirty="0" err="1"/>
              <a:t>from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Town Square)</a:t>
            </a:r>
            <a:r>
              <a:rPr lang="ro-RO" dirty="0"/>
              <a:t>, 2000, http://www.law.unimelb.edu.au/cmcl/malr/511.pdf</a:t>
            </a:r>
            <a:endParaRPr lang="en-US" dirty="0"/>
          </a:p>
          <a:p>
            <a:r>
              <a:rPr lang="ro-RO" u="sng" dirty="0">
                <a:hlinkClick r:id="rId10"/>
              </a:rPr>
              <a:t>[6]</a:t>
            </a:r>
            <a:r>
              <a:rPr lang="ro-RO" dirty="0"/>
              <a:t> V. - L. </a:t>
            </a:r>
            <a:r>
              <a:rPr lang="ro-RO" dirty="0" err="1"/>
              <a:t>Bénabou</a:t>
            </a:r>
            <a:r>
              <a:rPr lang="ro-RO" dirty="0"/>
              <a:t>, </a:t>
            </a:r>
            <a:r>
              <a:rPr lang="ro-RO" b="1" i="1" dirty="0" err="1"/>
              <a:t>Puiser</a:t>
            </a:r>
            <a:r>
              <a:rPr lang="ro-RO" b="1" i="1" dirty="0"/>
              <a:t> à la </a:t>
            </a:r>
            <a:r>
              <a:rPr lang="ro-RO" b="1" i="1" dirty="0" err="1"/>
              <a:t>source</a:t>
            </a:r>
            <a:r>
              <a:rPr lang="ro-RO" b="1" i="1" dirty="0"/>
              <a:t> du </a:t>
            </a:r>
            <a:r>
              <a:rPr lang="ro-RO" b="1" i="1" dirty="0" err="1"/>
              <a:t>droit</a:t>
            </a:r>
            <a:r>
              <a:rPr lang="ro-RO" b="1" i="1" dirty="0"/>
              <a:t> </a:t>
            </a:r>
            <a:r>
              <a:rPr lang="ro-RO" b="1" i="1" dirty="0" err="1"/>
              <a:t>d'auteur</a:t>
            </a:r>
            <a:r>
              <a:rPr lang="ro-RO" dirty="0"/>
              <a:t>,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nr. 192/2002, p. 3 </a:t>
            </a:r>
            <a:r>
              <a:rPr lang="ro-RO" dirty="0" err="1"/>
              <a:t>şi</a:t>
            </a:r>
            <a:r>
              <a:rPr lang="ro-RO" dirty="0"/>
              <a:t> urm.</a:t>
            </a:r>
            <a:endParaRPr lang="en-US" dirty="0"/>
          </a:p>
          <a:p>
            <a:r>
              <a:rPr lang="ro-RO" u="sng" dirty="0">
                <a:hlinkClick r:id="rId11"/>
              </a:rPr>
              <a:t>[7]</a:t>
            </a:r>
            <a:r>
              <a:rPr lang="ro-RO" dirty="0"/>
              <a:t> </a:t>
            </a:r>
            <a:r>
              <a:rPr lang="ro-RO" i="1" dirty="0" err="1"/>
              <a:t>Folsom</a:t>
            </a:r>
            <a:r>
              <a:rPr lang="ro-RO" i="1" dirty="0"/>
              <a:t> c. Marsh</a:t>
            </a:r>
            <a:r>
              <a:rPr lang="ro-RO" dirty="0"/>
              <a:t>. http://www.faculty.piercelaw.edu/redfield/library/Pdf/case-folsom.marsh.pdf</a:t>
            </a:r>
            <a:endParaRPr lang="en-US" dirty="0"/>
          </a:p>
          <a:p>
            <a:r>
              <a:rPr lang="ro-RO" u="sng" dirty="0">
                <a:hlinkClick r:id="rId12"/>
              </a:rPr>
              <a:t>[8]</a:t>
            </a:r>
            <a:r>
              <a:rPr lang="ro-RO" dirty="0"/>
              <a:t> „</a:t>
            </a:r>
            <a:r>
              <a:rPr lang="ro-RO" i="1" dirty="0" err="1"/>
              <a:t>Notwithstanding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provisions</a:t>
            </a:r>
            <a:r>
              <a:rPr lang="ro-RO" i="1" dirty="0"/>
              <a:t> of </a:t>
            </a:r>
            <a:r>
              <a:rPr lang="ro-RO" i="1" u="sng" dirty="0" err="1">
                <a:hlinkClick r:id="rId13"/>
              </a:rPr>
              <a:t>sections</a:t>
            </a:r>
            <a:r>
              <a:rPr lang="ro-RO" i="1" u="sng" dirty="0">
                <a:hlinkClick r:id="rId13"/>
              </a:rPr>
              <a:t> 106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u="sng" dirty="0">
                <a:hlinkClick r:id="rId14"/>
              </a:rPr>
              <a:t>106A,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fair </a:t>
            </a:r>
            <a:r>
              <a:rPr lang="ro-RO" i="1" dirty="0" err="1"/>
              <a:t>use</a:t>
            </a:r>
            <a:r>
              <a:rPr lang="ro-RO" i="1" dirty="0"/>
              <a:t> of a </a:t>
            </a:r>
            <a:r>
              <a:rPr lang="ro-RO" i="1" dirty="0" err="1"/>
              <a:t>copyrighted</a:t>
            </a:r>
            <a:r>
              <a:rPr lang="ro-RO" i="1" dirty="0"/>
              <a:t> </a:t>
            </a:r>
            <a:r>
              <a:rPr lang="ro-RO" i="1" dirty="0" err="1"/>
              <a:t>work</a:t>
            </a:r>
            <a:r>
              <a:rPr lang="ro-RO" i="1" dirty="0"/>
              <a:t>, </a:t>
            </a:r>
            <a:r>
              <a:rPr lang="ro-RO" i="1" dirty="0" err="1"/>
              <a:t>including</a:t>
            </a:r>
            <a:r>
              <a:rPr lang="ro-RO" i="1" dirty="0"/>
              <a:t> </a:t>
            </a:r>
            <a:r>
              <a:rPr lang="ro-RO" i="1" dirty="0" err="1"/>
              <a:t>such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 </a:t>
            </a:r>
            <a:r>
              <a:rPr lang="ro-RO" i="1" dirty="0" err="1"/>
              <a:t>by</a:t>
            </a:r>
            <a:r>
              <a:rPr lang="ro-RO" i="1" dirty="0"/>
              <a:t> </a:t>
            </a:r>
            <a:r>
              <a:rPr lang="ro-RO" i="1" dirty="0" err="1"/>
              <a:t>reproduction</a:t>
            </a:r>
            <a:r>
              <a:rPr lang="ro-RO" i="1" dirty="0"/>
              <a:t> in </a:t>
            </a:r>
            <a:r>
              <a:rPr lang="ro-RO" i="1" dirty="0" err="1"/>
              <a:t>copies</a:t>
            </a:r>
            <a:r>
              <a:rPr lang="ro-RO" i="1" dirty="0"/>
              <a:t> or </a:t>
            </a:r>
            <a:r>
              <a:rPr lang="ro-RO" i="1" dirty="0" err="1"/>
              <a:t>phonorecords</a:t>
            </a:r>
            <a:r>
              <a:rPr lang="ro-RO" i="1" dirty="0"/>
              <a:t> or </a:t>
            </a:r>
            <a:r>
              <a:rPr lang="ro-RO" i="1" dirty="0" err="1"/>
              <a:t>by</a:t>
            </a:r>
            <a:r>
              <a:rPr lang="ro-RO" i="1" dirty="0"/>
              <a:t> </a:t>
            </a:r>
            <a:r>
              <a:rPr lang="ro-RO" i="1" dirty="0" err="1"/>
              <a:t>any</a:t>
            </a:r>
            <a:r>
              <a:rPr lang="ro-RO" i="1" dirty="0"/>
              <a:t> </a:t>
            </a:r>
            <a:r>
              <a:rPr lang="ro-RO" i="1" dirty="0" err="1"/>
              <a:t>other</a:t>
            </a:r>
            <a:r>
              <a:rPr lang="ro-RO" i="1" dirty="0"/>
              <a:t> </a:t>
            </a:r>
            <a:r>
              <a:rPr lang="ro-RO" i="1" dirty="0" err="1"/>
              <a:t>means</a:t>
            </a:r>
            <a:r>
              <a:rPr lang="ro-RO" i="1" dirty="0"/>
              <a:t> </a:t>
            </a:r>
            <a:r>
              <a:rPr lang="ro-RO" i="1" dirty="0" err="1"/>
              <a:t>specified</a:t>
            </a:r>
            <a:r>
              <a:rPr lang="ro-RO" i="1" dirty="0"/>
              <a:t> </a:t>
            </a:r>
            <a:r>
              <a:rPr lang="ro-RO" i="1" dirty="0" err="1"/>
              <a:t>by</a:t>
            </a:r>
            <a:r>
              <a:rPr lang="ro-RO" i="1" dirty="0"/>
              <a:t> </a:t>
            </a:r>
            <a:r>
              <a:rPr lang="ro-RO" i="1" dirty="0" err="1"/>
              <a:t>that</a:t>
            </a:r>
            <a:r>
              <a:rPr lang="ro-RO" i="1" dirty="0"/>
              <a:t> </a:t>
            </a:r>
            <a:r>
              <a:rPr lang="ro-RO" i="1" dirty="0" err="1"/>
              <a:t>section</a:t>
            </a:r>
            <a:r>
              <a:rPr lang="ro-RO" i="1" dirty="0"/>
              <a:t>, for </a:t>
            </a:r>
            <a:r>
              <a:rPr lang="ro-RO" i="1" dirty="0" err="1"/>
              <a:t>purposes</a:t>
            </a:r>
            <a:r>
              <a:rPr lang="ro-RO" i="1" dirty="0"/>
              <a:t> </a:t>
            </a:r>
            <a:r>
              <a:rPr lang="ro-RO" i="1" dirty="0" err="1"/>
              <a:t>such</a:t>
            </a:r>
            <a:r>
              <a:rPr lang="ro-RO" i="1" dirty="0"/>
              <a:t> as criticism, comment, </a:t>
            </a:r>
            <a:r>
              <a:rPr lang="ro-RO" i="1" dirty="0" err="1"/>
              <a:t>news</a:t>
            </a:r>
            <a:r>
              <a:rPr lang="ro-RO" i="1" dirty="0"/>
              <a:t> </a:t>
            </a:r>
            <a:r>
              <a:rPr lang="ro-RO" i="1" dirty="0" err="1"/>
              <a:t>reporting</a:t>
            </a:r>
            <a:r>
              <a:rPr lang="ro-RO" i="1" dirty="0"/>
              <a:t>, </a:t>
            </a:r>
            <a:r>
              <a:rPr lang="ro-RO" i="1" dirty="0" err="1"/>
              <a:t>teaching</a:t>
            </a:r>
            <a:r>
              <a:rPr lang="ro-RO" i="1" dirty="0"/>
              <a:t> (</a:t>
            </a:r>
            <a:r>
              <a:rPr lang="ro-RO" i="1" dirty="0" err="1"/>
              <a:t>including</a:t>
            </a:r>
            <a:r>
              <a:rPr lang="ro-RO" i="1" dirty="0"/>
              <a:t> multiple </a:t>
            </a:r>
            <a:r>
              <a:rPr lang="ro-RO" i="1" dirty="0" err="1"/>
              <a:t>copies</a:t>
            </a:r>
            <a:r>
              <a:rPr lang="ro-RO" i="1" dirty="0"/>
              <a:t> for </a:t>
            </a:r>
            <a:r>
              <a:rPr lang="ro-RO" i="1" dirty="0" err="1"/>
              <a:t>classroom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), </a:t>
            </a:r>
            <a:r>
              <a:rPr lang="ro-RO" i="1" dirty="0" err="1"/>
              <a:t>scholarship</a:t>
            </a:r>
            <a:r>
              <a:rPr lang="ro-RO" i="1" dirty="0"/>
              <a:t>, or </a:t>
            </a:r>
            <a:r>
              <a:rPr lang="ro-RO" i="1" dirty="0" err="1"/>
              <a:t>research</a:t>
            </a:r>
            <a:r>
              <a:rPr lang="ro-RO" i="1" dirty="0"/>
              <a:t>, </a:t>
            </a:r>
            <a:r>
              <a:rPr lang="ro-RO" i="1" dirty="0" err="1"/>
              <a:t>is</a:t>
            </a:r>
            <a:r>
              <a:rPr lang="ro-RO" i="1" dirty="0"/>
              <a:t> </a:t>
            </a:r>
            <a:r>
              <a:rPr lang="ro-RO" i="1" dirty="0" err="1"/>
              <a:t>not</a:t>
            </a:r>
            <a:r>
              <a:rPr lang="ro-RO" i="1" dirty="0"/>
              <a:t> an </a:t>
            </a:r>
            <a:r>
              <a:rPr lang="ro-RO" i="1" dirty="0" err="1"/>
              <a:t>infringement</a:t>
            </a:r>
            <a:r>
              <a:rPr lang="ro-RO" i="1" dirty="0"/>
              <a:t> of copyright."</a:t>
            </a:r>
            <a:r>
              <a:rPr lang="ro-RO" dirty="0"/>
              <a:t> http://www.copyright.gov/title17/92chap1.html</a:t>
            </a:r>
            <a:endParaRPr lang="en-US" dirty="0"/>
          </a:p>
          <a:p>
            <a:r>
              <a:rPr lang="ro-RO" u="sng" dirty="0">
                <a:hlinkClick r:id="rId15"/>
              </a:rPr>
              <a:t>[9]</a:t>
            </a:r>
            <a:r>
              <a:rPr lang="ro-RO" dirty="0"/>
              <a:t> „</a:t>
            </a:r>
            <a:r>
              <a:rPr lang="ro-RO" i="1" dirty="0"/>
              <a:t>The </a:t>
            </a:r>
            <a:r>
              <a:rPr lang="ro-RO" i="1" dirty="0" err="1"/>
              <a:t>use</a:t>
            </a:r>
            <a:r>
              <a:rPr lang="ro-RO" i="1" dirty="0"/>
              <a:t> made of a </a:t>
            </a:r>
            <a:r>
              <a:rPr lang="ro-RO" i="1" dirty="0" err="1"/>
              <a:t>work</a:t>
            </a:r>
            <a:r>
              <a:rPr lang="ro-RO" i="1" dirty="0"/>
              <a:t> in </a:t>
            </a:r>
            <a:r>
              <a:rPr lang="ro-RO" i="1" dirty="0" err="1"/>
              <a:t>any</a:t>
            </a:r>
            <a:r>
              <a:rPr lang="ro-RO" i="1" dirty="0"/>
              <a:t> particular case</a:t>
            </a:r>
            <a:r>
              <a:rPr lang="ro-RO" dirty="0"/>
              <a:t>." </a:t>
            </a:r>
            <a:r>
              <a:rPr lang="ro-RO" i="1" dirty="0"/>
              <a:t>Ibid.</a:t>
            </a:r>
            <a:endParaRPr lang="en-US" dirty="0"/>
          </a:p>
          <a:p>
            <a:r>
              <a:rPr lang="ro-RO" b="1" i="1" u="sng" dirty="0">
                <a:hlinkClick r:id="rId16"/>
              </a:rPr>
              <a:t>[10]</a:t>
            </a:r>
            <a:r>
              <a:rPr lang="ro-RO" dirty="0"/>
              <a:t> </a:t>
            </a:r>
            <a:r>
              <a:rPr lang="ro-RO" i="1" dirty="0"/>
              <a:t>„In </a:t>
            </a:r>
            <a:r>
              <a:rPr lang="ro-RO" i="1" dirty="0" err="1"/>
              <a:t>determining</a:t>
            </a:r>
            <a:r>
              <a:rPr lang="ro-RO" i="1" dirty="0"/>
              <a:t> </a:t>
            </a:r>
            <a:r>
              <a:rPr lang="ro-RO" i="1" dirty="0" err="1"/>
              <a:t>whether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 made of a </a:t>
            </a:r>
            <a:r>
              <a:rPr lang="ro-RO" i="1" dirty="0" err="1"/>
              <a:t>work</a:t>
            </a:r>
            <a:r>
              <a:rPr lang="ro-RO" i="1" dirty="0"/>
              <a:t> in </a:t>
            </a:r>
            <a:r>
              <a:rPr lang="ro-RO" i="1" dirty="0" err="1"/>
              <a:t>any</a:t>
            </a:r>
            <a:r>
              <a:rPr lang="ro-RO" i="1" dirty="0"/>
              <a:t> particular case </a:t>
            </a:r>
            <a:r>
              <a:rPr lang="ro-RO" i="1" dirty="0" err="1"/>
              <a:t>is</a:t>
            </a:r>
            <a:r>
              <a:rPr lang="ro-RO" i="1" dirty="0"/>
              <a:t> a fair </a:t>
            </a:r>
            <a:r>
              <a:rPr lang="ro-RO" i="1" dirty="0" err="1"/>
              <a:t>use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factors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</a:t>
            </a:r>
            <a:r>
              <a:rPr lang="ro-RO" i="1" dirty="0" err="1"/>
              <a:t>be</a:t>
            </a:r>
            <a:r>
              <a:rPr lang="ro-RO" i="1" dirty="0"/>
              <a:t> </a:t>
            </a:r>
            <a:r>
              <a:rPr lang="ro-RO" i="1" dirty="0" err="1"/>
              <a:t>considered</a:t>
            </a:r>
            <a:r>
              <a:rPr lang="ro-RO" i="1" dirty="0"/>
              <a:t> </a:t>
            </a:r>
            <a:r>
              <a:rPr lang="ro-RO" i="1" dirty="0" err="1"/>
              <a:t>shall</a:t>
            </a:r>
            <a:r>
              <a:rPr lang="ro-RO" i="1" dirty="0"/>
              <a:t> include -</a:t>
            </a:r>
            <a:endParaRPr lang="en-US" dirty="0"/>
          </a:p>
          <a:p>
            <a:r>
              <a:rPr lang="ro-RO" i="1" dirty="0"/>
              <a:t>(1)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purpose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character</a:t>
            </a:r>
            <a:r>
              <a:rPr lang="ro-RO" i="1" dirty="0"/>
              <a:t> of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, </a:t>
            </a:r>
            <a:r>
              <a:rPr lang="ro-RO" i="1" dirty="0" err="1"/>
              <a:t>including</a:t>
            </a:r>
            <a:r>
              <a:rPr lang="ro-RO" i="1" dirty="0"/>
              <a:t> </a:t>
            </a:r>
            <a:r>
              <a:rPr lang="ro-RO" i="1" dirty="0" err="1"/>
              <a:t>whether</a:t>
            </a:r>
            <a:r>
              <a:rPr lang="ro-RO" i="1" dirty="0"/>
              <a:t> </a:t>
            </a:r>
            <a:r>
              <a:rPr lang="ro-RO" i="1" dirty="0" err="1"/>
              <a:t>such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 </a:t>
            </a:r>
            <a:r>
              <a:rPr lang="ro-RO" i="1" dirty="0" err="1"/>
              <a:t>is</a:t>
            </a:r>
            <a:r>
              <a:rPr lang="ro-RO" i="1" dirty="0"/>
              <a:t> of a </a:t>
            </a:r>
            <a:r>
              <a:rPr lang="ro-RO" i="1" dirty="0" err="1"/>
              <a:t>commercial</a:t>
            </a:r>
            <a:r>
              <a:rPr lang="ro-RO" i="1" dirty="0"/>
              <a:t> </a:t>
            </a:r>
            <a:r>
              <a:rPr lang="ro-RO" i="1" dirty="0" err="1"/>
              <a:t>nature</a:t>
            </a:r>
            <a:r>
              <a:rPr lang="ro-RO" i="1" dirty="0"/>
              <a:t> or </a:t>
            </a:r>
            <a:r>
              <a:rPr lang="ro-RO" i="1" dirty="0" err="1"/>
              <a:t>is</a:t>
            </a:r>
            <a:r>
              <a:rPr lang="ro-RO" i="1" dirty="0"/>
              <a:t> for nonprofit </a:t>
            </a:r>
            <a:r>
              <a:rPr lang="ro-RO" i="1" dirty="0" err="1"/>
              <a:t>educational</a:t>
            </a:r>
            <a:r>
              <a:rPr lang="ro-RO" i="1" dirty="0"/>
              <a:t> </a:t>
            </a:r>
            <a:r>
              <a:rPr lang="ro-RO" i="1" dirty="0" err="1"/>
              <a:t>purposes</a:t>
            </a:r>
            <a:r>
              <a:rPr lang="ro-RO" i="1" dirty="0"/>
              <a:t>;</a:t>
            </a:r>
            <a:endParaRPr lang="en-US" dirty="0"/>
          </a:p>
          <a:p>
            <a:r>
              <a:rPr lang="ro-RO" i="1" dirty="0"/>
              <a:t>(2)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nature</a:t>
            </a:r>
            <a:r>
              <a:rPr lang="ro-RO" i="1" dirty="0"/>
              <a:t> of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copyrighted</a:t>
            </a:r>
            <a:r>
              <a:rPr lang="ro-RO" i="1" dirty="0"/>
              <a:t> </a:t>
            </a:r>
            <a:r>
              <a:rPr lang="ro-RO" i="1" dirty="0" err="1"/>
              <a:t>work</a:t>
            </a:r>
            <a:r>
              <a:rPr lang="ro-RO" i="1" dirty="0"/>
              <a:t>;</a:t>
            </a:r>
            <a:endParaRPr lang="en-US" dirty="0"/>
          </a:p>
          <a:p>
            <a:r>
              <a:rPr lang="ro-RO" i="1" dirty="0"/>
              <a:t>(3)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amount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substantiality</a:t>
            </a:r>
            <a:r>
              <a:rPr lang="ro-RO" i="1" dirty="0"/>
              <a:t> of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portion</a:t>
            </a:r>
            <a:r>
              <a:rPr lang="ro-RO" i="1" dirty="0"/>
              <a:t> </a:t>
            </a:r>
            <a:r>
              <a:rPr lang="ro-RO" i="1" dirty="0" err="1"/>
              <a:t>used</a:t>
            </a:r>
            <a:r>
              <a:rPr lang="ro-RO" i="1" dirty="0"/>
              <a:t> in </a:t>
            </a:r>
            <a:r>
              <a:rPr lang="ro-RO" i="1" dirty="0" err="1"/>
              <a:t>relation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copyrighted</a:t>
            </a:r>
            <a:r>
              <a:rPr lang="ro-RO" i="1" dirty="0"/>
              <a:t> </a:t>
            </a:r>
            <a:r>
              <a:rPr lang="ro-RO" i="1" dirty="0" err="1"/>
              <a:t>work</a:t>
            </a:r>
            <a:r>
              <a:rPr lang="ro-RO" i="1" dirty="0"/>
              <a:t> as a </a:t>
            </a:r>
            <a:r>
              <a:rPr lang="ro-RO" i="1" dirty="0" err="1"/>
              <a:t>whole</a:t>
            </a:r>
            <a:r>
              <a:rPr lang="ro-RO" i="1" dirty="0"/>
              <a:t>; </a:t>
            </a:r>
            <a:r>
              <a:rPr lang="ro-RO" i="1" dirty="0" err="1"/>
              <a:t>and</a:t>
            </a:r>
            <a:endParaRPr lang="en-US" dirty="0"/>
          </a:p>
          <a:p>
            <a:r>
              <a:rPr lang="ro-RO" i="1" dirty="0"/>
              <a:t>(4)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effect</a:t>
            </a:r>
            <a:r>
              <a:rPr lang="ro-RO" i="1" dirty="0"/>
              <a:t> of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use</a:t>
            </a:r>
            <a:r>
              <a:rPr lang="ro-RO" i="1" dirty="0"/>
              <a:t> </a:t>
            </a:r>
            <a:r>
              <a:rPr lang="ro-RO" i="1" dirty="0" err="1"/>
              <a:t>upon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potential</a:t>
            </a:r>
            <a:r>
              <a:rPr lang="ro-RO" i="1" dirty="0"/>
              <a:t> market for or </a:t>
            </a:r>
            <a:r>
              <a:rPr lang="ro-RO" i="1" dirty="0" err="1"/>
              <a:t>value</a:t>
            </a:r>
            <a:r>
              <a:rPr lang="ro-RO" i="1" dirty="0"/>
              <a:t> of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copyrighted</a:t>
            </a:r>
            <a:r>
              <a:rPr lang="ro-RO" i="1" dirty="0"/>
              <a:t> </a:t>
            </a:r>
            <a:r>
              <a:rPr lang="ro-RO" i="1" dirty="0" err="1"/>
              <a:t>work</a:t>
            </a:r>
            <a:r>
              <a:rPr lang="ro-RO" i="1" dirty="0"/>
              <a:t>." Ibid.</a:t>
            </a:r>
            <a:endParaRPr lang="en-US" dirty="0"/>
          </a:p>
          <a:p>
            <a:r>
              <a:rPr lang="ro-RO" u="sng" dirty="0">
                <a:hlinkClick r:id="rId17"/>
              </a:rPr>
              <a:t>[11]</a:t>
            </a:r>
            <a:r>
              <a:rPr lang="ro-RO" dirty="0"/>
              <a:t> http://www.stjohns.edu/it/aci/laptop/policy/copyright.stj</a:t>
            </a:r>
            <a:endParaRPr lang="en-US" dirty="0"/>
          </a:p>
          <a:p>
            <a:r>
              <a:rPr lang="ro-RO" u="sng" dirty="0">
                <a:hlinkClick r:id="rId18"/>
              </a:rPr>
              <a:t>[12]</a:t>
            </a:r>
            <a:r>
              <a:rPr lang="ro-RO" dirty="0"/>
              <a:t> </a:t>
            </a:r>
            <a:r>
              <a:rPr lang="ro-RO" dirty="0" err="1"/>
              <a:t>Patterson</a:t>
            </a:r>
            <a:r>
              <a:rPr lang="ro-RO" dirty="0"/>
              <a:t>,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op. cit.</a:t>
            </a:r>
            <a:r>
              <a:rPr lang="ro-RO" dirty="0"/>
              <a:t>, p. 194</a:t>
            </a:r>
            <a:endParaRPr lang="en-US" dirty="0"/>
          </a:p>
          <a:p>
            <a:r>
              <a:rPr lang="ro-RO" u="sng" dirty="0">
                <a:hlinkClick r:id="rId19"/>
              </a:rPr>
              <a:t>[13]</a:t>
            </a:r>
            <a:r>
              <a:rPr lang="ro-RO" dirty="0"/>
              <a:t> </a:t>
            </a:r>
            <a:r>
              <a:rPr lang="ro-RO" i="1" dirty="0"/>
              <a:t>Personal </a:t>
            </a:r>
            <a:r>
              <a:rPr lang="ro-RO" i="1" dirty="0" err="1"/>
              <a:t>use</a:t>
            </a:r>
            <a:r>
              <a:rPr lang="ro-RO" dirty="0"/>
              <a:t> înseamnă folosirea unei opere protejată prin </a:t>
            </a:r>
            <a:r>
              <a:rPr lang="ro-RO" i="1" dirty="0"/>
              <a:t>copyright</a:t>
            </a:r>
            <a:r>
              <a:rPr lang="ro-RO" dirty="0"/>
              <a:t> de către un individ, pentru folosul său privat, îndeplinirea criteriilor sau a </a:t>
            </a:r>
            <a:r>
              <a:rPr lang="ro-RO" dirty="0" err="1"/>
              <a:t>condiţiilor</a:t>
            </a:r>
            <a:r>
              <a:rPr lang="ro-RO" dirty="0"/>
              <a:t> referitoare la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 nefiind necesară. </a:t>
            </a:r>
            <a:r>
              <a:rPr lang="ro-RO" i="1" dirty="0"/>
              <a:t>Ibid.</a:t>
            </a:r>
            <a:endParaRPr lang="en-US" dirty="0"/>
          </a:p>
          <a:p>
            <a:r>
              <a:rPr lang="ro-RO" u="sng" dirty="0">
                <a:hlinkClick r:id="rId20"/>
              </a:rPr>
              <a:t>[14]</a:t>
            </a:r>
            <a:r>
              <a:rPr lang="ro-RO" dirty="0"/>
              <a:t> </a:t>
            </a:r>
            <a:r>
              <a:rPr lang="ro-RO" i="1" dirty="0"/>
              <a:t>Ibid.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Bibliografie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lvl="0"/>
            <a:r>
              <a:rPr lang="ro-RO" u="sng" dirty="0">
                <a:hlinkClick r:id="rId3"/>
              </a:rPr>
              <a:t>[15]</a:t>
            </a:r>
            <a:r>
              <a:rPr lang="ro-RO" dirty="0"/>
              <a:t> „</a:t>
            </a:r>
            <a:r>
              <a:rPr lang="ro-RO" i="1" dirty="0"/>
              <a:t>... It must </a:t>
            </a:r>
            <a:r>
              <a:rPr lang="ro-RO" i="1" dirty="0" err="1"/>
              <a:t>be</a:t>
            </a:r>
            <a:r>
              <a:rPr lang="ro-RO" i="1" dirty="0"/>
              <a:t> a </a:t>
            </a:r>
            <a:r>
              <a:rPr lang="ro-RO" i="1" dirty="0" err="1"/>
              <a:t>matter</a:t>
            </a:r>
            <a:r>
              <a:rPr lang="ro-RO" i="1" dirty="0"/>
              <a:t> of </a:t>
            </a:r>
            <a:r>
              <a:rPr lang="ro-RO" i="1" dirty="0" err="1"/>
              <a:t>impression</a:t>
            </a:r>
            <a:r>
              <a:rPr lang="ro-RO" i="1" dirty="0"/>
              <a:t>"</a:t>
            </a:r>
            <a:r>
              <a:rPr lang="ro-RO" dirty="0"/>
              <a:t>. </a:t>
            </a:r>
            <a:r>
              <a:rPr lang="ro-RO" i="1" dirty="0" err="1"/>
              <a:t>Hubbard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another</a:t>
            </a:r>
            <a:r>
              <a:rPr lang="ro-RO" i="1" dirty="0"/>
              <a:t> c. </a:t>
            </a:r>
            <a:r>
              <a:rPr lang="ro-RO" i="1" dirty="0" err="1"/>
              <a:t>Vosper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another</a:t>
            </a:r>
            <a:r>
              <a:rPr lang="ro-RO" i="1" dirty="0"/>
              <a:t>.</a:t>
            </a:r>
            <a:r>
              <a:rPr lang="ro-RO" dirty="0"/>
              <a:t> http://uniset.ca/other/cs3/vosper.html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[16]</a:t>
            </a:r>
            <a:r>
              <a:rPr lang="ro-RO" dirty="0"/>
              <a:t> V. </a:t>
            </a:r>
            <a:r>
              <a:rPr lang="ro-RO" dirty="0" err="1"/>
              <a:t>Roş</a:t>
            </a:r>
            <a:r>
              <a:rPr lang="ro-RO" dirty="0"/>
              <a:t>, D. Bogdan, O. Spineanu-Matei, </a:t>
            </a:r>
            <a:r>
              <a:rPr lang="ro-RO" i="1" dirty="0"/>
              <a:t>Dreptul de autor </a:t>
            </a:r>
            <a:r>
              <a:rPr lang="ro-RO" i="1" dirty="0" err="1"/>
              <a:t>şi</a:t>
            </a:r>
            <a:r>
              <a:rPr lang="ro-RO" i="1" dirty="0"/>
              <a:t> drepturile conexe. Tratat.</a:t>
            </a:r>
            <a:r>
              <a:rPr lang="ro-RO" dirty="0"/>
              <a:t>, </a:t>
            </a:r>
            <a:r>
              <a:rPr lang="ro-RO" dirty="0" err="1"/>
              <a:t>AllBeck</a:t>
            </a:r>
            <a:r>
              <a:rPr lang="ro-RO" dirty="0"/>
              <a:t>, </a:t>
            </a:r>
            <a:r>
              <a:rPr lang="ro-RO" dirty="0" err="1"/>
              <a:t>Bucureşti</a:t>
            </a:r>
            <a:r>
              <a:rPr lang="ro-RO" dirty="0"/>
              <a:t>, 2005, p. 300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[17]</a:t>
            </a:r>
            <a:r>
              <a:rPr lang="ro-RO" dirty="0"/>
              <a:t> A. Lucas, H.-J. Lucas, </a:t>
            </a:r>
            <a:r>
              <a:rPr lang="ro-RO" i="1" dirty="0" err="1"/>
              <a:t>Traité</a:t>
            </a:r>
            <a:r>
              <a:rPr lang="ro-RO" i="1" dirty="0"/>
              <a:t> de la </a:t>
            </a:r>
            <a:r>
              <a:rPr lang="ro-RO" i="1" dirty="0" err="1"/>
              <a:t>propriété</a:t>
            </a:r>
            <a:r>
              <a:rPr lang="ro-RO" i="1" dirty="0"/>
              <a:t> </a:t>
            </a:r>
            <a:r>
              <a:rPr lang="ro-RO" i="1" dirty="0" err="1"/>
              <a:t>littéraire</a:t>
            </a:r>
            <a:r>
              <a:rPr lang="ro-RO" i="1" dirty="0"/>
              <a:t> et </a:t>
            </a:r>
            <a:r>
              <a:rPr lang="ro-RO" i="1" dirty="0" err="1"/>
              <a:t>artistique</a:t>
            </a:r>
            <a:r>
              <a:rPr lang="ro-RO" dirty="0"/>
              <a:t>, 2e </a:t>
            </a:r>
            <a:r>
              <a:rPr lang="ro-RO" dirty="0" err="1"/>
              <a:t>édition</a:t>
            </a:r>
            <a:r>
              <a:rPr lang="ro-RO" dirty="0"/>
              <a:t>, </a:t>
            </a:r>
            <a:r>
              <a:rPr lang="ro-RO" dirty="0" err="1"/>
              <a:t>Litec</a:t>
            </a:r>
            <a:r>
              <a:rPr lang="ro-RO" dirty="0"/>
              <a:t>, Paris, 2001, p. 252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[18]</a:t>
            </a:r>
            <a:r>
              <a:rPr lang="ro-RO" dirty="0"/>
              <a:t> A se vedea </a:t>
            </a:r>
            <a:r>
              <a:rPr lang="ro-RO" i="1" dirty="0"/>
              <a:t>Le code de la </a:t>
            </a:r>
            <a:r>
              <a:rPr lang="ro-RO" i="1" dirty="0" err="1"/>
              <a:t>propriété</a:t>
            </a:r>
            <a:r>
              <a:rPr lang="ro-RO" i="1" dirty="0"/>
              <a:t> </a:t>
            </a:r>
            <a:r>
              <a:rPr lang="ro-RO" i="1" dirty="0" err="1"/>
              <a:t>intellectuelle</a:t>
            </a:r>
            <a:r>
              <a:rPr lang="ro-RO" dirty="0"/>
              <a:t>, art. L. 122-5. http://www.celog.fr/cpi/lv1_tt2.htm#c2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[19]</a:t>
            </a:r>
            <a:r>
              <a:rPr lang="ro-RO" dirty="0"/>
              <a:t> Care corespunde art. 122-5 din </a:t>
            </a:r>
            <a:r>
              <a:rPr lang="ro-RO" i="1" dirty="0"/>
              <a:t>Le code de la </a:t>
            </a:r>
            <a:r>
              <a:rPr lang="ro-RO" i="1" dirty="0" err="1"/>
              <a:t>propriété</a:t>
            </a:r>
            <a:r>
              <a:rPr lang="ro-RO" i="1" dirty="0"/>
              <a:t> </a:t>
            </a:r>
            <a:r>
              <a:rPr lang="ro-RO" i="1" dirty="0" err="1"/>
              <a:t>intellectuelle</a:t>
            </a:r>
            <a:r>
              <a:rPr lang="ro-RO" i="1" dirty="0"/>
              <a:t>.</a:t>
            </a:r>
            <a:r>
              <a:rPr lang="ro-RO" dirty="0"/>
              <a:t> </a:t>
            </a:r>
            <a:r>
              <a:rPr lang="ro-RO" i="1" dirty="0"/>
              <a:t>Ibid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[20]</a:t>
            </a:r>
            <a:r>
              <a:rPr lang="ro-RO" dirty="0"/>
              <a:t> Legea nr. 8/1996, publicată în Monitorul Oficial </a:t>
            </a:r>
            <a:r>
              <a:rPr lang="ro-RO" dirty="0" err="1"/>
              <a:t>no</a:t>
            </a:r>
            <a:r>
              <a:rPr lang="ro-RO" dirty="0"/>
              <a:t>. 60 din 26.03.1996. vezi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u="sng" dirty="0">
                <a:hlinkClick r:id="rId4"/>
              </a:rPr>
              <a:t>http://www.cdep.ro/pls/legis/legis_pck.frame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[21]</a:t>
            </a:r>
            <a:r>
              <a:rPr lang="ro-RO" dirty="0"/>
              <a:t> Raportul Senatului nr. 94-473, p. 62, </a:t>
            </a:r>
            <a:r>
              <a:rPr lang="ro-RO" dirty="0" err="1"/>
              <a:t>şi</a:t>
            </a:r>
            <a:r>
              <a:rPr lang="ro-RO" dirty="0"/>
              <a:t> Raportul Camerei </a:t>
            </a:r>
            <a:r>
              <a:rPr lang="ro-RO" dirty="0" err="1"/>
              <a:t>Reprezentanţilor</a:t>
            </a:r>
            <a:r>
              <a:rPr lang="ro-RO" dirty="0"/>
              <a:t> nr. 94-1476, p. 66, citate de </a:t>
            </a:r>
            <a:r>
              <a:rPr lang="ro-RO" dirty="0" err="1"/>
              <a:t>Melissa</a:t>
            </a:r>
            <a:r>
              <a:rPr lang="ro-RO" dirty="0"/>
              <a:t> de </a:t>
            </a:r>
            <a:r>
              <a:rPr lang="ro-RO" dirty="0" err="1"/>
              <a:t>Zwart</a:t>
            </a:r>
            <a:r>
              <a:rPr lang="ro-RO" dirty="0"/>
              <a:t>,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i="1" dirty="0"/>
              <a:t>? Fair </a:t>
            </a:r>
            <a:r>
              <a:rPr lang="ro-RO" i="1" dirty="0" err="1"/>
              <a:t>Dealing</a:t>
            </a:r>
            <a:r>
              <a:rPr lang="ro-RO" i="1" dirty="0"/>
              <a:t>?</a:t>
            </a:r>
            <a:r>
              <a:rPr lang="ro-RO" dirty="0"/>
              <a:t>. http://ssrn.com/abstract=1069183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[22]</a:t>
            </a:r>
            <a:r>
              <a:rPr lang="ro-RO" dirty="0"/>
              <a:t> P. N. </a:t>
            </a:r>
            <a:r>
              <a:rPr lang="ro-RO" dirty="0" err="1"/>
              <a:t>Leval</a:t>
            </a:r>
            <a:r>
              <a:rPr lang="ro-RO" dirty="0"/>
              <a:t>, </a:t>
            </a:r>
            <a:r>
              <a:rPr lang="ro-RO" i="1" dirty="0" err="1"/>
              <a:t>Toward</a:t>
            </a:r>
            <a:r>
              <a:rPr lang="ro-RO" i="1" dirty="0"/>
              <a:t> A Fair </a:t>
            </a:r>
            <a:r>
              <a:rPr lang="ro-RO" i="1" dirty="0" err="1"/>
              <a:t>Use</a:t>
            </a:r>
            <a:r>
              <a:rPr lang="ro-RO" i="1" dirty="0"/>
              <a:t> Standard</a:t>
            </a:r>
            <a:r>
              <a:rPr lang="ro-RO" dirty="0"/>
              <a:t>, </a:t>
            </a:r>
            <a:r>
              <a:rPr lang="ro-RO" i="1" dirty="0"/>
              <a:t>Harvard Law Review</a:t>
            </a:r>
            <a:r>
              <a:rPr lang="ro-RO" dirty="0"/>
              <a:t>, 1990, citat în </a:t>
            </a:r>
            <a:r>
              <a:rPr lang="ro-RO" i="1" dirty="0"/>
              <a:t>Basic </a:t>
            </a:r>
            <a:r>
              <a:rPr lang="ro-RO" i="1" dirty="0" err="1"/>
              <a:t>Books</a:t>
            </a:r>
            <a:r>
              <a:rPr lang="ro-RO" i="1" dirty="0"/>
              <a:t>, Inc. c. </a:t>
            </a:r>
            <a:r>
              <a:rPr lang="ro-RO" i="1" dirty="0" err="1"/>
              <a:t>Kinko'S</a:t>
            </a:r>
            <a:r>
              <a:rPr lang="ro-RO" i="1" dirty="0"/>
              <a:t> </a:t>
            </a:r>
            <a:r>
              <a:rPr lang="ro-RO" i="1" dirty="0" err="1"/>
              <a:t>Graphics</a:t>
            </a:r>
            <a:r>
              <a:rPr lang="ro-RO" i="1" dirty="0"/>
              <a:t> Corporation</a:t>
            </a:r>
            <a:r>
              <a:rPr lang="ro-RO" dirty="0"/>
              <a:t>. http://fairuse.stanford.edu/primary_materials/cases/c758FSupp1522.html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[23]</a:t>
            </a:r>
            <a:r>
              <a:rPr lang="ro-RO" dirty="0"/>
              <a:t> W. Olivier, </a:t>
            </a:r>
            <a:r>
              <a:rPr lang="ro-RO" i="1" dirty="0"/>
              <a:t>Le fair </a:t>
            </a:r>
            <a:r>
              <a:rPr lang="ro-RO" i="1" dirty="0" err="1"/>
              <a:t>use</a:t>
            </a:r>
            <a:r>
              <a:rPr lang="ro-RO" i="1" dirty="0"/>
              <a:t> et </a:t>
            </a:r>
            <a:r>
              <a:rPr lang="ro-RO" i="1" dirty="0" err="1"/>
              <a:t>les</a:t>
            </a:r>
            <a:r>
              <a:rPr lang="ro-RO" i="1" dirty="0"/>
              <a:t> </a:t>
            </a:r>
            <a:r>
              <a:rPr lang="ro-RO" i="1" dirty="0" err="1"/>
              <a:t>exceptions</a:t>
            </a:r>
            <a:r>
              <a:rPr lang="ro-RO" i="1" dirty="0"/>
              <a:t> au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i="1" dirty="0"/>
              <a:t>: </a:t>
            </a:r>
            <a:r>
              <a:rPr lang="ro-RO" i="1" dirty="0" err="1"/>
              <a:t>aspects</a:t>
            </a:r>
            <a:r>
              <a:rPr lang="ro-RO" i="1" dirty="0"/>
              <a:t> de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comparé</a:t>
            </a:r>
            <a:r>
              <a:rPr lang="ro-RO" dirty="0"/>
              <a:t>. http://www.droit-tic.com/pdf/fair_use.pdf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[24]</a:t>
            </a:r>
            <a:r>
              <a:rPr lang="en-US" dirty="0"/>
              <a:t> </a:t>
            </a:r>
            <a:r>
              <a:rPr lang="ro-RO" i="1" dirty="0"/>
              <a:t>New Era </a:t>
            </a:r>
            <a:r>
              <a:rPr lang="ro-RO" i="1" dirty="0" err="1"/>
              <a:t>Publications</a:t>
            </a:r>
            <a:r>
              <a:rPr lang="ro-RO" i="1" dirty="0"/>
              <a:t> c. Carol </a:t>
            </a:r>
            <a:r>
              <a:rPr lang="ro-RO" i="1" dirty="0" err="1"/>
              <a:t>Publishing</a:t>
            </a:r>
            <a:r>
              <a:rPr lang="ro-RO" i="1" dirty="0"/>
              <a:t> Group</a:t>
            </a:r>
            <a:r>
              <a:rPr lang="ro-RO" dirty="0"/>
              <a:t>. În </a:t>
            </a:r>
            <a:r>
              <a:rPr lang="ro-RO" dirty="0" err="1"/>
              <a:t>speţă</a:t>
            </a:r>
            <a:r>
              <a:rPr lang="ro-RO" dirty="0"/>
              <a:t>, pârâtul a folosit replici din celebrul serial „</a:t>
            </a:r>
            <a:r>
              <a:rPr lang="ro-RO" i="1" dirty="0"/>
              <a:t>Seinfeld</a:t>
            </a:r>
            <a:r>
              <a:rPr lang="ro-RO" dirty="0"/>
              <a:t>" pentru a alcătui o culegere de întrebări-grilă, referitoare la întâmplările din serial. </a:t>
            </a:r>
            <a:r>
              <a:rPr lang="ro-RO" dirty="0" err="1"/>
              <a:t>Deşi</a:t>
            </a:r>
            <a:r>
              <a:rPr lang="ro-RO" dirty="0"/>
              <a:t> Curtea a indicat faptul că această carte nu a dăunat din punct de vedere comercial serialului sus-numit, ba dimpotrivă, </a:t>
            </a:r>
            <a:r>
              <a:rPr lang="ro-RO" dirty="0" err="1"/>
              <a:t>audienţele</a:t>
            </a:r>
            <a:r>
              <a:rPr lang="ro-RO" dirty="0"/>
              <a:t> ai crescut, s-a constatat că </a:t>
            </a:r>
            <a:r>
              <a:rPr lang="ro-RO" dirty="0" err="1"/>
              <a:t>piaţa</a:t>
            </a:r>
            <a:r>
              <a:rPr lang="ro-RO" dirty="0"/>
              <a:t> de produse derivate ar putea fi prejudiciată, din moment ce numeroase glume folosite în culegere erau originale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aparţineau</a:t>
            </a:r>
            <a:r>
              <a:rPr lang="ro-RO" dirty="0"/>
              <a:t> producătorilor serialului amintit. Culegerea reunea, prin urmare, prea multe elemente originale ale operei folosite pentru a nu dăuna acesteia </a:t>
            </a:r>
            <a:r>
              <a:rPr lang="ro-RO" dirty="0" err="1"/>
              <a:t>şi</a:t>
            </a:r>
            <a:r>
              <a:rPr lang="ro-RO" dirty="0"/>
              <a:t> a se subscrie </a:t>
            </a:r>
            <a:r>
              <a:rPr lang="ro-RO" dirty="0" err="1"/>
              <a:t>echitabilităţii</a:t>
            </a:r>
            <a:r>
              <a:rPr lang="ro-RO" dirty="0"/>
              <a:t>. http://www.law.cornell.edu/copyright/cases/150_F3d_132.htm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[25]</a:t>
            </a:r>
            <a:r>
              <a:rPr lang="en-US" dirty="0"/>
              <a:t> </a:t>
            </a:r>
            <a:r>
              <a:rPr lang="ro-RO" i="1" dirty="0"/>
              <a:t>Ibid.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[26]</a:t>
            </a:r>
            <a:r>
              <a:rPr lang="ro-RO" dirty="0"/>
              <a:t> </a:t>
            </a:r>
            <a:r>
              <a:rPr lang="ro-RO" dirty="0" err="1"/>
              <a:t>Patterson</a:t>
            </a:r>
            <a:r>
              <a:rPr lang="ro-RO" dirty="0"/>
              <a:t>,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op. cit.</a:t>
            </a:r>
            <a:r>
              <a:rPr lang="ro-RO" dirty="0"/>
              <a:t>, p. 210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[27]</a:t>
            </a:r>
            <a:r>
              <a:rPr lang="ro-RO" dirty="0"/>
              <a:t> D. F. Johnston, </a:t>
            </a:r>
            <a:r>
              <a:rPr lang="ro-RO" i="1" dirty="0"/>
              <a:t>The Copyright </a:t>
            </a:r>
            <a:r>
              <a:rPr lang="ro-RO" i="1" dirty="0" err="1"/>
              <a:t>Handbook</a:t>
            </a:r>
            <a:r>
              <a:rPr lang="ro-RO" dirty="0"/>
              <a:t>, 2nd </a:t>
            </a:r>
            <a:r>
              <a:rPr lang="ro-RO" dirty="0" err="1"/>
              <a:t>Edition</a:t>
            </a:r>
            <a:r>
              <a:rPr lang="ro-RO" dirty="0"/>
              <a:t>, R. R. </a:t>
            </a:r>
            <a:r>
              <a:rPr lang="ro-RO" dirty="0" err="1"/>
              <a:t>Bowker</a:t>
            </a:r>
            <a:r>
              <a:rPr lang="ro-RO" dirty="0"/>
              <a:t> Company, </a:t>
            </a:r>
            <a:r>
              <a:rPr lang="ro-RO" dirty="0" err="1"/>
              <a:t>NY&amp;London</a:t>
            </a:r>
            <a:r>
              <a:rPr lang="ro-RO" dirty="0"/>
              <a:t>, 1982, p. 132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[28]</a:t>
            </a:r>
            <a:r>
              <a:rPr lang="ro-RO" dirty="0"/>
              <a:t> </a:t>
            </a:r>
            <a:r>
              <a:rPr lang="ro-RO" dirty="0" err="1"/>
              <a:t>Patterson</a:t>
            </a:r>
            <a:r>
              <a:rPr lang="ro-RO" dirty="0"/>
              <a:t>,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op. cit.</a:t>
            </a:r>
            <a:r>
              <a:rPr lang="ro-RO" dirty="0"/>
              <a:t>, p. 198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[29]</a:t>
            </a:r>
            <a:r>
              <a:rPr lang="ro-RO" dirty="0"/>
              <a:t> P.-Y. Gautier, </a:t>
            </a:r>
            <a:r>
              <a:rPr lang="ro-RO" i="1" dirty="0" err="1"/>
              <a:t>Propriété</a:t>
            </a:r>
            <a:r>
              <a:rPr lang="ro-RO" i="1" dirty="0"/>
              <a:t> </a:t>
            </a:r>
            <a:r>
              <a:rPr lang="ro-RO" i="1" dirty="0" err="1"/>
              <a:t>littéraire</a:t>
            </a:r>
            <a:r>
              <a:rPr lang="ro-RO" i="1" dirty="0"/>
              <a:t> et </a:t>
            </a:r>
            <a:r>
              <a:rPr lang="ro-RO" i="1" dirty="0" err="1"/>
              <a:t>artistique</a:t>
            </a:r>
            <a:r>
              <a:rPr lang="ro-RO" dirty="0"/>
              <a:t>, </a:t>
            </a:r>
            <a:r>
              <a:rPr lang="ro-RO" dirty="0" err="1"/>
              <a:t>Presses</a:t>
            </a:r>
            <a:r>
              <a:rPr lang="ro-RO" dirty="0"/>
              <a:t> </a:t>
            </a:r>
            <a:r>
              <a:rPr lang="ro-RO" dirty="0" err="1"/>
              <a:t>Universitaires</a:t>
            </a:r>
            <a:r>
              <a:rPr lang="ro-RO" dirty="0"/>
              <a:t> de France, Paris, 1991, p. 344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[30]</a:t>
            </a:r>
            <a:r>
              <a:rPr lang="ro-RO" dirty="0"/>
              <a:t> T. Doi</a:t>
            </a:r>
            <a:r>
              <a:rPr lang="ro-RO" i="1" dirty="0"/>
              <a:t>, </a:t>
            </a:r>
            <a:r>
              <a:rPr lang="ro-RO" i="1" dirty="0" err="1"/>
              <a:t>Limitations</a:t>
            </a:r>
            <a:r>
              <a:rPr lang="ro-RO" i="1" dirty="0"/>
              <a:t> of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Exceptions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</a:t>
            </a:r>
            <a:r>
              <a:rPr lang="ro-RO" i="1" dirty="0" err="1"/>
              <a:t>Copyrights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Related</a:t>
            </a:r>
            <a:r>
              <a:rPr lang="ro-RO" i="1" dirty="0"/>
              <a:t> </a:t>
            </a:r>
            <a:r>
              <a:rPr lang="ro-RO" i="1" dirty="0" err="1"/>
              <a:t>Rights</a:t>
            </a:r>
            <a:r>
              <a:rPr lang="ro-RO" i="1" dirty="0"/>
              <a:t>: Law </a:t>
            </a:r>
            <a:r>
              <a:rPr lang="ro-RO" i="1" dirty="0" err="1"/>
              <a:t>and</a:t>
            </a:r>
            <a:r>
              <a:rPr lang="ro-RO" i="1" dirty="0"/>
              <a:t> Practice </a:t>
            </a:r>
            <a:r>
              <a:rPr lang="ro-RO" i="1" dirty="0" err="1"/>
              <a:t>under</a:t>
            </a:r>
            <a:r>
              <a:rPr lang="ro-RO" i="1" dirty="0"/>
              <a:t> </a:t>
            </a:r>
            <a:r>
              <a:rPr lang="ro-RO" i="1" dirty="0" err="1"/>
              <a:t>Japanese</a:t>
            </a:r>
            <a:r>
              <a:rPr lang="ro-RO" i="1" dirty="0"/>
              <a:t> Copyright Law </a:t>
            </a:r>
            <a:r>
              <a:rPr lang="ro-RO" i="1" dirty="0" err="1"/>
              <a:t>Responding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Digital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Telecommunication</a:t>
            </a:r>
            <a:r>
              <a:rPr lang="ro-RO" i="1" dirty="0"/>
              <a:t> Technologies</a:t>
            </a:r>
            <a:r>
              <a:rPr lang="ro-RO" dirty="0"/>
              <a:t>,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nr. 208/2006, p. 117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[31]</a:t>
            </a:r>
            <a:r>
              <a:rPr lang="ro-RO" dirty="0"/>
              <a:t> </a:t>
            </a:r>
            <a:r>
              <a:rPr lang="ro-RO" dirty="0" err="1"/>
              <a:t>Yoshikazu</a:t>
            </a:r>
            <a:r>
              <a:rPr lang="ro-RO" dirty="0"/>
              <a:t> </a:t>
            </a:r>
            <a:r>
              <a:rPr lang="ro-RO" dirty="0" err="1"/>
              <a:t>Shirokawa</a:t>
            </a:r>
            <a:r>
              <a:rPr lang="ro-RO" dirty="0"/>
              <a:t> c. </a:t>
            </a:r>
            <a:r>
              <a:rPr lang="ro-RO" dirty="0" err="1"/>
              <a:t>Masayoshi</a:t>
            </a:r>
            <a:r>
              <a:rPr lang="ro-RO" dirty="0"/>
              <a:t> </a:t>
            </a:r>
            <a:r>
              <a:rPr lang="ro-RO" dirty="0" err="1"/>
              <a:t>Amano</a:t>
            </a:r>
            <a:r>
              <a:rPr lang="ro-RO" dirty="0"/>
              <a:t>. </a:t>
            </a:r>
            <a:r>
              <a:rPr lang="ro-RO" i="1" dirty="0"/>
              <a:t>Ibid</a:t>
            </a:r>
            <a:r>
              <a:rPr lang="ro-RO" dirty="0"/>
              <a:t>., p. 127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[32]</a:t>
            </a:r>
            <a:r>
              <a:rPr lang="en-US" dirty="0"/>
              <a:t> </a:t>
            </a:r>
            <a:r>
              <a:rPr lang="ro-RO" i="1" dirty="0" err="1"/>
              <a:t>Groupe</a:t>
            </a:r>
            <a:r>
              <a:rPr lang="ro-RO" i="1" dirty="0"/>
              <a:t> Express c. Land M Services</a:t>
            </a:r>
            <a:r>
              <a:rPr lang="ro-RO" dirty="0"/>
              <a:t>. </a:t>
            </a:r>
            <a:r>
              <a:rPr lang="ro-RO" dirty="0" err="1"/>
              <a:t>Cour</a:t>
            </a:r>
            <a:r>
              <a:rPr lang="ro-RO" dirty="0"/>
              <a:t> de </a:t>
            </a:r>
            <a:r>
              <a:rPr lang="ro-RO" dirty="0" err="1"/>
              <a:t>Cassation</a:t>
            </a:r>
            <a:r>
              <a:rPr lang="ro-RO" dirty="0"/>
              <a:t>, 1ère </a:t>
            </a:r>
            <a:r>
              <a:rPr lang="ro-RO" dirty="0" err="1"/>
              <a:t>Chambre</a:t>
            </a:r>
            <a:r>
              <a:rPr lang="ro-RO" dirty="0"/>
              <a:t> Civile, 25 </a:t>
            </a:r>
            <a:r>
              <a:rPr lang="ro-RO" dirty="0" err="1"/>
              <a:t>janvier</a:t>
            </a:r>
            <a:r>
              <a:rPr lang="ro-RO" dirty="0"/>
              <a:t> 2005, citată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nr. 204/2005, p. 266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[33]</a:t>
            </a:r>
            <a:r>
              <a:rPr lang="ro-RO" dirty="0"/>
              <a:t> </a:t>
            </a:r>
            <a:r>
              <a:rPr lang="ro-RO" dirty="0" err="1"/>
              <a:t>Cour</a:t>
            </a:r>
            <a:r>
              <a:rPr lang="ro-RO" dirty="0"/>
              <a:t> </a:t>
            </a:r>
            <a:r>
              <a:rPr lang="ro-RO" dirty="0" err="1"/>
              <a:t>d'Appel</a:t>
            </a:r>
            <a:r>
              <a:rPr lang="ro-RO" dirty="0"/>
              <a:t> de Paris, 4e </a:t>
            </a:r>
            <a:r>
              <a:rPr lang="ro-RO" dirty="0" err="1"/>
              <a:t>Chambre</a:t>
            </a:r>
            <a:r>
              <a:rPr lang="ro-RO" dirty="0"/>
              <a:t>, </a:t>
            </a:r>
            <a:r>
              <a:rPr lang="ro-RO" dirty="0" err="1"/>
              <a:t>Section</a:t>
            </a:r>
            <a:r>
              <a:rPr lang="ro-RO" dirty="0"/>
              <a:t> A, 4 </a:t>
            </a:r>
            <a:r>
              <a:rPr lang="ro-RO" dirty="0" err="1"/>
              <a:t>avril</a:t>
            </a:r>
            <a:r>
              <a:rPr lang="ro-RO" dirty="0"/>
              <a:t> 2007, citat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nr. 213/2007. vezi </a:t>
            </a:r>
            <a:r>
              <a:rPr lang="ro-RO" dirty="0" err="1"/>
              <a:t>şi</a:t>
            </a:r>
            <a:r>
              <a:rPr lang="ro-RO" dirty="0"/>
              <a:t> J. </a:t>
            </a:r>
            <a:r>
              <a:rPr lang="ro-RO" dirty="0" err="1"/>
              <a:t>Daleau</a:t>
            </a:r>
            <a:r>
              <a:rPr lang="ro-RO" dirty="0"/>
              <a:t>, </a:t>
            </a:r>
            <a:r>
              <a:rPr lang="ro-RO" i="1" dirty="0" err="1"/>
              <a:t>Epilogue</a:t>
            </a:r>
            <a:r>
              <a:rPr lang="ro-RO" i="1" dirty="0"/>
              <a:t> de </a:t>
            </a:r>
            <a:r>
              <a:rPr lang="ro-RO" i="1" dirty="0" err="1"/>
              <a:t>l'affaire</a:t>
            </a:r>
            <a:r>
              <a:rPr lang="ro-RO" i="1" dirty="0"/>
              <a:t> </a:t>
            </a:r>
            <a:r>
              <a:rPr lang="ro-RO" i="1" dirty="0" err="1"/>
              <a:t>Mulholland</a:t>
            </a:r>
            <a:r>
              <a:rPr lang="ro-RO" i="1" dirty="0"/>
              <a:t> Drive</a:t>
            </a:r>
            <a:r>
              <a:rPr lang="ro-RO" dirty="0"/>
              <a:t>, în </a:t>
            </a:r>
            <a:r>
              <a:rPr lang="ro-RO" i="1" dirty="0" err="1"/>
              <a:t>Récueil</a:t>
            </a:r>
            <a:r>
              <a:rPr lang="ro-RO" i="1" dirty="0"/>
              <a:t> </a:t>
            </a:r>
            <a:r>
              <a:rPr lang="ro-RO" i="1" dirty="0" err="1"/>
              <a:t>Dalloz</a:t>
            </a:r>
            <a:r>
              <a:rPr lang="ro-RO" dirty="0"/>
              <a:t>, nr. 18/2007.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[34]</a:t>
            </a:r>
            <a:r>
              <a:rPr lang="ro-RO" dirty="0"/>
              <a:t> Pentru întreaga decizie: http://www.pcinpact.com/actu/news/35717-Mulholland-Drive-exception-pour-copie-privee.htm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[35]</a:t>
            </a:r>
            <a:r>
              <a:rPr lang="ro-RO" dirty="0"/>
              <a:t> </a:t>
            </a:r>
            <a:r>
              <a:rPr lang="ro-RO" dirty="0" err="1"/>
              <a:t>Patterson</a:t>
            </a:r>
            <a:r>
              <a:rPr lang="ro-RO" dirty="0"/>
              <a:t>,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op. cit.</a:t>
            </a:r>
            <a:r>
              <a:rPr lang="ro-RO" dirty="0"/>
              <a:t>, p. 209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[36]</a:t>
            </a:r>
            <a:r>
              <a:rPr lang="en-US" dirty="0"/>
              <a:t> </a:t>
            </a:r>
            <a:r>
              <a:rPr lang="ro-RO" i="1" dirty="0"/>
              <a:t>Ibid.</a:t>
            </a:r>
            <a:r>
              <a:rPr lang="ro-RO" dirty="0"/>
              <a:t>, p. 201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Bibliografie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lvl="0"/>
            <a:r>
              <a:rPr lang="ro-RO" u="sng" dirty="0">
                <a:hlinkClick r:id="rId3"/>
              </a:rPr>
              <a:t>[37]</a:t>
            </a:r>
            <a:r>
              <a:rPr lang="en-US" dirty="0"/>
              <a:t> </a:t>
            </a:r>
            <a:r>
              <a:rPr lang="ro-RO" i="1" dirty="0" err="1"/>
              <a:t>Harper</a:t>
            </a:r>
            <a:r>
              <a:rPr lang="ro-RO" i="1" dirty="0"/>
              <a:t> &amp; </a:t>
            </a:r>
            <a:r>
              <a:rPr lang="ro-RO" i="1" dirty="0" err="1"/>
              <a:t>Row</a:t>
            </a:r>
            <a:r>
              <a:rPr lang="ro-RO" i="1" dirty="0"/>
              <a:t> c. </a:t>
            </a:r>
            <a:r>
              <a:rPr lang="ro-RO" i="1" dirty="0" err="1"/>
              <a:t>Nation</a:t>
            </a:r>
            <a:r>
              <a:rPr lang="ro-RO" i="1" dirty="0"/>
              <a:t> Enterprises</a:t>
            </a:r>
            <a:r>
              <a:rPr lang="ro-RO" dirty="0"/>
              <a:t>. http://www.law.cornell.edu/copyright/cases/471_US_539.htm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[38]</a:t>
            </a:r>
            <a:r>
              <a:rPr lang="en-US" dirty="0"/>
              <a:t> </a:t>
            </a:r>
            <a:r>
              <a:rPr lang="ro-RO" i="1" dirty="0"/>
              <a:t>Ibid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[39]</a:t>
            </a:r>
            <a:r>
              <a:rPr lang="ro-RO" dirty="0"/>
              <a:t> </a:t>
            </a:r>
            <a:r>
              <a:rPr lang="ro-RO" dirty="0" err="1"/>
              <a:t>Patterson</a:t>
            </a:r>
            <a:r>
              <a:rPr lang="ro-RO" dirty="0"/>
              <a:t>, </a:t>
            </a:r>
            <a:r>
              <a:rPr lang="ro-RO" dirty="0" err="1"/>
              <a:t>Lindberg</a:t>
            </a:r>
            <a:r>
              <a:rPr lang="ro-RO" dirty="0"/>
              <a:t>, </a:t>
            </a:r>
            <a:r>
              <a:rPr lang="ro-RO" i="1" dirty="0"/>
              <a:t>op. cit.</a:t>
            </a:r>
            <a:r>
              <a:rPr lang="ro-RO" dirty="0"/>
              <a:t>, p. 192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[40]</a:t>
            </a:r>
            <a:r>
              <a:rPr lang="ro-RO" dirty="0"/>
              <a:t> În România, drepturile morale sunt valabile pe tot timpul </a:t>
            </a:r>
            <a:r>
              <a:rPr lang="ro-RO" dirty="0" err="1"/>
              <a:t>vieţii</a:t>
            </a:r>
            <a:r>
              <a:rPr lang="ro-RO" dirty="0"/>
              <a:t> autorului, plus încă 70 de ani după moartea acestuia; durata drepturilor patrimoniale este de 70 de ani de la aducerea la </a:t>
            </a:r>
            <a:r>
              <a:rPr lang="ro-RO" dirty="0" err="1"/>
              <a:t>cunoştinţă</a:t>
            </a:r>
            <a:r>
              <a:rPr lang="ro-RO" dirty="0"/>
              <a:t> publică a acestora. Legea </a:t>
            </a:r>
            <a:r>
              <a:rPr lang="ro-RO" dirty="0" err="1"/>
              <a:t>no</a:t>
            </a:r>
            <a:r>
              <a:rPr lang="ro-RO" dirty="0"/>
              <a:t>. 8/1996, publicată în </a:t>
            </a:r>
            <a:r>
              <a:rPr lang="ro-RO" i="1" dirty="0"/>
              <a:t>Monitorul Oficial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. 60 din 26.03.1996. vezi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u="sng" dirty="0">
                <a:hlinkClick r:id="rId4"/>
              </a:rPr>
              <a:t>http://www.cdep.ro/pls/legis/legis_pck.frame</a:t>
            </a:r>
            <a:r>
              <a:rPr lang="ro-RO" dirty="0"/>
              <a:t>. Prin </a:t>
            </a:r>
            <a:r>
              <a:rPr lang="ro-RO" dirty="0" err="1"/>
              <a:t>Convenţia</a:t>
            </a:r>
            <a:r>
              <a:rPr lang="ro-RO" dirty="0"/>
              <a:t> de la Berna, art. 7, se asigură </a:t>
            </a:r>
            <a:r>
              <a:rPr lang="ro-RO" dirty="0" err="1"/>
              <a:t>protecţia</a:t>
            </a:r>
            <a:r>
              <a:rPr lang="ro-RO" dirty="0"/>
              <a:t> prin drepturi de autor pe toată durata </a:t>
            </a:r>
            <a:r>
              <a:rPr lang="ro-RO" dirty="0" err="1"/>
              <a:t>vieţii</a:t>
            </a:r>
            <a:r>
              <a:rPr lang="ro-RO" dirty="0"/>
              <a:t> autorului, plus 50 de ani după moartea acestuia. </a:t>
            </a:r>
            <a:r>
              <a:rPr lang="ro-RO" u="sng" dirty="0">
                <a:hlinkClick r:id="rId5"/>
              </a:rPr>
              <a:t>http://www.wipo.int/treaties/en/ip/berne/trtdocs_wo001.html#P127_22000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[41]</a:t>
            </a:r>
            <a:r>
              <a:rPr lang="ro-RO" dirty="0"/>
              <a:t> J. Hughes,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i="1" dirty="0"/>
              <a:t> </a:t>
            </a:r>
            <a:r>
              <a:rPr lang="ro-RO" i="1" dirty="0" err="1"/>
              <a:t>Across</a:t>
            </a:r>
            <a:r>
              <a:rPr lang="ro-RO" i="1" dirty="0"/>
              <a:t> Time</a:t>
            </a:r>
            <a:r>
              <a:rPr lang="ro-RO" dirty="0"/>
              <a:t>. http://papers.ssrn.com/sol3/papers.cfm?abstract_id=326980&amp;high=%20Justin%20%20Hughes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[42]</a:t>
            </a:r>
            <a:r>
              <a:rPr lang="en-US" dirty="0"/>
              <a:t> </a:t>
            </a:r>
            <a:r>
              <a:rPr lang="ro-RO" i="1" dirty="0"/>
              <a:t>The Copyright Act</a:t>
            </a:r>
            <a:r>
              <a:rPr lang="ro-RO" dirty="0"/>
              <a:t>, redactat pentru prima dată în 1921. http://laws.justice.gc.ca/en/C-42/index.html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[43]</a:t>
            </a:r>
            <a:r>
              <a:rPr lang="ro-RO" dirty="0"/>
              <a:t> Art. 29 al </a:t>
            </a:r>
            <a:r>
              <a:rPr lang="ro-RO" i="1" dirty="0"/>
              <a:t>Copyright Act</a:t>
            </a:r>
            <a:r>
              <a:rPr lang="ro-RO" dirty="0"/>
              <a:t>. </a:t>
            </a:r>
            <a:r>
              <a:rPr lang="ro-RO" i="1" dirty="0"/>
              <a:t>Ibid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[44]</a:t>
            </a:r>
            <a:r>
              <a:rPr lang="en-US" dirty="0"/>
              <a:t> </a:t>
            </a:r>
            <a:r>
              <a:rPr lang="ro-RO" i="1" dirty="0"/>
              <a:t>CCH Canadian Ltd. c. Law Society of </a:t>
            </a:r>
            <a:r>
              <a:rPr lang="ro-RO" i="1" dirty="0" err="1"/>
              <a:t>Upper</a:t>
            </a:r>
            <a:r>
              <a:rPr lang="ro-RO" i="1" dirty="0"/>
              <a:t> Canada</a:t>
            </a:r>
            <a:r>
              <a:rPr lang="ro-RO" dirty="0"/>
              <a:t>. http://scc.lexum.umontreal.ca/en/2004/2004scc13/2004scc13.html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[45]</a:t>
            </a:r>
            <a:r>
              <a:rPr lang="ro-RO" dirty="0"/>
              <a:t> Doi, </a:t>
            </a:r>
            <a:r>
              <a:rPr lang="ro-RO" i="1" dirty="0"/>
              <a:t>op. cit.</a:t>
            </a:r>
            <a:r>
              <a:rPr lang="ro-RO" dirty="0"/>
              <a:t>, p. 116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[46]</a:t>
            </a:r>
            <a:r>
              <a:rPr lang="en-US" dirty="0"/>
              <a:t> </a:t>
            </a:r>
            <a:r>
              <a:rPr lang="ro-RO" i="1" dirty="0"/>
              <a:t>CCH Canadian Ltd. c. Law Society of </a:t>
            </a:r>
            <a:r>
              <a:rPr lang="ro-RO" i="1" dirty="0" err="1"/>
              <a:t>Upper</a:t>
            </a:r>
            <a:r>
              <a:rPr lang="ro-RO" i="1" dirty="0"/>
              <a:t> Canada</a:t>
            </a:r>
            <a:r>
              <a:rPr lang="ro-RO" dirty="0"/>
              <a:t>. </a:t>
            </a:r>
            <a:r>
              <a:rPr lang="ro-RO" i="1" dirty="0"/>
              <a:t>Ibid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[47]</a:t>
            </a:r>
            <a:r>
              <a:rPr lang="ro-RO" dirty="0"/>
              <a:t> Într-o </a:t>
            </a:r>
            <a:r>
              <a:rPr lang="ro-RO" dirty="0" err="1"/>
              <a:t>speţă</a:t>
            </a:r>
            <a:r>
              <a:rPr lang="ro-RO" dirty="0"/>
              <a:t>, s-a decis că notele bibliografice cuprinzând pasaje semnificative din diferite opere protejate prin </a:t>
            </a:r>
            <a:r>
              <a:rPr lang="ro-RO" i="1" dirty="0"/>
              <a:t>copyright</a:t>
            </a:r>
            <a:r>
              <a:rPr lang="ro-RO" dirty="0"/>
              <a:t> încalcă dreptul de autor, </a:t>
            </a:r>
            <a:r>
              <a:rPr lang="ro-RO" dirty="0" err="1"/>
              <a:t>instanţa</a:t>
            </a:r>
            <a:r>
              <a:rPr lang="ro-RO" dirty="0"/>
              <a:t> cercetând pentru aceasta modul în care se </a:t>
            </a:r>
            <a:r>
              <a:rPr lang="ro-RO" dirty="0" err="1"/>
              <a:t>obişnuia</a:t>
            </a:r>
            <a:r>
              <a:rPr lang="ro-RO" dirty="0"/>
              <a:t> să fie folosite citatele în manualele de critică literară. </a:t>
            </a:r>
            <a:r>
              <a:rPr lang="ro-RO" i="1" dirty="0" err="1"/>
              <a:t>Sillitoe</a:t>
            </a:r>
            <a:r>
              <a:rPr lang="ro-RO" i="1" dirty="0"/>
              <a:t> c. </a:t>
            </a:r>
            <a:r>
              <a:rPr lang="ro-RO" i="1" dirty="0" err="1"/>
              <a:t>McGraw</a:t>
            </a:r>
            <a:r>
              <a:rPr lang="ro-RO" i="1" dirty="0"/>
              <a:t>-Hill </a:t>
            </a:r>
            <a:r>
              <a:rPr lang="ro-RO" i="1" dirty="0" err="1"/>
              <a:t>Book</a:t>
            </a:r>
            <a:r>
              <a:rPr lang="ro-RO" i="1" dirty="0"/>
              <a:t> Co.</a:t>
            </a:r>
            <a:r>
              <a:rPr lang="ro-RO" dirty="0"/>
              <a:t>, citat în </a:t>
            </a:r>
            <a:r>
              <a:rPr lang="ro-RO" i="1" dirty="0"/>
              <a:t>CCH Canadian Ltd. v. Law Society of </a:t>
            </a:r>
            <a:r>
              <a:rPr lang="ro-RO" i="1" dirty="0" err="1"/>
              <a:t>Upper</a:t>
            </a:r>
            <a:r>
              <a:rPr lang="ro-RO" i="1" dirty="0"/>
              <a:t> Canada</a:t>
            </a:r>
            <a:r>
              <a:rPr lang="ro-RO" dirty="0"/>
              <a:t>. </a:t>
            </a:r>
            <a:r>
              <a:rPr lang="ro-RO" i="1" dirty="0"/>
              <a:t>Ibid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[48]</a:t>
            </a:r>
            <a:r>
              <a:rPr lang="ro-RO" dirty="0"/>
              <a:t> Vezi </a:t>
            </a:r>
            <a:r>
              <a:rPr lang="ro-RO" dirty="0" err="1"/>
              <a:t>şi</a:t>
            </a:r>
            <a:r>
              <a:rPr lang="ro-RO" dirty="0"/>
              <a:t>: G. </a:t>
            </a:r>
            <a:r>
              <a:rPr lang="ro-RO" dirty="0" err="1"/>
              <a:t>d'Agostino</a:t>
            </a:r>
            <a:r>
              <a:rPr lang="ro-RO" dirty="0"/>
              <a:t>, </a:t>
            </a:r>
            <a:r>
              <a:rPr lang="ro-RO" i="1" dirty="0" err="1"/>
              <a:t>Healing</a:t>
            </a:r>
            <a:r>
              <a:rPr lang="ro-RO" i="1" dirty="0"/>
              <a:t> Fair </a:t>
            </a:r>
            <a:r>
              <a:rPr lang="ro-RO" i="1" dirty="0" err="1"/>
              <a:t>Dealing</a:t>
            </a:r>
            <a:r>
              <a:rPr lang="ro-RO" i="1" dirty="0"/>
              <a:t>? A Comparative </a:t>
            </a:r>
            <a:r>
              <a:rPr lang="ro-RO" i="1" dirty="0" err="1"/>
              <a:t>Analysis</a:t>
            </a:r>
            <a:r>
              <a:rPr lang="ro-RO" i="1" dirty="0"/>
              <a:t> of Canadian Fair </a:t>
            </a:r>
            <a:r>
              <a:rPr lang="ro-RO" i="1" dirty="0" err="1"/>
              <a:t>Dealing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UK Fair </a:t>
            </a:r>
            <a:r>
              <a:rPr lang="ro-RO" i="1" dirty="0" err="1"/>
              <a:t>Dealing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US Fair </a:t>
            </a:r>
            <a:r>
              <a:rPr lang="ro-RO" i="1" dirty="0" err="1"/>
              <a:t>Use</a:t>
            </a:r>
            <a:r>
              <a:rPr lang="ro-RO" dirty="0"/>
              <a:t>. http://ssrn.com/abstractid=1017303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[49]</a:t>
            </a:r>
            <a:r>
              <a:rPr lang="en-US" dirty="0"/>
              <a:t> </a:t>
            </a:r>
            <a:r>
              <a:rPr lang="ro-RO" i="1" dirty="0"/>
              <a:t>Higgins c. Detroit </a:t>
            </a:r>
            <a:r>
              <a:rPr lang="ro-RO" i="1" dirty="0" err="1"/>
              <a:t>Educational</a:t>
            </a:r>
            <a:r>
              <a:rPr lang="ro-RO" i="1" dirty="0"/>
              <a:t> </a:t>
            </a:r>
            <a:r>
              <a:rPr lang="ro-RO" i="1" dirty="0" err="1"/>
              <a:t>Television</a:t>
            </a:r>
            <a:r>
              <a:rPr lang="ro-RO" i="1" dirty="0"/>
              <a:t> Foundation</a:t>
            </a:r>
            <a:r>
              <a:rPr lang="ro-RO" dirty="0"/>
              <a:t>. http://www.copyright.iupui.edu/FUsummaries.htm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[50]</a:t>
            </a:r>
            <a:r>
              <a:rPr lang="en-US" dirty="0"/>
              <a:t> </a:t>
            </a:r>
            <a:r>
              <a:rPr lang="ro-RO" i="1" dirty="0"/>
              <a:t>Tiffany Design Inc. c. Reno-</a:t>
            </a:r>
            <a:r>
              <a:rPr lang="ro-RO" i="1" dirty="0" err="1"/>
              <a:t>Tahoe</a:t>
            </a:r>
            <a:r>
              <a:rPr lang="ro-RO" i="1" dirty="0"/>
              <a:t> </a:t>
            </a:r>
            <a:r>
              <a:rPr lang="ro-RO" i="1" dirty="0" err="1"/>
              <a:t>Speciality</a:t>
            </a:r>
            <a:r>
              <a:rPr lang="ro-RO" i="1" dirty="0"/>
              <a:t> Inc.</a:t>
            </a:r>
            <a:endParaRPr lang="en-US" dirty="0"/>
          </a:p>
          <a:p>
            <a:pPr lvl="0"/>
            <a:r>
              <a:rPr lang="ro-RO" dirty="0"/>
              <a:t>http://www.spatial.maine.edu/%7Eonsrud/Cases/HTML_Tiffany_Design_Link.htm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[51]</a:t>
            </a:r>
            <a:r>
              <a:rPr lang="ro-RO" dirty="0"/>
              <a:t> </a:t>
            </a:r>
            <a:r>
              <a:rPr lang="ro-RO" dirty="0" err="1"/>
              <a:t>Roş</a:t>
            </a:r>
            <a:r>
              <a:rPr lang="ro-RO" dirty="0"/>
              <a:t>, Bogdan, Spineanu-Matei, </a:t>
            </a:r>
            <a:r>
              <a:rPr lang="ro-RO" i="1" dirty="0"/>
              <a:t>op. cit.</a:t>
            </a:r>
            <a:r>
              <a:rPr lang="ro-RO" dirty="0"/>
              <a:t>, p. 300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[52]</a:t>
            </a:r>
            <a:r>
              <a:rPr lang="ro-RO" dirty="0"/>
              <a:t> A se vedea: L. Y. </a:t>
            </a:r>
            <a:r>
              <a:rPr lang="ro-RO" dirty="0" err="1"/>
              <a:t>Ngombe</a:t>
            </a:r>
            <a:r>
              <a:rPr lang="ro-RO" dirty="0"/>
              <a:t>,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naturel</a:t>
            </a:r>
            <a:r>
              <a:rPr lang="ro-RO" i="1" dirty="0"/>
              <a:t>,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i="1" dirty="0"/>
              <a:t> </a:t>
            </a:r>
            <a:r>
              <a:rPr lang="ro-RO" i="1" dirty="0" err="1"/>
              <a:t>français</a:t>
            </a:r>
            <a:r>
              <a:rPr lang="ro-RO" i="1" dirty="0"/>
              <a:t> et copyright </a:t>
            </a:r>
            <a:r>
              <a:rPr lang="ro-RO" i="1" dirty="0" err="1"/>
              <a:t>americain</a:t>
            </a:r>
            <a:r>
              <a:rPr lang="ro-RO" i="1" dirty="0"/>
              <a:t>. </a:t>
            </a:r>
            <a:r>
              <a:rPr lang="ro-RO" i="1" dirty="0" err="1"/>
              <a:t>Rétrospective</a:t>
            </a:r>
            <a:r>
              <a:rPr lang="ro-RO" i="1" dirty="0"/>
              <a:t> et prospective</a:t>
            </a:r>
            <a:r>
              <a:rPr lang="ro-RO" dirty="0"/>
              <a:t>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</a:t>
            </a:r>
            <a:r>
              <a:rPr lang="ro-RO" dirty="0" err="1"/>
              <a:t>no</a:t>
            </a:r>
            <a:r>
              <a:rPr lang="ro-RO" dirty="0"/>
              <a:t>. 194/2002, p. 3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[53]</a:t>
            </a:r>
            <a:r>
              <a:rPr lang="ro-RO" dirty="0"/>
              <a:t> E. A. </a:t>
            </a:r>
            <a:r>
              <a:rPr lang="ro-RO" dirty="0" err="1"/>
              <a:t>Engle</a:t>
            </a:r>
            <a:r>
              <a:rPr lang="ro-RO" dirty="0"/>
              <a:t>, </a:t>
            </a:r>
            <a:r>
              <a:rPr lang="ro-RO" i="1" dirty="0" err="1"/>
              <a:t>When</a:t>
            </a:r>
            <a:r>
              <a:rPr lang="ro-RO" i="1" dirty="0"/>
              <a:t> </a:t>
            </a:r>
            <a:r>
              <a:rPr lang="ro-RO" i="1" dirty="0" err="1"/>
              <a:t>Is</a:t>
            </a:r>
            <a:r>
              <a:rPr lang="ro-RO" i="1" dirty="0"/>
              <a:t> Fair </a:t>
            </a:r>
            <a:r>
              <a:rPr lang="ro-RO" i="1" dirty="0" err="1"/>
              <a:t>Use</a:t>
            </a:r>
            <a:r>
              <a:rPr lang="ro-RO" i="1" dirty="0"/>
              <a:t> Fair? A </a:t>
            </a:r>
            <a:r>
              <a:rPr lang="ro-RO" i="1" dirty="0" err="1"/>
              <a:t>Comparison</a:t>
            </a:r>
            <a:r>
              <a:rPr lang="ro-RO" i="1" dirty="0"/>
              <a:t> of E. U. </a:t>
            </a:r>
            <a:r>
              <a:rPr lang="ro-RO" i="1" dirty="0" err="1"/>
              <a:t>and</a:t>
            </a:r>
            <a:r>
              <a:rPr lang="ro-RO" i="1" dirty="0"/>
              <a:t> U. S. </a:t>
            </a:r>
            <a:r>
              <a:rPr lang="ro-RO" i="1" dirty="0" err="1"/>
              <a:t>Intellectual</a:t>
            </a:r>
            <a:r>
              <a:rPr lang="ro-RO" i="1" dirty="0"/>
              <a:t> </a:t>
            </a:r>
            <a:r>
              <a:rPr lang="ro-RO" i="1" dirty="0" err="1"/>
              <a:t>Property</a:t>
            </a:r>
            <a:r>
              <a:rPr lang="ro-RO" i="1" dirty="0"/>
              <a:t> Law</a:t>
            </a:r>
            <a:r>
              <a:rPr lang="ro-RO" dirty="0"/>
              <a:t>. http://papers.ssrn.com/sol3/papers.cfm?abstract_id=1020474.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[54]</a:t>
            </a:r>
            <a:r>
              <a:rPr lang="en-US" dirty="0"/>
              <a:t> </a:t>
            </a:r>
            <a:r>
              <a:rPr lang="ro-RO" i="1" dirty="0"/>
              <a:t>Ibid.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[55]</a:t>
            </a:r>
            <a:r>
              <a:rPr lang="ro-RO" dirty="0"/>
              <a:t> Cu rezerva ca partea pârâtă să fie reprezentată de </a:t>
            </a:r>
            <a:r>
              <a:rPr lang="ro-RO" dirty="0" err="1"/>
              <a:t>agenţia</a:t>
            </a:r>
            <a:r>
              <a:rPr lang="ro-RO" dirty="0"/>
              <a:t> de publicitate realizatoare a spotului publicitar, iar nu de beneficiar.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[56]</a:t>
            </a:r>
            <a:r>
              <a:rPr lang="ro-RO" dirty="0"/>
              <a:t> „ </a:t>
            </a:r>
            <a:r>
              <a:rPr lang="ro-RO" i="1" dirty="0"/>
              <a:t>A social </a:t>
            </a:r>
            <a:r>
              <a:rPr lang="ro-RO" i="1" dirty="0" err="1"/>
              <a:t>bargain</a:t>
            </a:r>
            <a:r>
              <a:rPr lang="ro-RO" dirty="0"/>
              <a:t>". Hughes, </a:t>
            </a:r>
            <a:r>
              <a:rPr lang="ro-RO" i="1" dirty="0"/>
              <a:t>op. cit</a:t>
            </a:r>
            <a:r>
              <a:rPr lang="ro-RO" dirty="0"/>
              <a:t>.</a:t>
            </a:r>
            <a:endParaRPr lang="en-US" dirty="0"/>
          </a:p>
          <a:p>
            <a:pPr lvl="0"/>
            <a:r>
              <a:rPr lang="ro-RO" u="sng" dirty="0">
                <a:hlinkClick r:id="rId3"/>
              </a:rPr>
              <a:t>[57]</a:t>
            </a:r>
            <a:r>
              <a:rPr lang="ro-RO" dirty="0"/>
              <a:t> B. </a:t>
            </a:r>
            <a:r>
              <a:rPr lang="ro-RO" dirty="0" err="1"/>
              <a:t>Edelman</a:t>
            </a:r>
            <a:r>
              <a:rPr lang="ro-RO" dirty="0"/>
              <a:t>, </a:t>
            </a:r>
            <a:r>
              <a:rPr lang="ro-RO" i="1" dirty="0" err="1"/>
              <a:t>Droits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i="1" dirty="0"/>
              <a:t>, </a:t>
            </a:r>
            <a:r>
              <a:rPr lang="ro-RO" i="1" dirty="0" err="1"/>
              <a:t>droits</a:t>
            </a:r>
            <a:r>
              <a:rPr lang="ro-RO" i="1" dirty="0"/>
              <a:t> </a:t>
            </a:r>
            <a:r>
              <a:rPr lang="ro-RO" i="1" dirty="0" err="1"/>
              <a:t>voisins</a:t>
            </a:r>
            <a:r>
              <a:rPr lang="ro-RO" i="1" dirty="0"/>
              <a:t> - </a:t>
            </a:r>
            <a:r>
              <a:rPr lang="ro-RO" i="1" dirty="0" err="1"/>
              <a:t>Droits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i="1" dirty="0"/>
              <a:t> et </a:t>
            </a:r>
            <a:r>
              <a:rPr lang="ro-RO" i="1" dirty="0" err="1"/>
              <a:t>marche</a:t>
            </a:r>
            <a:r>
              <a:rPr lang="ro-RO" dirty="0"/>
              <a:t>, </a:t>
            </a:r>
            <a:r>
              <a:rPr lang="ro-RO" dirty="0" err="1"/>
              <a:t>Dalloz</a:t>
            </a:r>
            <a:r>
              <a:rPr lang="ro-RO" dirty="0"/>
              <a:t>, 1993, </a:t>
            </a:r>
            <a:r>
              <a:rPr lang="ro-RO" dirty="0" err="1"/>
              <a:t>no</a:t>
            </a:r>
            <a:r>
              <a:rPr lang="ro-RO" dirty="0"/>
              <a:t>. 297, citat de B. Spitz,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i="1" dirty="0"/>
              <a:t>, copyright et parodie, ou le </a:t>
            </a:r>
            <a:r>
              <a:rPr lang="ro-RO" i="1" dirty="0" err="1"/>
              <a:t>mythe</a:t>
            </a:r>
            <a:r>
              <a:rPr lang="ro-RO" i="1" dirty="0"/>
              <a:t> de </a:t>
            </a:r>
            <a:r>
              <a:rPr lang="ro-RO" i="1" dirty="0" err="1"/>
              <a:t>l'usage</a:t>
            </a:r>
            <a:r>
              <a:rPr lang="ro-RO" i="1" dirty="0"/>
              <a:t> </a:t>
            </a:r>
            <a:r>
              <a:rPr lang="ro-RO" i="1" dirty="0" err="1"/>
              <a:t>loyal</a:t>
            </a:r>
            <a:r>
              <a:rPr lang="ro-RO" dirty="0"/>
              <a:t> în </a:t>
            </a:r>
            <a:r>
              <a:rPr lang="ro-RO" i="1" dirty="0"/>
              <a:t>Revue </a:t>
            </a:r>
            <a:r>
              <a:rPr lang="ro-RO" i="1" dirty="0" err="1"/>
              <a:t>Internationale</a:t>
            </a:r>
            <a:r>
              <a:rPr lang="ro-RO" i="1" dirty="0"/>
              <a:t> du </a:t>
            </a:r>
            <a:r>
              <a:rPr lang="ro-RO" i="1" dirty="0" err="1"/>
              <a:t>Droit</a:t>
            </a:r>
            <a:r>
              <a:rPr lang="ro-RO" i="1" dirty="0"/>
              <a:t> </a:t>
            </a:r>
            <a:r>
              <a:rPr lang="ro-RO" i="1" dirty="0" err="1"/>
              <a:t>d'Auteur</a:t>
            </a:r>
            <a:r>
              <a:rPr lang="ro-RO" dirty="0"/>
              <a:t>, 204/2005, p. 57</a:t>
            </a:r>
            <a:endParaRPr lang="en-US" dirty="0"/>
          </a:p>
          <a:p>
            <a:pPr lvl="0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214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Preliminarii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ro-RO" dirty="0"/>
              <a:t>În data de 8.03.2007, Tribunalul </a:t>
            </a:r>
            <a:r>
              <a:rPr lang="ro-RO" dirty="0" err="1"/>
              <a:t>Bucureşti</a:t>
            </a:r>
            <a:r>
              <a:rPr lang="ro-RO" dirty="0"/>
              <a:t> respingea plângerea făcută de către cantautorul Florin Chilian împotriva ministerului Culturii </a:t>
            </a:r>
            <a:r>
              <a:rPr lang="ro-RO" dirty="0" err="1"/>
              <a:t>şi</a:t>
            </a:r>
            <a:r>
              <a:rPr lang="ro-RO" dirty="0"/>
              <a:t> Cultelor, cu privire la încălcarea drepturilor sale de autor. </a:t>
            </a:r>
            <a:r>
              <a:rPr lang="ro-RO" dirty="0" err="1"/>
              <a:t>Instituţia</a:t>
            </a:r>
            <a:r>
              <a:rPr lang="ro-RO" dirty="0"/>
              <a:t> amintită - numită, în continuare, MCC - a angajat serviciile unei </a:t>
            </a:r>
            <a:r>
              <a:rPr lang="ro-RO" dirty="0" err="1"/>
              <a:t>agenţii</a:t>
            </a:r>
            <a:r>
              <a:rPr lang="ro-RO" dirty="0"/>
              <a:t> de publicitate pentru a realiza clipul de promovare al campaniei „</a:t>
            </a:r>
            <a:r>
              <a:rPr lang="ro-RO" i="1" dirty="0"/>
              <a:t>Mai bine o carte</a:t>
            </a:r>
            <a:r>
              <a:rPr lang="ro-RO" dirty="0"/>
              <a:t>". Această campanie, </a:t>
            </a:r>
            <a:r>
              <a:rPr lang="ro-RO" dirty="0" err="1"/>
              <a:t>desfăşurată</a:t>
            </a:r>
            <a:r>
              <a:rPr lang="ro-RO" dirty="0"/>
              <a:t> pe o perioadă de un an, urmărea încurajarea tinerilor de a se întoarce spre lectură. Potrivit Ministerului, „</a:t>
            </a:r>
            <a:r>
              <a:rPr lang="ro-RO" i="1" dirty="0"/>
              <a:t>această campanie face parte din programul prioritar al MCC privind lectura publică </a:t>
            </a:r>
            <a:r>
              <a:rPr lang="ro-RO" i="1" dirty="0" err="1"/>
              <a:t>şi</a:t>
            </a:r>
            <a:r>
              <a:rPr lang="ro-RO" i="1" dirty="0"/>
              <a:t> reinventarea bibliotecilor</a:t>
            </a:r>
            <a:r>
              <a:rPr lang="ro-RO" dirty="0"/>
              <a:t>"</a:t>
            </a:r>
            <a:r>
              <a:rPr lang="ro-RO" u="sng" dirty="0">
                <a:hlinkClick r:id="rId3"/>
              </a:rPr>
              <a:t>[1]</a:t>
            </a:r>
            <a:r>
              <a:rPr lang="ro-RO" dirty="0"/>
              <a:t>. </a:t>
            </a:r>
            <a:r>
              <a:rPr lang="ro-RO" dirty="0" err="1"/>
              <a:t>Agenţia</a:t>
            </a:r>
            <a:r>
              <a:rPr lang="ro-RO" dirty="0"/>
              <a:t> de publicitate angajată de MMC a lucrat </a:t>
            </a:r>
            <a:r>
              <a:rPr lang="ro-RO" i="1" dirty="0"/>
              <a:t>pro </a:t>
            </a:r>
            <a:r>
              <a:rPr lang="ro-RO" i="1" dirty="0" err="1"/>
              <a:t>bono</a:t>
            </a:r>
            <a:r>
              <a:rPr lang="ro-RO" dirty="0"/>
              <a:t>, asigurând promovarea campaniei prin crearea unui spot publicitar. Ca </a:t>
            </a:r>
            <a:r>
              <a:rPr lang="ro-RO" dirty="0" err="1"/>
              <a:t>şi</a:t>
            </a:r>
            <a:r>
              <a:rPr lang="ro-RO" dirty="0"/>
              <a:t> coloană sonoră a clipului a fost folosită o parte din piesa „</a:t>
            </a:r>
            <a:r>
              <a:rPr lang="ro-RO" i="1" dirty="0"/>
              <a:t>Zece</a:t>
            </a:r>
            <a:r>
              <a:rPr lang="ro-RO" dirty="0"/>
              <a:t>", compusă </a:t>
            </a:r>
            <a:r>
              <a:rPr lang="ro-RO" dirty="0" err="1"/>
              <a:t>şi</a:t>
            </a:r>
            <a:r>
              <a:rPr lang="ro-RO" dirty="0"/>
              <a:t> interpretată de Florin Chilian. Acesta a chemat în judecată MCC, arătând că nu i s-a cerut acordul pentru folosirea piesei, încălcându-i-se dreptul de autor. El a cerut plata unor despăgubiri de 1 milion de euro. Cererea a fost respinsă de Tribunalul </a:t>
            </a:r>
            <a:r>
              <a:rPr lang="ro-RO" dirty="0" err="1"/>
              <a:t>Bucureşti</a:t>
            </a:r>
            <a:r>
              <a:rPr lang="ro-RO" dirty="0"/>
              <a:t>, pe motiv că MCC a fost beneficiarul spotului publicitar, iar nu producătorul acestuia. Prin urmare, „</a:t>
            </a:r>
            <a:r>
              <a:rPr lang="ro-RO" i="1" dirty="0"/>
              <a:t>calitatea MCC [...] nu atrage în sarcina sa </a:t>
            </a:r>
            <a:r>
              <a:rPr lang="ro-RO" i="1" dirty="0" err="1"/>
              <a:t>obligaţia</a:t>
            </a:r>
            <a:r>
              <a:rPr lang="ro-RO" i="1" dirty="0"/>
              <a:t> de a încheia contracte cu autorii operelor preexistente incluse în spotul publicitar</a:t>
            </a:r>
            <a:r>
              <a:rPr lang="ro-RO" dirty="0"/>
              <a:t>"</a:t>
            </a:r>
            <a:r>
              <a:rPr lang="ro-RO" u="sng" dirty="0">
                <a:hlinkClick r:id="rId4"/>
              </a:rPr>
              <a:t>[2]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38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Generalități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ro-RO" dirty="0"/>
              <a:t>În teorie, autorul </a:t>
            </a:r>
            <a:r>
              <a:rPr lang="ro-RO" dirty="0" err="1"/>
              <a:t>deţine</a:t>
            </a:r>
            <a:r>
              <a:rPr lang="ro-RO" dirty="0"/>
              <a:t> monopolul asupra </a:t>
            </a:r>
            <a:r>
              <a:rPr lang="ro-RO" dirty="0" err="1"/>
              <a:t>creaţiei</a:t>
            </a:r>
            <a:r>
              <a:rPr lang="ro-RO" dirty="0"/>
              <a:t> sale, fie el un monopol determinat de considerente economice (</a:t>
            </a:r>
            <a:r>
              <a:rPr lang="ro-RO" dirty="0" err="1"/>
              <a:t>aşa</a:t>
            </a:r>
            <a:r>
              <a:rPr lang="ro-RO" dirty="0"/>
              <a:t> cum se întâmplă în Statele Unite </a:t>
            </a:r>
            <a:r>
              <a:rPr lang="ro-RO" dirty="0" err="1"/>
              <a:t>şi</a:t>
            </a:r>
            <a:r>
              <a:rPr lang="ro-RO" dirty="0"/>
              <a:t> Marea Britanie), fie unul rezultând din </a:t>
            </a:r>
            <a:r>
              <a:rPr lang="ro-RO" dirty="0" err="1"/>
              <a:t>dorinţa</a:t>
            </a:r>
            <a:r>
              <a:rPr lang="ro-RO" dirty="0"/>
              <a:t> de a proteja personalitatea autorului (cazul Europei continentale). Este evidentă, din nou, </a:t>
            </a:r>
            <a:r>
              <a:rPr lang="ro-RO" dirty="0" err="1"/>
              <a:t>diferenţa</a:t>
            </a:r>
            <a:r>
              <a:rPr lang="ro-RO" dirty="0"/>
              <a:t> dintre cele două abordări ale </a:t>
            </a:r>
            <a:r>
              <a:rPr lang="ro-RO" dirty="0" err="1"/>
              <a:t>protecţiei</a:t>
            </a:r>
            <a:r>
              <a:rPr lang="ro-RO" dirty="0"/>
              <a:t> autorului. În cazul Statelor Unite </a:t>
            </a:r>
            <a:r>
              <a:rPr lang="ro-RO" dirty="0" err="1"/>
              <a:t>şi</a:t>
            </a:r>
            <a:r>
              <a:rPr lang="ro-RO" dirty="0"/>
              <a:t> a Marii Britanii,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, respectiv </a:t>
            </a:r>
            <a:r>
              <a:rPr lang="ro-RO" i="1" dirty="0"/>
              <a:t>fair </a:t>
            </a:r>
            <a:r>
              <a:rPr lang="ro-RO" i="1" dirty="0" err="1"/>
              <a:t>dealing</a:t>
            </a:r>
            <a:r>
              <a:rPr lang="ro-RO" dirty="0"/>
              <a:t> asigură folosirea (loială) a unei </a:t>
            </a:r>
            <a:r>
              <a:rPr lang="ro-RO" dirty="0" err="1"/>
              <a:t>creaţii</a:t>
            </a:r>
            <a:r>
              <a:rPr lang="ro-RO" dirty="0"/>
              <a:t> fără plata unei </a:t>
            </a:r>
            <a:r>
              <a:rPr lang="ro-RO" dirty="0" err="1"/>
              <a:t>redevenţe</a:t>
            </a:r>
            <a:r>
              <a:rPr lang="ro-RO" dirty="0"/>
              <a:t> care, în mod normal, ar fi datorată </a:t>
            </a:r>
            <a:r>
              <a:rPr lang="ro-RO" dirty="0" err="1"/>
              <a:t>deţinătorului</a:t>
            </a:r>
            <a:r>
              <a:rPr lang="ro-RO" dirty="0"/>
              <a:t> de </a:t>
            </a:r>
            <a:r>
              <a:rPr lang="ro-RO" i="1" dirty="0"/>
              <a:t>copyright</a:t>
            </a:r>
            <a:r>
              <a:rPr lang="ro-RO" dirty="0"/>
              <a:t>. În </a:t>
            </a:r>
            <a:r>
              <a:rPr lang="ro-RO" dirty="0" err="1"/>
              <a:t>Franţa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Europa continentală, limitele impuse dreptului de autor asigură, mai degrabă, o folosire gratuită a unei opere sub semnul respectului </a:t>
            </a:r>
            <a:r>
              <a:rPr lang="ro-RO" dirty="0" err="1"/>
              <a:t>personalităţii</a:t>
            </a:r>
            <a:r>
              <a:rPr lang="ro-RO" dirty="0"/>
              <a:t> autorului, din perspectiva unui drept moral </a:t>
            </a:r>
            <a:r>
              <a:rPr lang="ro-RO" dirty="0" err="1"/>
              <a:t>deţinut</a:t>
            </a:r>
            <a:r>
              <a:rPr lang="ro-RO" dirty="0"/>
              <a:t> de acesta. Ce este valabil pentru ambele sisteme de drept este că legiuitorul a </a:t>
            </a:r>
            <a:r>
              <a:rPr lang="ro-RO" dirty="0" err="1"/>
              <a:t>înţeles</a:t>
            </a:r>
            <a:r>
              <a:rPr lang="ro-RO" dirty="0"/>
              <a:t> că progresul </a:t>
            </a:r>
            <a:r>
              <a:rPr lang="ro-RO" dirty="0" err="1"/>
              <a:t>şi</a:t>
            </a:r>
            <a:r>
              <a:rPr lang="ro-RO" dirty="0"/>
              <a:t> diseminarea </a:t>
            </a:r>
            <a:r>
              <a:rPr lang="ro-RO" dirty="0" err="1"/>
              <a:t>cunoaşterii</a:t>
            </a:r>
            <a:r>
              <a:rPr lang="ro-RO" dirty="0"/>
              <a:t> ar fi afectate dacă monopolul autorului sau, generic vorbind, al </a:t>
            </a:r>
            <a:r>
              <a:rPr lang="ro-RO" dirty="0" err="1"/>
              <a:t>deţinătorului</a:t>
            </a:r>
            <a:r>
              <a:rPr lang="ro-RO" dirty="0"/>
              <a:t> de </a:t>
            </a:r>
            <a:r>
              <a:rPr lang="ro-RO" i="1" dirty="0"/>
              <a:t>copyright</a:t>
            </a:r>
            <a:r>
              <a:rPr lang="ro-RO" dirty="0"/>
              <a:t>, ar fi perfect. Aceste limite ale dreptului de autor - codificate la nivel de principiu (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i="1" dirty="0"/>
              <a:t>/fair </a:t>
            </a:r>
            <a:r>
              <a:rPr lang="ro-RO" i="1" dirty="0" err="1"/>
              <a:t>dealing</a:t>
            </a:r>
            <a:r>
              <a:rPr lang="ro-RO" dirty="0"/>
              <a:t>), pe de o parte, </a:t>
            </a:r>
            <a:r>
              <a:rPr lang="ro-RO" dirty="0" err="1"/>
              <a:t>şi</a:t>
            </a:r>
            <a:r>
              <a:rPr lang="ro-RO" dirty="0"/>
              <a:t> la nivel de </a:t>
            </a:r>
            <a:r>
              <a:rPr lang="ro-RO" dirty="0" err="1"/>
              <a:t>excepţie</a:t>
            </a:r>
            <a:r>
              <a:rPr lang="ro-RO" dirty="0"/>
              <a:t>, pe de alta - favorizează cercetarea, </a:t>
            </a:r>
            <a:r>
              <a:rPr lang="ro-RO" dirty="0" err="1"/>
              <a:t>învăţarea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apariţia</a:t>
            </a:r>
            <a:r>
              <a:rPr lang="ro-RO" dirty="0"/>
              <a:t> unor idei </a:t>
            </a:r>
            <a:r>
              <a:rPr lang="ro-RO" dirty="0" err="1"/>
              <a:t>şi</a:t>
            </a:r>
            <a:r>
              <a:rPr lang="ro-RO" dirty="0"/>
              <a:t> opere noi, fără ca opera de bază să fie afectată. </a:t>
            </a:r>
          </a:p>
        </p:txBody>
      </p:sp>
    </p:spTree>
    <p:extLst>
      <p:ext uri="{BB962C8B-B14F-4D97-AF65-F5344CB8AC3E}">
        <p14:creationId xmlns:p14="http://schemas.microsoft.com/office/powerpoint/2010/main" val="31792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Generalități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o-RO" dirty="0"/>
              <a:t>Dacă s-ar fi impus </a:t>
            </a:r>
            <a:r>
              <a:rPr lang="ro-RO" dirty="0" err="1"/>
              <a:t>obţinerea</a:t>
            </a:r>
            <a:r>
              <a:rPr lang="ro-RO" dirty="0"/>
              <a:t> </a:t>
            </a:r>
            <a:r>
              <a:rPr lang="ro-RO" dirty="0" err="1"/>
              <a:t>autorizaţiei</a:t>
            </a:r>
            <a:r>
              <a:rPr lang="ro-RO" dirty="0"/>
              <a:t> autorului pentru fiecare utilizare a operei sale, fără îndoială că acesta ar fi distras de la crearea unor noi opere, iar utilizatorii </a:t>
            </a:r>
            <a:r>
              <a:rPr lang="ro-RO" dirty="0" err="1"/>
              <a:t>potenţiali</a:t>
            </a:r>
            <a:r>
              <a:rPr lang="ro-RO" dirty="0"/>
              <a:t> ar fi </a:t>
            </a:r>
            <a:r>
              <a:rPr lang="ro-RO" dirty="0" err="1"/>
              <a:t>descurajaţi</a:t>
            </a:r>
            <a:r>
              <a:rPr lang="ro-RO" dirty="0"/>
              <a:t> de la realizarea propriilor lucrări. Se observă că, în acest fel, prin adoptarea unei </a:t>
            </a:r>
            <a:r>
              <a:rPr lang="ro-RO" dirty="0" err="1"/>
              <a:t>poziţii</a:t>
            </a:r>
            <a:r>
              <a:rPr lang="ro-RO" dirty="0"/>
              <a:t> rigide, nu se protejează interesele nici uneia dintre </a:t>
            </a:r>
            <a:r>
              <a:rPr lang="ro-RO" dirty="0" err="1"/>
              <a:t>părţi</a:t>
            </a:r>
            <a:r>
              <a:rPr lang="ro-RO" dirty="0"/>
              <a:t>. Iar, până la acest moment, acceptarea unor </a:t>
            </a:r>
            <a:r>
              <a:rPr lang="ro-RO" dirty="0" err="1"/>
              <a:t>excepţii</a:t>
            </a:r>
            <a:r>
              <a:rPr lang="ro-RO" dirty="0"/>
              <a:t> la monopolul autorului, sau a unui principiu general precum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, pare </a:t>
            </a:r>
            <a:r>
              <a:rPr lang="ro-RO" dirty="0" err="1"/>
              <a:t>soluţia</a:t>
            </a:r>
            <a:r>
              <a:rPr lang="ro-RO" dirty="0"/>
              <a:t> cea mai adecvată. Credem, însă, că se impune o flexibilizare a sistemului european. Judecătorul trebuie să aibă posibilitatea ca, după analizarea unei cauze anume, să decidă dacă o utilizare este echitabilă sau nu folosindu-se de un sistem suplu, adaptabil pentru orice </a:t>
            </a:r>
            <a:r>
              <a:rPr lang="ro-RO" dirty="0" err="1"/>
              <a:t>situaţie</a:t>
            </a:r>
            <a:r>
              <a:rPr lang="ro-RO" dirty="0"/>
              <a:t>, inclusiv cele omise în procesul legiferării.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o-RO" dirty="0"/>
              <a:t>Este vorba aici despre o </a:t>
            </a:r>
            <a:r>
              <a:rPr lang="ro-RO" dirty="0" err="1"/>
              <a:t>diferenţă</a:t>
            </a:r>
            <a:r>
              <a:rPr lang="ro-RO" dirty="0"/>
              <a:t> majoră între sistemele de drept din Europa continentală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i="1" dirty="0" err="1"/>
              <a:t>common</a:t>
            </a:r>
            <a:r>
              <a:rPr lang="ro-RO" i="1" dirty="0"/>
              <a:t> </a:t>
            </a:r>
            <a:r>
              <a:rPr lang="ro-RO" i="1" dirty="0" err="1"/>
              <a:t>law</a:t>
            </a:r>
            <a:r>
              <a:rPr lang="ro-RO" dirty="0"/>
              <a:t>. În primul caz, autorul beneficiază de anumite prerogative ce îi pot </a:t>
            </a:r>
            <a:r>
              <a:rPr lang="ro-RO" dirty="0" err="1"/>
              <a:t>aparţine</a:t>
            </a:r>
            <a:r>
              <a:rPr lang="ro-RO" dirty="0"/>
              <a:t> numai lui, fiind legate indisolubil de personalitatea sa - </a:t>
            </a:r>
            <a:r>
              <a:rPr lang="ro-RO" dirty="0" err="1"/>
              <a:t>aşa</a:t>
            </a:r>
            <a:r>
              <a:rPr lang="ro-RO" dirty="0"/>
              <a:t>-numitele drepturi morale. Opera este considerată a fi o </a:t>
            </a:r>
            <a:r>
              <a:rPr lang="ro-RO" dirty="0" err="1"/>
              <a:t>emanaţie</a:t>
            </a:r>
            <a:r>
              <a:rPr lang="ro-RO" dirty="0"/>
              <a:t> a spiritului autorului, astfel că divulgarea </a:t>
            </a:r>
            <a:r>
              <a:rPr lang="ro-RO" dirty="0" err="1"/>
              <a:t>şi</a:t>
            </a:r>
            <a:r>
              <a:rPr lang="ro-RO" dirty="0"/>
              <a:t> modificarea sa trebuie limitate, pentru a se proteja personalitatea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reputaţia</a:t>
            </a:r>
            <a:r>
              <a:rPr lang="ro-RO" dirty="0"/>
              <a:t> autorului. Orice modificare produsă în structura unei opere, fără </a:t>
            </a:r>
            <a:r>
              <a:rPr lang="ro-RO" dirty="0" err="1"/>
              <a:t>consimţământul</a:t>
            </a:r>
            <a:r>
              <a:rPr lang="ro-RO" dirty="0"/>
              <a:t> autorului, este o lezare a </a:t>
            </a:r>
            <a:r>
              <a:rPr lang="ro-RO" dirty="0" err="1"/>
              <a:t>personalităţii</a:t>
            </a:r>
            <a:r>
              <a:rPr lang="ro-RO" dirty="0"/>
              <a:t> acestuia. Prin urmare, drepturile morale îi asigură autorului o </a:t>
            </a:r>
            <a:r>
              <a:rPr lang="ro-RO" dirty="0" err="1"/>
              <a:t>protecţie</a:t>
            </a:r>
            <a:r>
              <a:rPr lang="ro-RO" dirty="0"/>
              <a:t> specială.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o-RO" dirty="0"/>
              <a:t>Cu totul altfel stau lucrurile în sistemele de </a:t>
            </a:r>
            <a:r>
              <a:rPr lang="ro-RO" i="1" dirty="0" err="1"/>
              <a:t>common</a:t>
            </a:r>
            <a:r>
              <a:rPr lang="ro-RO" i="1" dirty="0"/>
              <a:t> </a:t>
            </a:r>
            <a:r>
              <a:rPr lang="ro-RO" i="1" dirty="0" err="1"/>
              <a:t>law</a:t>
            </a:r>
            <a:r>
              <a:rPr lang="ro-RO" dirty="0"/>
              <a:t>. Operele sunt privite ca </a:t>
            </a:r>
            <a:r>
              <a:rPr lang="ro-RO" dirty="0" err="1"/>
              <a:t>şi</a:t>
            </a:r>
            <a:r>
              <a:rPr lang="ro-RO" dirty="0"/>
              <a:t> produse economice, care vor genera un profit. Autorul va ceda, de cele mai multe ori, </a:t>
            </a:r>
            <a:r>
              <a:rPr lang="ro-RO" i="1" dirty="0"/>
              <a:t>copyright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asupra </a:t>
            </a:r>
            <a:r>
              <a:rPr lang="ro-RO" dirty="0" err="1"/>
              <a:t>creaţiei</a:t>
            </a:r>
            <a:r>
              <a:rPr lang="ro-RO" dirty="0"/>
              <a:t> sale, pentru a </a:t>
            </a:r>
            <a:r>
              <a:rPr lang="ro-RO" dirty="0" err="1"/>
              <a:t>obţine</a:t>
            </a:r>
            <a:r>
              <a:rPr lang="ro-RO" dirty="0"/>
              <a:t> un venit. În </a:t>
            </a:r>
            <a:r>
              <a:rPr lang="ro-RO" dirty="0" err="1"/>
              <a:t>consecinţă</a:t>
            </a:r>
            <a:r>
              <a:rPr lang="ro-RO" dirty="0"/>
              <a:t>, el nu se va putea opune nici unei </a:t>
            </a:r>
            <a:r>
              <a:rPr lang="ro-RO" dirty="0" err="1"/>
              <a:t>operaţiuni</a:t>
            </a:r>
            <a:r>
              <a:rPr lang="ro-RO" dirty="0"/>
              <a:t> de preschimbare a operei sale, </a:t>
            </a:r>
            <a:r>
              <a:rPr lang="ro-RO" dirty="0" err="1"/>
              <a:t>operaţiune</a:t>
            </a:r>
            <a:r>
              <a:rPr lang="ro-RO" dirty="0"/>
              <a:t> care i-ar prejudicia personalitatea.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o-RO" dirty="0"/>
              <a:t>Astfel, o primă teză afirmă că drepturile morale sunt </a:t>
            </a:r>
            <a:r>
              <a:rPr lang="ro-RO" dirty="0" err="1"/>
              <a:t>construcţii</a:t>
            </a:r>
            <a:r>
              <a:rPr lang="ro-RO" dirty="0"/>
              <a:t> juridice care afectează </a:t>
            </a:r>
            <a:r>
              <a:rPr lang="ro-RO" dirty="0" err="1"/>
              <a:t>evoluţia</a:t>
            </a:r>
            <a:r>
              <a:rPr lang="ro-RO" dirty="0"/>
              <a:t> artei în general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funcţia</a:t>
            </a:r>
            <a:r>
              <a:rPr lang="ro-RO" dirty="0"/>
              <a:t> transformatoare a acesteia</a:t>
            </a:r>
            <a:r>
              <a:rPr lang="ro-RO" u="sng" dirty="0">
                <a:hlinkClick r:id="rId3"/>
              </a:rPr>
              <a:t>[5]</a:t>
            </a:r>
            <a:r>
              <a:rPr lang="ro-RO" dirty="0"/>
              <a:t>. În această viziune, drepturile morale sunt văzute ca structuri rezultate dintr-un mod de gândire romantic, axat pe individualism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concepţii</a:t>
            </a:r>
            <a:r>
              <a:rPr lang="ro-RO" dirty="0"/>
              <a:t> canonice asupra artei în general, în </a:t>
            </a:r>
            <a:r>
              <a:rPr lang="ro-RO" dirty="0" err="1"/>
              <a:t>contradicţie</a:t>
            </a:r>
            <a:r>
              <a:rPr lang="ro-RO" dirty="0"/>
              <a:t> cu natura dinamică a </a:t>
            </a:r>
            <a:r>
              <a:rPr lang="ro-RO" dirty="0" err="1"/>
              <a:t>creaţiei</a:t>
            </a:r>
            <a:r>
              <a:rPr lang="ro-RO" dirty="0"/>
              <a:t>. Prin faptul că autorul este titular al drepturilor morale, el va dispune de controlul asupra </a:t>
            </a:r>
            <a:r>
              <a:rPr lang="ro-RO" dirty="0" err="1"/>
              <a:t>înţelesului</a:t>
            </a:r>
            <a:r>
              <a:rPr lang="ro-RO" dirty="0"/>
              <a:t>, contextului </a:t>
            </a:r>
            <a:r>
              <a:rPr lang="ro-RO" dirty="0" err="1"/>
              <a:t>şi</a:t>
            </a:r>
            <a:r>
              <a:rPr lang="ro-RO" dirty="0"/>
              <a:t> folosirii operei sale. Aceste prerogative morale inhibă dezvoltarea anumitor valori estetice </a:t>
            </a:r>
            <a:r>
              <a:rPr lang="ro-RO" dirty="0" err="1"/>
              <a:t>şi</a:t>
            </a:r>
            <a:r>
              <a:rPr lang="ro-RO" dirty="0"/>
              <a:t> politice. Prin urmare, prerogativele autorului asupra propriei opere ar trebui restrânse, rezultând o lărgire corespunzătoare a domeniului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b="1" dirty="0"/>
              <a:t>Conflictul dintre utilizarea echitabilă </a:t>
            </a:r>
            <a:r>
              <a:rPr lang="ro-RO" b="1" dirty="0" err="1"/>
              <a:t>şi</a:t>
            </a:r>
            <a:r>
              <a:rPr lang="ro-RO" b="1" dirty="0"/>
              <a:t> drepturile morale ale autorului.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ro-RO" dirty="0"/>
              <a:t>În al doilea rând, cei care ar profita de pe urma restrângerii drepturilor de autor ar fi </a:t>
            </a:r>
            <a:r>
              <a:rPr lang="ro-RO" dirty="0" err="1"/>
              <a:t>însăşi</a:t>
            </a:r>
            <a:r>
              <a:rPr lang="ro-RO" dirty="0"/>
              <a:t> cei cărora li se adresează opera, </a:t>
            </a:r>
            <a:r>
              <a:rPr lang="ro-RO" i="1" dirty="0"/>
              <a:t>consumatorii</a:t>
            </a:r>
            <a:r>
              <a:rPr lang="ro-RO" dirty="0"/>
              <a:t>, cei care fac o operă să existe, să aibă sens în contextul social </a:t>
            </a:r>
            <a:r>
              <a:rPr lang="ro-RO" dirty="0" err="1"/>
              <a:t>şi</a:t>
            </a:r>
            <a:r>
              <a:rPr lang="ro-RO" dirty="0"/>
              <a:t> să fie percepută ca atare. Se observă, deci, că drepturile morale afectează decisiv utilizarea unei opere de către </a:t>
            </a:r>
            <a:r>
              <a:rPr lang="ro-RO" dirty="0" err="1"/>
              <a:t>terţi</a:t>
            </a:r>
            <a:r>
              <a:rPr lang="ro-RO" dirty="0"/>
              <a:t>. </a:t>
            </a:r>
            <a:r>
              <a:rPr lang="ro-RO" i="1" dirty="0"/>
              <a:t>Fair </a:t>
            </a:r>
            <a:r>
              <a:rPr lang="ro-RO" i="1" dirty="0" err="1"/>
              <a:t>use</a:t>
            </a:r>
            <a:r>
              <a:rPr lang="ro-RO" dirty="0"/>
              <a:t>, ca </a:t>
            </a:r>
            <a:r>
              <a:rPr lang="ro-RO" dirty="0" err="1"/>
              <a:t>şi</a:t>
            </a:r>
            <a:r>
              <a:rPr lang="ro-RO" dirty="0"/>
              <a:t> principiu, este mărginit de </a:t>
            </a:r>
            <a:r>
              <a:rPr lang="ro-RO" dirty="0" err="1"/>
              <a:t>supremaţia</a:t>
            </a:r>
            <a:r>
              <a:rPr lang="ro-RO" dirty="0"/>
              <a:t> autorului „</a:t>
            </a:r>
            <a:r>
              <a:rPr lang="ro-RO" i="1" dirty="0"/>
              <a:t>absolut</a:t>
            </a:r>
            <a:r>
              <a:rPr lang="ro-RO" dirty="0"/>
              <a:t>". De altfel, conceptul de autor care furnizează atât opera, cât </a:t>
            </a:r>
            <a:r>
              <a:rPr lang="ro-RO" dirty="0" err="1"/>
              <a:t>şi</a:t>
            </a:r>
            <a:r>
              <a:rPr lang="ro-RO" dirty="0"/>
              <a:t> modul în care aceasta trebuie receptată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înţeleasă</a:t>
            </a:r>
            <a:r>
              <a:rPr lang="ro-RO" dirty="0"/>
              <a:t>, nu mai poate fi compatibil cu libertatea de gândire </a:t>
            </a:r>
            <a:r>
              <a:rPr lang="ro-RO" dirty="0" err="1"/>
              <a:t>şi</a:t>
            </a:r>
            <a:r>
              <a:rPr lang="ro-RO" dirty="0"/>
              <a:t> exprimare. </a:t>
            </a:r>
            <a:r>
              <a:rPr lang="ro-RO" dirty="0" err="1"/>
              <a:t>Noţiunea</a:t>
            </a:r>
            <a:r>
              <a:rPr lang="ro-RO" dirty="0"/>
              <a:t> de autor a evoluat, la fel </a:t>
            </a:r>
            <a:r>
              <a:rPr lang="ro-RO" dirty="0" err="1"/>
              <a:t>şi</a:t>
            </a:r>
            <a:r>
              <a:rPr lang="ro-RO" dirty="0"/>
              <a:t> cea de operă, devenind o entitate care este în continuă transformare, fiind </a:t>
            </a:r>
            <a:r>
              <a:rPr lang="ro-RO" dirty="0" err="1"/>
              <a:t>influenţată</a:t>
            </a:r>
            <a:r>
              <a:rPr lang="ro-RO" dirty="0"/>
              <a:t> de practicile sociale </a:t>
            </a:r>
            <a:r>
              <a:rPr lang="ro-RO" dirty="0" err="1"/>
              <a:t>şi</a:t>
            </a:r>
            <a:r>
              <a:rPr lang="ro-RO" dirty="0"/>
              <a:t> estetice. În </a:t>
            </a:r>
            <a:r>
              <a:rPr lang="ro-RO" dirty="0" err="1"/>
              <a:t>consecinţă</a:t>
            </a:r>
            <a:r>
              <a:rPr lang="ro-RO" dirty="0"/>
              <a:t>, fără </a:t>
            </a:r>
            <a:r>
              <a:rPr lang="ro-RO" dirty="0" err="1"/>
              <a:t>intervenţia</a:t>
            </a:r>
            <a:r>
              <a:rPr lang="ro-RO" dirty="0"/>
              <a:t> consumatorilor, care întregesc circuitul pe care îl urmează opera, aceasta nu ar exista.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108</TotalTime>
  <Words>5830</Words>
  <Application>Microsoft Office PowerPoint</Application>
  <PresentationFormat>Ecran lat</PresentationFormat>
  <Paragraphs>151</Paragraphs>
  <Slides>28</Slides>
  <Notes>28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28</vt:i4>
      </vt:variant>
    </vt:vector>
  </HeadingPairs>
  <TitlesOfParts>
    <vt:vector size="32" baseType="lpstr">
      <vt:lpstr>Calibri</vt:lpstr>
      <vt:lpstr>Palatino Linotype</vt:lpstr>
      <vt:lpstr>Wingdings 2</vt:lpstr>
      <vt:lpstr>Prezentare pentru brainstorming</vt:lpstr>
      <vt:lpstr>Drepturile de autor – Studiu de caz Note de curs </vt:lpstr>
      <vt:lpstr>Întrebare</vt:lpstr>
      <vt:lpstr>Preliminarii</vt:lpstr>
      <vt:lpstr>Generalități</vt:lpstr>
      <vt:lpstr>Generalități</vt:lpstr>
      <vt:lpstr>Conflictul dintre utilizarea echitabilă şi drepturile morale ale autorului.</vt:lpstr>
      <vt:lpstr>Conflictul dintre utilizarea echitabilă şi drepturile morale ale autorului.</vt:lpstr>
      <vt:lpstr>Conflictul dintre utilizarea echitabilă şi drepturile morale ale autorului.</vt:lpstr>
      <vt:lpstr>Conflictul dintre utilizarea echitabilă şi drepturile morale ale autorului.</vt:lpstr>
      <vt:lpstr>Conflictul dintre utilizarea echitabilă şi drepturile morale ale autorului.</vt:lpstr>
      <vt:lpstr>Conflictul dintre utilizarea echitabilă şi drepturile morale ale autorului.</vt:lpstr>
      <vt:lpstr>Utilizarea echitabilă în SUA</vt:lpstr>
      <vt:lpstr>Utilizarea echitabilă în SUA</vt:lpstr>
      <vt:lpstr>Utilizarea echitabilă în SUA</vt:lpstr>
      <vt:lpstr>Utilizarea echitabilă în SUA</vt:lpstr>
      <vt:lpstr>Utilizarea echitabilă în SUA</vt:lpstr>
      <vt:lpstr>Utilizarea echitabilă în SUA</vt:lpstr>
      <vt:lpstr>Utilizarea echitabilă în SUA</vt:lpstr>
      <vt:lpstr>Utilizarea echitabilă în Canada</vt:lpstr>
      <vt:lpstr>Utilizarea echitabilă în Canada</vt:lpstr>
      <vt:lpstr>Utilizarea echitabilă în Canada</vt:lpstr>
      <vt:lpstr>Concluzii</vt:lpstr>
      <vt:lpstr>Concluzii</vt:lpstr>
      <vt:lpstr>Concluzii</vt:lpstr>
      <vt:lpstr>Concluzii</vt:lpstr>
      <vt:lpstr>Bibliografie</vt:lpstr>
      <vt:lpstr>Bibliografie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 LAURENTIU GRECU</cp:lastModifiedBy>
  <cp:revision>10</cp:revision>
  <dcterms:created xsi:type="dcterms:W3CDTF">2019-02-21T05:05:53Z</dcterms:created>
  <dcterms:modified xsi:type="dcterms:W3CDTF">2020-03-07T06:54:02Z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