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272" r:id="rId2"/>
    <p:sldId id="274" r:id="rId3"/>
    <p:sldId id="280" r:id="rId4"/>
    <p:sldId id="275" r:id="rId5"/>
    <p:sldId id="276"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autoAdjust="0"/>
  </p:normalViewPr>
  <p:slideViewPr>
    <p:cSldViewPr snapToGrid="0">
      <p:cViewPr varScale="1">
        <p:scale>
          <a:sx n="70" d="100"/>
          <a:sy n="70" d="100"/>
        </p:scale>
        <p:origin x="500"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7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1AA21096-48A4-4796-BDB6-9DBAAEE1C8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a:extLst>
              <a:ext uri="{FF2B5EF4-FFF2-40B4-BE49-F238E27FC236}">
                <a16:creationId xmlns:a16="http://schemas.microsoft.com/office/drawing/2014/main" id="{5CD59F06-4E4C-457C-9FE8-4FA5ABF10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C67DD4-8F0C-4AE7-98EF-BEE60E74B5D1}" type="datetime1">
              <a:rPr lang="ro-RO" smtClean="0"/>
              <a:t>11.03.2022</a:t>
            </a:fld>
            <a:endParaRPr lang="ro-RO" dirty="0"/>
          </a:p>
        </p:txBody>
      </p:sp>
      <p:sp>
        <p:nvSpPr>
          <p:cNvPr id="4" name="Substituent subsol 3">
            <a:extLst>
              <a:ext uri="{FF2B5EF4-FFF2-40B4-BE49-F238E27FC236}">
                <a16:creationId xmlns:a16="http://schemas.microsoft.com/office/drawing/2014/main" id="{42665B7C-A516-4E7D-845C-9A3A55D2C2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5" name="Substituent număr diapozitiv 4">
            <a:extLst>
              <a:ext uri="{FF2B5EF4-FFF2-40B4-BE49-F238E27FC236}">
                <a16:creationId xmlns:a16="http://schemas.microsoft.com/office/drawing/2014/main" id="{E08592C1-AE3A-4B96-B583-3FE63340E3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FDF52E-0C5B-40FA-8F9D-0D0013847B23}" type="slidenum">
              <a:rPr lang="ro-RO" smtClean="0"/>
              <a:t>‹#›</a:t>
            </a:fld>
            <a:endParaRPr lang="ro-RO" dirty="0"/>
          </a:p>
        </p:txBody>
      </p:sp>
    </p:spTree>
    <p:extLst>
      <p:ext uri="{BB962C8B-B14F-4D97-AF65-F5344CB8AC3E}">
        <p14:creationId xmlns:p14="http://schemas.microsoft.com/office/powerpoint/2010/main" val="8236257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F4665F9-0014-49E2-8C3A-467FDE07953D}" type="datetime1">
              <a:rPr lang="ro-RO" smtClean="0"/>
              <a:t>11.03.2022</a:t>
            </a:fld>
            <a:endParaRPr lang="ro-RO"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dirty="0"/>
              <a:t>Editați stilurile de text coordonator</a:t>
            </a:r>
          </a:p>
          <a:p>
            <a:pPr lvl="1" rtl="0"/>
            <a:r>
              <a:rPr lang="ro-RO" dirty="0"/>
              <a:t>Al doilea nivel</a:t>
            </a:r>
          </a:p>
          <a:p>
            <a:pPr lvl="2" rtl="0"/>
            <a:r>
              <a:rPr lang="ro-RO" dirty="0"/>
              <a:t>Al treilea nivel</a:t>
            </a:r>
          </a:p>
          <a:p>
            <a:pPr lvl="3" rtl="0"/>
            <a:r>
              <a:rPr lang="ro-RO" dirty="0"/>
              <a:t>Al patrulea nivel</a:t>
            </a:r>
          </a:p>
          <a:p>
            <a:pPr lvl="4" rtl="0"/>
            <a:r>
              <a:rPr lang="ro-RO" dirty="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ro-RO" smtClean="0"/>
              <a:t>‹#›</a:t>
            </a:fld>
            <a:endParaRPr lang="ro-RO"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dirty="0"/>
          </a:p>
        </p:txBody>
      </p:sp>
      <p:sp>
        <p:nvSpPr>
          <p:cNvPr id="4" name="Substituent număr diapozitiv 3"/>
          <p:cNvSpPr>
            <a:spLocks noGrp="1"/>
          </p:cNvSpPr>
          <p:nvPr>
            <p:ph type="sldNum" sz="quarter" idx="10"/>
          </p:nvPr>
        </p:nvSpPr>
        <p:spPr/>
        <p:txBody>
          <a:bodyPr rtlCol="0"/>
          <a:lstStyle/>
          <a:p>
            <a:pPr rtl="0"/>
            <a:fld id="{893B0CF2-7F87-4E02-A248-870047730F99}" type="slidenum">
              <a:rPr lang="ro-RO" smtClean="0"/>
              <a:t>1</a:t>
            </a:fld>
            <a:endParaRPr lang="ro-RO"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10</a:t>
            </a:fld>
            <a:endParaRPr lang="ro-RO"/>
          </a:p>
        </p:txBody>
      </p:sp>
    </p:spTree>
    <p:extLst>
      <p:ext uri="{BB962C8B-B14F-4D97-AF65-F5344CB8AC3E}">
        <p14:creationId xmlns:p14="http://schemas.microsoft.com/office/powerpoint/2010/main" val="178460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11</a:t>
            </a:fld>
            <a:endParaRPr lang="ro-RO"/>
          </a:p>
        </p:txBody>
      </p:sp>
    </p:spTree>
    <p:extLst>
      <p:ext uri="{BB962C8B-B14F-4D97-AF65-F5344CB8AC3E}">
        <p14:creationId xmlns:p14="http://schemas.microsoft.com/office/powerpoint/2010/main" val="22006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12</a:t>
            </a:fld>
            <a:endParaRPr lang="ro-RO"/>
          </a:p>
        </p:txBody>
      </p:sp>
    </p:spTree>
    <p:extLst>
      <p:ext uri="{BB962C8B-B14F-4D97-AF65-F5344CB8AC3E}">
        <p14:creationId xmlns:p14="http://schemas.microsoft.com/office/powerpoint/2010/main" val="3243179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13</a:t>
            </a:fld>
            <a:endParaRPr lang="ro-RO"/>
          </a:p>
        </p:txBody>
      </p:sp>
    </p:spTree>
    <p:extLst>
      <p:ext uri="{BB962C8B-B14F-4D97-AF65-F5344CB8AC3E}">
        <p14:creationId xmlns:p14="http://schemas.microsoft.com/office/powerpoint/2010/main" val="183909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14</a:t>
            </a:fld>
            <a:endParaRPr lang="ro-RO"/>
          </a:p>
        </p:txBody>
      </p:sp>
    </p:spTree>
    <p:extLst>
      <p:ext uri="{BB962C8B-B14F-4D97-AF65-F5344CB8AC3E}">
        <p14:creationId xmlns:p14="http://schemas.microsoft.com/office/powerpoint/2010/main" val="162211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15</a:t>
            </a:fld>
            <a:endParaRPr lang="ro-RO"/>
          </a:p>
        </p:txBody>
      </p:sp>
    </p:spTree>
    <p:extLst>
      <p:ext uri="{BB962C8B-B14F-4D97-AF65-F5344CB8AC3E}">
        <p14:creationId xmlns:p14="http://schemas.microsoft.com/office/powerpoint/2010/main" val="397083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16</a:t>
            </a:fld>
            <a:endParaRPr lang="ro-RO"/>
          </a:p>
        </p:txBody>
      </p:sp>
    </p:spTree>
    <p:extLst>
      <p:ext uri="{BB962C8B-B14F-4D97-AF65-F5344CB8AC3E}">
        <p14:creationId xmlns:p14="http://schemas.microsoft.com/office/powerpoint/2010/main" val="3389095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17</a:t>
            </a:fld>
            <a:endParaRPr lang="ro-RO"/>
          </a:p>
        </p:txBody>
      </p:sp>
    </p:spTree>
    <p:extLst>
      <p:ext uri="{BB962C8B-B14F-4D97-AF65-F5344CB8AC3E}">
        <p14:creationId xmlns:p14="http://schemas.microsoft.com/office/powerpoint/2010/main" val="636514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18</a:t>
            </a:fld>
            <a:endParaRPr lang="ro-RO"/>
          </a:p>
        </p:txBody>
      </p:sp>
    </p:spTree>
    <p:extLst>
      <p:ext uri="{BB962C8B-B14F-4D97-AF65-F5344CB8AC3E}">
        <p14:creationId xmlns:p14="http://schemas.microsoft.com/office/powerpoint/2010/main" val="12971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19</a:t>
            </a:fld>
            <a:endParaRPr lang="ro-RO"/>
          </a:p>
        </p:txBody>
      </p:sp>
    </p:spTree>
    <p:extLst>
      <p:ext uri="{BB962C8B-B14F-4D97-AF65-F5344CB8AC3E}">
        <p14:creationId xmlns:p14="http://schemas.microsoft.com/office/powerpoint/2010/main" val="355497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a:t>
            </a:fld>
            <a:endParaRPr lang="ro-RO"/>
          </a:p>
        </p:txBody>
      </p:sp>
    </p:spTree>
    <p:extLst>
      <p:ext uri="{BB962C8B-B14F-4D97-AF65-F5344CB8AC3E}">
        <p14:creationId xmlns:p14="http://schemas.microsoft.com/office/powerpoint/2010/main" val="1547530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20</a:t>
            </a:fld>
            <a:endParaRPr lang="ro-RO"/>
          </a:p>
        </p:txBody>
      </p:sp>
    </p:spTree>
    <p:extLst>
      <p:ext uri="{BB962C8B-B14F-4D97-AF65-F5344CB8AC3E}">
        <p14:creationId xmlns:p14="http://schemas.microsoft.com/office/powerpoint/2010/main" val="2391150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21</a:t>
            </a:fld>
            <a:endParaRPr lang="ro-RO"/>
          </a:p>
        </p:txBody>
      </p:sp>
    </p:spTree>
    <p:extLst>
      <p:ext uri="{BB962C8B-B14F-4D97-AF65-F5344CB8AC3E}">
        <p14:creationId xmlns:p14="http://schemas.microsoft.com/office/powerpoint/2010/main" val="2299072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22</a:t>
            </a:fld>
            <a:endParaRPr lang="ro-RO"/>
          </a:p>
        </p:txBody>
      </p:sp>
    </p:spTree>
    <p:extLst>
      <p:ext uri="{BB962C8B-B14F-4D97-AF65-F5344CB8AC3E}">
        <p14:creationId xmlns:p14="http://schemas.microsoft.com/office/powerpoint/2010/main" val="4267569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23</a:t>
            </a:fld>
            <a:endParaRPr lang="ro-RO"/>
          </a:p>
        </p:txBody>
      </p:sp>
    </p:spTree>
    <p:extLst>
      <p:ext uri="{BB962C8B-B14F-4D97-AF65-F5344CB8AC3E}">
        <p14:creationId xmlns:p14="http://schemas.microsoft.com/office/powerpoint/2010/main" val="2129947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24</a:t>
            </a:fld>
            <a:endParaRPr lang="ro-RO"/>
          </a:p>
        </p:txBody>
      </p:sp>
    </p:spTree>
    <p:extLst>
      <p:ext uri="{BB962C8B-B14F-4D97-AF65-F5344CB8AC3E}">
        <p14:creationId xmlns:p14="http://schemas.microsoft.com/office/powerpoint/2010/main" val="289015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3</a:t>
            </a:fld>
            <a:endParaRPr lang="ro-RO"/>
          </a:p>
        </p:txBody>
      </p:sp>
    </p:spTree>
    <p:extLst>
      <p:ext uri="{BB962C8B-B14F-4D97-AF65-F5344CB8AC3E}">
        <p14:creationId xmlns:p14="http://schemas.microsoft.com/office/powerpoint/2010/main" val="410467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4</a:t>
            </a:fld>
            <a:endParaRPr lang="ro-RO"/>
          </a:p>
        </p:txBody>
      </p:sp>
    </p:spTree>
    <p:extLst>
      <p:ext uri="{BB962C8B-B14F-4D97-AF65-F5344CB8AC3E}">
        <p14:creationId xmlns:p14="http://schemas.microsoft.com/office/powerpoint/2010/main" val="70072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5</a:t>
            </a:fld>
            <a:endParaRPr lang="ro-RO"/>
          </a:p>
        </p:txBody>
      </p:sp>
    </p:spTree>
    <p:extLst>
      <p:ext uri="{BB962C8B-B14F-4D97-AF65-F5344CB8AC3E}">
        <p14:creationId xmlns:p14="http://schemas.microsoft.com/office/powerpoint/2010/main" val="4160420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6</a:t>
            </a:fld>
            <a:endParaRPr lang="ro-RO"/>
          </a:p>
        </p:txBody>
      </p:sp>
    </p:spTree>
    <p:extLst>
      <p:ext uri="{BB962C8B-B14F-4D97-AF65-F5344CB8AC3E}">
        <p14:creationId xmlns:p14="http://schemas.microsoft.com/office/powerpoint/2010/main" val="302420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7</a:t>
            </a:fld>
            <a:endParaRPr lang="ro-RO"/>
          </a:p>
        </p:txBody>
      </p:sp>
    </p:spTree>
    <p:extLst>
      <p:ext uri="{BB962C8B-B14F-4D97-AF65-F5344CB8AC3E}">
        <p14:creationId xmlns:p14="http://schemas.microsoft.com/office/powerpoint/2010/main" val="1230877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8</a:t>
            </a:fld>
            <a:endParaRPr lang="ro-RO"/>
          </a:p>
        </p:txBody>
      </p:sp>
    </p:spTree>
    <p:extLst>
      <p:ext uri="{BB962C8B-B14F-4D97-AF65-F5344CB8AC3E}">
        <p14:creationId xmlns:p14="http://schemas.microsoft.com/office/powerpoint/2010/main" val="71913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pPr rtl="0"/>
            <a:fld id="{893B0CF2-7F87-4E02-A248-870047730F99}" type="slidenum">
              <a:rPr lang="ro-RO" smtClean="0"/>
              <a:t>9</a:t>
            </a:fld>
            <a:endParaRPr lang="ro-RO"/>
          </a:p>
        </p:txBody>
      </p:sp>
    </p:spTree>
    <p:extLst>
      <p:ext uri="{BB962C8B-B14F-4D97-AF65-F5344CB8AC3E}">
        <p14:creationId xmlns:p14="http://schemas.microsoft.com/office/powerpoint/2010/main" val="267252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Ref idx="1001">
        <a:schemeClr val="bg1"/>
      </p:bgRef>
    </p:bg>
    <p:spTree>
      <p:nvGrpSpPr>
        <p:cNvPr id="1" name=""/>
        <p:cNvGrpSpPr/>
        <p:nvPr/>
      </p:nvGrpSpPr>
      <p:grpSpPr>
        <a:xfrm>
          <a:off x="0" y="0"/>
          <a:ext cx="0" cy="0"/>
          <a:chOff x="0" y="0"/>
          <a:chExt cx="0" cy="0"/>
        </a:xfrm>
      </p:grpSpPr>
      <p:grpSp>
        <p:nvGrpSpPr>
          <p:cNvPr id="10" name="Grup 9"/>
          <p:cNvGrpSpPr/>
          <p:nvPr/>
        </p:nvGrpSpPr>
        <p:grpSpPr>
          <a:xfrm>
            <a:off x="0" y="6208894"/>
            <a:ext cx="12192000" cy="649106"/>
            <a:chOff x="0" y="6208894"/>
            <a:chExt cx="12192000" cy="649106"/>
          </a:xfrm>
        </p:grpSpPr>
        <p:sp>
          <p:nvSpPr>
            <p:cNvPr id="2" name="Dreptunghi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ro-RO" dirty="0"/>
            </a:p>
          </p:txBody>
        </p:sp>
        <p:cxnSp>
          <p:nvCxnSpPr>
            <p:cNvPr id="7" name="Conector drept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ector drept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drept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u 8"/>
          <p:cNvSpPr>
            <a:spLocks noGrp="1"/>
          </p:cNvSpPr>
          <p:nvPr>
            <p:ph type="ctrTitle" hasCustomPrompt="1"/>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17" name="Subtitlu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ro-RO"/>
              <a:t>Faceți clic pentru a edita stilul de subtitlu coordonator</a:t>
            </a:r>
            <a:endParaRPr kumimoji="0" lang="ro-RO" dirty="0"/>
          </a:p>
        </p:txBody>
      </p:sp>
      <p:sp>
        <p:nvSpPr>
          <p:cNvPr id="30" name="Substituent dată 29"/>
          <p:cNvSpPr>
            <a:spLocks noGrp="1"/>
          </p:cNvSpPr>
          <p:nvPr>
            <p:ph type="dt" sz="half" idx="10"/>
          </p:nvPr>
        </p:nvSpPr>
        <p:spPr/>
        <p:txBody>
          <a:bodyPr rtlCol="0"/>
          <a:lstStyle/>
          <a:p>
            <a:pPr rtl="0"/>
            <a:fld id="{00F7655B-E455-4446-BCA3-031AF82635C0}" type="datetime1">
              <a:rPr lang="ro-RO" smtClean="0"/>
              <a:t>11.03.2022</a:t>
            </a:fld>
            <a:endParaRPr lang="ro-RO" dirty="0"/>
          </a:p>
        </p:txBody>
      </p:sp>
      <p:sp>
        <p:nvSpPr>
          <p:cNvPr id="19" name="Substituent subsol 18"/>
          <p:cNvSpPr>
            <a:spLocks noGrp="1"/>
          </p:cNvSpPr>
          <p:nvPr>
            <p:ph type="ftr" sz="quarter" idx="11"/>
          </p:nvPr>
        </p:nvSpPr>
        <p:spPr/>
        <p:txBody>
          <a:bodyPr rtlCol="0"/>
          <a:lstStyle/>
          <a:p>
            <a:pPr rtl="0"/>
            <a:r>
              <a:rPr lang="ro-RO" dirty="0"/>
              <a:t>Adăugați un subsol</a:t>
            </a:r>
          </a:p>
        </p:txBody>
      </p:sp>
      <p:sp>
        <p:nvSpPr>
          <p:cNvPr id="27" name="Substituent număr diapozitiv 2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dirty="0"/>
              <a:t>Faceți clic pentru a edita stilul de titlu Coordonator</a:t>
            </a:r>
            <a:endParaRPr kumimoji="0" lang="ro-RO" dirty="0"/>
          </a:p>
        </p:txBody>
      </p:sp>
      <p:sp>
        <p:nvSpPr>
          <p:cNvPr id="3" name="Substituent text vertical 2"/>
          <p:cNvSpPr>
            <a:spLocks noGrp="1"/>
          </p:cNvSpPr>
          <p:nvPr>
            <p:ph type="body" orient="vert" idx="1"/>
          </p:nvPr>
        </p:nvSpPr>
        <p:spPr/>
        <p:txBody>
          <a:bodyPr vert="eaVert"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CA0D95C3-D664-47AB-A6FE-1EE4526F7696}" type="datetime1">
              <a:rPr lang="ro-RO" smtClean="0"/>
              <a:t>11.03.2022</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8839200" y="914402"/>
            <a:ext cx="2743200" cy="5211763"/>
          </a:xfrm>
        </p:spPr>
        <p:txBody>
          <a:bodyPr vert="eaVert" rtlCol="0"/>
          <a:lstStyle/>
          <a:p>
            <a:pPr rtl="0"/>
            <a:r>
              <a:rPr lang="ro-RO" dirty="0"/>
              <a:t>Faceți clic pentru a edita stilul de titlu Coordonator</a:t>
            </a:r>
            <a:endParaRPr kumimoji="0" lang="ro-RO" dirty="0"/>
          </a:p>
        </p:txBody>
      </p:sp>
      <p:sp>
        <p:nvSpPr>
          <p:cNvPr id="3" name="Substituent text vertical 2"/>
          <p:cNvSpPr>
            <a:spLocks noGrp="1"/>
          </p:cNvSpPr>
          <p:nvPr>
            <p:ph type="body" orient="vert" idx="1"/>
          </p:nvPr>
        </p:nvSpPr>
        <p:spPr>
          <a:xfrm>
            <a:off x="609600" y="914402"/>
            <a:ext cx="8026400" cy="5211763"/>
          </a:xfrm>
        </p:spPr>
        <p:txBody>
          <a:bodyPr vert="eaVert"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249A964C-AE23-42FB-AC8F-82A17431EDDA}" type="datetime1">
              <a:rPr lang="ro-RO" smtClean="0"/>
              <a:t>11.03.2022</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dirty="0"/>
              <a:t>Faceți clic pentru a edita stilul de titlu Coordonator</a:t>
            </a:r>
            <a:endParaRPr kumimoji="0" lang="ro-RO" dirty="0"/>
          </a:p>
        </p:txBody>
      </p:sp>
      <p:sp>
        <p:nvSpPr>
          <p:cNvPr id="3" name="Substituent conținut 2"/>
          <p:cNvSpPr>
            <a:spLocks noGrp="1"/>
          </p:cNvSpPr>
          <p:nvPr>
            <p:ph idx="1"/>
          </p:nvPr>
        </p:nvSpPr>
        <p:spPr/>
        <p:txBody>
          <a:bodyPr rtlCol="0"/>
          <a:lstStyle>
            <a:lvl1pPr rtl="0" eaLnBrk="1" latinLnBrk="0" hangingPunct="1">
              <a:defRPr/>
            </a:lvl1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dată 3"/>
          <p:cNvSpPr>
            <a:spLocks noGrp="1"/>
          </p:cNvSpPr>
          <p:nvPr>
            <p:ph type="dt" sz="half" idx="10"/>
          </p:nvPr>
        </p:nvSpPr>
        <p:spPr/>
        <p:txBody>
          <a:bodyPr rtlCol="0"/>
          <a:lstStyle/>
          <a:p>
            <a:pPr rtl="0"/>
            <a:fld id="{D9833575-1D71-48D1-A2C6-7276DFC375A4}" type="datetime1">
              <a:rPr lang="ro-RO" smtClean="0"/>
              <a:t>11.03.2022</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3" name="Substituent text 2"/>
          <p:cNvSpPr>
            <a:spLocks noGrp="1"/>
          </p:cNvSpPr>
          <p:nvPr>
            <p:ph type="body" idx="1"/>
          </p:nvPr>
        </p:nvSpPr>
        <p:spPr>
          <a:xfrm>
            <a:off x="707136" y="2704664"/>
            <a:ext cx="10363200" cy="1509712"/>
          </a:xfrm>
        </p:spPr>
        <p:txBody>
          <a:bodyPr lIns="45720" rIns="45720" rtlCol="0" anchor="t"/>
          <a:lstStyle>
            <a:lvl1pPr marL="0" indent="0" rtl="0" eaLnBrk="1" latinLnBrk="0" hangingPunct="1">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ro-RO"/>
              <a:t>Editați stilurile de text coordonator</a:t>
            </a:r>
          </a:p>
        </p:txBody>
      </p:sp>
      <p:sp>
        <p:nvSpPr>
          <p:cNvPr id="4" name="Substituent dată 3"/>
          <p:cNvSpPr>
            <a:spLocks noGrp="1"/>
          </p:cNvSpPr>
          <p:nvPr>
            <p:ph type="dt" sz="half" idx="10"/>
          </p:nvPr>
        </p:nvSpPr>
        <p:spPr/>
        <p:txBody>
          <a:bodyPr rtlCol="0"/>
          <a:lstStyle/>
          <a:p>
            <a:pPr rtl="0"/>
            <a:fld id="{A2D2B4E9-C64D-4D00-B3E1-1AD5A62B5CDD}" type="datetime1">
              <a:rPr lang="ro-RO" smtClean="0"/>
              <a:t>11.03.2022</a:t>
            </a:fld>
            <a:endParaRPr lang="ro-RO" dirty="0"/>
          </a:p>
        </p:txBody>
      </p:sp>
      <p:sp>
        <p:nvSpPr>
          <p:cNvPr id="5" name="Substituent subsol 4"/>
          <p:cNvSpPr>
            <a:spLocks noGrp="1"/>
          </p:cNvSpPr>
          <p:nvPr>
            <p:ph type="ftr" sz="quarter" idx="11"/>
          </p:nvPr>
        </p:nvSpPr>
        <p:spPr/>
        <p:txBody>
          <a:bodyPr rtlCol="0"/>
          <a:lstStyle/>
          <a:p>
            <a:pPr rtl="0"/>
            <a:r>
              <a:rPr lang="ro-RO" dirty="0"/>
              <a:t>Adăugați un subsol</a:t>
            </a:r>
          </a:p>
        </p:txBody>
      </p:sp>
      <p:sp>
        <p:nvSpPr>
          <p:cNvPr id="6" name="Substituent număr diapozitiv 5"/>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0972800" cy="1143000"/>
          </a:xfrm>
        </p:spPr>
        <p:txBody>
          <a:bodyPr rtlCol="0"/>
          <a:lstStyle/>
          <a:p>
            <a:pPr rtl="0"/>
            <a:r>
              <a:rPr lang="ro-RO" dirty="0"/>
              <a:t>Faceți clic pentru a edita stilul de titlu Coordonator</a:t>
            </a:r>
            <a:endParaRPr kumimoji="0" lang="ro-RO" dirty="0"/>
          </a:p>
        </p:txBody>
      </p:sp>
      <p:sp>
        <p:nvSpPr>
          <p:cNvPr id="3" name="Substituent conținut 2"/>
          <p:cNvSpPr>
            <a:spLocks noGrp="1"/>
          </p:cNvSpPr>
          <p:nvPr>
            <p:ph sz="half" idx="1"/>
          </p:nvPr>
        </p:nvSpPr>
        <p:spPr>
          <a:xfrm>
            <a:off x="609600" y="1920085"/>
            <a:ext cx="5384800" cy="4434840"/>
          </a:xfrm>
        </p:spPr>
        <p:txBody>
          <a:bodyPr rtlCol="0"/>
          <a:lstStyle>
            <a:lvl1pPr rtl="0" eaLnBrk="1" latinLnBrk="0" hangingPunct="1">
              <a:defRPr sz="2600"/>
            </a:lvl1pPr>
            <a:lvl2pPr>
              <a:defRPr sz="2400"/>
            </a:lvl2pPr>
            <a:lvl3pPr>
              <a:defRPr sz="2000"/>
            </a:lvl3pPr>
            <a:lvl4pPr>
              <a:defRPr sz="18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conținut 3"/>
          <p:cNvSpPr>
            <a:spLocks noGrp="1"/>
          </p:cNvSpPr>
          <p:nvPr>
            <p:ph sz="half" idx="2"/>
          </p:nvPr>
        </p:nvSpPr>
        <p:spPr>
          <a:xfrm>
            <a:off x="6197600" y="1920085"/>
            <a:ext cx="5384800" cy="4434840"/>
          </a:xfrm>
        </p:spPr>
        <p:txBody>
          <a:bodyPr rtlCol="0"/>
          <a:lstStyle>
            <a:lvl1pPr rtl="0" eaLnBrk="1" latinLnBrk="0" hangingPunct="1">
              <a:defRPr sz="2600"/>
            </a:lvl1pPr>
            <a:lvl2pPr>
              <a:defRPr sz="2400"/>
            </a:lvl2pPr>
            <a:lvl3pPr>
              <a:defRPr sz="2000"/>
            </a:lvl3pPr>
            <a:lvl4pPr>
              <a:defRPr sz="18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5" name="Substituent dată 4"/>
          <p:cNvSpPr>
            <a:spLocks noGrp="1"/>
          </p:cNvSpPr>
          <p:nvPr>
            <p:ph type="dt" sz="half" idx="10"/>
          </p:nvPr>
        </p:nvSpPr>
        <p:spPr/>
        <p:txBody>
          <a:bodyPr rtlCol="0"/>
          <a:lstStyle/>
          <a:p>
            <a:pPr rtl="0"/>
            <a:fld id="{887E55A8-BABA-4469-AE8A-C76E07EC8F91}" type="datetime1">
              <a:rPr lang="ro-RO" smtClean="0"/>
              <a:t>11.03.2022</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0972800" cy="1143000"/>
          </a:xfrm>
        </p:spPr>
        <p:txBody>
          <a:bodyPr tIns="45720" rtlCol="0" anchor="b"/>
          <a:lstStyle>
            <a:lvl1pPr>
              <a:defRPr/>
            </a:lvl1pPr>
          </a:lstStyle>
          <a:p>
            <a:pPr rtl="0"/>
            <a:r>
              <a:rPr lang="ro-RO" dirty="0"/>
              <a:t>Faceți clic pentru a edita stilul de titlu Coordonator</a:t>
            </a:r>
            <a:endParaRPr kumimoji="0" lang="ro-RO" dirty="0"/>
          </a:p>
        </p:txBody>
      </p:sp>
      <p:sp>
        <p:nvSpPr>
          <p:cNvPr id="3" name="Substituent text 2"/>
          <p:cNvSpPr>
            <a:spLocks noGrp="1"/>
          </p:cNvSpPr>
          <p:nvPr>
            <p:ph type="body" idx="1"/>
          </p:nvPr>
        </p:nvSpPr>
        <p:spPr>
          <a:xfrm>
            <a:off x="609600" y="1855248"/>
            <a:ext cx="5386917" cy="659352"/>
          </a:xfrm>
        </p:spPr>
        <p:txBody>
          <a:bodyPr lIns="45720" tIns="0" rIns="45720" bIns="0" rtlCol="0" anchor="ctr">
            <a:noAutofit/>
          </a:bodyPr>
          <a:lstStyle>
            <a:lvl1pPr marL="0" indent="0" rtl="0" eaLnBrk="1" latinLnBrk="0" hangingPunct="1">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ro-RO"/>
              <a:t>Editați stilurile de text coordonator</a:t>
            </a:r>
          </a:p>
        </p:txBody>
      </p:sp>
      <p:sp>
        <p:nvSpPr>
          <p:cNvPr id="5" name="Substituent conținut 4"/>
          <p:cNvSpPr>
            <a:spLocks noGrp="1"/>
          </p:cNvSpPr>
          <p:nvPr>
            <p:ph sz="quarter" idx="2"/>
          </p:nvPr>
        </p:nvSpPr>
        <p:spPr>
          <a:xfrm>
            <a:off x="609600" y="2514600"/>
            <a:ext cx="5386917" cy="3845720"/>
          </a:xfrm>
        </p:spPr>
        <p:txBody>
          <a:bodyPr tIns="0" rtlCol="0"/>
          <a:lstStyle>
            <a:lvl1pPr rtl="0" eaLnBrk="1" latinLnBrk="0" hangingPunct="1">
              <a:defRPr sz="2200"/>
            </a:lvl1pPr>
            <a:lvl2pPr>
              <a:defRPr sz="2000"/>
            </a:lvl2pPr>
            <a:lvl3pPr>
              <a:defRPr sz="1800"/>
            </a:lvl3pPr>
            <a:lvl4pPr>
              <a:defRPr sz="1600"/>
            </a:lvl4pPr>
            <a:lvl5pPr>
              <a:defRPr sz="16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4" name="Substituent text 3"/>
          <p:cNvSpPr>
            <a:spLocks noGrp="1"/>
          </p:cNvSpPr>
          <p:nvPr>
            <p:ph type="body" sz="half" idx="3"/>
          </p:nvPr>
        </p:nvSpPr>
        <p:spPr>
          <a:xfrm>
            <a:off x="6193368" y="1859758"/>
            <a:ext cx="5389033" cy="654843"/>
          </a:xfrm>
        </p:spPr>
        <p:txBody>
          <a:bodyPr lIns="45720" tIns="0" rIns="45720" bIns="0" rtlCol="0" anchor="ctr"/>
          <a:lstStyle>
            <a:lvl1pPr marL="0" indent="0" rtl="0" eaLnBrk="1" latinLnBrk="0" hangingPunct="1">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ro-RO"/>
              <a:t>Editați stilurile de text coordonator</a:t>
            </a:r>
          </a:p>
        </p:txBody>
      </p:sp>
      <p:sp>
        <p:nvSpPr>
          <p:cNvPr id="6" name="Substituent conținut 5"/>
          <p:cNvSpPr>
            <a:spLocks noGrp="1"/>
          </p:cNvSpPr>
          <p:nvPr>
            <p:ph sz="quarter" idx="4"/>
          </p:nvPr>
        </p:nvSpPr>
        <p:spPr>
          <a:xfrm>
            <a:off x="6193368" y="2514600"/>
            <a:ext cx="5389033" cy="3845720"/>
          </a:xfrm>
        </p:spPr>
        <p:txBody>
          <a:bodyPr tIns="0" rtlCol="0"/>
          <a:lstStyle>
            <a:lvl1pPr rtl="0" eaLnBrk="1" latinLnBrk="0" hangingPunct="1">
              <a:defRPr sz="2200"/>
            </a:lvl1pPr>
            <a:lvl2pPr>
              <a:defRPr sz="2000"/>
            </a:lvl2pPr>
            <a:lvl3pPr>
              <a:defRPr sz="1800"/>
            </a:lvl3pPr>
            <a:lvl4pPr>
              <a:defRPr sz="1600"/>
            </a:lvl4pPr>
            <a:lvl5pPr>
              <a:defRPr sz="16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7" name="Substituent dată 6"/>
          <p:cNvSpPr>
            <a:spLocks noGrp="1"/>
          </p:cNvSpPr>
          <p:nvPr>
            <p:ph type="dt" sz="half" idx="10"/>
          </p:nvPr>
        </p:nvSpPr>
        <p:spPr/>
        <p:txBody>
          <a:bodyPr rtlCol="0"/>
          <a:lstStyle/>
          <a:p>
            <a:pPr rtl="0"/>
            <a:fld id="{7B35EB17-7FDC-406A-8FA0-1F6F3DBFBDDE}" type="datetime1">
              <a:rPr lang="ro-RO" smtClean="0"/>
              <a:t>11.03.2022</a:t>
            </a:fld>
            <a:endParaRPr lang="ro-RO" dirty="0"/>
          </a:p>
        </p:txBody>
      </p:sp>
      <p:sp>
        <p:nvSpPr>
          <p:cNvPr id="8" name="Substituent subsol 7"/>
          <p:cNvSpPr>
            <a:spLocks noGrp="1"/>
          </p:cNvSpPr>
          <p:nvPr>
            <p:ph type="ftr" sz="quarter" idx="11"/>
          </p:nvPr>
        </p:nvSpPr>
        <p:spPr/>
        <p:txBody>
          <a:bodyPr rtlCol="0"/>
          <a:lstStyle/>
          <a:p>
            <a:pPr rtl="0"/>
            <a:r>
              <a:rPr lang="ro-RO" dirty="0"/>
              <a:t>Adăugați un subsol</a:t>
            </a:r>
          </a:p>
        </p:txBody>
      </p:sp>
      <p:sp>
        <p:nvSpPr>
          <p:cNvPr id="9" name="Substituent număr diapozitiv 8"/>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3" name="Substituent dată 2"/>
          <p:cNvSpPr>
            <a:spLocks noGrp="1"/>
          </p:cNvSpPr>
          <p:nvPr>
            <p:ph type="dt" sz="half" idx="10"/>
          </p:nvPr>
        </p:nvSpPr>
        <p:spPr/>
        <p:txBody>
          <a:bodyPr rtlCol="0"/>
          <a:lstStyle/>
          <a:p>
            <a:pPr rtl="0"/>
            <a:fld id="{4E950EA7-460C-4D78-AA9B-F019F69040DF}" type="datetime1">
              <a:rPr lang="ro-RO" smtClean="0"/>
              <a:t>11.03.2022</a:t>
            </a:fld>
            <a:endParaRPr lang="ro-RO" dirty="0"/>
          </a:p>
        </p:txBody>
      </p:sp>
      <p:sp>
        <p:nvSpPr>
          <p:cNvPr id="4" name="Substituent subsol 3"/>
          <p:cNvSpPr>
            <a:spLocks noGrp="1"/>
          </p:cNvSpPr>
          <p:nvPr>
            <p:ph type="ftr" sz="quarter" idx="11"/>
          </p:nvPr>
        </p:nvSpPr>
        <p:spPr/>
        <p:txBody>
          <a:bodyPr rtlCol="0"/>
          <a:lstStyle/>
          <a:p>
            <a:pPr rtl="0"/>
            <a:r>
              <a:rPr lang="ro-RO" dirty="0"/>
              <a:t>Adăugați un subsol</a:t>
            </a:r>
          </a:p>
        </p:txBody>
      </p:sp>
      <p:sp>
        <p:nvSpPr>
          <p:cNvPr id="5" name="Substituent număr diapozitiv 4"/>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29A32D4D-6AD4-41DC-B646-0BC377932579}" type="datetime1">
              <a:rPr lang="ro-RO" smtClean="0"/>
              <a:t>11.03.2022</a:t>
            </a:fld>
            <a:endParaRPr lang="ro-RO" dirty="0"/>
          </a:p>
        </p:txBody>
      </p:sp>
      <p:sp>
        <p:nvSpPr>
          <p:cNvPr id="3" name="Substituent subsol 2"/>
          <p:cNvSpPr>
            <a:spLocks noGrp="1"/>
          </p:cNvSpPr>
          <p:nvPr>
            <p:ph type="ftr" sz="quarter" idx="11"/>
          </p:nvPr>
        </p:nvSpPr>
        <p:spPr/>
        <p:txBody>
          <a:bodyPr rtlCol="0"/>
          <a:lstStyle/>
          <a:p>
            <a:pPr rtl="0"/>
            <a:r>
              <a:rPr lang="ro-RO" dirty="0"/>
              <a:t>Adăugați un subsol</a:t>
            </a:r>
          </a:p>
        </p:txBody>
      </p:sp>
      <p:sp>
        <p:nvSpPr>
          <p:cNvPr id="4" name="Substituent număr diapozitiv 3"/>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hasCustomPrompt="1"/>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Calibri" panose="020F0502020204030204" pitchFamily="34" charset="0"/>
                <a:ea typeface="+mj-ea"/>
                <a:cs typeface="+mj-cs"/>
              </a:defRPr>
            </a:lvl1pPr>
          </a:lstStyle>
          <a:p>
            <a:pPr rtl="0"/>
            <a:r>
              <a:rPr lang="ro-RO" dirty="0"/>
              <a:t>Faceți clic pentru a edita stilul de titlu Coordonator</a:t>
            </a:r>
            <a:endParaRPr kumimoji="0" lang="ro-RO" dirty="0"/>
          </a:p>
        </p:txBody>
      </p:sp>
      <p:sp>
        <p:nvSpPr>
          <p:cNvPr id="4" name="Substituent conținut 3"/>
          <p:cNvSpPr>
            <a:spLocks noGrp="1"/>
          </p:cNvSpPr>
          <p:nvPr>
            <p:ph sz="half" idx="1"/>
          </p:nvPr>
        </p:nvSpPr>
        <p:spPr>
          <a:xfrm>
            <a:off x="4766733" y="1676400"/>
            <a:ext cx="6815667" cy="4572000"/>
          </a:xfrm>
        </p:spPr>
        <p:txBody>
          <a:bodyPr tIns="0" rtlCol="0"/>
          <a:lstStyle>
            <a:lvl1pPr rtl="0" eaLnBrk="1" latinLnBrk="0" hangingPunct="1">
              <a:defRPr sz="2800"/>
            </a:lvl1pPr>
            <a:lvl2pPr>
              <a:defRPr sz="2600"/>
            </a:lvl2pPr>
            <a:lvl3pPr>
              <a:defRPr sz="2400"/>
            </a:lvl3pPr>
            <a:lvl4pPr>
              <a:defRPr sz="2000"/>
            </a:lvl4pPr>
            <a:lvl5pPr>
              <a:defRPr sz="1800"/>
            </a:lvl5pPr>
          </a:lstStyle>
          <a:p>
            <a:pPr lvl="0" rtl="0" eaLnBrk="1" latinLnBrk="0" hangingPunct="1"/>
            <a:r>
              <a:rPr lang="ro-RO"/>
              <a:t>Editați stilurile de text coordonator</a:t>
            </a:r>
          </a:p>
          <a:p>
            <a:pPr lvl="1" rtl="0" eaLnBrk="1" latinLnBrk="0" hangingPunct="1"/>
            <a:r>
              <a:rPr lang="ro-RO"/>
              <a:t>Al doilea nivel</a:t>
            </a:r>
          </a:p>
          <a:p>
            <a:pPr lvl="2" rtl="0" eaLnBrk="1" latinLnBrk="0" hangingPunct="1"/>
            <a:r>
              <a:rPr lang="ro-RO"/>
              <a:t>Al treilea nivel</a:t>
            </a:r>
          </a:p>
          <a:p>
            <a:pPr lvl="3" rtl="0" eaLnBrk="1" latinLnBrk="0" hangingPunct="1"/>
            <a:r>
              <a:rPr lang="ro-RO"/>
              <a:t>Al patrulea nivel</a:t>
            </a:r>
          </a:p>
          <a:p>
            <a:pPr lvl="4" rtl="0" eaLnBrk="1" latinLnBrk="0" hangingPunct="1"/>
            <a:r>
              <a:rPr lang="ro-RO"/>
              <a:t>Al cincilea nivel</a:t>
            </a:r>
            <a:endParaRPr kumimoji="0" lang="ro-RO" dirty="0"/>
          </a:p>
        </p:txBody>
      </p:sp>
      <p:sp>
        <p:nvSpPr>
          <p:cNvPr id="3" name="Substituent text 2"/>
          <p:cNvSpPr>
            <a:spLocks noGrp="1"/>
          </p:cNvSpPr>
          <p:nvPr>
            <p:ph type="body" idx="2"/>
          </p:nvPr>
        </p:nvSpPr>
        <p:spPr>
          <a:xfrm>
            <a:off x="914400" y="1676400"/>
            <a:ext cx="3657600" cy="4572000"/>
          </a:xfrm>
        </p:spPr>
        <p:txBody>
          <a:bodyPr lIns="18288" rIns="18288" rtlCol="0"/>
          <a:lstStyle>
            <a:lvl1pPr marL="0" indent="0" algn="l" rtl="0" eaLnBrk="1" latinLnBrk="0" hangingPunct="1">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ro-RO"/>
              <a:t>Editați stilurile de text coordonator</a:t>
            </a:r>
          </a:p>
        </p:txBody>
      </p:sp>
      <p:sp>
        <p:nvSpPr>
          <p:cNvPr id="5" name="Substituent dată 4"/>
          <p:cNvSpPr>
            <a:spLocks noGrp="1"/>
          </p:cNvSpPr>
          <p:nvPr>
            <p:ph type="dt" sz="half" idx="10"/>
          </p:nvPr>
        </p:nvSpPr>
        <p:spPr/>
        <p:txBody>
          <a:bodyPr rtlCol="0"/>
          <a:lstStyle/>
          <a:p>
            <a:pPr rtl="0"/>
            <a:fld id="{5DD12612-D61A-464D-860B-8F04D9443370}" type="datetime1">
              <a:rPr lang="ro-RO" smtClean="0"/>
              <a:t>11.03.2022</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p:txBody>
          <a:bodyPr rtlCol="0"/>
          <a:lstStyle/>
          <a:p>
            <a:pPr rtl="0"/>
            <a:fld id="{401CF334-2D5C-4859-84A6-CA7E6E43FAEB}" type="slidenum">
              <a:rPr lang="ro-RO" smtClean="0"/>
              <a:t>‹#›</a:t>
            </a:fld>
            <a:endParaRPr lang="ro-RO"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9" name="Dreptunghi cu un colț tăiat și rotunjit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ro-RO" sz="1800" dirty="0"/>
          </a:p>
        </p:txBody>
      </p:sp>
      <p:sp>
        <p:nvSpPr>
          <p:cNvPr id="12" name="Triunghi dreptunghic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ro-RO" sz="1800" dirty="0"/>
          </a:p>
        </p:txBody>
      </p:sp>
      <p:sp>
        <p:nvSpPr>
          <p:cNvPr id="2" name="Titlu 1"/>
          <p:cNvSpPr>
            <a:spLocks noGrp="1"/>
          </p:cNvSpPr>
          <p:nvPr>
            <p:ph type="title" hasCustomPrompt="1"/>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ro-RO" dirty="0"/>
              <a:t>Faceți clic pentru a edita stilul de titlu Coordonator</a:t>
            </a:r>
            <a:endParaRPr kumimoji="0" lang="ro-RO" dirty="0"/>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ro-RO"/>
              <a:t>Faceți clic pe pictogramă pentru a adăuga o imagine</a:t>
            </a:r>
            <a:endParaRPr kumimoji="0" lang="ro-RO" dirty="0"/>
          </a:p>
        </p:txBody>
      </p:sp>
      <p:sp>
        <p:nvSpPr>
          <p:cNvPr id="4" name="Substituent text 3"/>
          <p:cNvSpPr>
            <a:spLocks noGrp="1"/>
          </p:cNvSpPr>
          <p:nvPr>
            <p:ph type="body" sz="half" idx="2"/>
          </p:nvPr>
        </p:nvSpPr>
        <p:spPr>
          <a:xfrm>
            <a:off x="812800" y="2828785"/>
            <a:ext cx="2946400" cy="2179320"/>
          </a:xfrm>
        </p:spPr>
        <p:txBody>
          <a:bodyPr lIns="64008" rIns="45720" bIns="45720" rtlCol="0" anchor="t"/>
          <a:lstStyle>
            <a:lvl1pPr marL="0" indent="0" algn="l" rtl="0" eaLnBrk="1" latinLnBrk="0" hangingPunct="1">
              <a:spcBef>
                <a:spcPts val="250"/>
              </a:spcBef>
              <a:buFontTx/>
              <a:buNone/>
              <a:defRPr sz="1300"/>
            </a:lvl1pPr>
            <a:lvl2pPr>
              <a:defRPr sz="1200"/>
            </a:lvl2pPr>
            <a:lvl3pPr>
              <a:defRPr sz="1000"/>
            </a:lvl3pPr>
            <a:lvl4pPr>
              <a:defRPr sz="900"/>
            </a:lvl4pPr>
            <a:lvl5pPr>
              <a:defRPr sz="900"/>
            </a:lvl5pPr>
          </a:lstStyle>
          <a:p>
            <a:pPr lvl="0" rtl="0" eaLnBrk="1" latinLnBrk="0" hangingPunct="1"/>
            <a:r>
              <a:rPr lang="ro-RO"/>
              <a:t>Editați stilurile de text coordonator</a:t>
            </a:r>
          </a:p>
        </p:txBody>
      </p:sp>
      <p:sp>
        <p:nvSpPr>
          <p:cNvPr id="5" name="Substituent dată 4"/>
          <p:cNvSpPr>
            <a:spLocks noGrp="1"/>
          </p:cNvSpPr>
          <p:nvPr>
            <p:ph type="dt" sz="half" idx="10"/>
          </p:nvPr>
        </p:nvSpPr>
        <p:spPr/>
        <p:txBody>
          <a:bodyPr rtlCol="0"/>
          <a:lstStyle/>
          <a:p>
            <a:pPr rtl="0"/>
            <a:fld id="{EBB1AE09-3DAD-4117-8310-A7C4ADD4289A}" type="datetime1">
              <a:rPr lang="ro-RO" smtClean="0"/>
              <a:t>11.03.2022</a:t>
            </a:fld>
            <a:endParaRPr lang="ro-RO" dirty="0"/>
          </a:p>
        </p:txBody>
      </p:sp>
      <p:sp>
        <p:nvSpPr>
          <p:cNvPr id="6" name="Substituent subsol 5"/>
          <p:cNvSpPr>
            <a:spLocks noGrp="1"/>
          </p:cNvSpPr>
          <p:nvPr>
            <p:ph type="ftr" sz="quarter" idx="11"/>
          </p:nvPr>
        </p:nvSpPr>
        <p:spPr/>
        <p:txBody>
          <a:bodyPr rtlCol="0"/>
          <a:lstStyle/>
          <a:p>
            <a:pPr rtl="0"/>
            <a:r>
              <a:rPr lang="ro-RO" dirty="0"/>
              <a:t>Adăugați un subsol</a:t>
            </a:r>
          </a:p>
        </p:txBody>
      </p:sp>
      <p:sp>
        <p:nvSpPr>
          <p:cNvPr id="7" name="Substituent număr diapozitiv 6"/>
          <p:cNvSpPr>
            <a:spLocks noGrp="1"/>
          </p:cNvSpPr>
          <p:nvPr>
            <p:ph type="sldNum" sz="quarter" idx="12"/>
          </p:nvPr>
        </p:nvSpPr>
        <p:spPr>
          <a:xfrm>
            <a:off x="10769600" y="6356351"/>
            <a:ext cx="812800" cy="365125"/>
          </a:xfrm>
        </p:spPr>
        <p:txBody>
          <a:bodyPr rtlCol="0"/>
          <a:lstStyle/>
          <a:p>
            <a:pPr rtl="0"/>
            <a:fld id="{401CF334-2D5C-4859-84A6-CA7E6E43FAEB}" type="slidenum">
              <a:rPr lang="ro-RO" smtClean="0"/>
              <a:t>‹#›</a:t>
            </a:fld>
            <a:endParaRPr lang="ro-RO" dirty="0"/>
          </a:p>
        </p:txBody>
      </p:sp>
      <p:sp>
        <p:nvSpPr>
          <p:cNvPr id="10" name="Formă liberă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
        <p:nvSpPr>
          <p:cNvPr id="11" name="Formă liberă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up 24"/>
          <p:cNvGrpSpPr/>
          <p:nvPr/>
        </p:nvGrpSpPr>
        <p:grpSpPr>
          <a:xfrm>
            <a:off x="-29028" y="-7144"/>
            <a:ext cx="12240731" cy="6879658"/>
            <a:chOff x="0" y="-21658"/>
            <a:chExt cx="12240731" cy="6879658"/>
          </a:xfrm>
        </p:grpSpPr>
        <p:sp>
          <p:nvSpPr>
            <p:cNvPr id="26" name="Dreptunghi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nvGrpSpPr>
            <p:cNvPr id="27" name="Grup 26"/>
            <p:cNvGrpSpPr/>
            <p:nvPr/>
          </p:nvGrpSpPr>
          <p:grpSpPr>
            <a:xfrm>
              <a:off x="0" y="-21658"/>
              <a:ext cx="12240731" cy="1041400"/>
              <a:chOff x="-25356" y="-7144"/>
              <a:chExt cx="12240731" cy="1041400"/>
            </a:xfrm>
          </p:grpSpPr>
          <p:sp>
            <p:nvSpPr>
              <p:cNvPr id="28" name="Formă liberă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sp>
            <p:nvSpPr>
              <p:cNvPr id="29" name="Formă liberă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ro-RO" sz="1800" dirty="0">
                  <a:solidFill>
                    <a:schemeClr val="tx1"/>
                  </a:solidFill>
                  <a:latin typeface="+mn-lt"/>
                  <a:ea typeface="+mn-ea"/>
                  <a:cs typeface="+mn-cs"/>
                </a:endParaRPr>
              </a:p>
            </p:txBody>
          </p:sp>
          <p:grpSp>
            <p:nvGrpSpPr>
              <p:cNvPr id="31" name="Grup 30"/>
              <p:cNvGrpSpPr/>
              <p:nvPr/>
            </p:nvGrpSpPr>
            <p:grpSpPr>
              <a:xfrm>
                <a:off x="-25356" y="202408"/>
                <a:ext cx="12240731" cy="649224"/>
                <a:chOff x="-19045" y="216550"/>
                <a:chExt cx="9180548" cy="649224"/>
              </a:xfrm>
            </p:grpSpPr>
            <p:sp>
              <p:nvSpPr>
                <p:cNvPr id="32" name="Formă liberă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ro-RO" sz="1800" dirty="0"/>
                </a:p>
              </p:txBody>
            </p:sp>
            <p:sp>
              <p:nvSpPr>
                <p:cNvPr id="33" name="Formă liberă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ro-RO" sz="1800" dirty="0"/>
                </a:p>
              </p:txBody>
            </p:sp>
          </p:grpSp>
        </p:grpSp>
      </p:grpSp>
      <p:sp>
        <p:nvSpPr>
          <p:cNvPr id="9" name="Substituent titlu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ro-RO" dirty="0"/>
              <a:t>Faceți clic pentru a edita stilul de titlu Coordonator</a:t>
            </a:r>
            <a:endParaRPr kumimoji="0" lang="ro-RO" dirty="0"/>
          </a:p>
        </p:txBody>
      </p:sp>
      <p:sp>
        <p:nvSpPr>
          <p:cNvPr id="30" name="Substituent text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ro-RO" dirty="0"/>
              <a:t>Editați stilurile de text coordonator</a:t>
            </a:r>
          </a:p>
          <a:p>
            <a:pPr lvl="1" rtl="0" eaLnBrk="1" latinLnBrk="0" hangingPunct="1"/>
            <a:r>
              <a:rPr lang="ro-RO" dirty="0"/>
              <a:t>Al doilea nivel</a:t>
            </a:r>
          </a:p>
          <a:p>
            <a:pPr lvl="2" rtl="0" eaLnBrk="1" latinLnBrk="0" hangingPunct="1"/>
            <a:r>
              <a:rPr lang="ro-RO" dirty="0"/>
              <a:t>Al treilea nivel</a:t>
            </a:r>
          </a:p>
          <a:p>
            <a:pPr lvl="3" rtl="0" eaLnBrk="1" latinLnBrk="0" hangingPunct="1"/>
            <a:r>
              <a:rPr lang="ro-RO" dirty="0"/>
              <a:t>Al patrulea nivel</a:t>
            </a:r>
          </a:p>
          <a:p>
            <a:pPr lvl="4" rtl="0" eaLnBrk="1" latinLnBrk="0" hangingPunct="1"/>
            <a:r>
              <a:rPr lang="ro-RO" dirty="0"/>
              <a:t>Al cincilea nivel</a:t>
            </a:r>
          </a:p>
        </p:txBody>
      </p:sp>
      <p:sp>
        <p:nvSpPr>
          <p:cNvPr id="10" name="Substituent dată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393FC67A-5DED-40C8-B1E7-9D4AB3BCE719}" type="datetime1">
              <a:rPr lang="ro-RO" smtClean="0"/>
              <a:t>11.03.2022</a:t>
            </a:fld>
            <a:endParaRPr lang="ro-RO" dirty="0"/>
          </a:p>
        </p:txBody>
      </p:sp>
      <p:sp>
        <p:nvSpPr>
          <p:cNvPr id="22" name="Substituent subsol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ro-RO" dirty="0"/>
              <a:t>Adăugați un subsol</a:t>
            </a:r>
          </a:p>
        </p:txBody>
      </p:sp>
      <p:sp>
        <p:nvSpPr>
          <p:cNvPr id="18" name="Substituent număr diapozitiv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ro-RO" smtClean="0"/>
              <a:pPr rtl="0"/>
              <a:t>‹#›</a:t>
            </a:fld>
            <a:endParaRPr lang="ro-RO"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Calibri" panose="020F0502020204030204" pitchFamily="34" charset="0"/>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ctrTitle"/>
          </p:nvPr>
        </p:nvSpPr>
        <p:spPr/>
        <p:txBody>
          <a:bodyPr rtlCol="0">
            <a:normAutofit/>
          </a:bodyPr>
          <a:lstStyle/>
          <a:p>
            <a:r>
              <a:rPr lang="it-IT" dirty="0"/>
              <a:t>Etică profesională și proprietate intelectuală </a:t>
            </a:r>
            <a:endParaRPr lang="ro-RO" dirty="0">
              <a:latin typeface="Calibri" panose="020F0502020204030204" pitchFamily="34" charset="0"/>
            </a:endParaRPr>
          </a:p>
        </p:txBody>
      </p:sp>
      <p:sp>
        <p:nvSpPr>
          <p:cNvPr id="5" name="Subtitlu 4"/>
          <p:cNvSpPr>
            <a:spLocks noGrp="1"/>
          </p:cNvSpPr>
          <p:nvPr>
            <p:ph type="subTitle" idx="1"/>
          </p:nvPr>
        </p:nvSpPr>
        <p:spPr/>
        <p:txBody>
          <a:bodyPr rtlCol="0"/>
          <a:lstStyle/>
          <a:p>
            <a:pPr rtl="0"/>
            <a:r>
              <a:rPr lang="ro-RO" dirty="0"/>
              <a:t>Note de curs</a:t>
            </a:r>
          </a:p>
          <a:p>
            <a:pPr rtl="0"/>
            <a:endParaRPr lang="ro-RO" dirty="0"/>
          </a:p>
          <a:p>
            <a:pPr rtl="0"/>
            <a:endParaRPr lang="ro-RO" dirty="0"/>
          </a:p>
          <a:p>
            <a:pPr rtl="0"/>
            <a:endParaRPr lang="ro-RO" dirty="0"/>
          </a:p>
          <a:p>
            <a:pPr rtl="0"/>
            <a:endParaRPr lang="ro-RO"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b="1" i="1" dirty="0"/>
              <a:t>Conceptele de morală </a:t>
            </a:r>
            <a:r>
              <a:rPr lang="ro-RO" b="1" i="1" dirty="0" err="1"/>
              <a:t>şi</a:t>
            </a:r>
            <a:r>
              <a:rPr lang="ro-RO" b="1" i="1" dirty="0"/>
              <a:t> moralitate</a:t>
            </a:r>
            <a:endParaRPr lang="ro-RO" dirty="0"/>
          </a:p>
        </p:txBody>
      </p:sp>
      <p:sp>
        <p:nvSpPr>
          <p:cNvPr id="2" name="Substituent conținut 1"/>
          <p:cNvSpPr>
            <a:spLocks noGrp="1"/>
          </p:cNvSpPr>
          <p:nvPr>
            <p:ph idx="1"/>
          </p:nvPr>
        </p:nvSpPr>
        <p:spPr/>
        <p:txBody>
          <a:bodyPr rtlCol="0">
            <a:normAutofit fontScale="92500"/>
          </a:bodyPr>
          <a:lstStyle/>
          <a:p>
            <a:r>
              <a:rPr lang="ro-RO" dirty="0"/>
              <a:t>Etimologic, cuvântul morală provine din adjectivul latin „MOS-MORIS”, care înseamnă moravuri, sau din grecescul „MORALIS”, adică  </a:t>
            </a:r>
            <a:r>
              <a:rPr lang="ro-RO" i="1" dirty="0"/>
              <a:t>Ethos.</a:t>
            </a:r>
            <a:r>
              <a:rPr lang="ro-RO" dirty="0"/>
              <a:t> Limba română a preluat mai întâi cuvântul moral (morală) din limba latină, </a:t>
            </a:r>
            <a:r>
              <a:rPr lang="ro-RO" dirty="0" err="1"/>
              <a:t>şi</a:t>
            </a:r>
            <a:r>
              <a:rPr lang="ro-RO" dirty="0"/>
              <a:t> mai târziu l-a primit sub formă de etic (etică), din limba greacă. Morala este, deci, obiectul de studiu al eticii.</a:t>
            </a:r>
            <a:endParaRPr lang="en-US" dirty="0"/>
          </a:p>
          <a:p>
            <a:r>
              <a:rPr lang="ro-RO" b="1" dirty="0"/>
              <a:t>Morala</a:t>
            </a:r>
            <a:r>
              <a:rPr lang="ro-RO" dirty="0"/>
              <a:t> reprezintă totalitatea convingerilor, atitudinilor, deprinderilor, sentimentelor reflectate în principii, norme, reguli determinate istoric </a:t>
            </a:r>
            <a:r>
              <a:rPr lang="ro-RO" dirty="0" err="1"/>
              <a:t>şi</a:t>
            </a:r>
            <a:r>
              <a:rPr lang="ro-RO" dirty="0"/>
              <a:t> social, care reglementează comportamentul </a:t>
            </a:r>
            <a:r>
              <a:rPr lang="ro-RO" dirty="0" err="1"/>
              <a:t>şi</a:t>
            </a:r>
            <a:r>
              <a:rPr lang="ro-RO" dirty="0"/>
              <a:t> raporturile indivizilor între ei, precum </a:t>
            </a:r>
            <a:r>
              <a:rPr lang="ro-RO" dirty="0" err="1"/>
              <a:t>şi</a:t>
            </a:r>
            <a:r>
              <a:rPr lang="ro-RO" dirty="0"/>
              <a:t> dintre </a:t>
            </a:r>
            <a:r>
              <a:rPr lang="ro-RO" dirty="0" err="1"/>
              <a:t>aceştia</a:t>
            </a:r>
            <a:r>
              <a:rPr lang="ro-RO" dirty="0"/>
              <a:t> </a:t>
            </a:r>
            <a:r>
              <a:rPr lang="ro-RO" dirty="0" err="1"/>
              <a:t>şi</a:t>
            </a:r>
            <a:r>
              <a:rPr lang="ro-RO" dirty="0"/>
              <a:t> societate (familie, grup, </a:t>
            </a:r>
            <a:r>
              <a:rPr lang="ro-RO" dirty="0" err="1"/>
              <a:t>naţiune</a:t>
            </a:r>
            <a:r>
              <a:rPr lang="ro-RO" dirty="0"/>
              <a:t>, societate), în </a:t>
            </a:r>
            <a:r>
              <a:rPr lang="ro-RO" dirty="0" err="1"/>
              <a:t>funcţie</a:t>
            </a:r>
            <a:r>
              <a:rPr lang="ro-RO" dirty="0"/>
              <a:t> de categoriile: bine, rău, datorie, dreptate, nedreptate </a:t>
            </a:r>
            <a:r>
              <a:rPr lang="ro-RO" dirty="0" err="1"/>
              <a:t>şi</a:t>
            </a:r>
            <a:r>
              <a:rPr lang="ro-RO" dirty="0"/>
              <a:t> a căror respectare se întemeiază pe </a:t>
            </a:r>
            <a:r>
              <a:rPr lang="ro-RO" dirty="0" err="1"/>
              <a:t>conştiinţă</a:t>
            </a:r>
            <a:r>
              <a:rPr lang="ro-RO" dirty="0"/>
              <a:t> </a:t>
            </a:r>
            <a:r>
              <a:rPr lang="ro-RO" dirty="0" err="1"/>
              <a:t>şi</a:t>
            </a:r>
            <a:r>
              <a:rPr lang="ro-RO" dirty="0"/>
              <a:t> opinie publică.</a:t>
            </a:r>
            <a:endParaRPr lang="en-US" dirty="0"/>
          </a:p>
          <a:p>
            <a:endParaRPr lang="ro-RO" dirty="0"/>
          </a:p>
        </p:txBody>
      </p:sp>
    </p:spTree>
    <p:extLst>
      <p:ext uri="{BB962C8B-B14F-4D97-AF65-F5344CB8AC3E}">
        <p14:creationId xmlns:p14="http://schemas.microsoft.com/office/powerpoint/2010/main" val="95112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sz="5400" b="1" i="1" dirty="0"/>
              <a:t>Conceptele de morală </a:t>
            </a:r>
            <a:r>
              <a:rPr lang="ro-RO" sz="5400" b="1" i="1" dirty="0" err="1"/>
              <a:t>şi</a:t>
            </a:r>
            <a:r>
              <a:rPr lang="ro-RO" sz="5400" b="1" i="1" dirty="0"/>
              <a:t> moralitate</a:t>
            </a:r>
            <a:endParaRPr lang="ro-RO" dirty="0"/>
          </a:p>
        </p:txBody>
      </p:sp>
      <p:sp>
        <p:nvSpPr>
          <p:cNvPr id="2" name="Substituent conținut 1"/>
          <p:cNvSpPr>
            <a:spLocks noGrp="1"/>
          </p:cNvSpPr>
          <p:nvPr>
            <p:ph idx="1"/>
          </p:nvPr>
        </p:nvSpPr>
        <p:spPr/>
        <p:txBody>
          <a:bodyPr rtlCol="0">
            <a:normAutofit fontScale="85000" lnSpcReduction="10000"/>
          </a:bodyPr>
          <a:lstStyle/>
          <a:p>
            <a:r>
              <a:rPr lang="ro-RO" b="1" dirty="0"/>
              <a:t>Morala </a:t>
            </a:r>
            <a:r>
              <a:rPr lang="ro-RO" dirty="0"/>
              <a:t>mai poate fi definită ca ansamblul principiilor de dimensiune universal-normativă (adeseori dogmatică), bazate pe </a:t>
            </a:r>
            <a:r>
              <a:rPr lang="ro-RO" dirty="0" err="1"/>
              <a:t>distincţia</a:t>
            </a:r>
            <a:r>
              <a:rPr lang="ro-RO" dirty="0"/>
              <a:t> între bine </a:t>
            </a:r>
            <a:r>
              <a:rPr lang="ro-RO" dirty="0" err="1"/>
              <a:t>şi</a:t>
            </a:r>
            <a:r>
              <a:rPr lang="ro-RO" dirty="0"/>
              <a:t> rău. </a:t>
            </a:r>
          </a:p>
          <a:p>
            <a:r>
              <a:rPr lang="ro-RO" b="1" dirty="0"/>
              <a:t>Morala</a:t>
            </a:r>
            <a:r>
              <a:rPr lang="ro-RO" dirty="0"/>
              <a:t> reprezintă "ansamblul normelor de </a:t>
            </a:r>
            <a:r>
              <a:rPr lang="ro-RO" dirty="0" err="1"/>
              <a:t>convieţuire</a:t>
            </a:r>
            <a:r>
              <a:rPr lang="ro-RO" dirty="0"/>
              <a:t>, de comportare a oamenilor unii </a:t>
            </a:r>
            <a:r>
              <a:rPr lang="ro-RO" dirty="0" err="1"/>
              <a:t>faţă</a:t>
            </a:r>
            <a:r>
              <a:rPr lang="ro-RO" dirty="0"/>
              <a:t> de </a:t>
            </a:r>
            <a:r>
              <a:rPr lang="ro-RO" dirty="0" err="1"/>
              <a:t>alţii</a:t>
            </a:r>
            <a:r>
              <a:rPr lang="ro-RO" dirty="0"/>
              <a:t> </a:t>
            </a:r>
            <a:r>
              <a:rPr lang="ro-RO" dirty="0" err="1"/>
              <a:t>şi</a:t>
            </a:r>
            <a:r>
              <a:rPr lang="ro-RO" dirty="0"/>
              <a:t> </a:t>
            </a:r>
            <a:r>
              <a:rPr lang="ro-RO" dirty="0" err="1"/>
              <a:t>faţă</a:t>
            </a:r>
            <a:r>
              <a:rPr lang="ro-RO" dirty="0"/>
              <a:t> de colectivitate </a:t>
            </a:r>
            <a:r>
              <a:rPr lang="ro-RO" dirty="0" err="1"/>
              <a:t>şi</a:t>
            </a:r>
            <a:r>
              <a:rPr lang="ro-RO" dirty="0"/>
              <a:t> a căror încălcare nu este </a:t>
            </a:r>
            <a:r>
              <a:rPr lang="ro-RO" dirty="0" err="1"/>
              <a:t>sancţionată</a:t>
            </a:r>
            <a:r>
              <a:rPr lang="ro-RO" dirty="0"/>
              <a:t> de lege, ci de opinia publică. Morala este disciplina </a:t>
            </a:r>
            <a:r>
              <a:rPr lang="ro-RO" dirty="0" err="1"/>
              <a:t>ştiinţifică</a:t>
            </a:r>
            <a:r>
              <a:rPr lang="ro-RO" dirty="0"/>
              <a:t> care se ocupă cu normele de comportare a oamenilor în societate".</a:t>
            </a:r>
            <a:endParaRPr lang="en-US" dirty="0"/>
          </a:p>
          <a:p>
            <a:r>
              <a:rPr lang="ro-RO" b="1" dirty="0"/>
              <a:t>Moralitatea </a:t>
            </a:r>
            <a:r>
              <a:rPr lang="ro-RO" dirty="0"/>
              <a:t>reprezintă manifestarea efectivă a moralei prin atitudini, </a:t>
            </a:r>
            <a:r>
              <a:rPr lang="ro-RO" dirty="0" err="1"/>
              <a:t>conştiinţă</a:t>
            </a:r>
            <a:r>
              <a:rPr lang="ro-RO" dirty="0"/>
              <a:t>, fiind </a:t>
            </a:r>
            <a:r>
              <a:rPr lang="ro-RO" dirty="0" err="1"/>
              <a:t>susţinută</a:t>
            </a:r>
            <a:r>
              <a:rPr lang="ro-RO" dirty="0"/>
              <a:t> de principii </a:t>
            </a:r>
            <a:r>
              <a:rPr lang="ro-RO" dirty="0" err="1"/>
              <a:t>morale.Dacă</a:t>
            </a:r>
            <a:r>
              <a:rPr lang="ro-RO" dirty="0"/>
              <a:t> </a:t>
            </a:r>
            <a:r>
              <a:rPr lang="ro-RO" b="1" dirty="0"/>
              <a:t>moralitatea</a:t>
            </a:r>
            <a:r>
              <a:rPr lang="ro-RO" dirty="0"/>
              <a:t> are o semnificativă componentă </a:t>
            </a:r>
            <a:r>
              <a:rPr lang="ro-RO" dirty="0" err="1"/>
              <a:t>emoţională</a:t>
            </a:r>
            <a:r>
              <a:rPr lang="ro-RO" dirty="0"/>
              <a:t>, </a:t>
            </a:r>
            <a:r>
              <a:rPr lang="ro-RO" b="1" dirty="0"/>
              <a:t>etica</a:t>
            </a:r>
            <a:r>
              <a:rPr lang="ro-RO" dirty="0"/>
              <a:t> implică mai multă </a:t>
            </a:r>
            <a:r>
              <a:rPr lang="ro-RO" dirty="0" err="1"/>
              <a:t>detaşare</a:t>
            </a:r>
            <a:r>
              <a:rPr lang="ro-RO" dirty="0"/>
              <a:t>, chiar explorarea modurilor de </a:t>
            </a:r>
            <a:r>
              <a:rPr lang="ro-RO" dirty="0" err="1"/>
              <a:t>viaţă</a:t>
            </a:r>
            <a:r>
              <a:rPr lang="ro-RO" dirty="0"/>
              <a:t> alternative. </a:t>
            </a:r>
            <a:endParaRPr lang="en-US" dirty="0"/>
          </a:p>
          <a:p>
            <a:r>
              <a:rPr lang="ro-RO" dirty="0"/>
              <a:t>În sens mai larg</a:t>
            </a:r>
            <a:r>
              <a:rPr lang="ro-RO" b="1" dirty="0"/>
              <a:t>, moralitatea </a:t>
            </a:r>
            <a:r>
              <a:rPr lang="ro-RO" dirty="0"/>
              <a:t>cuprinde </a:t>
            </a:r>
            <a:r>
              <a:rPr lang="ro-RO" dirty="0" err="1"/>
              <a:t>şi</a:t>
            </a:r>
            <a:r>
              <a:rPr lang="ro-RO" dirty="0"/>
              <a:t> fenomenele ce </a:t>
            </a:r>
            <a:r>
              <a:rPr lang="ro-RO" dirty="0" err="1"/>
              <a:t>ţin</a:t>
            </a:r>
            <a:r>
              <a:rPr lang="ro-RO" dirty="0"/>
              <a:t> de </a:t>
            </a:r>
            <a:r>
              <a:rPr lang="ro-RO" dirty="0" err="1"/>
              <a:t>conştiinţa</a:t>
            </a:r>
            <a:r>
              <a:rPr lang="ro-RO" dirty="0"/>
              <a:t> morală, </a:t>
            </a:r>
            <a:r>
              <a:rPr lang="ro-RO" dirty="0" err="1"/>
              <a:t>calităţile</a:t>
            </a:r>
            <a:r>
              <a:rPr lang="ro-RO" dirty="0"/>
              <a:t> </a:t>
            </a:r>
            <a:r>
              <a:rPr lang="ro-RO" dirty="0" err="1"/>
              <a:t>şi</a:t>
            </a:r>
            <a:r>
              <a:rPr lang="ro-RO" dirty="0"/>
              <a:t> defectele morale, </a:t>
            </a:r>
            <a:r>
              <a:rPr lang="ro-RO" dirty="0" err="1"/>
              <a:t>judecăţile</a:t>
            </a:r>
            <a:r>
              <a:rPr lang="ro-RO" dirty="0"/>
              <a:t> </a:t>
            </a:r>
            <a:r>
              <a:rPr lang="ro-RO" dirty="0" err="1"/>
              <a:t>şi</a:t>
            </a:r>
            <a:r>
              <a:rPr lang="ro-RO" dirty="0"/>
              <a:t> sentimentele morale, valorile morale etc.</a:t>
            </a:r>
            <a:endParaRPr lang="en-US" dirty="0"/>
          </a:p>
          <a:p>
            <a:endParaRPr lang="ro-RO" dirty="0"/>
          </a:p>
        </p:txBody>
      </p:sp>
    </p:spTree>
    <p:extLst>
      <p:ext uri="{BB962C8B-B14F-4D97-AF65-F5344CB8AC3E}">
        <p14:creationId xmlns:p14="http://schemas.microsoft.com/office/powerpoint/2010/main" val="25680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sz="5400" b="1" i="1" dirty="0"/>
              <a:t>Conceptele de morală </a:t>
            </a:r>
            <a:r>
              <a:rPr lang="ro-RO" sz="5400" b="1" i="1" dirty="0" err="1"/>
              <a:t>şi</a:t>
            </a:r>
            <a:r>
              <a:rPr lang="ro-RO" sz="5400" b="1" i="1" dirty="0"/>
              <a:t> moralitate</a:t>
            </a:r>
            <a:endParaRPr lang="ro-RO" dirty="0"/>
          </a:p>
        </p:txBody>
      </p:sp>
      <p:sp>
        <p:nvSpPr>
          <p:cNvPr id="2" name="Substituent conținut 1"/>
          <p:cNvSpPr>
            <a:spLocks noGrp="1"/>
          </p:cNvSpPr>
          <p:nvPr>
            <p:ph idx="1"/>
          </p:nvPr>
        </p:nvSpPr>
        <p:spPr/>
        <p:txBody>
          <a:bodyPr rtlCol="0">
            <a:normAutofit/>
          </a:bodyPr>
          <a:lstStyle/>
          <a:p>
            <a:r>
              <a:rPr lang="ro-RO" b="1" i="1" dirty="0"/>
              <a:t>Moralitatea </a:t>
            </a:r>
            <a:r>
              <a:rPr lang="ro-RO" dirty="0"/>
              <a:t>este un ideal în sens normativ al termenului </a:t>
            </a:r>
            <a:r>
              <a:rPr lang="ro-RO" dirty="0" err="1"/>
              <a:t>ideal.Moralitatea</a:t>
            </a:r>
            <a:r>
              <a:rPr lang="ro-RO" dirty="0"/>
              <a:t> exprimă ceea ce ar trebui să facem </a:t>
            </a:r>
            <a:r>
              <a:rPr lang="ro-RO" dirty="0" err="1"/>
              <a:t>şi</a:t>
            </a:r>
            <a:r>
              <a:rPr lang="ro-RO" dirty="0"/>
              <a:t> ceea ce nu ar trebui să facem dacă am fi </a:t>
            </a:r>
            <a:r>
              <a:rPr lang="ro-RO" dirty="0" err="1"/>
              <a:t>raţionali</a:t>
            </a:r>
            <a:r>
              <a:rPr lang="ro-RO" dirty="0"/>
              <a:t>, binevoitori, </a:t>
            </a:r>
            <a:r>
              <a:rPr lang="ro-RO" dirty="0" err="1"/>
              <a:t>imparţiali</a:t>
            </a:r>
            <a:r>
              <a:rPr lang="ro-RO" dirty="0"/>
              <a:t>, bine </a:t>
            </a:r>
            <a:r>
              <a:rPr lang="ro-RO" dirty="0" err="1"/>
              <a:t>intenţionaţi</a:t>
            </a:r>
            <a:r>
              <a:rPr lang="ro-RO" dirty="0"/>
              <a:t>.</a:t>
            </a:r>
            <a:endParaRPr lang="en-US" dirty="0"/>
          </a:p>
          <a:p>
            <a:r>
              <a:rPr lang="it-IT" dirty="0"/>
              <a:t>Pentru o mai bună înţelegere a diferenţelor dintre etică, morală şi moralitate, precizăm următoarele:</a:t>
            </a:r>
            <a:endParaRPr lang="en-US" dirty="0"/>
          </a:p>
          <a:p>
            <a:pPr lvl="1"/>
            <a:r>
              <a:rPr lang="en-US" i="1" dirty="0" err="1"/>
              <a:t>Etica</a:t>
            </a:r>
            <a:r>
              <a:rPr lang="en-US" i="1" dirty="0"/>
              <a:t> </a:t>
            </a:r>
            <a:r>
              <a:rPr lang="en-US" dirty="0"/>
              <a:t>are </a:t>
            </a:r>
            <a:r>
              <a:rPr lang="en-US" dirty="0" err="1"/>
              <a:t>caracter</a:t>
            </a:r>
            <a:r>
              <a:rPr lang="en-US" dirty="0"/>
              <a:t> </a:t>
            </a:r>
            <a:r>
              <a:rPr lang="en-US" dirty="0" err="1"/>
              <a:t>accentuat</a:t>
            </a:r>
            <a:r>
              <a:rPr lang="en-US" dirty="0"/>
              <a:t> </a:t>
            </a:r>
            <a:r>
              <a:rPr lang="en-US" dirty="0" err="1"/>
              <a:t>cognitiv</a:t>
            </a:r>
            <a:r>
              <a:rPr lang="en-US" dirty="0"/>
              <a:t> </a:t>
            </a:r>
            <a:r>
              <a:rPr lang="en-US" dirty="0" err="1"/>
              <a:t>şi</a:t>
            </a:r>
            <a:r>
              <a:rPr lang="en-US" dirty="0"/>
              <a:t> </a:t>
            </a:r>
            <a:r>
              <a:rPr lang="en-US" dirty="0" err="1"/>
              <a:t>explicativ</a:t>
            </a:r>
            <a:r>
              <a:rPr lang="en-US" dirty="0"/>
              <a:t>; </a:t>
            </a:r>
          </a:p>
          <a:p>
            <a:pPr lvl="1"/>
            <a:r>
              <a:rPr lang="en-US" i="1" dirty="0" err="1"/>
              <a:t>Morala</a:t>
            </a:r>
            <a:r>
              <a:rPr lang="en-US" dirty="0"/>
              <a:t> are </a:t>
            </a:r>
            <a:r>
              <a:rPr lang="en-US" dirty="0" err="1"/>
              <a:t>caracter</a:t>
            </a:r>
            <a:r>
              <a:rPr lang="en-US" dirty="0"/>
              <a:t> </a:t>
            </a:r>
            <a:r>
              <a:rPr lang="en-US" dirty="0" err="1"/>
              <a:t>proiectiv</a:t>
            </a:r>
            <a:r>
              <a:rPr lang="en-US" dirty="0"/>
              <a:t> – </a:t>
            </a:r>
            <a:r>
              <a:rPr lang="en-US" dirty="0" err="1"/>
              <a:t>programator</a:t>
            </a:r>
            <a:r>
              <a:rPr lang="en-US" dirty="0"/>
              <a:t>;</a:t>
            </a:r>
          </a:p>
          <a:p>
            <a:pPr lvl="1"/>
            <a:r>
              <a:rPr lang="en-US" i="1" dirty="0" err="1"/>
              <a:t>Moralitatea</a:t>
            </a:r>
            <a:r>
              <a:rPr lang="en-US" dirty="0"/>
              <a:t> are </a:t>
            </a:r>
            <a:r>
              <a:rPr lang="en-US" dirty="0" err="1"/>
              <a:t>caracter</a:t>
            </a:r>
            <a:r>
              <a:rPr lang="en-US" dirty="0"/>
              <a:t> real – </a:t>
            </a:r>
            <a:r>
              <a:rPr lang="en-US" dirty="0" err="1"/>
              <a:t>practic</a:t>
            </a:r>
            <a:r>
              <a:rPr lang="en-US" dirty="0"/>
              <a:t>.</a:t>
            </a:r>
          </a:p>
          <a:p>
            <a:endParaRPr lang="ro-RO" dirty="0"/>
          </a:p>
        </p:txBody>
      </p:sp>
    </p:spTree>
    <p:extLst>
      <p:ext uri="{BB962C8B-B14F-4D97-AF65-F5344CB8AC3E}">
        <p14:creationId xmlns:p14="http://schemas.microsoft.com/office/powerpoint/2010/main" val="413901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b="1" i="1" dirty="0"/>
              <a:t>Valorile morale fundamentale</a:t>
            </a:r>
            <a:endParaRPr lang="en-US" dirty="0"/>
          </a:p>
        </p:txBody>
      </p:sp>
      <p:sp>
        <p:nvSpPr>
          <p:cNvPr id="2" name="Substituent conținut 1"/>
          <p:cNvSpPr>
            <a:spLocks noGrp="1"/>
          </p:cNvSpPr>
          <p:nvPr>
            <p:ph idx="1"/>
          </p:nvPr>
        </p:nvSpPr>
        <p:spPr/>
        <p:txBody>
          <a:bodyPr rtlCol="0">
            <a:normAutofit/>
          </a:bodyPr>
          <a:lstStyle/>
          <a:p>
            <a:r>
              <a:rPr lang="ro-RO" b="1" dirty="0"/>
              <a:t>Valorile morale</a:t>
            </a:r>
            <a:r>
              <a:rPr lang="ro-RO" dirty="0"/>
              <a:t> cuprind întreaga </a:t>
            </a:r>
            <a:r>
              <a:rPr lang="ro-RO" dirty="0" err="1"/>
              <a:t>existenţă</a:t>
            </a:r>
            <a:r>
              <a:rPr lang="ro-RO" dirty="0"/>
              <a:t> umană, fiind repere de bază ale </a:t>
            </a:r>
            <a:r>
              <a:rPr lang="ro-RO" dirty="0" err="1"/>
              <a:t>vieţii</a:t>
            </a:r>
            <a:r>
              <a:rPr lang="ro-RO" dirty="0"/>
              <a:t> noastre </a:t>
            </a:r>
            <a:r>
              <a:rPr lang="ro-RO" dirty="0" err="1"/>
              <a:t>sufleteşti</a:t>
            </a:r>
            <a:r>
              <a:rPr lang="ro-RO" dirty="0"/>
              <a:t> </a:t>
            </a:r>
            <a:r>
              <a:rPr lang="ro-RO" dirty="0" err="1"/>
              <a:t>şi</a:t>
            </a:r>
            <a:r>
              <a:rPr lang="ro-RO" dirty="0"/>
              <a:t> spirituale. Unele sunt fundamentale (cardinale), altele sunt secundare sau derivate; unele </a:t>
            </a:r>
            <a:r>
              <a:rPr lang="ro-RO" dirty="0" err="1"/>
              <a:t>ţin</a:t>
            </a:r>
            <a:r>
              <a:rPr lang="ro-RO" dirty="0"/>
              <a:t> de scopuri (denumite valori finale), altele de mijloace (valori instrumentale); unele privesc lucrurile (opere, bunuri), altele privesc persoanele (caracter, personalitate); anumite valori au caracter facultativ, altele au un caracter obligatoriu. </a:t>
            </a:r>
          </a:p>
        </p:txBody>
      </p:sp>
    </p:spTree>
    <p:extLst>
      <p:ext uri="{BB962C8B-B14F-4D97-AF65-F5344CB8AC3E}">
        <p14:creationId xmlns:p14="http://schemas.microsoft.com/office/powerpoint/2010/main" val="1763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Valorile morale fundamentale</a:t>
            </a:r>
            <a:endParaRPr lang="ro-RO" dirty="0"/>
          </a:p>
        </p:txBody>
      </p:sp>
      <p:sp>
        <p:nvSpPr>
          <p:cNvPr id="2" name="Substituent conținut 1"/>
          <p:cNvSpPr>
            <a:spLocks noGrp="1"/>
          </p:cNvSpPr>
          <p:nvPr>
            <p:ph idx="1"/>
          </p:nvPr>
        </p:nvSpPr>
        <p:spPr/>
        <p:txBody>
          <a:bodyPr rtlCol="0">
            <a:normAutofit/>
          </a:bodyPr>
          <a:lstStyle/>
          <a:p>
            <a:r>
              <a:rPr lang="ro-RO" dirty="0"/>
              <a:t>Standardele etice sunt diferite </a:t>
            </a:r>
            <a:r>
              <a:rPr lang="ro-RO" dirty="0" err="1"/>
              <a:t>şi</a:t>
            </a:r>
            <a:r>
              <a:rPr lang="ro-RO" dirty="0"/>
              <a:t> rezultă din diversitatea sistemelor de valori (modul în care ne organizăm sau ierarhizăm propriile valori care ne ghidează în luarea deciziilor).</a:t>
            </a:r>
            <a:endParaRPr lang="en-US" dirty="0"/>
          </a:p>
          <a:p>
            <a:r>
              <a:rPr lang="ro-RO" dirty="0"/>
              <a:t>Astfel, diferitele segmente ale </a:t>
            </a:r>
            <a:r>
              <a:rPr lang="ro-RO" dirty="0" err="1"/>
              <a:t>societăţii</a:t>
            </a:r>
            <a:r>
              <a:rPr lang="ro-RO" dirty="0"/>
              <a:t> determinate pe baze etnice, culturale, religioase, politice sau profesionale </a:t>
            </a:r>
            <a:r>
              <a:rPr lang="ro-RO" dirty="0" err="1"/>
              <a:t>îşi</a:t>
            </a:r>
            <a:r>
              <a:rPr lang="ro-RO" dirty="0"/>
              <a:t> creează sisteme de valori proprii care sunt reflectate în sisteme etice diferite. Fiecare </a:t>
            </a:r>
            <a:r>
              <a:rPr lang="ro-RO" dirty="0" err="1"/>
              <a:t>acţiune</a:t>
            </a:r>
            <a:r>
              <a:rPr lang="ro-RO" dirty="0"/>
              <a:t> pe care o face o persoană este considerată de către acea persoană ca fiind o </a:t>
            </a:r>
            <a:r>
              <a:rPr lang="ro-RO" dirty="0" err="1"/>
              <a:t>acţiune</a:t>
            </a:r>
            <a:r>
              <a:rPr lang="ro-RO" dirty="0"/>
              <a:t> corectă, în lumina a ceea ce ea se </a:t>
            </a:r>
            <a:r>
              <a:rPr lang="ro-RO" dirty="0" err="1"/>
              <a:t>străduieşte</a:t>
            </a:r>
            <a:r>
              <a:rPr lang="ro-RO" dirty="0"/>
              <a:t> </a:t>
            </a:r>
            <a:r>
              <a:rPr lang="ro-RO" dirty="0" err="1"/>
              <a:t>şi</a:t>
            </a:r>
            <a:r>
              <a:rPr lang="ro-RO" dirty="0"/>
              <a:t> </a:t>
            </a:r>
            <a:r>
              <a:rPr lang="ro-RO" dirty="0" err="1"/>
              <a:t>doreşte</a:t>
            </a:r>
            <a:r>
              <a:rPr lang="ro-RO" dirty="0"/>
              <a:t> să facă. </a:t>
            </a:r>
            <a:endParaRPr lang="en-US" dirty="0"/>
          </a:p>
          <a:p>
            <a:pPr marL="0" indent="0">
              <a:buNone/>
            </a:pPr>
            <a:endParaRPr lang="ro-RO" dirty="0"/>
          </a:p>
        </p:txBody>
      </p:sp>
    </p:spTree>
    <p:extLst>
      <p:ext uri="{BB962C8B-B14F-4D97-AF65-F5344CB8AC3E}">
        <p14:creationId xmlns:p14="http://schemas.microsoft.com/office/powerpoint/2010/main" val="345761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Valorile morale fundamentale</a:t>
            </a:r>
            <a:endParaRPr lang="ro-RO" dirty="0"/>
          </a:p>
        </p:txBody>
      </p:sp>
      <p:sp>
        <p:nvSpPr>
          <p:cNvPr id="2" name="Substituent conținut 1"/>
          <p:cNvSpPr>
            <a:spLocks noGrp="1"/>
          </p:cNvSpPr>
          <p:nvPr>
            <p:ph idx="1"/>
          </p:nvPr>
        </p:nvSpPr>
        <p:spPr/>
        <p:txBody>
          <a:bodyPr rtlCol="0">
            <a:normAutofit lnSpcReduction="10000"/>
          </a:bodyPr>
          <a:lstStyle/>
          <a:p>
            <a:r>
              <a:rPr lang="ro-RO" i="1" u="sng" dirty="0"/>
              <a:t>Valorile morale fundamentale sunt:</a:t>
            </a:r>
            <a:endParaRPr lang="en-US" dirty="0"/>
          </a:p>
          <a:p>
            <a:pPr marL="0" indent="0">
              <a:buNone/>
            </a:pPr>
            <a:r>
              <a:rPr lang="it-IT" b="1" dirty="0"/>
              <a:t>1.Binele</a:t>
            </a:r>
            <a:r>
              <a:rPr lang="it-IT" dirty="0"/>
              <a:t>: util pentru un scop/o fiinţă, eficacitate, bunăstare, succes în afaceri (dar nu cu orice mijloace, oricum);</a:t>
            </a:r>
            <a:endParaRPr lang="en-US" dirty="0"/>
          </a:p>
          <a:p>
            <a:pPr marL="0" indent="0">
              <a:buNone/>
            </a:pPr>
            <a:r>
              <a:rPr lang="it-IT" b="1" dirty="0"/>
              <a:t>2.Adevărul moral</a:t>
            </a:r>
            <a:r>
              <a:rPr lang="it-IT" dirty="0"/>
              <a:t>: opusul minciunii, ipocriziei, vicleniei, duplicităţii, etc.;</a:t>
            </a:r>
            <a:endParaRPr lang="en-US" dirty="0"/>
          </a:p>
          <a:p>
            <a:pPr marL="0" indent="0">
              <a:buNone/>
            </a:pPr>
            <a:r>
              <a:rPr lang="it-IT" b="1" dirty="0"/>
              <a:t>3.Iubirea aproapelui</a:t>
            </a:r>
            <a:r>
              <a:rPr lang="it-IT" dirty="0"/>
              <a:t>: respect, preţuire, bunătate, blândeţe, compasiune, milă, dăruire, solicitudine, etc;</a:t>
            </a:r>
            <a:endParaRPr lang="en-US" dirty="0"/>
          </a:p>
          <a:p>
            <a:pPr marL="0" indent="0">
              <a:buNone/>
            </a:pPr>
            <a:r>
              <a:rPr lang="it-IT" b="1" dirty="0"/>
              <a:t>4.Dreptatea</a:t>
            </a:r>
            <a:r>
              <a:rPr lang="it-IT" dirty="0"/>
              <a:t>: echitate, raţiune, corectitudine, civism, etc;</a:t>
            </a:r>
            <a:endParaRPr lang="en-US" dirty="0"/>
          </a:p>
          <a:p>
            <a:pPr marL="0" indent="0">
              <a:buNone/>
            </a:pPr>
            <a:r>
              <a:rPr lang="it-IT" b="1" dirty="0"/>
              <a:t>5.Omenia</a:t>
            </a:r>
            <a:r>
              <a:rPr lang="it-IT" dirty="0"/>
              <a:t>: umanism, onestitate, sinceritate, modestie, etc;</a:t>
            </a:r>
            <a:endParaRPr lang="en-US" dirty="0"/>
          </a:p>
          <a:p>
            <a:pPr marL="0" indent="0">
              <a:buNone/>
            </a:pPr>
            <a:r>
              <a:rPr lang="it-IT" b="1" dirty="0"/>
              <a:t>6.Datoria şi obligaţia morală</a:t>
            </a:r>
            <a:r>
              <a:rPr lang="it-IT" dirty="0"/>
              <a:t>: a munci, a ajuta pe cei din jur, a fi generoşi, a fi cinstiţi, a cultiva prietenia, justiţia, a urma binele, a evita răul.</a:t>
            </a:r>
            <a:endParaRPr lang="en-US" dirty="0"/>
          </a:p>
          <a:p>
            <a:endParaRPr lang="ro-RO" dirty="0"/>
          </a:p>
        </p:txBody>
      </p:sp>
    </p:spTree>
    <p:extLst>
      <p:ext uri="{BB962C8B-B14F-4D97-AF65-F5344CB8AC3E}">
        <p14:creationId xmlns:p14="http://schemas.microsoft.com/office/powerpoint/2010/main" val="20853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b="1" i="1" dirty="0"/>
              <a:t>Legea morală şi normele sociale</a:t>
            </a:r>
            <a:endParaRPr lang="ro-RO" dirty="0"/>
          </a:p>
        </p:txBody>
      </p:sp>
      <p:sp>
        <p:nvSpPr>
          <p:cNvPr id="2" name="Substituent conținut 1"/>
          <p:cNvSpPr>
            <a:spLocks noGrp="1"/>
          </p:cNvSpPr>
          <p:nvPr>
            <p:ph idx="1"/>
          </p:nvPr>
        </p:nvSpPr>
        <p:spPr/>
        <p:txBody>
          <a:bodyPr rtlCol="0">
            <a:normAutofit lnSpcReduction="10000"/>
          </a:bodyPr>
          <a:lstStyle/>
          <a:p>
            <a:r>
              <a:rPr lang="ro-RO" b="1" dirty="0"/>
              <a:t>Legea morală</a:t>
            </a:r>
            <a:r>
              <a:rPr lang="ro-RO" dirty="0"/>
              <a:t> nu are caracter de constrângere, ca cea juridică, de exemplu, dar impune </a:t>
            </a:r>
            <a:r>
              <a:rPr lang="ro-RO" dirty="0" err="1"/>
              <a:t>totuşi</a:t>
            </a:r>
            <a:r>
              <a:rPr lang="ro-RO" dirty="0"/>
              <a:t> </a:t>
            </a:r>
            <a:r>
              <a:rPr lang="ro-RO" dirty="0" err="1"/>
              <a:t>sancţiuni</a:t>
            </a:r>
            <a:r>
              <a:rPr lang="ro-RO" dirty="0"/>
              <a:t>, </a:t>
            </a:r>
            <a:r>
              <a:rPr lang="ro-RO" dirty="0" err="1"/>
              <a:t>şi</a:t>
            </a:r>
            <a:r>
              <a:rPr lang="ro-RO" dirty="0"/>
              <a:t> pedepse dacă nu este respectată.</a:t>
            </a:r>
            <a:endParaRPr lang="en-US" dirty="0"/>
          </a:p>
          <a:p>
            <a:r>
              <a:rPr lang="ro-RO" b="1" dirty="0"/>
              <a:t>Legea morală</a:t>
            </a:r>
            <a:r>
              <a:rPr lang="ro-RO" dirty="0"/>
              <a:t> impune datoria de a face bine, interzice </a:t>
            </a:r>
            <a:r>
              <a:rPr lang="ro-RO" dirty="0" err="1"/>
              <a:t>săvârşirea</a:t>
            </a:r>
            <a:r>
              <a:rPr lang="ro-RO" dirty="0"/>
              <a:t> răului, oferă sfaturi morale, etc. Prin această lege nu se poate impune, întotdeauna </a:t>
            </a:r>
            <a:r>
              <a:rPr lang="ro-RO" dirty="0" err="1"/>
              <a:t>şi</a:t>
            </a:r>
            <a:r>
              <a:rPr lang="ro-RO" dirty="0"/>
              <a:t> oricui, realizarea unui bine determinat, lăsând libertate în alegere </a:t>
            </a:r>
            <a:r>
              <a:rPr lang="ro-RO" dirty="0" err="1"/>
              <a:t>şi</a:t>
            </a:r>
            <a:r>
              <a:rPr lang="ro-RO" dirty="0"/>
              <a:t> </a:t>
            </a:r>
            <a:r>
              <a:rPr lang="ro-RO" dirty="0" err="1"/>
              <a:t>acţiune</a:t>
            </a:r>
            <a:r>
              <a:rPr lang="ro-RO" dirty="0"/>
              <a:t>. Legea morală are ca obiect </a:t>
            </a:r>
            <a:r>
              <a:rPr lang="ro-RO" b="1" dirty="0"/>
              <a:t>binele</a:t>
            </a:r>
            <a:r>
              <a:rPr lang="ro-RO" dirty="0"/>
              <a:t>, care are ca scop suprem, </a:t>
            </a:r>
            <a:r>
              <a:rPr lang="ro-RO" b="1" dirty="0"/>
              <a:t>fericirea</a:t>
            </a:r>
            <a:r>
              <a:rPr lang="ro-RO" dirty="0"/>
              <a:t>.</a:t>
            </a:r>
            <a:endParaRPr lang="en-US" dirty="0"/>
          </a:p>
          <a:p>
            <a:r>
              <a:rPr lang="ro-RO" b="1" dirty="0"/>
              <a:t>Legea morală</a:t>
            </a:r>
            <a:r>
              <a:rPr lang="ro-RO" dirty="0"/>
              <a:t> pe care se bazează legea datoriei </a:t>
            </a:r>
            <a:r>
              <a:rPr lang="ro-RO" dirty="0" err="1"/>
              <a:t>şi</a:t>
            </a:r>
            <a:r>
              <a:rPr lang="ro-RO" dirty="0"/>
              <a:t> a drepturilor, vizează: ordinea morală, inviolabilitatea persoanei, responsabilitatea </a:t>
            </a:r>
            <a:r>
              <a:rPr lang="ro-RO" dirty="0" err="1"/>
              <a:t>acţiunilor</a:t>
            </a:r>
            <a:r>
              <a:rPr lang="ro-RO" dirty="0"/>
              <a:t>, etc, implicând libertatea.</a:t>
            </a:r>
            <a:endParaRPr lang="en-US" dirty="0"/>
          </a:p>
          <a:p>
            <a:endParaRPr lang="ro-RO" dirty="0"/>
          </a:p>
        </p:txBody>
      </p:sp>
    </p:spTree>
    <p:extLst>
      <p:ext uri="{BB962C8B-B14F-4D97-AF65-F5344CB8AC3E}">
        <p14:creationId xmlns:p14="http://schemas.microsoft.com/office/powerpoint/2010/main" val="179224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Legea morală şi normele sociale</a:t>
            </a:r>
            <a:endParaRPr lang="ro-RO" dirty="0"/>
          </a:p>
        </p:txBody>
      </p:sp>
      <p:sp>
        <p:nvSpPr>
          <p:cNvPr id="2" name="Substituent conținut 1"/>
          <p:cNvSpPr>
            <a:spLocks noGrp="1"/>
          </p:cNvSpPr>
          <p:nvPr>
            <p:ph idx="1"/>
          </p:nvPr>
        </p:nvSpPr>
        <p:spPr/>
        <p:txBody>
          <a:bodyPr rtlCol="0">
            <a:normAutofit/>
          </a:bodyPr>
          <a:lstStyle/>
          <a:p>
            <a:r>
              <a:rPr lang="ro-RO" dirty="0"/>
              <a:t>Termenul de </a:t>
            </a:r>
            <a:r>
              <a:rPr lang="ro-RO" b="1" dirty="0"/>
              <a:t>"normă"</a:t>
            </a:r>
            <a:r>
              <a:rPr lang="ro-RO" dirty="0"/>
              <a:t> este definit ca regulă obligatorie după care trebuie să se conducă cineva sau ceva, conducând la cel de "normal", adică conform unei norme, unor reguli. Normalitatea apare astfel ca o măsură a respectării normelor, a constrângerilor </a:t>
            </a:r>
            <a:r>
              <a:rPr lang="ro-RO" dirty="0" err="1"/>
              <a:t>şi</a:t>
            </a:r>
            <a:r>
              <a:rPr lang="ro-RO" dirty="0"/>
              <a:t> </a:t>
            </a:r>
            <a:r>
              <a:rPr lang="ro-RO" dirty="0" err="1"/>
              <a:t>prescripţiilor</a:t>
            </a:r>
            <a:r>
              <a:rPr lang="ro-RO" dirty="0"/>
              <a:t> </a:t>
            </a:r>
            <a:r>
              <a:rPr lang="ro-RO" dirty="0" err="1"/>
              <a:t>societaţii</a:t>
            </a:r>
            <a:r>
              <a:rPr lang="ro-RO" dirty="0"/>
              <a:t> căreia îi </a:t>
            </a:r>
            <a:r>
              <a:rPr lang="ro-RO" dirty="0" err="1"/>
              <a:t>aparţine</a:t>
            </a:r>
            <a:r>
              <a:rPr lang="ro-RO" dirty="0"/>
              <a:t> persoana respectivă. </a:t>
            </a:r>
            <a:r>
              <a:rPr lang="pt-BR" dirty="0"/>
              <a:t>Anormalitatea, comportamentul în afara normelor, provoacă efecte negative asupra lui. Respectarea normelor apare astfel ca o constrângere a societaţii asupra membrilor ei.</a:t>
            </a:r>
            <a:endParaRPr lang="en-US" dirty="0"/>
          </a:p>
          <a:p>
            <a:endParaRPr lang="ro-RO" dirty="0"/>
          </a:p>
        </p:txBody>
      </p:sp>
    </p:spTree>
    <p:extLst>
      <p:ext uri="{BB962C8B-B14F-4D97-AF65-F5344CB8AC3E}">
        <p14:creationId xmlns:p14="http://schemas.microsoft.com/office/powerpoint/2010/main" val="313333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Legea morală şi normele sociale</a:t>
            </a:r>
            <a:endParaRPr lang="ro-RO" dirty="0"/>
          </a:p>
        </p:txBody>
      </p:sp>
      <p:sp>
        <p:nvSpPr>
          <p:cNvPr id="2" name="Substituent conținut 1"/>
          <p:cNvSpPr>
            <a:spLocks noGrp="1"/>
          </p:cNvSpPr>
          <p:nvPr>
            <p:ph idx="1"/>
          </p:nvPr>
        </p:nvSpPr>
        <p:spPr/>
        <p:txBody>
          <a:bodyPr rtlCol="0">
            <a:normAutofit fontScale="92500"/>
          </a:bodyPr>
          <a:lstStyle/>
          <a:p>
            <a:r>
              <a:rPr lang="pt-BR" b="1" dirty="0"/>
              <a:t>Normele</a:t>
            </a:r>
            <a:r>
              <a:rPr lang="pt-BR" dirty="0"/>
              <a:t>, aşadar, nu vin din interiorul individului, ele sunt exterioare lui şi provin din obiceiurile, legile, tradiţiile unei societăţi sau grup social care îşi constrânge astfel membrii să adopte conduite şi comportamente care să corespundă aşteptărilor acelei societăţi sau grup social .</a:t>
            </a:r>
            <a:endParaRPr lang="en-US" dirty="0"/>
          </a:p>
          <a:p>
            <a:r>
              <a:rPr lang="pt-BR" dirty="0"/>
              <a:t>Norma, ca "nomos" al vechilor greci (respectare a ordinii şi legilor instituite de zei) îşi găseşte corespondent şi în spiritualitatea asiatică. Dao, "Calea", are mai multe forme: Dao al cerului, Dao al oamenilor şi Dao al omului, forme diferite una de alta dar care se influenţează ierarhic de sus în jos.</a:t>
            </a:r>
            <a:endParaRPr lang="en-US" dirty="0"/>
          </a:p>
          <a:p>
            <a:r>
              <a:rPr lang="pt-BR" dirty="0"/>
              <a:t>Normele evoluează odată cu societatea care le construieşte şi aplică datorita evoluţiei altor segmente ale aceleiaşi societăţi: politic, economic, religios .</a:t>
            </a:r>
            <a:endParaRPr lang="en-US" dirty="0"/>
          </a:p>
          <a:p>
            <a:endParaRPr lang="ro-RO" dirty="0"/>
          </a:p>
        </p:txBody>
      </p:sp>
    </p:spTree>
    <p:extLst>
      <p:ext uri="{BB962C8B-B14F-4D97-AF65-F5344CB8AC3E}">
        <p14:creationId xmlns:p14="http://schemas.microsoft.com/office/powerpoint/2010/main" val="274440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Legea morală şi normele sociale</a:t>
            </a:r>
            <a:endParaRPr lang="ro-RO" dirty="0"/>
          </a:p>
        </p:txBody>
      </p:sp>
      <p:sp>
        <p:nvSpPr>
          <p:cNvPr id="2" name="Substituent conținut 1"/>
          <p:cNvSpPr>
            <a:spLocks noGrp="1"/>
          </p:cNvSpPr>
          <p:nvPr>
            <p:ph idx="1"/>
          </p:nvPr>
        </p:nvSpPr>
        <p:spPr/>
        <p:txBody>
          <a:bodyPr rtlCol="0">
            <a:normAutofit lnSpcReduction="10000"/>
          </a:bodyPr>
          <a:lstStyle/>
          <a:p>
            <a:r>
              <a:rPr lang="it-IT" b="1" dirty="0"/>
              <a:t>Normele sociale sunt impuse, promovate şi perpetuate prin mai multe metode:</a:t>
            </a:r>
            <a:endParaRPr lang="en-US" dirty="0"/>
          </a:p>
          <a:p>
            <a:pPr marL="514350" lvl="0" indent="-514350">
              <a:buFont typeface="+mj-lt"/>
              <a:buAutoNum type="arabicPeriod"/>
            </a:pPr>
            <a:r>
              <a:rPr lang="fr-FR" dirty="0" err="1"/>
              <a:t>sunt</a:t>
            </a:r>
            <a:r>
              <a:rPr lang="fr-FR" dirty="0"/>
              <a:t> </a:t>
            </a:r>
            <a:r>
              <a:rPr lang="fr-FR" dirty="0" err="1"/>
              <a:t>interzise</a:t>
            </a:r>
            <a:r>
              <a:rPr lang="fr-FR" dirty="0"/>
              <a:t> </a:t>
            </a:r>
            <a:r>
              <a:rPr lang="fr-FR" dirty="0" err="1"/>
              <a:t>acele</a:t>
            </a:r>
            <a:r>
              <a:rPr lang="fr-FR" dirty="0"/>
              <a:t> </a:t>
            </a:r>
            <a:r>
              <a:rPr lang="fr-FR" dirty="0" err="1"/>
              <a:t>comportamente</a:t>
            </a:r>
            <a:r>
              <a:rPr lang="fr-FR" dirty="0"/>
              <a:t> </a:t>
            </a:r>
            <a:r>
              <a:rPr lang="fr-FR" dirty="0" err="1"/>
              <a:t>sau</a:t>
            </a:r>
            <a:r>
              <a:rPr lang="fr-FR" dirty="0"/>
              <a:t> conduite care </a:t>
            </a:r>
            <a:r>
              <a:rPr lang="fr-FR" dirty="0" err="1"/>
              <a:t>aduc</a:t>
            </a:r>
            <a:r>
              <a:rPr lang="fr-FR" dirty="0"/>
              <a:t> </a:t>
            </a:r>
            <a:r>
              <a:rPr lang="fr-FR" dirty="0" err="1"/>
              <a:t>atingere</a:t>
            </a:r>
            <a:r>
              <a:rPr lang="fr-FR" dirty="0"/>
              <a:t> </a:t>
            </a:r>
            <a:r>
              <a:rPr lang="fr-FR" dirty="0" err="1"/>
              <a:t>valorilor</a:t>
            </a:r>
            <a:r>
              <a:rPr lang="fr-FR" dirty="0"/>
              <a:t> </a:t>
            </a:r>
            <a:r>
              <a:rPr lang="fr-FR" dirty="0" err="1"/>
              <a:t>societăţii</a:t>
            </a:r>
            <a:r>
              <a:rPr lang="fr-FR" dirty="0"/>
              <a:t> </a:t>
            </a:r>
            <a:r>
              <a:rPr lang="fr-FR" dirty="0" err="1"/>
              <a:t>sau</a:t>
            </a:r>
            <a:r>
              <a:rPr lang="fr-FR" dirty="0"/>
              <a:t> </a:t>
            </a:r>
            <a:r>
              <a:rPr lang="fr-FR" dirty="0" err="1"/>
              <a:t>grupului</a:t>
            </a:r>
            <a:r>
              <a:rPr lang="fr-FR" dirty="0"/>
              <a:t> social;</a:t>
            </a:r>
            <a:endParaRPr lang="en-US" dirty="0"/>
          </a:p>
          <a:p>
            <a:pPr marL="514350" lvl="0" indent="-514350">
              <a:buFont typeface="+mj-lt"/>
              <a:buAutoNum type="arabicPeriod"/>
            </a:pPr>
            <a:r>
              <a:rPr lang="it-IT" dirty="0"/>
              <a:t>sunt recomandate, aprobate acele comportamente sau conduite care ajută la integrarea individului ca membru al societăţii;</a:t>
            </a:r>
            <a:endParaRPr lang="en-US" dirty="0"/>
          </a:p>
          <a:p>
            <a:pPr marL="514350" lvl="0" indent="-514350">
              <a:buFont typeface="+mj-lt"/>
              <a:buAutoNum type="arabicPeriod"/>
            </a:pPr>
            <a:r>
              <a:rPr lang="it-IT" dirty="0"/>
              <a:t>sunt obligatorii acele comportamente sau conduite care conservă ordinea acelei societăţi.</a:t>
            </a:r>
            <a:endParaRPr lang="en-US" dirty="0"/>
          </a:p>
          <a:p>
            <a:pPr marL="514350" indent="-514350">
              <a:buFont typeface="+mj-lt"/>
              <a:buAutoNum type="arabicPeriod"/>
            </a:pPr>
            <a:r>
              <a:rPr lang="ro-RO" dirty="0"/>
              <a:t>n</a:t>
            </a:r>
            <a:r>
              <a:rPr lang="it-IT" dirty="0"/>
              <a:t>erespectarea normelor şi modelelor societăţii denotă un comportament deviant, o ieşire din normalitatea vieţii şi ordinii sociale.</a:t>
            </a:r>
            <a:endParaRPr lang="en-US" dirty="0"/>
          </a:p>
          <a:p>
            <a:endParaRPr lang="ro-RO" dirty="0"/>
          </a:p>
        </p:txBody>
      </p:sp>
    </p:spTree>
    <p:extLst>
      <p:ext uri="{BB962C8B-B14F-4D97-AF65-F5344CB8AC3E}">
        <p14:creationId xmlns:p14="http://schemas.microsoft.com/office/powerpoint/2010/main" val="32130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pPr rtl="0"/>
            <a:r>
              <a:rPr lang="ro-RO" dirty="0"/>
              <a:t>Condiții de absolvire a cursului</a:t>
            </a:r>
          </a:p>
        </p:txBody>
      </p:sp>
      <p:sp>
        <p:nvSpPr>
          <p:cNvPr id="2" name="Substituent conținut 1"/>
          <p:cNvSpPr>
            <a:spLocks noGrp="1"/>
          </p:cNvSpPr>
          <p:nvPr>
            <p:ph idx="1"/>
          </p:nvPr>
        </p:nvSpPr>
        <p:spPr/>
        <p:txBody>
          <a:bodyPr rtlCol="0">
            <a:normAutofit fontScale="70000" lnSpcReduction="20000"/>
          </a:bodyPr>
          <a:lstStyle/>
          <a:p>
            <a:r>
              <a:rPr lang="ro-RO" dirty="0"/>
              <a:t>Prezență la cursuri: minimum 50%</a:t>
            </a:r>
          </a:p>
          <a:p>
            <a:r>
              <a:rPr lang="ro-RO" dirty="0" err="1"/>
              <a:t>Modalitați</a:t>
            </a:r>
            <a:r>
              <a:rPr lang="ro-RO" dirty="0"/>
              <a:t> de examinare:</a:t>
            </a:r>
          </a:p>
          <a:p>
            <a:r>
              <a:rPr lang="ro-RO" dirty="0"/>
              <a:t>1</a:t>
            </a:r>
            <a:r>
              <a:rPr lang="ro-RO" strike="sngStrike" dirty="0"/>
              <a:t>. </a:t>
            </a:r>
            <a:r>
              <a:rPr lang="ro-RO" b="1" strike="sngStrike" dirty="0"/>
              <a:t>Examen</a:t>
            </a:r>
            <a:r>
              <a:rPr lang="ro-RO" strike="sngStrike" dirty="0"/>
              <a:t> care consta în 20 de teste de verificare a cunoștințelor (20 de teste grilă). Formă de evaluare: prin note de la 1 la 10.</a:t>
            </a:r>
          </a:p>
          <a:p>
            <a:r>
              <a:rPr lang="ro-RO" dirty="0"/>
              <a:t>2.</a:t>
            </a:r>
            <a:r>
              <a:rPr lang="ro-RO" strike="sngStrike" dirty="0"/>
              <a:t> </a:t>
            </a:r>
            <a:r>
              <a:rPr lang="ro-RO" b="1" strike="sngStrike" dirty="0"/>
              <a:t>și </a:t>
            </a:r>
            <a:r>
              <a:rPr lang="ro-RO" b="1" dirty="0"/>
              <a:t>Referat</a:t>
            </a:r>
            <a:r>
              <a:rPr lang="ro-RO" dirty="0"/>
              <a:t>: privind etica sau proprietatea intelectuală în domeniul informaticii sau alte domenii conexe informaticii. Referatul va </a:t>
            </a:r>
            <a:r>
              <a:rPr lang="ro-RO" dirty="0" err="1"/>
              <a:t>contine</a:t>
            </a:r>
            <a:r>
              <a:rPr lang="ro-RO" dirty="0"/>
              <a:t> minim 20 de pagini și va fi redactat în MS Word.</a:t>
            </a:r>
            <a:endParaRPr lang="en-US" dirty="0"/>
          </a:p>
          <a:p>
            <a:pPr marL="342900" lvl="1" indent="-342900">
              <a:buFont typeface="Arial" pitchFamily="34" charset="0"/>
              <a:buChar char="•"/>
            </a:pPr>
            <a:r>
              <a:rPr lang="ro-RO" sz="2600" dirty="0"/>
              <a:t>Se pot prezenta: - „cazuri ”problematice din istoria domeniului (ale unor 					scriitori, traducători, </a:t>
            </a:r>
            <a:r>
              <a:rPr lang="ro-RO" sz="2600" dirty="0" err="1"/>
              <a:t>eru</a:t>
            </a:r>
            <a:r>
              <a:rPr lang="en-US" sz="2600" dirty="0"/>
              <a:t>di</a:t>
            </a:r>
            <a:r>
              <a:rPr lang="ro-RO" sz="2600" dirty="0"/>
              <a:t>ți, cercetători etc. )</a:t>
            </a:r>
          </a:p>
          <a:p>
            <a:pPr marL="342900" lvl="1" indent="-342900">
              <a:buNone/>
            </a:pPr>
            <a:r>
              <a:rPr lang="ro-RO" sz="2600" dirty="0"/>
              <a:t>			    - „cazuri” cunoscute sau imaginate de dv.</a:t>
            </a:r>
          </a:p>
          <a:p>
            <a:pPr marL="342900" lvl="1" indent="-342900">
              <a:buNone/>
            </a:pPr>
            <a:r>
              <a:rPr lang="ro-RO" sz="2600" dirty="0"/>
              <a:t>			     - alte cazuri care au legătură cu etica profesională si proprietatea                   			intelectuală</a:t>
            </a:r>
          </a:p>
          <a:p>
            <a:pPr marL="342900" lvl="1" indent="-342900">
              <a:buFont typeface="Arial" pitchFamily="34" charset="0"/>
              <a:buChar char="•"/>
            </a:pPr>
            <a:r>
              <a:rPr lang="ro-RO" sz="2600" dirty="0"/>
              <a:t>Abordarea: mai riguroasă / mai eseistică</a:t>
            </a:r>
          </a:p>
          <a:p>
            <a:pPr marL="342900" lvl="1" indent="-342900">
              <a:buFont typeface="Arial" pitchFamily="34" charset="0"/>
              <a:buChar char="•"/>
            </a:pPr>
            <a:r>
              <a:rPr lang="ro-RO" sz="2600" dirty="0"/>
              <a:t>Formă de evaluare: prin note de la 1 la 10.</a:t>
            </a:r>
          </a:p>
          <a:p>
            <a:pPr marL="342900" lvl="1" indent="-342900">
              <a:buFont typeface="Arial" pitchFamily="34" charset="0"/>
              <a:buChar char="•"/>
            </a:pPr>
            <a:endParaRPr lang="ro-RO" dirty="0"/>
          </a:p>
          <a:p>
            <a:pPr marL="342900" lvl="1" indent="-342900">
              <a:buFont typeface="Arial" pitchFamily="34" charset="0"/>
              <a:buChar char="•"/>
            </a:pPr>
            <a:r>
              <a:rPr lang="ro-RO" sz="3600" b="1" dirty="0"/>
              <a:t>Nota finală=Nota Referat</a:t>
            </a:r>
          </a:p>
          <a:p>
            <a:pPr marL="342900" lvl="1" indent="-342900">
              <a:buFont typeface="Arial" pitchFamily="34" charset="0"/>
              <a:buChar char="•"/>
            </a:pPr>
            <a:endParaRPr lang="ro-RO" dirty="0"/>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b="1" i="1" dirty="0" err="1"/>
              <a:t>Simţul</a:t>
            </a:r>
            <a:r>
              <a:rPr lang="ro-RO" b="1" i="1" dirty="0"/>
              <a:t> etic sau </a:t>
            </a:r>
            <a:r>
              <a:rPr lang="ro-RO" b="1" i="1" dirty="0" err="1"/>
              <a:t>conştiinţa</a:t>
            </a:r>
            <a:r>
              <a:rPr lang="ro-RO" b="1" i="1" dirty="0"/>
              <a:t> morală</a:t>
            </a:r>
            <a:endParaRPr lang="ro-RO" dirty="0"/>
          </a:p>
        </p:txBody>
      </p:sp>
      <p:sp>
        <p:nvSpPr>
          <p:cNvPr id="2" name="Substituent conținut 1"/>
          <p:cNvSpPr>
            <a:spLocks noGrp="1"/>
          </p:cNvSpPr>
          <p:nvPr>
            <p:ph idx="1"/>
          </p:nvPr>
        </p:nvSpPr>
        <p:spPr/>
        <p:txBody>
          <a:bodyPr rtlCol="0">
            <a:normAutofit lnSpcReduction="10000"/>
          </a:bodyPr>
          <a:lstStyle/>
          <a:p>
            <a:r>
              <a:rPr lang="ro-RO" b="1" dirty="0" err="1"/>
              <a:t>Conştiinţa</a:t>
            </a:r>
            <a:r>
              <a:rPr lang="ro-RO" b="1" dirty="0"/>
              <a:t> morală</a:t>
            </a:r>
            <a:r>
              <a:rPr lang="ro-RO" dirty="0"/>
              <a:t> este organul de manifestare </a:t>
            </a:r>
            <a:r>
              <a:rPr lang="ro-RO" dirty="0" err="1"/>
              <a:t>şi</a:t>
            </a:r>
            <a:r>
              <a:rPr lang="ro-RO" dirty="0"/>
              <a:t> de </a:t>
            </a:r>
            <a:r>
              <a:rPr lang="ro-RO" dirty="0" err="1"/>
              <a:t>cunoaştere</a:t>
            </a:r>
            <a:r>
              <a:rPr lang="ro-RO" dirty="0"/>
              <a:t> a legii morale; este o judecată a valorii morale a faptelor noastre sau ale altora, având caracter subiectiv </a:t>
            </a:r>
            <a:r>
              <a:rPr lang="ro-RO" dirty="0" err="1"/>
              <a:t>şi</a:t>
            </a:r>
            <a:r>
              <a:rPr lang="ro-RO" dirty="0"/>
              <a:t> temporal. </a:t>
            </a:r>
            <a:r>
              <a:rPr lang="ro-RO" dirty="0" err="1"/>
              <a:t>Conştiinţa</a:t>
            </a:r>
            <a:r>
              <a:rPr lang="ro-RO" dirty="0"/>
              <a:t> morală este rezultatul presiunilor sociale </a:t>
            </a:r>
            <a:r>
              <a:rPr lang="ro-RO" dirty="0" err="1"/>
              <a:t>şi</a:t>
            </a:r>
            <a:r>
              <a:rPr lang="ro-RO" dirty="0"/>
              <a:t> ale </a:t>
            </a:r>
            <a:r>
              <a:rPr lang="ro-RO" dirty="0" err="1"/>
              <a:t>evoluţiei</a:t>
            </a:r>
            <a:r>
              <a:rPr lang="ro-RO" dirty="0"/>
              <a:t> </a:t>
            </a:r>
            <a:r>
              <a:rPr lang="ro-RO" dirty="0" err="1"/>
              <a:t>societăţii</a:t>
            </a:r>
            <a:r>
              <a:rPr lang="ro-RO" dirty="0"/>
              <a:t> în care individul s-a format.</a:t>
            </a:r>
            <a:endParaRPr lang="en-US" dirty="0"/>
          </a:p>
          <a:p>
            <a:r>
              <a:rPr lang="ro-RO" dirty="0"/>
              <a:t>A avea </a:t>
            </a:r>
            <a:r>
              <a:rPr lang="ro-RO" dirty="0" err="1"/>
              <a:t>conştiinţă</a:t>
            </a:r>
            <a:r>
              <a:rPr lang="ro-RO" dirty="0"/>
              <a:t> morală înseamnă, în primul rând, a </a:t>
            </a:r>
            <a:r>
              <a:rPr lang="ro-RO" dirty="0" err="1"/>
              <a:t>cunoaşte</a:t>
            </a:r>
            <a:r>
              <a:rPr lang="ro-RO" dirty="0"/>
              <a:t> </a:t>
            </a:r>
            <a:r>
              <a:rPr lang="ro-RO" dirty="0" err="1"/>
              <a:t>şi</a:t>
            </a:r>
            <a:r>
              <a:rPr lang="ro-RO" dirty="0"/>
              <a:t> a </a:t>
            </a:r>
            <a:r>
              <a:rPr lang="ro-RO" dirty="0" err="1"/>
              <a:t>recunoaşte</a:t>
            </a:r>
            <a:r>
              <a:rPr lang="ro-RO" dirty="0"/>
              <a:t> </a:t>
            </a:r>
            <a:r>
              <a:rPr lang="ro-RO" dirty="0" err="1"/>
              <a:t>existenţa</a:t>
            </a:r>
            <a:r>
              <a:rPr lang="ro-RO" dirty="0"/>
              <a:t> unei ordini morale. Fiecare dintre noi avem anumite standarde etice pe baza cărora trăim. Standardele noastre reprezintă idei despre bine </a:t>
            </a:r>
            <a:r>
              <a:rPr lang="ro-RO" dirty="0" err="1"/>
              <a:t>şi</a:t>
            </a:r>
            <a:r>
              <a:rPr lang="ro-RO" dirty="0"/>
              <a:t> rău care ne ajută să </a:t>
            </a:r>
            <a:r>
              <a:rPr lang="ro-RO" dirty="0" err="1"/>
              <a:t>acţionăm</a:t>
            </a:r>
            <a:r>
              <a:rPr lang="ro-RO" dirty="0"/>
              <a:t> atunci când avem de luat o decizie. </a:t>
            </a:r>
            <a:r>
              <a:rPr lang="ro-RO" dirty="0" err="1"/>
              <a:t>Deşi</a:t>
            </a:r>
            <a:r>
              <a:rPr lang="ro-RO" dirty="0"/>
              <a:t> standardele noastre sunt bazate pe principii </a:t>
            </a:r>
            <a:r>
              <a:rPr lang="ro-RO" dirty="0" err="1"/>
              <a:t>şi</a:t>
            </a:r>
            <a:r>
              <a:rPr lang="ro-RO" dirty="0"/>
              <a:t> valori proprii, există </a:t>
            </a:r>
            <a:r>
              <a:rPr lang="ro-RO" dirty="0" err="1"/>
              <a:t>şi</a:t>
            </a:r>
            <a:r>
              <a:rPr lang="ro-RO" dirty="0"/>
              <a:t> principii universale, asupra cărora suntem </a:t>
            </a:r>
            <a:r>
              <a:rPr lang="ro-RO" dirty="0" err="1"/>
              <a:t>toţi</a:t>
            </a:r>
            <a:r>
              <a:rPr lang="ro-RO" dirty="0"/>
              <a:t> de acord.</a:t>
            </a:r>
            <a:endParaRPr lang="en-US" dirty="0"/>
          </a:p>
          <a:p>
            <a:endParaRPr lang="ro-RO" dirty="0"/>
          </a:p>
        </p:txBody>
      </p:sp>
    </p:spTree>
    <p:extLst>
      <p:ext uri="{BB962C8B-B14F-4D97-AF65-F5344CB8AC3E}">
        <p14:creationId xmlns:p14="http://schemas.microsoft.com/office/powerpoint/2010/main" val="10676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sz="5400" b="1" i="1" dirty="0" err="1"/>
              <a:t>Simţul</a:t>
            </a:r>
            <a:r>
              <a:rPr lang="ro-RO" sz="5400" b="1" i="1" dirty="0"/>
              <a:t> etic sau </a:t>
            </a:r>
            <a:r>
              <a:rPr lang="ro-RO" sz="5400" b="1" i="1" dirty="0" err="1"/>
              <a:t>conştiinţa</a:t>
            </a:r>
            <a:r>
              <a:rPr lang="ro-RO" sz="5400" b="1" i="1" dirty="0"/>
              <a:t> morală</a:t>
            </a:r>
            <a:endParaRPr lang="ro-RO" dirty="0"/>
          </a:p>
        </p:txBody>
      </p:sp>
      <p:sp>
        <p:nvSpPr>
          <p:cNvPr id="2" name="Substituent conținut 1"/>
          <p:cNvSpPr>
            <a:spLocks noGrp="1"/>
          </p:cNvSpPr>
          <p:nvPr>
            <p:ph idx="1"/>
          </p:nvPr>
        </p:nvSpPr>
        <p:spPr/>
        <p:txBody>
          <a:bodyPr rtlCol="0">
            <a:normAutofit/>
          </a:bodyPr>
          <a:lstStyle/>
          <a:p>
            <a:r>
              <a:rPr lang="ro-RO" i="1" dirty="0"/>
              <a:t>De unde vin toate aceste standarde, principii </a:t>
            </a:r>
            <a:r>
              <a:rPr lang="ro-RO" i="1" dirty="0" err="1"/>
              <a:t>şi</a:t>
            </a:r>
            <a:r>
              <a:rPr lang="ro-RO" i="1" dirty="0"/>
              <a:t> valori?</a:t>
            </a:r>
            <a:endParaRPr lang="en-US" dirty="0"/>
          </a:p>
          <a:p>
            <a:r>
              <a:rPr lang="ro-RO" dirty="0"/>
              <a:t>O parte din normele etice </a:t>
            </a:r>
            <a:r>
              <a:rPr lang="ro-RO" dirty="0" err="1"/>
              <a:t>îşi</a:t>
            </a:r>
            <a:r>
              <a:rPr lang="ro-RO" dirty="0"/>
              <a:t> au originea în trecutul nostru. Unele idei despre ce trebuie </a:t>
            </a:r>
            <a:r>
              <a:rPr lang="ro-RO" dirty="0" err="1"/>
              <a:t>şi</a:t>
            </a:r>
            <a:r>
              <a:rPr lang="ro-RO" dirty="0"/>
              <a:t> ce nu trebuie să facem vin de la </a:t>
            </a:r>
            <a:r>
              <a:rPr lang="ro-RO" dirty="0" err="1"/>
              <a:t>părinţi</a:t>
            </a:r>
            <a:r>
              <a:rPr lang="ro-RO" dirty="0"/>
              <a:t>, profesori sau prieteni. Oamenii care ne </a:t>
            </a:r>
            <a:r>
              <a:rPr lang="ro-RO" dirty="0" err="1"/>
              <a:t>influenţează</a:t>
            </a:r>
            <a:r>
              <a:rPr lang="ro-RO" dirty="0"/>
              <a:t> ne dau idei despre ce e bine </a:t>
            </a:r>
            <a:r>
              <a:rPr lang="ro-RO" dirty="0" err="1"/>
              <a:t>şi</a:t>
            </a:r>
            <a:r>
              <a:rPr lang="ro-RO" dirty="0"/>
              <a:t> ce e rău. </a:t>
            </a:r>
            <a:endParaRPr lang="en-US" dirty="0"/>
          </a:p>
          <a:p>
            <a:endParaRPr lang="ro-RO" dirty="0"/>
          </a:p>
        </p:txBody>
      </p:sp>
    </p:spTree>
    <p:extLst>
      <p:ext uri="{BB962C8B-B14F-4D97-AF65-F5344CB8AC3E}">
        <p14:creationId xmlns:p14="http://schemas.microsoft.com/office/powerpoint/2010/main" val="269053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sz="5400" b="1" i="1" dirty="0" err="1"/>
              <a:t>Simţul</a:t>
            </a:r>
            <a:r>
              <a:rPr lang="ro-RO" sz="5400" b="1" i="1" dirty="0"/>
              <a:t> etic sau </a:t>
            </a:r>
            <a:r>
              <a:rPr lang="ro-RO" sz="5400" b="1" i="1" dirty="0" err="1"/>
              <a:t>conştiinţa</a:t>
            </a:r>
            <a:r>
              <a:rPr lang="ro-RO" sz="5400" b="1" i="1" dirty="0"/>
              <a:t> morală</a:t>
            </a:r>
            <a:endParaRPr lang="ro-RO" dirty="0"/>
          </a:p>
        </p:txBody>
      </p:sp>
      <p:sp>
        <p:nvSpPr>
          <p:cNvPr id="2" name="Substituent conținut 1"/>
          <p:cNvSpPr>
            <a:spLocks noGrp="1"/>
          </p:cNvSpPr>
          <p:nvPr>
            <p:ph idx="1"/>
          </p:nvPr>
        </p:nvSpPr>
        <p:spPr/>
        <p:txBody>
          <a:bodyPr rtlCol="0">
            <a:normAutofit/>
          </a:bodyPr>
          <a:lstStyle/>
          <a:p>
            <a:r>
              <a:rPr lang="it-IT" u="sng" dirty="0"/>
              <a:t>Conştiinţa morală</a:t>
            </a:r>
            <a:r>
              <a:rPr lang="it-IT" dirty="0"/>
              <a:t> poate fi considerată:</a:t>
            </a:r>
            <a:endParaRPr lang="en-US" dirty="0"/>
          </a:p>
          <a:p>
            <a:pPr marL="514350" lvl="0" indent="-514350">
              <a:buFont typeface="+mj-lt"/>
              <a:buAutoNum type="arabicPeriod"/>
            </a:pPr>
            <a:r>
              <a:rPr lang="en-US" dirty="0"/>
              <a:t>un instinct </a:t>
            </a:r>
            <a:r>
              <a:rPr lang="en-US" dirty="0" err="1"/>
              <a:t>divin</a:t>
            </a:r>
            <a:r>
              <a:rPr lang="en-US" dirty="0"/>
              <a:t>,</a:t>
            </a:r>
          </a:p>
          <a:p>
            <a:pPr marL="514350" lvl="0" indent="-514350">
              <a:buFont typeface="+mj-lt"/>
              <a:buAutoNum type="arabicPeriod"/>
            </a:pPr>
            <a:r>
              <a:rPr lang="pt-BR" dirty="0"/>
              <a:t>o judecată practică a sufletului, raţiunii, spre a face o faptă reală,</a:t>
            </a:r>
            <a:endParaRPr lang="en-US" dirty="0"/>
          </a:p>
          <a:p>
            <a:pPr marL="514350" lvl="0" indent="-514350">
              <a:buFont typeface="+mj-lt"/>
              <a:buAutoNum type="arabicPeriod"/>
            </a:pPr>
            <a:r>
              <a:rPr lang="it-IT" dirty="0"/>
              <a:t>o putere psihică prin care deosebim faptele bune de cele rele.</a:t>
            </a:r>
            <a:endParaRPr lang="en-US" dirty="0"/>
          </a:p>
          <a:p>
            <a:endParaRPr lang="ro-RO" dirty="0"/>
          </a:p>
          <a:p>
            <a:r>
              <a:rPr lang="it-IT" b="1" i="1" dirty="0"/>
              <a:t>Simţul etic reprezintă facultatea unei persoane de a deosebi binele de rău şi de a respecta ordinea morală.</a:t>
            </a:r>
            <a:endParaRPr lang="ro-RO" b="1" i="1" dirty="0"/>
          </a:p>
          <a:p>
            <a:r>
              <a:rPr lang="ro-RO" b="1" i="1" dirty="0"/>
              <a:t>Pentru a fi moral trebuie să </a:t>
            </a:r>
            <a:r>
              <a:rPr lang="ro-RO" b="1" i="1" dirty="0" err="1"/>
              <a:t>trăieşti</a:t>
            </a:r>
            <a:r>
              <a:rPr lang="ro-RO" b="1" i="1" dirty="0"/>
              <a:t> în acord cu codul </a:t>
            </a:r>
            <a:r>
              <a:rPr lang="ro-RO" b="1" i="1" dirty="0" err="1"/>
              <a:t>comunităţii</a:t>
            </a:r>
            <a:r>
              <a:rPr lang="ro-RO" b="1" i="1" dirty="0"/>
              <a:t> tale </a:t>
            </a:r>
            <a:r>
              <a:rPr lang="ro-RO" b="1" i="1" dirty="0" err="1"/>
              <a:t>şi</a:t>
            </a:r>
            <a:r>
              <a:rPr lang="ro-RO" b="1" i="1" dirty="0"/>
              <a:t> să le </a:t>
            </a:r>
            <a:r>
              <a:rPr lang="ro-RO" b="1" i="1" dirty="0" err="1"/>
              <a:t>respecţi</a:t>
            </a:r>
            <a:r>
              <a:rPr lang="ro-RO" b="1" i="1" dirty="0"/>
              <a:t> pe cele ale altora. </a:t>
            </a:r>
            <a:endParaRPr lang="en-US" b="1" i="1" dirty="0"/>
          </a:p>
          <a:p>
            <a:endParaRPr lang="ro-RO" dirty="0"/>
          </a:p>
        </p:txBody>
      </p:sp>
    </p:spTree>
    <p:extLst>
      <p:ext uri="{BB962C8B-B14F-4D97-AF65-F5344CB8AC3E}">
        <p14:creationId xmlns:p14="http://schemas.microsoft.com/office/powerpoint/2010/main" val="58337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b="1" i="1" dirty="0"/>
              <a:t>Responsabilitatea morală</a:t>
            </a:r>
            <a:endParaRPr lang="ro-RO" dirty="0"/>
          </a:p>
        </p:txBody>
      </p:sp>
      <p:sp>
        <p:nvSpPr>
          <p:cNvPr id="2" name="Substituent conținut 1"/>
          <p:cNvSpPr>
            <a:spLocks noGrp="1"/>
          </p:cNvSpPr>
          <p:nvPr>
            <p:ph idx="1"/>
          </p:nvPr>
        </p:nvSpPr>
        <p:spPr/>
        <p:txBody>
          <a:bodyPr rtlCol="0">
            <a:normAutofit/>
          </a:bodyPr>
          <a:lstStyle/>
          <a:p>
            <a:r>
              <a:rPr lang="ro-RO" dirty="0" err="1"/>
              <a:t>Consecinţa</a:t>
            </a:r>
            <a:r>
              <a:rPr lang="ro-RO" dirty="0"/>
              <a:t> firească a </a:t>
            </a:r>
            <a:r>
              <a:rPr lang="ro-RO" dirty="0" err="1"/>
              <a:t>libertăţii</a:t>
            </a:r>
            <a:r>
              <a:rPr lang="ro-RO" dirty="0"/>
              <a:t> este </a:t>
            </a:r>
            <a:r>
              <a:rPr lang="ro-RO" b="1" dirty="0"/>
              <a:t>responsabilitatea morală</a:t>
            </a:r>
            <a:r>
              <a:rPr lang="ro-RO" dirty="0"/>
              <a:t>, adică  atitudinea sufletească </a:t>
            </a:r>
            <a:r>
              <a:rPr lang="ro-RO" dirty="0" err="1"/>
              <a:t>şi</a:t>
            </a:r>
            <a:r>
              <a:rPr lang="ro-RO" dirty="0"/>
              <a:t> </a:t>
            </a:r>
            <a:r>
              <a:rPr lang="ro-RO" dirty="0" err="1"/>
              <a:t>raţională</a:t>
            </a:r>
            <a:r>
              <a:rPr lang="ro-RO" dirty="0"/>
              <a:t> prin care suntem </a:t>
            </a:r>
            <a:r>
              <a:rPr lang="ro-RO" dirty="0" err="1"/>
              <a:t>conştienţi</a:t>
            </a:r>
            <a:r>
              <a:rPr lang="ro-RO" dirty="0"/>
              <a:t> de fiecare </a:t>
            </a:r>
            <a:r>
              <a:rPr lang="ro-RO" dirty="0" err="1"/>
              <a:t>acţiune</a:t>
            </a:r>
            <a:r>
              <a:rPr lang="ro-RO" dirty="0"/>
              <a:t> a noastră, asumându-ne </a:t>
            </a:r>
            <a:r>
              <a:rPr lang="ro-RO" dirty="0" err="1"/>
              <a:t>consecinţele</a:t>
            </a:r>
            <a:r>
              <a:rPr lang="ro-RO" dirty="0"/>
              <a:t>.</a:t>
            </a:r>
          </a:p>
          <a:p>
            <a:r>
              <a:rPr lang="ro-RO" dirty="0"/>
              <a:t> </a:t>
            </a:r>
            <a:r>
              <a:rPr lang="ro-RO" b="1" dirty="0"/>
              <a:t>Responsabilitatea morală</a:t>
            </a:r>
            <a:r>
              <a:rPr lang="ro-RO" dirty="0"/>
              <a:t> se întrepătrunde permanent cu celelalte dimensiuni ale </a:t>
            </a:r>
            <a:r>
              <a:rPr lang="ro-RO" dirty="0" err="1"/>
              <a:t>responsabilităţii</a:t>
            </a:r>
            <a:r>
              <a:rPr lang="ro-RO" dirty="0"/>
              <a:t>: juridică, politică, religioasă, profesională, familială, etc.</a:t>
            </a:r>
            <a:endParaRPr lang="en-US" dirty="0"/>
          </a:p>
          <a:p>
            <a:endParaRPr lang="ro-RO" dirty="0"/>
          </a:p>
        </p:txBody>
      </p:sp>
    </p:spTree>
    <p:extLst>
      <p:ext uri="{BB962C8B-B14F-4D97-AF65-F5344CB8AC3E}">
        <p14:creationId xmlns:p14="http://schemas.microsoft.com/office/powerpoint/2010/main" val="235263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ro-RO" sz="5400" b="1" i="1" dirty="0"/>
              <a:t>Responsabilitatea morală</a:t>
            </a:r>
            <a:endParaRPr lang="ro-RO" dirty="0"/>
          </a:p>
        </p:txBody>
      </p:sp>
      <p:sp>
        <p:nvSpPr>
          <p:cNvPr id="2" name="Substituent conținut 1"/>
          <p:cNvSpPr>
            <a:spLocks noGrp="1"/>
          </p:cNvSpPr>
          <p:nvPr>
            <p:ph idx="1"/>
          </p:nvPr>
        </p:nvSpPr>
        <p:spPr/>
        <p:txBody>
          <a:bodyPr rtlCol="0">
            <a:normAutofit/>
          </a:bodyPr>
          <a:lstStyle/>
          <a:p>
            <a:r>
              <a:rPr lang="ro-RO" sz="2800" b="1" dirty="0" err="1"/>
              <a:t>Relaţiile</a:t>
            </a:r>
            <a:r>
              <a:rPr lang="ro-RO" sz="2800" b="1" dirty="0"/>
              <a:t> morale</a:t>
            </a:r>
            <a:r>
              <a:rPr lang="ro-RO" sz="2800" dirty="0"/>
              <a:t> sunt întâlnite în orice domeniu: economic, juridic, religios, </a:t>
            </a:r>
            <a:r>
              <a:rPr lang="ro-RO" sz="2800" dirty="0" err="1"/>
              <a:t>ştiinţific</a:t>
            </a:r>
            <a:r>
              <a:rPr lang="ro-RO" sz="2800" dirty="0"/>
              <a:t>, </a:t>
            </a:r>
            <a:r>
              <a:rPr lang="ro-RO" sz="2800" dirty="0" err="1"/>
              <a:t>educaţional</a:t>
            </a:r>
            <a:r>
              <a:rPr lang="ro-RO" sz="2800" dirty="0"/>
              <a:t>, politic, administrativ etc. Acestea pot fi clasificate astfel:</a:t>
            </a:r>
            <a:endParaRPr lang="en-US" sz="2800" dirty="0"/>
          </a:p>
          <a:p>
            <a:pPr lvl="1"/>
            <a:r>
              <a:rPr lang="en-US" dirty="0" err="1"/>
              <a:t>relaţii</a:t>
            </a:r>
            <a:r>
              <a:rPr lang="en-US" dirty="0"/>
              <a:t> </a:t>
            </a:r>
            <a:r>
              <a:rPr lang="en-US" dirty="0" err="1"/>
              <a:t>individ</a:t>
            </a:r>
            <a:r>
              <a:rPr lang="en-US" dirty="0"/>
              <a:t> – </a:t>
            </a:r>
            <a:r>
              <a:rPr lang="en-US" dirty="0" err="1"/>
              <a:t>colectivitate</a:t>
            </a:r>
            <a:r>
              <a:rPr lang="en-US" dirty="0"/>
              <a:t>; </a:t>
            </a:r>
          </a:p>
          <a:p>
            <a:pPr lvl="1"/>
            <a:r>
              <a:rPr lang="en-US" dirty="0" err="1"/>
              <a:t>relaţii</a:t>
            </a:r>
            <a:r>
              <a:rPr lang="en-US" dirty="0"/>
              <a:t> </a:t>
            </a:r>
            <a:r>
              <a:rPr lang="en-US" dirty="0" err="1"/>
              <a:t>interindividuale</a:t>
            </a:r>
            <a:r>
              <a:rPr lang="en-US" dirty="0"/>
              <a:t>;</a:t>
            </a:r>
          </a:p>
          <a:p>
            <a:pPr lvl="1"/>
            <a:r>
              <a:rPr lang="en-US" dirty="0" err="1"/>
              <a:t>relaţii</a:t>
            </a:r>
            <a:r>
              <a:rPr lang="en-US" dirty="0"/>
              <a:t> </a:t>
            </a:r>
            <a:r>
              <a:rPr lang="en-US" dirty="0" err="1"/>
              <a:t>grup</a:t>
            </a:r>
            <a:r>
              <a:rPr lang="en-US" dirty="0"/>
              <a:t> – </a:t>
            </a:r>
            <a:r>
              <a:rPr lang="en-US" dirty="0" err="1"/>
              <a:t>societate</a:t>
            </a:r>
            <a:r>
              <a:rPr lang="en-US" dirty="0"/>
              <a:t>;</a:t>
            </a:r>
          </a:p>
          <a:p>
            <a:pPr lvl="1"/>
            <a:r>
              <a:rPr lang="en-US" dirty="0" err="1"/>
              <a:t>relaţiile</a:t>
            </a:r>
            <a:r>
              <a:rPr lang="en-US" dirty="0"/>
              <a:t> cu sine;</a:t>
            </a:r>
          </a:p>
          <a:p>
            <a:pPr lvl="1"/>
            <a:r>
              <a:rPr lang="en-US" dirty="0" err="1"/>
              <a:t>relaţiile</a:t>
            </a:r>
            <a:r>
              <a:rPr lang="en-US" dirty="0"/>
              <a:t> cu </a:t>
            </a:r>
            <a:r>
              <a:rPr lang="en-US" dirty="0" err="1"/>
              <a:t>natura</a:t>
            </a:r>
            <a:r>
              <a:rPr lang="en-US" dirty="0"/>
              <a:t>.</a:t>
            </a:r>
          </a:p>
          <a:p>
            <a:endParaRPr lang="ro-RO" dirty="0"/>
          </a:p>
        </p:txBody>
      </p:sp>
    </p:spTree>
    <p:extLst>
      <p:ext uri="{BB962C8B-B14F-4D97-AF65-F5344CB8AC3E}">
        <p14:creationId xmlns:p14="http://schemas.microsoft.com/office/powerpoint/2010/main" val="260337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pPr rtl="0"/>
            <a:r>
              <a:rPr lang="ro-RO" dirty="0"/>
              <a:t>Condiții de absolvire a cursului</a:t>
            </a:r>
          </a:p>
        </p:txBody>
      </p:sp>
      <p:sp>
        <p:nvSpPr>
          <p:cNvPr id="2" name="Substituent conținut 1"/>
          <p:cNvSpPr>
            <a:spLocks noGrp="1"/>
          </p:cNvSpPr>
          <p:nvPr>
            <p:ph idx="1"/>
          </p:nvPr>
        </p:nvSpPr>
        <p:spPr/>
        <p:txBody>
          <a:bodyPr rtlCol="0">
            <a:normAutofit/>
          </a:bodyPr>
          <a:lstStyle/>
          <a:p>
            <a:pPr lvl="2"/>
            <a:r>
              <a:rPr lang="ro-RO" sz="2800" b="1" dirty="0"/>
              <a:t>Referatul  va fi verificat</a:t>
            </a:r>
            <a:r>
              <a:rPr lang="en-US" sz="2800" b="1" dirty="0"/>
              <a:t> </a:t>
            </a:r>
            <a:r>
              <a:rPr lang="ro-RO" sz="2800" b="1" dirty="0"/>
              <a:t> anti-plagiat. Studenții vor atașa la referat Raportul anti-plagiat</a:t>
            </a:r>
            <a:r>
              <a:rPr lang="ro-RO" sz="2800" dirty="0"/>
              <a:t>. </a:t>
            </a:r>
            <a:endParaRPr lang="ro-RO" sz="2800" dirty="0">
              <a:solidFill>
                <a:srgbClr val="7030A0"/>
              </a:solidFill>
            </a:endParaRPr>
          </a:p>
          <a:p>
            <a:pPr lvl="2"/>
            <a:r>
              <a:rPr lang="ro-RO" sz="2800" b="1" dirty="0">
                <a:solidFill>
                  <a:srgbClr val="009644"/>
                </a:solidFill>
              </a:rPr>
              <a:t>termen limită de predare a referatului: cu trei zile </a:t>
            </a:r>
            <a:r>
              <a:rPr lang="ro-RO" sz="2800" b="1" dirty="0" err="1">
                <a:solidFill>
                  <a:srgbClr val="009644"/>
                </a:solidFill>
              </a:rPr>
              <a:t>inainte</a:t>
            </a:r>
            <a:r>
              <a:rPr lang="ro-RO" sz="2800" b="1" dirty="0">
                <a:solidFill>
                  <a:srgbClr val="009644"/>
                </a:solidFill>
              </a:rPr>
              <a:t> de data fixata pentru colocviu</a:t>
            </a:r>
            <a:r>
              <a:rPr lang="en-US" sz="2800" b="1" dirty="0">
                <a:solidFill>
                  <a:srgbClr val="009644"/>
                </a:solidFill>
              </a:rPr>
              <a:t>!</a:t>
            </a:r>
            <a:endParaRPr lang="ro-RO" sz="2800" b="1" dirty="0">
              <a:solidFill>
                <a:srgbClr val="009644"/>
              </a:solidFill>
            </a:endParaRPr>
          </a:p>
        </p:txBody>
      </p:sp>
    </p:spTree>
    <p:extLst>
      <p:ext uri="{BB962C8B-B14F-4D97-AF65-F5344CB8AC3E}">
        <p14:creationId xmlns:p14="http://schemas.microsoft.com/office/powerpoint/2010/main" val="170290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it-IT" sz="4900" b="1" i="1" dirty="0"/>
              <a:t>Etimologie, definiţii şi delimitări conceptuale</a:t>
            </a:r>
            <a:br>
              <a:rPr lang="en-US" sz="6000" b="1" i="1" dirty="0"/>
            </a:br>
            <a:endParaRPr lang="ro-RO" dirty="0"/>
          </a:p>
        </p:txBody>
      </p:sp>
      <p:sp>
        <p:nvSpPr>
          <p:cNvPr id="2" name="Substituent conținut 1"/>
          <p:cNvSpPr>
            <a:spLocks noGrp="1"/>
          </p:cNvSpPr>
          <p:nvPr>
            <p:ph idx="1"/>
          </p:nvPr>
        </p:nvSpPr>
        <p:spPr/>
        <p:txBody>
          <a:bodyPr rtlCol="0">
            <a:normAutofit/>
          </a:bodyPr>
          <a:lstStyle/>
          <a:p>
            <a:pPr rtl="0"/>
            <a:r>
              <a:rPr lang="it-IT" sz="2800" b="1" i="1" dirty="0"/>
              <a:t>Etimologie, definiţii şi delimitări conceptuale</a:t>
            </a:r>
            <a:endParaRPr lang="en-US" sz="3200" b="1" i="1" dirty="0"/>
          </a:p>
          <a:p>
            <a:r>
              <a:rPr lang="it-IT" sz="2800" dirty="0"/>
              <a:t>Din punct de vedere </a:t>
            </a:r>
            <a:r>
              <a:rPr lang="it-IT" sz="2800" b="1" dirty="0"/>
              <a:t>etimologic</a:t>
            </a:r>
            <a:r>
              <a:rPr lang="it-IT" sz="2800" dirty="0"/>
              <a:t>, "etica" provine de la cuvintele:</a:t>
            </a:r>
            <a:endParaRPr lang="en-US" sz="2800" dirty="0"/>
          </a:p>
          <a:p>
            <a:pPr marL="514350" lvl="0" indent="-514350">
              <a:buFont typeface="+mj-lt"/>
              <a:buAutoNum type="arabicPeriod"/>
            </a:pPr>
            <a:r>
              <a:rPr lang="pt-BR" sz="2800" dirty="0"/>
              <a:t>ETHOS (Homer) = primordial, patrie, locuinţă, loc de întâlnire, locul natal, obiceiuri, caracter;</a:t>
            </a:r>
            <a:endParaRPr lang="en-US" sz="2800" dirty="0"/>
          </a:p>
          <a:p>
            <a:pPr marL="514350" lvl="0" indent="-514350">
              <a:buFont typeface="+mj-lt"/>
              <a:buAutoNum type="arabicPeriod"/>
            </a:pPr>
            <a:r>
              <a:rPr lang="en-US" sz="2800" dirty="0"/>
              <a:t>ETHIKE (</a:t>
            </a:r>
            <a:r>
              <a:rPr lang="en-US" sz="2800" dirty="0" err="1"/>
              <a:t>Aristotel</a:t>
            </a:r>
            <a:r>
              <a:rPr lang="en-US" sz="2800" dirty="0"/>
              <a:t>) = </a:t>
            </a:r>
            <a:r>
              <a:rPr lang="en-US" sz="2800" dirty="0" err="1"/>
              <a:t>ştiinţa</a:t>
            </a:r>
            <a:r>
              <a:rPr lang="en-US" sz="2800" dirty="0"/>
              <a:t> </a:t>
            </a:r>
            <a:r>
              <a:rPr lang="en-US" sz="2800" dirty="0" err="1"/>
              <a:t>cunoaşterii</a:t>
            </a:r>
            <a:r>
              <a:rPr lang="en-US" sz="2800" dirty="0"/>
              <a:t>.</a:t>
            </a:r>
          </a:p>
          <a:p>
            <a:r>
              <a:rPr lang="en-US" sz="2800" dirty="0"/>
              <a:t>Din "ETHOS" a </a:t>
            </a:r>
            <a:r>
              <a:rPr lang="en-US" sz="2800" dirty="0" err="1"/>
              <a:t>derivat</a:t>
            </a:r>
            <a:r>
              <a:rPr lang="en-US" sz="2800" dirty="0"/>
              <a:t> </a:t>
            </a:r>
            <a:r>
              <a:rPr lang="en-US" sz="2800" dirty="0" err="1"/>
              <a:t>cuvântul</a:t>
            </a:r>
            <a:r>
              <a:rPr lang="en-US" sz="2800" dirty="0"/>
              <a:t> "ETHICOS", cu </a:t>
            </a:r>
            <a:r>
              <a:rPr lang="en-US" sz="2800" dirty="0" err="1"/>
              <a:t>sensul</a:t>
            </a:r>
            <a:r>
              <a:rPr lang="en-US" sz="2800" dirty="0"/>
              <a:t> "din </a:t>
            </a:r>
            <a:r>
              <a:rPr lang="en-US" sz="2800" dirty="0" err="1"/>
              <a:t>sau</a:t>
            </a:r>
            <a:r>
              <a:rPr lang="en-US" sz="2800" dirty="0"/>
              <a:t> </a:t>
            </a:r>
            <a:r>
              <a:rPr lang="en-US" sz="2800" dirty="0" err="1"/>
              <a:t>pentru</a:t>
            </a:r>
            <a:r>
              <a:rPr lang="en-US" sz="2800" dirty="0"/>
              <a:t> </a:t>
            </a:r>
            <a:r>
              <a:rPr lang="en-US" sz="2800" dirty="0" err="1"/>
              <a:t>morală</a:t>
            </a:r>
            <a:r>
              <a:rPr lang="en-US" sz="2800" dirty="0"/>
              <a:t>", </a:t>
            </a:r>
            <a:r>
              <a:rPr lang="en-US" sz="2800" dirty="0" err="1"/>
              <a:t>utilizat</a:t>
            </a:r>
            <a:r>
              <a:rPr lang="en-US" sz="2800" dirty="0"/>
              <a:t> de </a:t>
            </a:r>
            <a:r>
              <a:rPr lang="en-US" sz="2800" dirty="0" err="1"/>
              <a:t>greci</a:t>
            </a:r>
            <a:r>
              <a:rPr lang="en-US" sz="2800" dirty="0"/>
              <a:t> </a:t>
            </a:r>
            <a:r>
              <a:rPr lang="en-US" sz="2800" dirty="0" err="1"/>
              <a:t>atunci</a:t>
            </a:r>
            <a:r>
              <a:rPr lang="en-US" sz="2800" dirty="0"/>
              <a:t> </a:t>
            </a:r>
            <a:r>
              <a:rPr lang="en-US" sz="2800" dirty="0" err="1"/>
              <a:t>când</a:t>
            </a:r>
            <a:r>
              <a:rPr lang="en-US" sz="2800" dirty="0"/>
              <a:t> </a:t>
            </a:r>
            <a:r>
              <a:rPr lang="en-US" sz="2800" dirty="0" err="1"/>
              <a:t>discutau</a:t>
            </a:r>
            <a:r>
              <a:rPr lang="en-US" sz="2800" dirty="0"/>
              <a:t> </a:t>
            </a:r>
            <a:r>
              <a:rPr lang="en-US" sz="2800" dirty="0" err="1"/>
              <a:t>despre</a:t>
            </a:r>
            <a:r>
              <a:rPr lang="en-US" sz="2800" dirty="0"/>
              <a:t> </a:t>
            </a:r>
            <a:r>
              <a:rPr lang="en-US" sz="2800" dirty="0" err="1"/>
              <a:t>principiile</a:t>
            </a:r>
            <a:r>
              <a:rPr lang="en-US" sz="2800" dirty="0"/>
              <a:t> </a:t>
            </a:r>
            <a:r>
              <a:rPr lang="en-US" sz="2800" dirty="0" err="1"/>
              <a:t>comportamentului</a:t>
            </a:r>
            <a:r>
              <a:rPr lang="en-US" sz="2800" dirty="0"/>
              <a:t> </a:t>
            </a:r>
            <a:r>
              <a:rPr lang="en-US" sz="2800" dirty="0" err="1"/>
              <a:t>uman</a:t>
            </a:r>
            <a:r>
              <a:rPr lang="en-US" sz="2800" dirty="0"/>
              <a:t>.</a:t>
            </a:r>
          </a:p>
          <a:p>
            <a:pPr lvl="1" rtl="0"/>
            <a:endParaRPr lang="ro-RO" dirty="0"/>
          </a:p>
          <a:p>
            <a:pPr rtl="0"/>
            <a:endParaRPr lang="ro-RO"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it-IT" sz="5400" b="1" i="1" dirty="0"/>
              <a:t>Etimologie, definiţii şi delimitări conceptuale</a:t>
            </a:r>
            <a:endParaRPr lang="ro-RO" dirty="0"/>
          </a:p>
        </p:txBody>
      </p:sp>
      <p:sp>
        <p:nvSpPr>
          <p:cNvPr id="2" name="Substituent conținut 1"/>
          <p:cNvSpPr>
            <a:spLocks noGrp="1"/>
          </p:cNvSpPr>
          <p:nvPr>
            <p:ph idx="1"/>
          </p:nvPr>
        </p:nvSpPr>
        <p:spPr/>
        <p:txBody>
          <a:bodyPr rtlCol="0">
            <a:normAutofit fontScale="92500" lnSpcReduction="10000"/>
          </a:bodyPr>
          <a:lstStyle/>
          <a:p>
            <a:r>
              <a:rPr lang="it-IT" dirty="0"/>
              <a:t>Etica a apărut ca ramură distinctă a cunoaşterii, datorită lui Socrate. Ca disciplină ştiinţifică ea există din timpul lui Aristotel, care a ridicat etica la nivelul "demnităţii ştiinţelor".</a:t>
            </a:r>
            <a:endParaRPr lang="en-US" dirty="0"/>
          </a:p>
          <a:p>
            <a:r>
              <a:rPr lang="it-IT" b="1" dirty="0"/>
              <a:t>Etica</a:t>
            </a:r>
            <a:r>
              <a:rPr lang="it-IT" dirty="0"/>
              <a:t> este definită ca "</a:t>
            </a:r>
            <a:r>
              <a:rPr lang="it-IT" i="1" dirty="0"/>
              <a:t>ştiinţa care se ocupă cu studiul principiilor morale, cu legăturile lor de dezvoltare istorică, cu conţinutul lor de clasă şi cu rolul lor în viaţa socială; totalitatea normelor de conduită morală corespunzătoare ideologiei unei clase sau </a:t>
            </a:r>
            <a:r>
              <a:rPr lang="ro-RO" i="1" dirty="0" err="1"/>
              <a:t>societăţi</a:t>
            </a:r>
            <a:r>
              <a:rPr lang="ro-RO" dirty="0"/>
              <a:t>".</a:t>
            </a:r>
            <a:endParaRPr lang="en-US" dirty="0"/>
          </a:p>
          <a:p>
            <a:r>
              <a:rPr lang="it-IT" b="1" dirty="0"/>
              <a:t>Etica </a:t>
            </a:r>
            <a:r>
              <a:rPr lang="it-IT" dirty="0"/>
              <a:t>reprezintă forma de cunoaştere şi legitimare în conştiinţă prin intermediul normelor şi imperativelor morale, a unor acte şi fapte omeneşti.</a:t>
            </a:r>
            <a:endParaRPr lang="ro-RO" dirty="0"/>
          </a:p>
          <a:p>
            <a:r>
              <a:rPr lang="it-IT" dirty="0"/>
              <a:t>Deşi înrudite, conceptele de </a:t>
            </a:r>
            <a:r>
              <a:rPr lang="it-IT" i="1" dirty="0"/>
              <a:t>etică şi morală, </a:t>
            </a:r>
            <a:r>
              <a:rPr lang="it-IT" dirty="0"/>
              <a:t>au origini şi substanţe diferite: </a:t>
            </a:r>
            <a:r>
              <a:rPr lang="it-IT" b="1" dirty="0"/>
              <a:t>etica</a:t>
            </a:r>
            <a:r>
              <a:rPr lang="it-IT" dirty="0"/>
              <a:t> este </a:t>
            </a:r>
            <a:r>
              <a:rPr lang="it-IT" i="1" dirty="0"/>
              <a:t>teoria şi ştiinţa moralei</a:t>
            </a:r>
            <a:r>
              <a:rPr lang="it-IT" dirty="0"/>
              <a:t>, în timp ce </a:t>
            </a:r>
            <a:r>
              <a:rPr lang="it-IT" b="1" dirty="0"/>
              <a:t>morala</a:t>
            </a:r>
            <a:r>
              <a:rPr lang="it-IT" dirty="0"/>
              <a:t> reprezintă </a:t>
            </a:r>
            <a:r>
              <a:rPr lang="it-IT" i="1" dirty="0"/>
              <a:t>obiectul de studiu al eticii</a:t>
            </a:r>
            <a:r>
              <a:rPr lang="ro-RO" dirty="0"/>
              <a:t>.</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fontScale="90000"/>
          </a:bodyPr>
          <a:lstStyle/>
          <a:p>
            <a:r>
              <a:rPr lang="it-IT" sz="5400" b="1" i="1" dirty="0"/>
              <a:t>Etimologie, definiţii şi delimitări conceptuale</a:t>
            </a:r>
            <a:endParaRPr lang="ro-RO" dirty="0"/>
          </a:p>
        </p:txBody>
      </p:sp>
      <p:sp>
        <p:nvSpPr>
          <p:cNvPr id="2" name="Substituent conținut 1"/>
          <p:cNvSpPr>
            <a:spLocks noGrp="1"/>
          </p:cNvSpPr>
          <p:nvPr>
            <p:ph idx="1"/>
          </p:nvPr>
        </p:nvSpPr>
        <p:spPr/>
        <p:txBody>
          <a:bodyPr rtlCol="0">
            <a:normAutofit/>
          </a:bodyPr>
          <a:lstStyle/>
          <a:p>
            <a:r>
              <a:rPr lang="it-IT" dirty="0"/>
              <a:t>Denumirea de etică este de origine greacă în timp ce morala îşi are originea în cuvîntul latin </a:t>
            </a:r>
            <a:r>
              <a:rPr lang="it-IT" i="1" dirty="0"/>
              <a:t>mos-moris</a:t>
            </a:r>
            <a:r>
              <a:rPr lang="it-IT" dirty="0"/>
              <a:t> (morav-moravuri), de unde a apărut şi termenul </a:t>
            </a:r>
            <a:r>
              <a:rPr lang="it-IT" i="1" dirty="0"/>
              <a:t>moralis</a:t>
            </a:r>
            <a:r>
              <a:rPr lang="it-IT" dirty="0"/>
              <a:t>, etimonul modern al termenului morală.</a:t>
            </a:r>
            <a:endParaRPr lang="ro-RO" dirty="0"/>
          </a:p>
          <a:p>
            <a:r>
              <a:rPr lang="pt-BR" dirty="0"/>
              <a:t>Aşadar, putem considera </a:t>
            </a:r>
            <a:r>
              <a:rPr lang="pt-BR" b="1" dirty="0"/>
              <a:t>etica </a:t>
            </a:r>
            <a:r>
              <a:rPr lang="pt-BR" dirty="0"/>
              <a:t>drept o ştiinţă a comportamentului, a moravurilor, un ansamblu de prescripţii concrete sau o teorie asupra moralei. </a:t>
            </a:r>
            <a:endParaRPr lang="ro-RO" dirty="0"/>
          </a:p>
          <a:p>
            <a:r>
              <a:rPr lang="ro-RO" b="1" dirty="0"/>
              <a:t>E</a:t>
            </a:r>
            <a:r>
              <a:rPr lang="pt-BR" b="1" dirty="0"/>
              <a:t>tica </a:t>
            </a:r>
            <a:r>
              <a:rPr lang="pt-BR" dirty="0"/>
              <a:t>reprezintă "</a:t>
            </a:r>
            <a:r>
              <a:rPr lang="pt-BR" i="1" dirty="0"/>
              <a:t>ansamblul regulilor de conduită împărtăşite de către o comunitate anume, reguli care sunt fundamentate pe distincţia între bine şi rău</a:t>
            </a:r>
            <a:r>
              <a:rPr lang="ro-RO" i="1" dirty="0"/>
              <a:t>”</a:t>
            </a:r>
            <a:r>
              <a:rPr lang="pt-BR" i="1" dirty="0"/>
              <a:t>, </a:t>
            </a:r>
            <a:r>
              <a:rPr lang="pt-BR" dirty="0"/>
              <a:t>în timp ce </a:t>
            </a:r>
            <a:r>
              <a:rPr lang="ro-RO" i="1" dirty="0"/>
              <a:t>”</a:t>
            </a:r>
            <a:r>
              <a:rPr lang="pt-BR" i="1" dirty="0"/>
              <a:t>morala cuprinde un ansamblu de principii de dimensiune universal-normativă."</a:t>
            </a:r>
            <a:endParaRPr lang="en-US" i="1" dirty="0"/>
          </a:p>
          <a:p>
            <a:endParaRPr lang="ro-RO" dirty="0"/>
          </a:p>
        </p:txBody>
      </p:sp>
    </p:spTree>
    <p:extLst>
      <p:ext uri="{BB962C8B-B14F-4D97-AF65-F5344CB8AC3E}">
        <p14:creationId xmlns:p14="http://schemas.microsoft.com/office/powerpoint/2010/main" val="358545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b="1" i="1" dirty="0"/>
              <a:t>Istoric şi abordări ale eticii</a:t>
            </a:r>
            <a:endParaRPr lang="ro-RO" dirty="0"/>
          </a:p>
        </p:txBody>
      </p:sp>
      <p:sp>
        <p:nvSpPr>
          <p:cNvPr id="2" name="Substituent conținut 1"/>
          <p:cNvSpPr>
            <a:spLocks noGrp="1"/>
          </p:cNvSpPr>
          <p:nvPr>
            <p:ph idx="1"/>
          </p:nvPr>
        </p:nvSpPr>
        <p:spPr/>
        <p:txBody>
          <a:bodyPr rtlCol="0">
            <a:normAutofit/>
          </a:bodyPr>
          <a:lstStyle/>
          <a:p>
            <a:r>
              <a:rPr lang="ro-RO" b="1" dirty="0"/>
              <a:t>Obiectul </a:t>
            </a:r>
            <a:r>
              <a:rPr lang="ro-RO" dirty="0"/>
              <a:t>eticii îl constituie căutarea unui răspuns la întrebarea „Ce este binele”? Răspunsurile la o asemenea întrebare a provocat însă, numeroase dispute. </a:t>
            </a:r>
            <a:endParaRPr lang="en-US" dirty="0"/>
          </a:p>
          <a:p>
            <a:r>
              <a:rPr lang="ro-RO" dirty="0"/>
              <a:t>De aici, probabil, demersul celor </a:t>
            </a:r>
            <a:r>
              <a:rPr lang="ro-RO" dirty="0" err="1"/>
              <a:t>interesaţi</a:t>
            </a:r>
            <a:r>
              <a:rPr lang="ro-RO" dirty="0"/>
              <a:t> de etică de a-</a:t>
            </a:r>
            <a:r>
              <a:rPr lang="ro-RO" dirty="0" err="1"/>
              <a:t>şi</a:t>
            </a:r>
            <a:r>
              <a:rPr lang="ro-RO" dirty="0"/>
              <a:t> îndrepta </a:t>
            </a:r>
            <a:r>
              <a:rPr lang="ro-RO" dirty="0" err="1"/>
              <a:t>atenţia</a:t>
            </a:r>
            <a:r>
              <a:rPr lang="ro-RO" dirty="0"/>
              <a:t> de la </a:t>
            </a:r>
            <a:r>
              <a:rPr lang="ro-RO" dirty="0" err="1"/>
              <a:t>proprietăţile</a:t>
            </a:r>
            <a:r>
              <a:rPr lang="ro-RO" dirty="0"/>
              <a:t> conceptului de </a:t>
            </a:r>
            <a:r>
              <a:rPr lang="ro-RO" i="1" dirty="0"/>
              <a:t>bine</a:t>
            </a:r>
            <a:r>
              <a:rPr lang="ro-RO" dirty="0"/>
              <a:t> spre problema comportamentului </a:t>
            </a:r>
            <a:r>
              <a:rPr lang="ro-RO" dirty="0" err="1"/>
              <a:t>fiinţei</a:t>
            </a:r>
            <a:r>
              <a:rPr lang="ro-RO" dirty="0"/>
              <a:t> umane, căutând răspunsuri la întrebări de genul: </a:t>
            </a:r>
            <a:r>
              <a:rPr lang="ro-RO" i="1" dirty="0"/>
              <a:t>Ce este bine?, Ce este rău?, Ce este corect?, Ce este </a:t>
            </a:r>
            <a:r>
              <a:rPr lang="ro-RO" i="1" dirty="0" err="1"/>
              <a:t>greşit</a:t>
            </a:r>
            <a:r>
              <a:rPr lang="ro-RO" i="1" dirty="0"/>
              <a:t>?.</a:t>
            </a:r>
            <a:r>
              <a:rPr lang="ro-RO" dirty="0"/>
              <a:t> Răspunsurile la asemenea întrebări oferă prilejul de a constata caracterul complex pe care îl oferă realitatea </a:t>
            </a:r>
            <a:r>
              <a:rPr lang="ro-RO" dirty="0" err="1"/>
              <a:t>relaţiilor</a:t>
            </a:r>
            <a:r>
              <a:rPr lang="ro-RO" dirty="0"/>
              <a:t> interumane </a:t>
            </a:r>
            <a:r>
              <a:rPr lang="ro-RO" dirty="0" err="1"/>
              <a:t>şi</a:t>
            </a:r>
            <a:r>
              <a:rPr lang="ro-RO" dirty="0"/>
              <a:t> inter-cauzalitatea care domină sfera comportamentului uman.</a:t>
            </a:r>
            <a:endParaRPr lang="en-US" dirty="0"/>
          </a:p>
          <a:p>
            <a:endParaRPr lang="ro-RO" dirty="0"/>
          </a:p>
        </p:txBody>
      </p:sp>
    </p:spTree>
    <p:extLst>
      <p:ext uri="{BB962C8B-B14F-4D97-AF65-F5344CB8AC3E}">
        <p14:creationId xmlns:p14="http://schemas.microsoft.com/office/powerpoint/2010/main" val="12365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b="1" i="1" dirty="0"/>
              <a:t>Rolul şi funcţiile eticii în societate</a:t>
            </a:r>
            <a:endParaRPr lang="ro-RO" dirty="0"/>
          </a:p>
        </p:txBody>
      </p:sp>
      <p:sp>
        <p:nvSpPr>
          <p:cNvPr id="2" name="Substituent conținut 1"/>
          <p:cNvSpPr>
            <a:spLocks noGrp="1"/>
          </p:cNvSpPr>
          <p:nvPr>
            <p:ph idx="1"/>
          </p:nvPr>
        </p:nvSpPr>
        <p:spPr/>
        <p:txBody>
          <a:bodyPr rtlCol="0">
            <a:normAutofit fontScale="92500"/>
          </a:bodyPr>
          <a:lstStyle/>
          <a:p>
            <a:r>
              <a:rPr lang="ro-RO" b="1" dirty="0"/>
              <a:t>Scopul</a:t>
            </a:r>
            <a:r>
              <a:rPr lang="ro-RO" dirty="0"/>
              <a:t> demersurilor etice îl reprezintă moralitatea.</a:t>
            </a:r>
            <a:endParaRPr lang="en-US" dirty="0"/>
          </a:p>
          <a:p>
            <a:r>
              <a:rPr lang="ro-RO" b="1" dirty="0"/>
              <a:t>Misiunea </a:t>
            </a:r>
            <a:r>
              <a:rPr lang="ro-RO" dirty="0"/>
              <a:t>eticii este nu numai de a expune aspectele teoretice ale moralei, ci </a:t>
            </a:r>
            <a:r>
              <a:rPr lang="ro-RO" dirty="0" err="1"/>
              <a:t>şi</a:t>
            </a:r>
            <a:r>
              <a:rPr lang="ro-RO" dirty="0"/>
              <a:t> de a constitui un ghid practic, real, în îndrumarea </a:t>
            </a:r>
            <a:r>
              <a:rPr lang="ro-RO" dirty="0" err="1"/>
              <a:t>şi</a:t>
            </a:r>
            <a:r>
              <a:rPr lang="ro-RO" dirty="0"/>
              <a:t> ameliorarea </a:t>
            </a:r>
            <a:r>
              <a:rPr lang="ro-RO" dirty="0" err="1"/>
              <a:t>vieţii</a:t>
            </a:r>
            <a:r>
              <a:rPr lang="ro-RO" dirty="0"/>
              <a:t> morale a </a:t>
            </a:r>
            <a:r>
              <a:rPr lang="ro-RO" dirty="0" err="1"/>
              <a:t>societăţii</a:t>
            </a:r>
            <a:r>
              <a:rPr lang="ro-RO" dirty="0"/>
              <a:t>. </a:t>
            </a:r>
            <a:endParaRPr lang="en-US" dirty="0"/>
          </a:p>
          <a:p>
            <a:r>
              <a:rPr lang="ro-RO" b="1" dirty="0"/>
              <a:t>Rolul</a:t>
            </a:r>
            <a:r>
              <a:rPr lang="ro-RO" dirty="0"/>
              <a:t> eticii este să ajute oamenii </a:t>
            </a:r>
            <a:r>
              <a:rPr lang="ro-RO" dirty="0" err="1"/>
              <a:t>şi</a:t>
            </a:r>
            <a:r>
              <a:rPr lang="ro-RO" dirty="0"/>
              <a:t> </a:t>
            </a:r>
            <a:r>
              <a:rPr lang="ro-RO" dirty="0" err="1"/>
              <a:t>instituţiile</a:t>
            </a:r>
            <a:r>
              <a:rPr lang="ro-RO" dirty="0"/>
              <a:t> să decidă ce este mai bine să facă, pe ce criterii să aleagă </a:t>
            </a:r>
            <a:r>
              <a:rPr lang="ro-RO" dirty="0" err="1"/>
              <a:t>şi</a:t>
            </a:r>
            <a:r>
              <a:rPr lang="ro-RO" dirty="0"/>
              <a:t> care le sunt </a:t>
            </a:r>
            <a:r>
              <a:rPr lang="ro-RO" dirty="0" err="1"/>
              <a:t>motivaţiile</a:t>
            </a:r>
            <a:r>
              <a:rPr lang="ro-RO" dirty="0"/>
              <a:t> morale în </a:t>
            </a:r>
            <a:r>
              <a:rPr lang="ro-RO" dirty="0" err="1"/>
              <a:t>acţiunile</a:t>
            </a:r>
            <a:r>
              <a:rPr lang="ro-RO" dirty="0"/>
              <a:t> lor. Unii consideră că etica, ca </a:t>
            </a:r>
            <a:r>
              <a:rPr lang="ro-RO" dirty="0" err="1"/>
              <a:t>ştiinţă</a:t>
            </a:r>
            <a:r>
              <a:rPr lang="ro-RO" dirty="0"/>
              <a:t>, nu are utilitate deoarece aceasta are un caracter normativ vizând conduita oamenilor, neputându-i </a:t>
            </a:r>
            <a:r>
              <a:rPr lang="ro-RO" dirty="0" err="1"/>
              <a:t>influenţa</a:t>
            </a:r>
            <a:r>
              <a:rPr lang="ro-RO" dirty="0"/>
              <a:t>, în mod real la un comportament real. </a:t>
            </a:r>
            <a:r>
              <a:rPr lang="ro-RO" b="1" dirty="0"/>
              <a:t>Rolul</a:t>
            </a:r>
            <a:r>
              <a:rPr lang="ro-RO" dirty="0"/>
              <a:t> eticii este să ajute oamenii să decidă ce este mai bine să facă, pe ce criterii să aleagă </a:t>
            </a:r>
            <a:r>
              <a:rPr lang="ro-RO" dirty="0" err="1"/>
              <a:t>şi</a:t>
            </a:r>
            <a:r>
              <a:rPr lang="ro-RO" dirty="0"/>
              <a:t> care sunt </a:t>
            </a:r>
            <a:r>
              <a:rPr lang="ro-RO" dirty="0" err="1"/>
              <a:t>motivaţiile</a:t>
            </a:r>
            <a:r>
              <a:rPr lang="ro-RO" dirty="0"/>
              <a:t> morale în </a:t>
            </a:r>
            <a:r>
              <a:rPr lang="ro-RO" dirty="0" err="1"/>
              <a:t>acţiunile</a:t>
            </a:r>
            <a:r>
              <a:rPr lang="ro-RO" dirty="0"/>
              <a:t> pe care le întreprind.</a:t>
            </a:r>
          </a:p>
        </p:txBody>
      </p:sp>
    </p:spTree>
    <p:extLst>
      <p:ext uri="{BB962C8B-B14F-4D97-AF65-F5344CB8AC3E}">
        <p14:creationId xmlns:p14="http://schemas.microsoft.com/office/powerpoint/2010/main" val="195105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p:cNvSpPr>
            <a:spLocks noGrp="1"/>
          </p:cNvSpPr>
          <p:nvPr>
            <p:ph type="title"/>
          </p:nvPr>
        </p:nvSpPr>
        <p:spPr/>
        <p:txBody>
          <a:bodyPr rtlCol="0">
            <a:normAutofit/>
          </a:bodyPr>
          <a:lstStyle/>
          <a:p>
            <a:r>
              <a:rPr lang="it-IT" sz="5400" b="1" i="1" dirty="0"/>
              <a:t>Rolul şi funcţiile eticii în societate</a:t>
            </a:r>
            <a:endParaRPr lang="ro-RO" dirty="0"/>
          </a:p>
        </p:txBody>
      </p:sp>
      <p:sp>
        <p:nvSpPr>
          <p:cNvPr id="2" name="Substituent conținut 1"/>
          <p:cNvSpPr>
            <a:spLocks noGrp="1"/>
          </p:cNvSpPr>
          <p:nvPr>
            <p:ph idx="1"/>
          </p:nvPr>
        </p:nvSpPr>
        <p:spPr/>
        <p:txBody>
          <a:bodyPr rtlCol="0">
            <a:normAutofit/>
          </a:bodyPr>
          <a:lstStyle/>
          <a:p>
            <a:r>
              <a:rPr lang="ro-RO" i="1" dirty="0"/>
              <a:t>Libertatea oricui are o singura limită: libertatea altei persoane</a:t>
            </a:r>
            <a:r>
              <a:rPr lang="ro-RO" dirty="0"/>
              <a:t>. </a:t>
            </a:r>
            <a:r>
              <a:rPr lang="ro-RO" b="1" dirty="0"/>
              <a:t>Problemele centrale </a:t>
            </a:r>
            <a:r>
              <a:rPr lang="ro-RO" dirty="0"/>
              <a:t>ale moralei sunt următoarele:</a:t>
            </a:r>
            <a:endParaRPr lang="en-US" dirty="0"/>
          </a:p>
          <a:p>
            <a:r>
              <a:rPr lang="ro-RO" dirty="0"/>
              <a:t>Ce ar trebui să facem (ce ar fi bine, drept, corect, onest)?Cum ar trebui să-i judecam pe </a:t>
            </a:r>
            <a:r>
              <a:rPr lang="ro-RO" dirty="0" err="1"/>
              <a:t>alţii</a:t>
            </a:r>
            <a:r>
              <a:rPr lang="ro-RO" dirty="0"/>
              <a:t> </a:t>
            </a:r>
            <a:r>
              <a:rPr lang="ro-RO" dirty="0" err="1"/>
              <a:t>şi</a:t>
            </a:r>
            <a:r>
              <a:rPr lang="ro-RO" dirty="0"/>
              <a:t> pe noi </a:t>
            </a:r>
            <a:r>
              <a:rPr lang="ro-RO" dirty="0" err="1"/>
              <a:t>înşine</a:t>
            </a:r>
            <a:r>
              <a:rPr lang="ro-RO" dirty="0"/>
              <a:t>? Cum trebuie să-i tratăm pe </a:t>
            </a:r>
            <a:r>
              <a:rPr lang="ro-RO" dirty="0" err="1"/>
              <a:t>alţii</a:t>
            </a:r>
            <a:r>
              <a:rPr lang="ro-RO" dirty="0"/>
              <a:t> </a:t>
            </a:r>
            <a:r>
              <a:rPr lang="ro-RO" dirty="0" err="1"/>
              <a:t>şi</a:t>
            </a:r>
            <a:r>
              <a:rPr lang="ro-RO" dirty="0"/>
              <a:t> să admitem să fim </a:t>
            </a:r>
            <a:r>
              <a:rPr lang="ro-RO" dirty="0" err="1"/>
              <a:t>trataţi</a:t>
            </a:r>
            <a:r>
              <a:rPr lang="ro-RO" dirty="0"/>
              <a:t> de </a:t>
            </a:r>
            <a:r>
              <a:rPr lang="ro-RO" dirty="0" err="1"/>
              <a:t>ceilalţi</a:t>
            </a:r>
            <a:r>
              <a:rPr lang="ro-RO" dirty="0"/>
              <a:t>?</a:t>
            </a:r>
            <a:endParaRPr lang="en-US" dirty="0"/>
          </a:p>
          <a:p>
            <a:r>
              <a:rPr lang="ro-RO" dirty="0"/>
              <a:t>Ce scopuri sunt demne de a fi urmate în </a:t>
            </a:r>
            <a:r>
              <a:rPr lang="ro-RO" dirty="0" err="1"/>
              <a:t>viaţă</a:t>
            </a:r>
            <a:r>
              <a:rPr lang="ro-RO" dirty="0"/>
              <a:t>? Care este cel mai bun mod de </a:t>
            </a:r>
            <a:r>
              <a:rPr lang="ro-RO" dirty="0" err="1"/>
              <a:t>viaţă</a:t>
            </a:r>
            <a:r>
              <a:rPr lang="ro-RO" dirty="0"/>
              <a:t>?</a:t>
            </a:r>
            <a:endParaRPr lang="en-US" dirty="0"/>
          </a:p>
          <a:p>
            <a:r>
              <a:rPr lang="ro-RO" dirty="0"/>
              <a:t>Ce fel de persoană ar trebui să fiu?</a:t>
            </a:r>
          </a:p>
        </p:txBody>
      </p:sp>
    </p:spTree>
    <p:extLst>
      <p:ext uri="{BB962C8B-B14F-4D97-AF65-F5344CB8AC3E}">
        <p14:creationId xmlns:p14="http://schemas.microsoft.com/office/powerpoint/2010/main" val="235867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zentare pentru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844_TF03460637" id="{A48E8628-0EA4-4C77-B857-A73B11C66066}" vid="{3BAFCB72-AB29-4A50-AFAC-99EEAA6D0BD3}"/>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Prezentare pentru brainstorming de afaceri</Template>
  <TotalTime>4738</TotalTime>
  <Words>2412</Words>
  <Application>Microsoft Office PowerPoint</Application>
  <PresentationFormat>Ecran lat</PresentationFormat>
  <Paragraphs>137</Paragraphs>
  <Slides>24</Slides>
  <Notes>24</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24</vt:i4>
      </vt:variant>
    </vt:vector>
  </HeadingPairs>
  <TitlesOfParts>
    <vt:vector size="29" baseType="lpstr">
      <vt:lpstr>Arial</vt:lpstr>
      <vt:lpstr>Calibri</vt:lpstr>
      <vt:lpstr>Palatino Linotype</vt:lpstr>
      <vt:lpstr>Wingdings 2</vt:lpstr>
      <vt:lpstr>Prezentare pentru brainstorming</vt:lpstr>
      <vt:lpstr>Etică profesională și proprietate intelectuală </vt:lpstr>
      <vt:lpstr>Condiții de absolvire a cursului</vt:lpstr>
      <vt:lpstr>Condiții de absolvire a cursului</vt:lpstr>
      <vt:lpstr>Etimologie, definiţii şi delimitări conceptuale </vt:lpstr>
      <vt:lpstr>Etimologie, definiţii şi delimitări conceptuale</vt:lpstr>
      <vt:lpstr>Etimologie, definiţii şi delimitări conceptuale</vt:lpstr>
      <vt:lpstr>Istoric şi abordări ale eticii</vt:lpstr>
      <vt:lpstr>Rolul şi funcţiile eticii în societate</vt:lpstr>
      <vt:lpstr>Rolul şi funcţiile eticii în societate</vt:lpstr>
      <vt:lpstr>Conceptele de morală şi moralitate</vt:lpstr>
      <vt:lpstr>Conceptele de morală şi moralitate</vt:lpstr>
      <vt:lpstr>Conceptele de morală şi moralitate</vt:lpstr>
      <vt:lpstr>Valorile morale fundamentale</vt:lpstr>
      <vt:lpstr>Valorile morale fundamentale</vt:lpstr>
      <vt:lpstr>Valorile morale fundamentale</vt:lpstr>
      <vt:lpstr>Legea morală şi normele sociale</vt:lpstr>
      <vt:lpstr>Legea morală şi normele sociale</vt:lpstr>
      <vt:lpstr>Legea morală şi normele sociale</vt:lpstr>
      <vt:lpstr>Legea morală şi normele sociale</vt:lpstr>
      <vt:lpstr>Simţul etic sau conştiinţa morală</vt:lpstr>
      <vt:lpstr>Simţul etic sau conştiinţa morală</vt:lpstr>
      <vt:lpstr>Simţul etic sau conştiinţa morală</vt:lpstr>
      <vt:lpstr>Responsabilitatea morală</vt:lpstr>
      <vt:lpstr>Responsabilitatea morală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 și integritate academică</dc:title>
  <dc:creator>DAN LAURENTIU GRECU</dc:creator>
  <cp:lastModifiedBy>Dan-Laurentiu Grecu</cp:lastModifiedBy>
  <cp:revision>37</cp:revision>
  <dcterms:created xsi:type="dcterms:W3CDTF">2019-02-21T05:05:53Z</dcterms:created>
  <dcterms:modified xsi:type="dcterms:W3CDTF">2022-03-11T15:27:48Z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