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0"/>
  </p:notesMasterIdLst>
  <p:handoutMasterIdLst>
    <p:handoutMasterId r:id="rId41"/>
  </p:handoutMasterIdLst>
  <p:sldIdLst>
    <p:sldId id="272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33" r:id="rId39"/>
  </p:sldIdLst>
  <p:sldSz cx="12192000" cy="6858000"/>
  <p:notesSz cx="6858000" cy="9144000"/>
  <p:defaultTextStyle>
    <a:defPPr rtl="0"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 autoAdjust="0"/>
  </p:normalViewPr>
  <p:slideViewPr>
    <p:cSldViewPr snapToGrid="0">
      <p:cViewPr varScale="1">
        <p:scale>
          <a:sx n="72" d="100"/>
          <a:sy n="72" d="100"/>
        </p:scale>
        <p:origin x="420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1AA21096-48A4-4796-BDB6-9DBAAEE1C8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 dirty="0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CD59F06-4E4C-457C-9FE8-4FA5ABF10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67DD4-8F0C-4AE7-98EF-BEE60E74B5D1}" type="datetime1">
              <a:rPr lang="ro-RO" smtClean="0"/>
              <a:t>09.04.2021</a:t>
            </a:fld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42665B7C-A516-4E7D-845C-9A3A55D2C2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E08592C1-AE3A-4B96-B583-3FE63340E3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DF52E-0C5B-40FA-8F9D-0D0013847B23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236257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4665F9-0014-49E2-8C3A-467FDE07953D}" type="datetime1">
              <a:rPr lang="ro-RO" smtClean="0"/>
              <a:t>09.04.2021</a:t>
            </a:fld>
            <a:endParaRPr lang="ro-RO" dirty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dirty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-RO" dirty="0"/>
              <a:t>Editați stilurile de text coordonator</a:t>
            </a:r>
          </a:p>
          <a:p>
            <a:pPr lvl="1" rtl="0"/>
            <a:r>
              <a:rPr lang="ro-RO" dirty="0"/>
              <a:t>Al doilea nivel</a:t>
            </a:r>
          </a:p>
          <a:p>
            <a:pPr lvl="2" rtl="0"/>
            <a:r>
              <a:rPr lang="ro-RO" dirty="0"/>
              <a:t>Al treilea nivel</a:t>
            </a:r>
          </a:p>
          <a:p>
            <a:pPr lvl="3" rtl="0"/>
            <a:r>
              <a:rPr lang="ro-RO" dirty="0"/>
              <a:t>Al patrulea nivel</a:t>
            </a:r>
          </a:p>
          <a:p>
            <a:pPr lvl="4" rtl="0"/>
            <a:r>
              <a:rPr lang="ro-RO" dirty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ro-RO" smtClean="0"/>
              <a:t>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58326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3070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70635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23285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22326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64311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8706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13633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49222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77277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724680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45773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545140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99018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233259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36074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56822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924678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297228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101761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7085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197974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30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266411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31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479494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32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798322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33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459935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34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111034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35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152590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36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140868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37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667572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38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67815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13487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0799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28780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92817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01966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23440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Dreptunghi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ro-RO" dirty="0"/>
            </a:p>
          </p:txBody>
        </p:sp>
        <p:cxnSp>
          <p:nvCxnSpPr>
            <p:cNvPr id="7" name="Conector drept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Conector drept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u 8"/>
          <p:cNvSpPr>
            <a:spLocks noGrp="1"/>
          </p:cNvSpPr>
          <p:nvPr>
            <p:ph type="ctrTitle" hasCustomPrompt="1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17" name="Subtitlu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ro-RO"/>
              <a:t>Faceți clic pentru a edita stilul de subtitlu coordonator</a:t>
            </a:r>
            <a:endParaRPr kumimoji="0" lang="ro-RO" dirty="0"/>
          </a:p>
        </p:txBody>
      </p:sp>
      <p:sp>
        <p:nvSpPr>
          <p:cNvPr id="30" name="Substituent dată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F7655B-E455-4446-BCA3-031AF82635C0}" type="datetime1">
              <a:rPr lang="ro-RO" smtClean="0"/>
              <a:t>09.04.2021</a:t>
            </a:fld>
            <a:endParaRPr lang="ro-RO" dirty="0"/>
          </a:p>
        </p:txBody>
      </p:sp>
      <p:sp>
        <p:nvSpPr>
          <p:cNvPr id="19" name="Substituent subsol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27" name="Substituent număr diapozitiv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u ș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 eaLnBrk="1" latinLnBrk="0" hangingPunct="1">
              <a:defRPr/>
            </a:lvl1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D95C3-D664-47AB-A6FE-1EE4526F7696}" type="datetime1">
              <a:rPr lang="ro-RO" smtClean="0"/>
              <a:t>09.04.2021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>
            <a:lvl1pPr rtl="0" eaLnBrk="1" latinLnBrk="0" hangingPunct="1">
              <a:defRPr/>
            </a:lvl1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9A964C-AE23-42FB-AC8F-82A17431EDDA}" type="datetime1">
              <a:rPr lang="ro-RO" smtClean="0"/>
              <a:t>09.04.2021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 eaLnBrk="1" latinLnBrk="0" hangingPunct="1">
              <a:defRPr/>
            </a:lvl1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833575-1D71-48D1-A2C6-7276DFC375A4}" type="datetime1">
              <a:rPr lang="ro-RO" smtClean="0"/>
              <a:t>09.04.2021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 rtl="0" eaLnBrk="1" latinLnBrk="0" hangingPunct="1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D2B4E9-C64D-4D00-B3E1-1AD5A62B5CDD}" type="datetime1">
              <a:rPr lang="ro-RO" smtClean="0"/>
              <a:t>09.04.2021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 rtl="0" eaLnBrk="1" latinLnBrk="0" hangingPunct="1"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 rtl="0" eaLnBrk="1" latinLnBrk="0" hangingPunct="1"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7E55A8-BABA-4469-AE8A-C76E07EC8F91}" type="datetime1">
              <a:rPr lang="ro-RO" smtClean="0"/>
              <a:t>09.04.2021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 rtl="0" eaLnBrk="1" latinLnBrk="0" hangingPunct="1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</p:txBody>
      </p:sp>
      <p:sp>
        <p:nvSpPr>
          <p:cNvPr id="5" name="Substituent conținut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 rtl="0" eaLnBrk="1" latinLnBrk="0" hangingPunct="1"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 rtl="0" eaLnBrk="1" latinLnBrk="0" hangingPunct="1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 rtl="0" eaLnBrk="1" latinLnBrk="0" hangingPunct="1"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35EB17-7FDC-406A-8FA0-1F6F3DBFBDDE}" type="datetime1">
              <a:rPr lang="ro-RO" smtClean="0"/>
              <a:t>09.04.2021</a:t>
            </a:fld>
            <a:endParaRPr lang="ro-RO" dirty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950EA7-460C-4D78-AA9B-F019F69040DF}" type="datetime1">
              <a:rPr lang="ro-RO" smtClean="0"/>
              <a:t>09.04.2021</a:t>
            </a:fld>
            <a:endParaRPr lang="ro-RO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32D4D-6AD4-41DC-B646-0BC377932579}" type="datetime1">
              <a:rPr lang="ro-RO" smtClean="0"/>
              <a:t>09.04.2021</a:t>
            </a:fld>
            <a:endParaRPr lang="ro-RO" dirty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 rtl="0" eaLnBrk="1" latinLnBrk="0" hangingPunct="1"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 rtl="0" eaLnBrk="1" latinLnBrk="0" hangingPunct="1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D12612-D61A-464D-860B-8F04D9443370}" type="datetime1">
              <a:rPr lang="ro-RO" smtClean="0"/>
              <a:t>09.04.2021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reptunghi cu un colț tăiat și rotunjit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o-RO" sz="1800" dirty="0"/>
          </a:p>
        </p:txBody>
      </p:sp>
      <p:sp>
        <p:nvSpPr>
          <p:cNvPr id="12" name="Triunghi dreptunghic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o-RO" sz="1800" dirty="0"/>
          </a:p>
        </p:txBody>
      </p: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imagine 2" descr="Un substituent gol pentru a adăuga o imagine. Faceți clic pe substituent și selectați imaginea pe care doriți s-o adăugați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ro-RO"/>
              <a:t>Faceți clic pe pictogramă pentru a adăuga o imagine</a:t>
            </a:r>
            <a:endParaRPr kumimoji="0" lang="ro-RO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 rtl="0" eaLnBrk="1" latinLnBrk="0" hangingPunct="1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B1AE09-3DAD-4117-8310-A7C4ADD4289A}" type="datetime1">
              <a:rPr lang="ro-RO" smtClean="0"/>
              <a:t>09.04.2021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  <p:sp>
        <p:nvSpPr>
          <p:cNvPr id="10" name="Formă liberă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ro-RO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ă liberă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ro-RO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Dreptunghi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dirty="0"/>
            </a:p>
          </p:txBody>
        </p:sp>
        <p:grpSp>
          <p:nvGrpSpPr>
            <p:cNvPr id="27" name="Gr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ormă liberă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ro-RO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ormă liberă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ro-RO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ormă liberă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ro-RO" sz="1800" dirty="0"/>
                </a:p>
              </p:txBody>
            </p:sp>
            <p:sp>
              <p:nvSpPr>
                <p:cNvPr id="33" name="Formă liberă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ro-RO" sz="1800" dirty="0"/>
                </a:p>
              </p:txBody>
            </p:sp>
          </p:grpSp>
        </p:grpSp>
      </p:grpSp>
      <p:sp>
        <p:nvSpPr>
          <p:cNvPr id="9" name="Substituent titlu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0" name="Substituent text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ro-RO" dirty="0"/>
              <a:t>Editați stilurile de text coordonator</a:t>
            </a:r>
          </a:p>
          <a:p>
            <a:pPr lvl="1" rtl="0" eaLnBrk="1" latinLnBrk="0" hangingPunct="1"/>
            <a:r>
              <a:rPr lang="ro-RO" dirty="0"/>
              <a:t>Al doilea nivel</a:t>
            </a:r>
          </a:p>
          <a:p>
            <a:pPr lvl="2" rtl="0" eaLnBrk="1" latinLnBrk="0" hangingPunct="1"/>
            <a:r>
              <a:rPr lang="ro-RO" dirty="0"/>
              <a:t>Al treilea nivel</a:t>
            </a:r>
          </a:p>
          <a:p>
            <a:pPr lvl="3" rtl="0" eaLnBrk="1" latinLnBrk="0" hangingPunct="1"/>
            <a:r>
              <a:rPr lang="ro-RO" dirty="0"/>
              <a:t>Al patrulea nivel</a:t>
            </a:r>
          </a:p>
          <a:p>
            <a:pPr lvl="4" rtl="0" eaLnBrk="1" latinLnBrk="0" hangingPunct="1"/>
            <a:r>
              <a:rPr lang="ro-RO" dirty="0"/>
              <a:t>Al cincilea nivel</a:t>
            </a:r>
          </a:p>
        </p:txBody>
      </p:sp>
      <p:sp>
        <p:nvSpPr>
          <p:cNvPr id="10" name="Substituent dată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393FC67A-5DED-40C8-B1E7-9D4AB3BCE719}" type="datetime1">
              <a:rPr lang="ro-RO" smtClean="0"/>
              <a:t>09.04.2021</a:t>
            </a:fld>
            <a:endParaRPr lang="ro-RO" dirty="0"/>
          </a:p>
        </p:txBody>
      </p:sp>
      <p:sp>
        <p:nvSpPr>
          <p:cNvPr id="22" name="Substituent subsol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18" name="Substituent număr diapozitiv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ro-RO" smtClean="0"/>
              <a:pPr rtl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it-IT" dirty="0"/>
              <a:t>E</a:t>
            </a:r>
            <a:r>
              <a:rPr lang="ro-RO" dirty="0" err="1"/>
              <a:t>lemente</a:t>
            </a:r>
            <a:r>
              <a:rPr lang="ro-RO" dirty="0"/>
              <a:t> fundamentale de </a:t>
            </a:r>
            <a:r>
              <a:rPr lang="it-IT" dirty="0"/>
              <a:t>proprietate in</a:t>
            </a:r>
            <a:r>
              <a:rPr lang="ro-RO" dirty="0" err="1"/>
              <a:t>dustrială</a:t>
            </a:r>
            <a:r>
              <a:rPr lang="it-IT" dirty="0"/>
              <a:t> 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5" name="Subtitlu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o-RO" dirty="0"/>
              <a:t> </a:t>
            </a:r>
          </a:p>
          <a:p>
            <a:pPr rtl="0"/>
            <a:r>
              <a:rPr lang="ro-RO" dirty="0"/>
              <a:t>Note de curs</a:t>
            </a:r>
          </a:p>
          <a:p>
            <a:pPr rtl="0"/>
            <a:endParaRPr lang="ro-RO" dirty="0"/>
          </a:p>
          <a:p>
            <a:pPr rtl="0"/>
            <a:endParaRPr lang="ro-RO" dirty="0"/>
          </a:p>
          <a:p>
            <a:pPr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INDUSTRIALĂ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4E240FB6-5E4C-4C23-B73D-8A47DBD50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70" y="1169233"/>
            <a:ext cx="10028420" cy="544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INDUSTRIALĂ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 err="1"/>
              <a:t>Invenţia</a:t>
            </a:r>
            <a:r>
              <a:rPr lang="en-US" b="1" dirty="0"/>
              <a:t> </a:t>
            </a:r>
            <a:r>
              <a:rPr lang="en-US" b="1" dirty="0" err="1"/>
              <a:t>brevetată</a:t>
            </a:r>
            <a:r>
              <a:rPr lang="en-US" b="1" dirty="0"/>
              <a:t>. </a:t>
            </a:r>
            <a:endParaRPr lang="en-US" dirty="0"/>
          </a:p>
          <a:p>
            <a:r>
              <a:rPr lang="en-US" dirty="0" err="1"/>
              <a:t>Invenţia</a:t>
            </a:r>
            <a:r>
              <a:rPr lang="en-US" dirty="0"/>
              <a:t> ca </a:t>
            </a:r>
            <a:r>
              <a:rPr lang="en-US" dirty="0" err="1"/>
              <a:t>soluţie</a:t>
            </a:r>
            <a:r>
              <a:rPr lang="en-US" dirty="0"/>
              <a:t> </a:t>
            </a:r>
            <a:r>
              <a:rPr lang="en-US" dirty="0" err="1"/>
              <a:t>tehnică</a:t>
            </a:r>
            <a:r>
              <a:rPr lang="en-US" dirty="0"/>
              <a:t> </a:t>
            </a:r>
            <a:r>
              <a:rPr lang="en-US" dirty="0" err="1"/>
              <a:t>nouă</a:t>
            </a:r>
            <a:r>
              <a:rPr lang="en-US" dirty="0"/>
              <a:t>, </a:t>
            </a:r>
            <a:r>
              <a:rPr lang="en-US" dirty="0" err="1"/>
              <a:t>inventivă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aplicabilă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importantă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societate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capacitatea</a:t>
            </a:r>
            <a:r>
              <a:rPr lang="en-US" dirty="0"/>
              <a:t> de a </a:t>
            </a:r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progresul</a:t>
            </a:r>
            <a:r>
              <a:rPr lang="en-US" dirty="0"/>
              <a:t> </a:t>
            </a:r>
            <a:r>
              <a:rPr lang="en-US" dirty="0" err="1"/>
              <a:t>tehnic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susţine</a:t>
            </a:r>
            <a:r>
              <a:rPr lang="en-US" dirty="0"/>
              <a:t> </a:t>
            </a:r>
            <a:r>
              <a:rPr lang="en-US" dirty="0" err="1"/>
              <a:t>inovarea</a:t>
            </a:r>
            <a:r>
              <a:rPr lang="en-US" dirty="0"/>
              <a:t> ca </a:t>
            </a:r>
            <a:r>
              <a:rPr lang="en-US" dirty="0" err="1"/>
              <a:t>proces</a:t>
            </a:r>
            <a:r>
              <a:rPr lang="en-US" dirty="0"/>
              <a:t> cu </a:t>
            </a:r>
            <a:r>
              <a:rPr lang="en-US" dirty="0" err="1"/>
              <a:t>finalitate</a:t>
            </a:r>
            <a:r>
              <a:rPr lang="en-US" dirty="0"/>
              <a:t> pe </a:t>
            </a:r>
            <a:r>
              <a:rPr lang="en-US" dirty="0" err="1"/>
              <a:t>piaţă</a:t>
            </a:r>
            <a:r>
              <a:rPr lang="en-US" dirty="0"/>
              <a:t>. </a:t>
            </a:r>
          </a:p>
          <a:p>
            <a:r>
              <a:rPr lang="en-US" dirty="0" err="1"/>
              <a:t>Invenţia</a:t>
            </a:r>
            <a:r>
              <a:rPr lang="en-US" dirty="0"/>
              <a:t> ca </a:t>
            </a:r>
            <a:r>
              <a:rPr lang="en-US" dirty="0" err="1"/>
              <a:t>rezultat</a:t>
            </a:r>
            <a:r>
              <a:rPr lang="en-US" dirty="0"/>
              <a:t> al </a:t>
            </a:r>
            <a:r>
              <a:rPr lang="en-US" dirty="0" err="1"/>
              <a:t>gândirii</a:t>
            </a:r>
            <a:r>
              <a:rPr lang="en-US" dirty="0"/>
              <a:t> </a:t>
            </a:r>
            <a:r>
              <a:rPr lang="en-US" dirty="0" err="1"/>
              <a:t>creatoare</a:t>
            </a:r>
            <a:r>
              <a:rPr lang="en-US" dirty="0"/>
              <a:t> a </a:t>
            </a:r>
            <a:r>
              <a:rPr lang="en-US" dirty="0" err="1"/>
              <a:t>inventatorului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exploatată</a:t>
            </a:r>
            <a:r>
              <a:rPr lang="en-US" dirty="0"/>
              <a:t> liber,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majoritatea</a:t>
            </a:r>
            <a:r>
              <a:rPr lang="en-US" dirty="0"/>
              <a:t> </a:t>
            </a:r>
            <a:r>
              <a:rPr lang="en-US" dirty="0" err="1"/>
              <a:t>cazurilor</a:t>
            </a:r>
            <a:r>
              <a:rPr lang="en-US" dirty="0"/>
              <a:t> </a:t>
            </a:r>
            <a:r>
              <a:rPr lang="en-US" dirty="0" err="1"/>
              <a:t>datorită</a:t>
            </a:r>
            <a:r>
              <a:rPr lang="en-US" dirty="0"/>
              <a:t> </a:t>
            </a:r>
            <a:r>
              <a:rPr lang="en-US" dirty="0" err="1"/>
              <a:t>valenţele</a:t>
            </a:r>
            <a:r>
              <a:rPr lang="en-US" dirty="0"/>
              <a:t> </a:t>
            </a:r>
            <a:r>
              <a:rPr lang="en-US" dirty="0" err="1"/>
              <a:t>tehnico-economice</a:t>
            </a:r>
            <a:r>
              <a:rPr lang="en-US" dirty="0"/>
              <a:t> pe care le </a:t>
            </a:r>
            <a:r>
              <a:rPr lang="en-US" dirty="0" err="1"/>
              <a:t>conferă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protejata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brevetare</a:t>
            </a:r>
            <a:r>
              <a:rPr lang="en-US" dirty="0"/>
              <a:t>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290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INDUSTRIALĂ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Invenţia</a:t>
            </a:r>
            <a:r>
              <a:rPr lang="en-US" dirty="0"/>
              <a:t> </a:t>
            </a:r>
            <a:r>
              <a:rPr lang="en-US" dirty="0" err="1"/>
              <a:t>brevetată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de </a:t>
            </a:r>
            <a:r>
              <a:rPr lang="en-US" dirty="0" err="1"/>
              <a:t>proprietate</a:t>
            </a:r>
            <a:r>
              <a:rPr lang="en-US" dirty="0"/>
              <a:t> </a:t>
            </a:r>
            <a:r>
              <a:rPr lang="en-US" dirty="0" err="1"/>
              <a:t>industrială</a:t>
            </a:r>
            <a:r>
              <a:rPr lang="en-US" dirty="0"/>
              <a:t> de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importanţă</a:t>
            </a:r>
            <a:r>
              <a:rPr lang="en-US" dirty="0"/>
              <a:t>. In </a:t>
            </a:r>
            <a:r>
              <a:rPr lang="en-US" dirty="0" err="1"/>
              <a:t>principiu</a:t>
            </a:r>
            <a:r>
              <a:rPr lang="en-US" dirty="0"/>
              <a:t> </a:t>
            </a:r>
            <a:r>
              <a:rPr lang="en-US" dirty="0" err="1"/>
              <a:t>invenţia</a:t>
            </a:r>
            <a:r>
              <a:rPr lang="en-US" dirty="0"/>
              <a:t> </a:t>
            </a:r>
            <a:r>
              <a:rPr lang="en-US" dirty="0" err="1"/>
              <a:t>brevetată</a:t>
            </a:r>
            <a:r>
              <a:rPr lang="en-US" dirty="0"/>
              <a:t> </a:t>
            </a:r>
            <a:r>
              <a:rPr lang="en-US" dirty="0" err="1"/>
              <a:t>reprezintă</a:t>
            </a:r>
            <a:r>
              <a:rPr lang="en-US" dirty="0"/>
              <a:t> o </a:t>
            </a:r>
            <a:r>
              <a:rPr lang="en-US" dirty="0" err="1"/>
              <a:t>convenţie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inventator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societate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care </a:t>
            </a:r>
            <a:r>
              <a:rPr lang="en-US" dirty="0" err="1"/>
              <a:t>inventatorul</a:t>
            </a:r>
            <a:r>
              <a:rPr lang="en-US" dirty="0"/>
              <a:t> </a:t>
            </a:r>
            <a:r>
              <a:rPr lang="en-US" dirty="0" err="1"/>
              <a:t>oferă</a:t>
            </a:r>
            <a:r>
              <a:rPr lang="en-US" dirty="0"/>
              <a:t> (</a:t>
            </a:r>
            <a:r>
              <a:rPr lang="en-US" dirty="0" err="1"/>
              <a:t>divulgă</a:t>
            </a:r>
            <a:r>
              <a:rPr lang="en-US" dirty="0"/>
              <a:t>) </a:t>
            </a:r>
            <a:r>
              <a:rPr lang="en-US" dirty="0" err="1"/>
              <a:t>societăţii</a:t>
            </a:r>
            <a:r>
              <a:rPr lang="en-US" dirty="0"/>
              <a:t> 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muncii</a:t>
            </a:r>
            <a:r>
              <a:rPr lang="en-US" dirty="0"/>
              <a:t> sale </a:t>
            </a:r>
            <a:r>
              <a:rPr lang="en-US" dirty="0" err="1"/>
              <a:t>creatoare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societatea</a:t>
            </a:r>
            <a:r>
              <a:rPr lang="en-US" dirty="0"/>
              <a:t> se </a:t>
            </a:r>
            <a:r>
              <a:rPr lang="en-US" dirty="0" err="1"/>
              <a:t>angajează</a:t>
            </a:r>
            <a:r>
              <a:rPr lang="en-US" dirty="0"/>
              <a:t> </a:t>
            </a:r>
            <a:r>
              <a:rPr lang="en-US" dirty="0" err="1"/>
              <a:t>faţă</a:t>
            </a:r>
            <a:r>
              <a:rPr lang="en-US" dirty="0"/>
              <a:t> de </a:t>
            </a:r>
            <a:r>
              <a:rPr lang="en-US" dirty="0" err="1"/>
              <a:t>inventator</a:t>
            </a:r>
            <a:r>
              <a:rPr lang="en-US" dirty="0"/>
              <a:t> </a:t>
            </a:r>
            <a:r>
              <a:rPr lang="en-US" dirty="0" err="1"/>
              <a:t>să-i</a:t>
            </a:r>
            <a:r>
              <a:rPr lang="en-US" dirty="0"/>
              <a:t> </a:t>
            </a:r>
            <a:r>
              <a:rPr lang="en-US" dirty="0" err="1"/>
              <a:t>respecte</a:t>
            </a:r>
            <a:r>
              <a:rPr lang="en-US" dirty="0"/>
              <a:t> </a:t>
            </a:r>
            <a:r>
              <a:rPr lang="en-US" dirty="0" err="1"/>
              <a:t>drepturile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decurge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anume</a:t>
            </a:r>
            <a:r>
              <a:rPr lang="en-US" dirty="0"/>
              <a:t> </a:t>
            </a:r>
            <a:r>
              <a:rPr lang="en-US" dirty="0" err="1"/>
              <a:t>dreptul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exclusivitatea</a:t>
            </a:r>
            <a:r>
              <a:rPr lang="en-US" dirty="0"/>
              <a:t> de </a:t>
            </a:r>
            <a:r>
              <a:rPr lang="en-US" dirty="0" err="1"/>
              <a:t>exploatare</a:t>
            </a:r>
            <a:r>
              <a:rPr lang="en-US" dirty="0"/>
              <a:t> a </a:t>
            </a:r>
            <a:r>
              <a:rPr lang="en-US" dirty="0" err="1"/>
              <a:t>avantajelor</a:t>
            </a:r>
            <a:r>
              <a:rPr lang="en-US" dirty="0"/>
              <a:t> </a:t>
            </a:r>
            <a:r>
              <a:rPr lang="en-US" dirty="0" err="1"/>
              <a:t>invenţiei</a:t>
            </a:r>
            <a:r>
              <a:rPr lang="en-US" dirty="0"/>
              <a:t>. </a:t>
            </a:r>
          </a:p>
          <a:p>
            <a:r>
              <a:rPr lang="en-US" dirty="0" err="1"/>
              <a:t>Iniţiativa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dreptul</a:t>
            </a:r>
            <a:r>
              <a:rPr lang="en-US" dirty="0"/>
              <a:t> de a-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proteja</a:t>
            </a:r>
            <a:r>
              <a:rPr lang="en-US" dirty="0"/>
              <a:t> </a:t>
            </a:r>
            <a:r>
              <a:rPr lang="en-US" dirty="0" err="1"/>
              <a:t>invenţia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brevetare</a:t>
            </a:r>
            <a:r>
              <a:rPr lang="en-US" dirty="0"/>
              <a:t> </a:t>
            </a:r>
            <a:r>
              <a:rPr lang="en-US" dirty="0" err="1"/>
              <a:t>aparţine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totalitate</a:t>
            </a:r>
            <a:r>
              <a:rPr lang="en-US" dirty="0"/>
              <a:t> </a:t>
            </a:r>
            <a:r>
              <a:rPr lang="en-US" dirty="0" err="1"/>
              <a:t>inventatorului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angajatorului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invenţiile</a:t>
            </a:r>
            <a:r>
              <a:rPr lang="en-US" dirty="0"/>
              <a:t> de </a:t>
            </a:r>
            <a:r>
              <a:rPr lang="en-US" dirty="0" err="1"/>
              <a:t>serviciu</a:t>
            </a:r>
            <a:r>
              <a:rPr lang="en-US" dirty="0"/>
              <a:t>. Din multiple motive </a:t>
            </a:r>
            <a:r>
              <a:rPr lang="en-US" dirty="0" err="1"/>
              <a:t>aceştia</a:t>
            </a:r>
            <a:r>
              <a:rPr lang="en-US" dirty="0"/>
              <a:t> au </a:t>
            </a:r>
            <a:r>
              <a:rPr lang="en-US" dirty="0" err="1"/>
              <a:t>interesul</a:t>
            </a:r>
            <a:r>
              <a:rPr lang="en-US" dirty="0"/>
              <a:t> </a:t>
            </a:r>
            <a:r>
              <a:rPr lang="en-US" dirty="0" err="1"/>
              <a:t>asigurării</a:t>
            </a:r>
            <a:r>
              <a:rPr lang="en-US" dirty="0"/>
              <a:t> </a:t>
            </a:r>
            <a:r>
              <a:rPr lang="en-US" dirty="0" err="1"/>
              <a:t>protejării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societatea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dispusă</a:t>
            </a:r>
            <a:r>
              <a:rPr lang="en-US" dirty="0"/>
              <a:t> </a:t>
            </a:r>
            <a:r>
              <a:rPr lang="en-US" dirty="0" err="1"/>
              <a:t>printr</a:t>
            </a:r>
            <a:r>
              <a:rPr lang="en-US" dirty="0"/>
              <a:t>-o </a:t>
            </a:r>
            <a:r>
              <a:rPr lang="en-US" dirty="0" err="1"/>
              <a:t>legislaţie</a:t>
            </a:r>
            <a:r>
              <a:rPr lang="en-US" dirty="0"/>
              <a:t> </a:t>
            </a:r>
            <a:r>
              <a:rPr lang="en-US" dirty="0" err="1"/>
              <a:t>adecvată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accepte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demers</a:t>
            </a:r>
            <a:r>
              <a:rPr lang="en-US" dirty="0"/>
              <a:t>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7913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INDUSTRIALĂ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5A81F48B-EDC6-45BB-9587-79FA11558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1139251"/>
            <a:ext cx="10453140" cy="553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6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INDUSTRIALĂ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Din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vedre</a:t>
            </a:r>
            <a:r>
              <a:rPr lang="en-US" dirty="0"/>
              <a:t> al </a:t>
            </a:r>
            <a:r>
              <a:rPr lang="en-US" dirty="0" err="1"/>
              <a:t>legislaţiei</a:t>
            </a:r>
            <a:r>
              <a:rPr lang="en-US" dirty="0"/>
              <a:t> </a:t>
            </a:r>
            <a:r>
              <a:rPr lang="en-US" dirty="0" err="1"/>
              <a:t>naţionale</a:t>
            </a:r>
            <a:r>
              <a:rPr lang="en-US" dirty="0"/>
              <a:t> (art 7.legea nr. 64/1991) </a:t>
            </a:r>
          </a:p>
          <a:p>
            <a:r>
              <a:rPr lang="en-US" b="1" dirty="0"/>
              <a:t>“O </a:t>
            </a:r>
            <a:r>
              <a:rPr lang="en-US" b="1" dirty="0" err="1"/>
              <a:t>invenţie</a:t>
            </a:r>
            <a:r>
              <a:rPr lang="en-US" b="1" dirty="0"/>
              <a:t> </a:t>
            </a:r>
            <a:r>
              <a:rPr lang="en-US" b="1" dirty="0" err="1"/>
              <a:t>este</a:t>
            </a:r>
            <a:r>
              <a:rPr lang="en-US" b="1" dirty="0"/>
              <a:t> </a:t>
            </a:r>
            <a:r>
              <a:rPr lang="en-US" b="1" dirty="0" err="1"/>
              <a:t>brevetabilă</a:t>
            </a:r>
            <a:r>
              <a:rPr lang="en-US" b="1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b="1" dirty="0" err="1"/>
              <a:t>nouă</a:t>
            </a:r>
            <a:r>
              <a:rPr lang="en-US" b="1" dirty="0"/>
              <a:t>, </a:t>
            </a:r>
            <a:r>
              <a:rPr lang="en-US" dirty="0" err="1"/>
              <a:t>rezultă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b="1" dirty="0" err="1"/>
              <a:t>activitate</a:t>
            </a:r>
            <a:r>
              <a:rPr lang="en-US" b="1" dirty="0"/>
              <a:t> </a:t>
            </a:r>
            <a:r>
              <a:rPr lang="en-US" b="1" dirty="0" err="1"/>
              <a:t>inventivă</a:t>
            </a:r>
            <a:r>
              <a:rPr lang="en-US" b="1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susceptibiă</a:t>
            </a:r>
            <a:r>
              <a:rPr lang="en-US" dirty="0"/>
              <a:t> de </a:t>
            </a:r>
            <a:r>
              <a:rPr lang="en-US" b="1" dirty="0" err="1"/>
              <a:t>aplicare</a:t>
            </a:r>
            <a:r>
              <a:rPr lang="en-US" b="1" dirty="0"/>
              <a:t> </a:t>
            </a:r>
            <a:r>
              <a:rPr lang="en-US" b="1" dirty="0" err="1"/>
              <a:t>industrială</a:t>
            </a:r>
            <a:r>
              <a:rPr lang="en-US" b="1" dirty="0"/>
              <a:t>. </a:t>
            </a:r>
            <a:r>
              <a:rPr lang="en-US" dirty="0" err="1"/>
              <a:t>Invenţia</a:t>
            </a:r>
            <a:r>
              <a:rPr lang="en-US" dirty="0"/>
              <a:t> </a:t>
            </a:r>
            <a:r>
              <a:rPr lang="en-US" dirty="0" err="1"/>
              <a:t>brevetabilă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ca </a:t>
            </a:r>
            <a:r>
              <a:rPr lang="en-US" dirty="0" err="1"/>
              <a:t>obiect</a:t>
            </a:r>
            <a:r>
              <a:rPr lang="en-US" dirty="0"/>
              <a:t> un </a:t>
            </a:r>
            <a:r>
              <a:rPr lang="en-US" b="1" dirty="0" err="1"/>
              <a:t>produs</a:t>
            </a:r>
            <a:r>
              <a:rPr lang="en-US" b="1" dirty="0"/>
              <a:t>, un </a:t>
            </a:r>
            <a:r>
              <a:rPr lang="en-US" b="1" dirty="0" err="1"/>
              <a:t>procedeu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r>
              <a:rPr lang="en-US" b="1" dirty="0"/>
              <a:t> o </a:t>
            </a:r>
            <a:r>
              <a:rPr lang="en-US" b="1" dirty="0" err="1"/>
              <a:t>metodă</a:t>
            </a:r>
            <a:r>
              <a:rPr lang="en-US" b="1" dirty="0"/>
              <a:t>”.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4163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INDUSTRIALĂ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ca o </a:t>
            </a:r>
            <a:r>
              <a:rPr lang="en-US" dirty="0" err="1"/>
              <a:t>creaţie</a:t>
            </a:r>
            <a:r>
              <a:rPr lang="en-US" dirty="0"/>
              <a:t> </a:t>
            </a:r>
            <a:r>
              <a:rPr lang="en-US" dirty="0" err="1"/>
              <a:t>ştiinţifică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recunoscută</a:t>
            </a:r>
            <a:r>
              <a:rPr lang="en-US" dirty="0"/>
              <a:t> </a:t>
            </a:r>
            <a:r>
              <a:rPr lang="en-US" dirty="0" err="1"/>
              <a:t>drept</a:t>
            </a:r>
            <a:r>
              <a:rPr lang="en-US" dirty="0"/>
              <a:t> </a:t>
            </a:r>
            <a:r>
              <a:rPr lang="en-US" dirty="0" err="1"/>
              <a:t>invenţie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brevetată</a:t>
            </a:r>
            <a:r>
              <a:rPr lang="en-US" dirty="0"/>
              <a:t>, se </a:t>
            </a:r>
            <a:r>
              <a:rPr lang="en-US" dirty="0" err="1"/>
              <a:t>cer</a:t>
            </a:r>
            <a:r>
              <a:rPr lang="en-US" dirty="0"/>
              <a:t> </a:t>
            </a:r>
            <a:r>
              <a:rPr lang="en-US" dirty="0" err="1"/>
              <a:t>îndeplinite</a:t>
            </a:r>
            <a:r>
              <a:rPr lang="en-US" dirty="0"/>
              <a:t> </a:t>
            </a:r>
            <a:r>
              <a:rPr lang="en-US" dirty="0" err="1"/>
              <a:t>cumulativ</a:t>
            </a:r>
            <a:r>
              <a:rPr lang="en-US" dirty="0"/>
              <a:t> </a:t>
            </a:r>
            <a:r>
              <a:rPr lang="en-US" dirty="0" err="1"/>
              <a:t>următoarele</a:t>
            </a:r>
            <a:r>
              <a:rPr lang="en-US" dirty="0"/>
              <a:t> </a:t>
            </a:r>
            <a:r>
              <a:rPr lang="en-US" dirty="0" err="1"/>
              <a:t>cerinţe</a:t>
            </a:r>
            <a:r>
              <a:rPr lang="en-US" dirty="0"/>
              <a:t>: </a:t>
            </a:r>
          </a:p>
          <a:p>
            <a:r>
              <a:rPr lang="en-US" dirty="0"/>
              <a:t>-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activităţi</a:t>
            </a:r>
            <a:r>
              <a:rPr lang="en-US" dirty="0"/>
              <a:t> de </a:t>
            </a:r>
            <a:r>
              <a:rPr lang="en-US" dirty="0" err="1"/>
              <a:t>creaţie</a:t>
            </a:r>
            <a:r>
              <a:rPr lang="en-US" dirty="0"/>
              <a:t> </a:t>
            </a:r>
            <a:r>
              <a:rPr lang="en-US" dirty="0" err="1"/>
              <a:t>ştiinţifică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tehnică</a:t>
            </a:r>
            <a:r>
              <a:rPr lang="en-US" dirty="0"/>
              <a:t> (</a:t>
            </a:r>
            <a:r>
              <a:rPr lang="en-US" b="1" dirty="0" err="1"/>
              <a:t>activitate</a:t>
            </a:r>
            <a:r>
              <a:rPr lang="en-US" b="1" dirty="0"/>
              <a:t> </a:t>
            </a:r>
            <a:r>
              <a:rPr lang="en-US" b="1" dirty="0" err="1"/>
              <a:t>inventivă</a:t>
            </a:r>
            <a:r>
              <a:rPr lang="en-US" dirty="0"/>
              <a:t>); </a:t>
            </a:r>
          </a:p>
          <a:p>
            <a:r>
              <a:rPr lang="en-US" dirty="0"/>
              <a:t>- </a:t>
            </a:r>
            <a:r>
              <a:rPr lang="en-US" dirty="0" err="1"/>
              <a:t>să</a:t>
            </a:r>
            <a:r>
              <a:rPr lang="en-US" dirty="0"/>
              <a:t> fie o </a:t>
            </a:r>
            <a:r>
              <a:rPr lang="en-US" b="1" dirty="0" err="1"/>
              <a:t>noutate</a:t>
            </a:r>
            <a:r>
              <a:rPr lang="en-US" dirty="0"/>
              <a:t>; </a:t>
            </a:r>
          </a:p>
          <a:p>
            <a:r>
              <a:rPr lang="it-IT" dirty="0"/>
              <a:t>- să aibă </a:t>
            </a:r>
            <a:r>
              <a:rPr lang="it-IT" b="1" dirty="0"/>
              <a:t>aplicabillitate industrială </a:t>
            </a:r>
            <a:r>
              <a:rPr lang="it-IT" dirty="0"/>
              <a:t>(aplicare industrială, repetabilitatea parametrilor, utilitate) </a:t>
            </a:r>
          </a:p>
          <a:p>
            <a:r>
              <a:rPr lang="pt-BR" dirty="0"/>
              <a:t>- să constituie o </a:t>
            </a:r>
            <a:r>
              <a:rPr lang="pt-BR" b="1" dirty="0"/>
              <a:t>soluţie tehnică </a:t>
            </a:r>
            <a:r>
              <a:rPr lang="pt-BR" dirty="0"/>
              <a:t>(produs, procedeu sau metodă). </a:t>
            </a:r>
          </a:p>
          <a:p>
            <a:endParaRPr lang="en-US" dirty="0"/>
          </a:p>
          <a:p>
            <a:r>
              <a:rPr lang="en-US" dirty="0" err="1"/>
              <a:t>Definiţia</a:t>
            </a:r>
            <a:r>
              <a:rPr lang="en-US" dirty="0"/>
              <a:t> </a:t>
            </a:r>
            <a:r>
              <a:rPr lang="en-US" dirty="0" err="1"/>
              <a:t>invenţiei</a:t>
            </a:r>
            <a:r>
              <a:rPr lang="en-US" dirty="0"/>
              <a:t> </a:t>
            </a:r>
            <a:r>
              <a:rPr lang="en-US" dirty="0" err="1"/>
              <a:t>brevetabile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schematizată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reprezentarea</a:t>
            </a:r>
            <a:r>
              <a:rPr lang="en-US" dirty="0"/>
              <a:t> </a:t>
            </a:r>
            <a:r>
              <a:rPr lang="en-US" dirty="0" err="1"/>
              <a:t>grafică</a:t>
            </a:r>
            <a:r>
              <a:rPr lang="en-US" dirty="0"/>
              <a:t> din </a:t>
            </a:r>
            <a:r>
              <a:rPr lang="en-US" dirty="0" err="1"/>
              <a:t>figura</a:t>
            </a:r>
            <a:r>
              <a:rPr lang="ro-RO" dirty="0"/>
              <a:t> următoare.</a:t>
            </a:r>
          </a:p>
        </p:txBody>
      </p:sp>
    </p:spTree>
    <p:extLst>
      <p:ext uri="{BB962C8B-B14F-4D97-AF65-F5344CB8AC3E}">
        <p14:creationId xmlns:p14="http://schemas.microsoft.com/office/powerpoint/2010/main" val="324134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INDUSTRIALĂ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34CA9A69-3CAC-4BC9-A177-12106B9A8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20" y="1394085"/>
            <a:ext cx="9938478" cy="527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0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INDUSTRIALĂ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i="1" dirty="0" err="1"/>
              <a:t>Invenţia</a:t>
            </a:r>
            <a:r>
              <a:rPr lang="en-US" b="1" i="1" dirty="0"/>
              <a:t> ca </a:t>
            </a:r>
            <a:r>
              <a:rPr lang="en-US" b="1" i="1" dirty="0" err="1"/>
              <a:t>soluţie</a:t>
            </a:r>
            <a:r>
              <a:rPr lang="en-US" b="1" i="1" dirty="0"/>
              <a:t> </a:t>
            </a:r>
            <a:r>
              <a:rPr lang="en-US" b="1" i="1" dirty="0" err="1"/>
              <a:t>tehnică</a:t>
            </a:r>
            <a:r>
              <a:rPr lang="en-US" b="1" i="1" dirty="0"/>
              <a:t> </a:t>
            </a:r>
            <a:endParaRPr lang="en-US" dirty="0"/>
          </a:p>
          <a:p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soluţie</a:t>
            </a:r>
            <a:r>
              <a:rPr lang="en-US" dirty="0"/>
              <a:t> </a:t>
            </a:r>
            <a:r>
              <a:rPr lang="en-US" dirty="0" err="1"/>
              <a:t>tehnică</a:t>
            </a:r>
            <a:r>
              <a:rPr lang="en-US" dirty="0"/>
              <a:t> </a:t>
            </a:r>
            <a:r>
              <a:rPr lang="en-US" dirty="0" err="1"/>
              <a:t>înţelegem</a:t>
            </a:r>
            <a:r>
              <a:rPr lang="en-US" dirty="0"/>
              <a:t> </a:t>
            </a:r>
            <a:r>
              <a:rPr lang="en-US" dirty="0" err="1"/>
              <a:t>totalitatea</a:t>
            </a:r>
            <a:r>
              <a:rPr lang="en-US" dirty="0"/>
              <a:t> </a:t>
            </a:r>
            <a:r>
              <a:rPr lang="en-US" dirty="0" err="1"/>
              <a:t>informaţiilor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 care permit </a:t>
            </a:r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completă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efectivă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 de </a:t>
            </a:r>
            <a:r>
              <a:rPr lang="en-US" dirty="0" err="1"/>
              <a:t>către</a:t>
            </a:r>
            <a:r>
              <a:rPr lang="en-US" dirty="0"/>
              <a:t> un specialist din </a:t>
            </a:r>
            <a:r>
              <a:rPr lang="en-US" dirty="0" err="1"/>
              <a:t>domeniu</a:t>
            </a:r>
            <a:r>
              <a:rPr lang="en-US" dirty="0"/>
              <a:t>, </a:t>
            </a:r>
            <a:r>
              <a:rPr lang="en-US" dirty="0" err="1"/>
              <a:t>utilizându</a:t>
            </a:r>
            <a:r>
              <a:rPr lang="en-US" dirty="0"/>
              <a:t>-se </a:t>
            </a:r>
            <a:r>
              <a:rPr lang="en-US" dirty="0" err="1"/>
              <a:t>mijloacele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 </a:t>
            </a:r>
            <a:r>
              <a:rPr lang="en-US" dirty="0" err="1"/>
              <a:t>curente</a:t>
            </a:r>
            <a:r>
              <a:rPr lang="en-US" dirty="0"/>
              <a:t>. </a:t>
            </a:r>
            <a:endParaRPr lang="ro-RO" dirty="0"/>
          </a:p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funcţie</a:t>
            </a:r>
            <a:r>
              <a:rPr lang="en-US" dirty="0"/>
              <a:t> de </a:t>
            </a:r>
            <a:r>
              <a:rPr lang="en-US" dirty="0" err="1"/>
              <a:t>domeniu</a:t>
            </a:r>
            <a:r>
              <a:rPr lang="en-US" dirty="0"/>
              <a:t>, </a:t>
            </a:r>
            <a:r>
              <a:rPr lang="en-US" dirty="0" err="1"/>
              <a:t>natura</a:t>
            </a:r>
            <a:r>
              <a:rPr lang="en-US" dirty="0"/>
              <a:t> </a:t>
            </a:r>
            <a:r>
              <a:rPr lang="en-US" dirty="0" err="1"/>
              <a:t>acestor</a:t>
            </a:r>
            <a:r>
              <a:rPr lang="en-US" dirty="0"/>
              <a:t> </a:t>
            </a:r>
            <a:r>
              <a:rPr lang="en-US" dirty="0" err="1"/>
              <a:t>informaţii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analitică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grafică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analitică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esenţial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ca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permită</a:t>
            </a:r>
            <a:r>
              <a:rPr lang="en-US" dirty="0"/>
              <a:t> </a:t>
            </a:r>
            <a:r>
              <a:rPr lang="en-US" dirty="0" err="1"/>
              <a:t>conturarea</a:t>
            </a:r>
            <a:r>
              <a:rPr lang="en-US" dirty="0"/>
              <a:t> </a:t>
            </a:r>
            <a:r>
              <a:rPr lang="en-US" dirty="0" err="1"/>
              <a:t>clară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precisă</a:t>
            </a:r>
            <a:r>
              <a:rPr lang="en-US" dirty="0"/>
              <a:t> a </a:t>
            </a:r>
            <a:r>
              <a:rPr lang="en-US" dirty="0" err="1"/>
              <a:t>soluţiei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determinarea</a:t>
            </a:r>
            <a:r>
              <a:rPr lang="en-US" dirty="0"/>
              <a:t> </a:t>
            </a:r>
            <a:r>
              <a:rPr lang="en-US" dirty="0" err="1"/>
              <a:t>întinderii</a:t>
            </a:r>
            <a:r>
              <a:rPr lang="en-US" dirty="0"/>
              <a:t> </a:t>
            </a:r>
            <a:r>
              <a:rPr lang="en-US" dirty="0" err="1"/>
              <a:t>protecţiei</a:t>
            </a:r>
            <a:r>
              <a:rPr lang="en-US" dirty="0"/>
              <a:t> solicitate.</a:t>
            </a:r>
            <a:endParaRPr lang="ro-RO" dirty="0"/>
          </a:p>
          <a:p>
            <a:r>
              <a:rPr lang="en-US" dirty="0"/>
              <a:t> De </a:t>
            </a:r>
            <a:r>
              <a:rPr lang="en-US" dirty="0" err="1"/>
              <a:t>altfel</a:t>
            </a:r>
            <a:r>
              <a:rPr lang="en-US" dirty="0"/>
              <a:t> </a:t>
            </a:r>
            <a:r>
              <a:rPr lang="en-US" dirty="0" err="1"/>
              <a:t>soluţiile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raţionament</a:t>
            </a:r>
            <a:r>
              <a:rPr lang="en-US" dirty="0"/>
              <a:t> </a:t>
            </a:r>
            <a:r>
              <a:rPr lang="en-US" dirty="0" err="1"/>
              <a:t>tehnic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al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operaţiuni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nu pot fi considerate </a:t>
            </a:r>
            <a:r>
              <a:rPr lang="en-US" dirty="0" err="1"/>
              <a:t>soluţii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 </a:t>
            </a:r>
            <a:r>
              <a:rPr lang="en-US" dirty="0" err="1"/>
              <a:t>acelea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elementul</a:t>
            </a:r>
            <a:r>
              <a:rPr lang="en-US" dirty="0"/>
              <a:t> de </a:t>
            </a:r>
            <a:r>
              <a:rPr lang="en-US" dirty="0" err="1"/>
              <a:t>creaţie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</a:t>
            </a:r>
            <a:r>
              <a:rPr lang="en-US" dirty="0" err="1"/>
              <a:t>ordin</a:t>
            </a:r>
            <a:r>
              <a:rPr lang="en-US" dirty="0"/>
              <a:t> </a:t>
            </a:r>
            <a:r>
              <a:rPr lang="en-US" dirty="0" err="1"/>
              <a:t>ştiinţific</a:t>
            </a:r>
            <a:r>
              <a:rPr lang="en-US" dirty="0"/>
              <a:t>, economic, </a:t>
            </a:r>
            <a:r>
              <a:rPr lang="en-US" dirty="0" err="1"/>
              <a:t>financiar</a:t>
            </a:r>
            <a:r>
              <a:rPr lang="en-US" dirty="0"/>
              <a:t>, </a:t>
            </a:r>
            <a:r>
              <a:rPr lang="en-US" dirty="0" err="1"/>
              <a:t>organizatoric</a:t>
            </a:r>
            <a:r>
              <a:rPr lang="en-US" dirty="0"/>
              <a:t>, didactic </a:t>
            </a:r>
            <a:r>
              <a:rPr lang="en-US" dirty="0" err="1"/>
              <a:t>sau</a:t>
            </a:r>
            <a:r>
              <a:rPr lang="en-US" dirty="0"/>
              <a:t> artistic.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7895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INDUSTRIALĂ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>
          <a:xfrm>
            <a:off x="609600" y="1225899"/>
            <a:ext cx="10972800" cy="5098701"/>
          </a:xfrm>
        </p:spPr>
        <p:txBody>
          <a:bodyPr rtlCol="0"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i="1" dirty="0" err="1"/>
              <a:t>Invenţia</a:t>
            </a:r>
            <a:r>
              <a:rPr lang="en-US" b="1" i="1" dirty="0"/>
              <a:t> ca </a:t>
            </a:r>
            <a:r>
              <a:rPr lang="en-US" b="1" i="1" dirty="0" err="1"/>
              <a:t>noutate</a:t>
            </a:r>
            <a:r>
              <a:rPr lang="en-US" b="1" i="1" dirty="0"/>
              <a:t> </a:t>
            </a:r>
            <a:endParaRPr lang="en-US" dirty="0"/>
          </a:p>
          <a:p>
            <a:r>
              <a:rPr lang="en-US" dirty="0" err="1"/>
              <a:t>Elementul</a:t>
            </a:r>
            <a:r>
              <a:rPr lang="en-US" dirty="0"/>
              <a:t> de </a:t>
            </a:r>
            <a:r>
              <a:rPr lang="en-US" dirty="0" err="1"/>
              <a:t>noutate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esenţial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caracterizarea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invenţii</a:t>
            </a:r>
            <a:r>
              <a:rPr lang="en-US" dirty="0"/>
              <a:t>. </a:t>
            </a:r>
            <a:endParaRPr lang="ro-RO" dirty="0"/>
          </a:p>
          <a:p>
            <a:r>
              <a:rPr lang="en-US" dirty="0" err="1"/>
              <a:t>Noutatea</a:t>
            </a:r>
            <a:r>
              <a:rPr lang="en-US" dirty="0"/>
              <a:t> </a:t>
            </a:r>
            <a:r>
              <a:rPr lang="en-US" dirty="0" err="1"/>
              <a:t>invenţiei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aibă</a:t>
            </a:r>
            <a:r>
              <a:rPr lang="en-US" dirty="0"/>
              <a:t> un </a:t>
            </a:r>
            <a:r>
              <a:rPr lang="en-US" dirty="0" err="1"/>
              <a:t>caracter</a:t>
            </a:r>
            <a:r>
              <a:rPr lang="en-US" dirty="0"/>
              <a:t> </a:t>
            </a:r>
            <a:r>
              <a:rPr lang="en-US" dirty="0" err="1"/>
              <a:t>absolut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limitată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spaţiu</a:t>
            </a:r>
            <a:r>
              <a:rPr lang="en-US" dirty="0"/>
              <a:t>. </a:t>
            </a:r>
            <a:endParaRPr lang="ro-RO" dirty="0"/>
          </a:p>
          <a:p>
            <a:r>
              <a:rPr lang="en-US" dirty="0" err="1"/>
              <a:t>Cercetarea</a:t>
            </a:r>
            <a:r>
              <a:rPr lang="en-US" dirty="0"/>
              <a:t> </a:t>
            </a:r>
            <a:r>
              <a:rPr lang="en-US" dirty="0" err="1"/>
              <a:t>noutăţii</a:t>
            </a:r>
            <a:r>
              <a:rPr lang="en-US" dirty="0"/>
              <a:t> se face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raport</a:t>
            </a:r>
            <a:r>
              <a:rPr lang="en-US" dirty="0"/>
              <a:t> cu </a:t>
            </a:r>
            <a:r>
              <a:rPr lang="en-US" dirty="0" err="1"/>
              <a:t>materialele</a:t>
            </a:r>
            <a:r>
              <a:rPr lang="en-US" dirty="0"/>
              <a:t> </a:t>
            </a:r>
            <a:r>
              <a:rPr lang="en-US" dirty="0" err="1"/>
              <a:t>documentare</a:t>
            </a:r>
            <a:r>
              <a:rPr lang="en-US" dirty="0"/>
              <a:t> </a:t>
            </a:r>
            <a:r>
              <a:rPr lang="en-US" dirty="0" err="1"/>
              <a:t>cunoscute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făcute</a:t>
            </a:r>
            <a:r>
              <a:rPr lang="en-US" dirty="0"/>
              <a:t> </a:t>
            </a:r>
            <a:r>
              <a:rPr lang="en-US" dirty="0" err="1"/>
              <a:t>publice</a:t>
            </a:r>
            <a:r>
              <a:rPr lang="en-US" dirty="0"/>
              <a:t> (</a:t>
            </a:r>
            <a:r>
              <a:rPr lang="en-US" dirty="0" err="1"/>
              <a:t>cărţi</a:t>
            </a:r>
            <a:r>
              <a:rPr lang="en-US" dirty="0"/>
              <a:t> , </a:t>
            </a:r>
            <a:r>
              <a:rPr lang="en-US" dirty="0" err="1"/>
              <a:t>articole</a:t>
            </a:r>
            <a:r>
              <a:rPr lang="en-US" dirty="0"/>
              <a:t>, </a:t>
            </a:r>
            <a:r>
              <a:rPr lang="en-US" dirty="0" err="1"/>
              <a:t>standarde</a:t>
            </a:r>
            <a:r>
              <a:rPr lang="en-US" dirty="0"/>
              <a:t>, </a:t>
            </a:r>
            <a:r>
              <a:rPr lang="en-US" dirty="0" err="1"/>
              <a:t>brevete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toată</a:t>
            </a:r>
            <a:r>
              <a:rPr lang="en-US" dirty="0"/>
              <a:t> </a:t>
            </a:r>
            <a:r>
              <a:rPr lang="en-US" dirty="0" err="1"/>
              <a:t>lumea</a:t>
            </a:r>
            <a:r>
              <a:rPr lang="en-US" dirty="0"/>
              <a:t>. </a:t>
            </a:r>
            <a:endParaRPr lang="ro-RO" dirty="0"/>
          </a:p>
          <a:p>
            <a:r>
              <a:rPr lang="en-US" dirty="0" err="1"/>
              <a:t>Materialele</a:t>
            </a:r>
            <a:r>
              <a:rPr lang="en-US" dirty="0"/>
              <a:t> </a:t>
            </a:r>
            <a:r>
              <a:rPr lang="en-US" dirty="0" err="1"/>
              <a:t>documentare</a:t>
            </a:r>
            <a:r>
              <a:rPr lang="en-US" dirty="0"/>
              <a:t> </a:t>
            </a:r>
            <a:r>
              <a:rPr lang="en-US" dirty="0" err="1"/>
              <a:t>opozabile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propuneri</a:t>
            </a:r>
            <a:r>
              <a:rPr lang="en-US" dirty="0"/>
              <a:t> de </a:t>
            </a:r>
            <a:r>
              <a:rPr lang="en-US" dirty="0" err="1"/>
              <a:t>invenţii</a:t>
            </a:r>
            <a:r>
              <a:rPr lang="en-US" dirty="0"/>
              <a:t> se </a:t>
            </a:r>
            <a:r>
              <a:rPr lang="en-US" dirty="0" err="1"/>
              <a:t>numesc</a:t>
            </a:r>
            <a:r>
              <a:rPr lang="en-US" dirty="0"/>
              <a:t> “</a:t>
            </a:r>
            <a:r>
              <a:rPr lang="en-US" i="1" dirty="0" err="1"/>
              <a:t>anteriorităţi</a:t>
            </a:r>
            <a:r>
              <a:rPr lang="en-US" dirty="0"/>
              <a:t>”,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publicarea</a:t>
            </a:r>
            <a:r>
              <a:rPr lang="en-US" dirty="0"/>
              <a:t> </a:t>
            </a:r>
            <a:r>
              <a:rPr lang="en-US" dirty="0" err="1"/>
              <a:t>propriei</a:t>
            </a:r>
            <a:r>
              <a:rPr lang="en-US" dirty="0"/>
              <a:t> </a:t>
            </a:r>
            <a:r>
              <a:rPr lang="en-US" dirty="0" err="1"/>
              <a:t>soluţii</a:t>
            </a:r>
            <a:r>
              <a:rPr lang="en-US" dirty="0"/>
              <a:t> </a:t>
            </a:r>
            <a:r>
              <a:rPr lang="en-US" dirty="0" err="1"/>
              <a:t>înainte</a:t>
            </a:r>
            <a:r>
              <a:rPr lang="en-US" dirty="0"/>
              <a:t> de </a:t>
            </a:r>
            <a:r>
              <a:rPr lang="en-US" dirty="0" err="1"/>
              <a:t>brevetare</a:t>
            </a:r>
            <a:r>
              <a:rPr lang="en-US" dirty="0"/>
              <a:t> se </a:t>
            </a:r>
            <a:r>
              <a:rPr lang="en-US" dirty="0" err="1"/>
              <a:t>numeşte</a:t>
            </a:r>
            <a:r>
              <a:rPr lang="en-US" dirty="0"/>
              <a:t> “</a:t>
            </a:r>
            <a:r>
              <a:rPr lang="en-US" i="1" dirty="0" err="1"/>
              <a:t>divulgare</a:t>
            </a:r>
            <a:r>
              <a:rPr lang="en-US" dirty="0"/>
              <a:t>”. </a:t>
            </a:r>
            <a:endParaRPr lang="ro-RO" dirty="0"/>
          </a:p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priveşte</a:t>
            </a:r>
            <a:r>
              <a:rPr lang="en-US" dirty="0"/>
              <a:t> </a:t>
            </a:r>
            <a:r>
              <a:rPr lang="en-US" dirty="0" err="1"/>
              <a:t>caracterul</a:t>
            </a:r>
            <a:r>
              <a:rPr lang="en-US" dirty="0"/>
              <a:t> </a:t>
            </a:r>
            <a:r>
              <a:rPr lang="en-US" dirty="0" err="1"/>
              <a:t>noutăţii</a:t>
            </a:r>
            <a:r>
              <a:rPr lang="en-US" dirty="0"/>
              <a:t>, </a:t>
            </a:r>
            <a:r>
              <a:rPr lang="en-US" dirty="0" err="1"/>
              <a:t>acesta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abstract, el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aibă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un aspect </a:t>
            </a:r>
            <a:r>
              <a:rPr lang="en-US" dirty="0" err="1"/>
              <a:t>concret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</a:t>
            </a:r>
            <a:r>
              <a:rPr lang="en-US" dirty="0" err="1"/>
              <a:t>comparativ</a:t>
            </a:r>
            <a:r>
              <a:rPr lang="en-US" dirty="0"/>
              <a:t> </a:t>
            </a:r>
            <a:r>
              <a:rPr lang="en-US" dirty="0" err="1"/>
              <a:t>deosebirea</a:t>
            </a:r>
            <a:r>
              <a:rPr lang="en-US" dirty="0"/>
              <a:t> de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soluţii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de </a:t>
            </a:r>
            <a:r>
              <a:rPr lang="en-US" dirty="0" err="1"/>
              <a:t>ordin</a:t>
            </a:r>
            <a:r>
              <a:rPr lang="en-US" dirty="0"/>
              <a:t> </a:t>
            </a:r>
            <a:r>
              <a:rPr lang="en-US" dirty="0" err="1"/>
              <a:t>constructiv</a:t>
            </a:r>
            <a:r>
              <a:rPr lang="en-US" dirty="0"/>
              <a:t>, </a:t>
            </a:r>
            <a:r>
              <a:rPr lang="en-US" dirty="0" err="1"/>
              <a:t>funcţional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de </a:t>
            </a:r>
            <a:r>
              <a:rPr lang="en-US" dirty="0" err="1"/>
              <a:t>succesiune</a:t>
            </a:r>
            <a:r>
              <a:rPr lang="en-US" dirty="0"/>
              <a:t> a </a:t>
            </a:r>
            <a:r>
              <a:rPr lang="en-US" dirty="0" err="1"/>
              <a:t>fazelor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generatoare</a:t>
            </a:r>
            <a:r>
              <a:rPr lang="en-US" dirty="0"/>
              <a:t> de </a:t>
            </a:r>
            <a:r>
              <a:rPr lang="en-US" dirty="0" err="1"/>
              <a:t>efecte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. </a:t>
            </a:r>
            <a:endParaRPr lang="ro-RO" dirty="0"/>
          </a:p>
          <a:p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efecte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 pot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cunoscute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superioare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imprevizibile</a:t>
            </a:r>
            <a:r>
              <a:rPr lang="en-US" dirty="0"/>
              <a:t>,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producătoare</a:t>
            </a:r>
            <a:r>
              <a:rPr lang="en-US" dirty="0"/>
              <a:t> de </a:t>
            </a:r>
            <a:r>
              <a:rPr lang="en-US" dirty="0" err="1"/>
              <a:t>efecte</a:t>
            </a:r>
            <a:r>
              <a:rPr lang="en-US" dirty="0"/>
              <a:t> utile.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4205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INDUSTRIALĂ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de </a:t>
            </a:r>
            <a:r>
              <a:rPr lang="en-US" dirty="0" err="1"/>
              <a:t>noutate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activitate</a:t>
            </a:r>
            <a:r>
              <a:rPr lang="en-US" dirty="0"/>
              <a:t> </a:t>
            </a:r>
            <a:r>
              <a:rPr lang="en-US" dirty="0" err="1"/>
              <a:t>inventivă</a:t>
            </a:r>
            <a:r>
              <a:rPr lang="en-US" dirty="0"/>
              <a:t> ale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invenţii</a:t>
            </a:r>
            <a:r>
              <a:rPr lang="en-US" dirty="0"/>
              <a:t> </a:t>
            </a:r>
            <a:r>
              <a:rPr lang="en-US" dirty="0" err="1"/>
              <a:t>brevetabile</a:t>
            </a:r>
            <a:r>
              <a:rPr lang="en-US" dirty="0"/>
              <a:t> se </a:t>
            </a:r>
            <a:r>
              <a:rPr lang="en-US" dirty="0" err="1"/>
              <a:t>interpătrund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se </a:t>
            </a:r>
            <a:r>
              <a:rPr lang="en-US" dirty="0" err="1"/>
              <a:t>condiţionează</a:t>
            </a:r>
            <a:r>
              <a:rPr lang="en-US" dirty="0"/>
              <a:t> </a:t>
            </a:r>
            <a:r>
              <a:rPr lang="en-US" dirty="0" err="1"/>
              <a:t>reciproc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</a:t>
            </a:r>
            <a:r>
              <a:rPr lang="en-US" dirty="0" err="1"/>
              <a:t>aplicării</a:t>
            </a:r>
            <a:r>
              <a:rPr lang="en-US" dirty="0"/>
              <a:t> practice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aceea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brevetabile</a:t>
            </a:r>
            <a:r>
              <a:rPr lang="en-US" dirty="0"/>
              <a:t> </a:t>
            </a:r>
            <a:r>
              <a:rPr lang="en-US" dirty="0" err="1"/>
              <a:t>generează</a:t>
            </a:r>
            <a:r>
              <a:rPr lang="en-US" dirty="0"/>
              <a:t> </a:t>
            </a:r>
            <a:r>
              <a:rPr lang="en-US" dirty="0" err="1"/>
              <a:t>efecte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superioare</a:t>
            </a:r>
            <a:r>
              <a:rPr lang="en-US" dirty="0"/>
              <a:t>, </a:t>
            </a:r>
            <a:r>
              <a:rPr lang="en-US" dirty="0" err="1"/>
              <a:t>determinând</a:t>
            </a:r>
            <a:r>
              <a:rPr lang="en-US" dirty="0"/>
              <a:t> o </a:t>
            </a:r>
            <a:r>
              <a:rPr lang="en-US" dirty="0" err="1"/>
              <a:t>treaptă</a:t>
            </a:r>
            <a:r>
              <a:rPr lang="en-US" dirty="0"/>
              <a:t> </a:t>
            </a:r>
            <a:r>
              <a:rPr lang="en-US" dirty="0" err="1"/>
              <a:t>calitativă</a:t>
            </a:r>
            <a:r>
              <a:rPr lang="en-US" dirty="0"/>
              <a:t> </a:t>
            </a:r>
            <a:r>
              <a:rPr lang="en-US" dirty="0" err="1"/>
              <a:t>superioară</a:t>
            </a:r>
            <a:r>
              <a:rPr lang="en-US" dirty="0"/>
              <a:t>. </a:t>
            </a:r>
          </a:p>
          <a:p>
            <a:r>
              <a:rPr lang="en-US" dirty="0" err="1"/>
              <a:t>Efectele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superioare</a:t>
            </a:r>
            <a:r>
              <a:rPr lang="en-US" dirty="0"/>
              <a:t> sunt </a:t>
            </a:r>
            <a:r>
              <a:rPr lang="en-US" dirty="0" err="1"/>
              <a:t>astfel</a:t>
            </a:r>
            <a:r>
              <a:rPr lang="en-US" dirty="0"/>
              <a:t> “</a:t>
            </a:r>
            <a:r>
              <a:rPr lang="en-US" dirty="0" err="1"/>
              <a:t>efecte</a:t>
            </a:r>
            <a:r>
              <a:rPr lang="en-US" dirty="0"/>
              <a:t> </a:t>
            </a:r>
            <a:r>
              <a:rPr lang="en-US" dirty="0" err="1"/>
              <a:t>determinante</a:t>
            </a:r>
            <a:r>
              <a:rPr lang="en-US" dirty="0"/>
              <a:t>”, </a:t>
            </a:r>
            <a:r>
              <a:rPr lang="en-US" dirty="0" err="1"/>
              <a:t>iar</a:t>
            </a:r>
            <a:r>
              <a:rPr lang="en-US" dirty="0"/>
              <a:t> o </a:t>
            </a:r>
            <a:r>
              <a:rPr lang="en-US" dirty="0" err="1"/>
              <a:t>consecinţă</a:t>
            </a:r>
            <a:r>
              <a:rPr lang="en-US" dirty="0"/>
              <a:t> a </a:t>
            </a:r>
            <a:r>
              <a:rPr lang="en-US" dirty="0" err="1"/>
              <a:t>acestora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fi “</a:t>
            </a:r>
            <a:r>
              <a:rPr lang="en-US" dirty="0" err="1"/>
              <a:t>efectele</a:t>
            </a:r>
            <a:r>
              <a:rPr lang="en-US" dirty="0"/>
              <a:t> derivate” care </a:t>
            </a:r>
            <a:r>
              <a:rPr lang="en-US" dirty="0" err="1"/>
              <a:t>constau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avantaje</a:t>
            </a:r>
            <a:r>
              <a:rPr lang="en-US" dirty="0"/>
              <a:t> de </a:t>
            </a:r>
            <a:r>
              <a:rPr lang="en-US" dirty="0" err="1"/>
              <a:t>ordin</a:t>
            </a:r>
            <a:r>
              <a:rPr lang="en-US" dirty="0"/>
              <a:t> economic, social, </a:t>
            </a:r>
            <a:r>
              <a:rPr lang="en-US" dirty="0" err="1"/>
              <a:t>estetic</a:t>
            </a:r>
            <a:r>
              <a:rPr lang="en-US" dirty="0"/>
              <a:t>. </a:t>
            </a:r>
            <a:r>
              <a:rPr lang="en-US" dirty="0" err="1"/>
              <a:t>Efectele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 sunt legate de </a:t>
            </a:r>
            <a:r>
              <a:rPr lang="en-US" dirty="0" err="1"/>
              <a:t>proprietăţile</a:t>
            </a:r>
            <a:r>
              <a:rPr lang="en-US" dirty="0"/>
              <a:t> </a:t>
            </a:r>
            <a:r>
              <a:rPr lang="en-US" dirty="0" err="1"/>
              <a:t>fizice</a:t>
            </a:r>
            <a:r>
              <a:rPr lang="en-US" dirty="0"/>
              <a:t>, </a:t>
            </a:r>
            <a:r>
              <a:rPr lang="en-US" dirty="0" err="1"/>
              <a:t>chimice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mecanice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de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tehnologice</a:t>
            </a:r>
            <a:r>
              <a:rPr lang="en-US" dirty="0"/>
              <a:t> ale </a:t>
            </a:r>
            <a:r>
              <a:rPr lang="en-US" dirty="0" err="1"/>
              <a:t>speţelor</a:t>
            </a:r>
            <a:r>
              <a:rPr lang="en-US" dirty="0"/>
              <a:t> </a:t>
            </a:r>
            <a:r>
              <a:rPr lang="en-US" dirty="0" err="1"/>
              <a:t>brevetabile</a:t>
            </a:r>
            <a:r>
              <a:rPr lang="en-US" dirty="0"/>
              <a:t>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9609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 err="1"/>
              <a:t>Definiţii</a:t>
            </a:r>
            <a:r>
              <a:rPr lang="en-US" b="1" dirty="0"/>
              <a:t> </a:t>
            </a:r>
            <a:endParaRPr lang="en-US" dirty="0"/>
          </a:p>
          <a:p>
            <a:r>
              <a:rPr lang="en-US" dirty="0" err="1"/>
              <a:t>Proprietatea</a:t>
            </a:r>
            <a:r>
              <a:rPr lang="en-US" dirty="0"/>
              <a:t> </a:t>
            </a:r>
            <a:r>
              <a:rPr lang="en-US" dirty="0" err="1"/>
              <a:t>intelectuală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ansamblul</a:t>
            </a:r>
            <a:r>
              <a:rPr lang="en-US" dirty="0"/>
              <a:t> </a:t>
            </a:r>
            <a:r>
              <a:rPr lang="en-US" dirty="0" err="1"/>
              <a:t>drepturilor</a:t>
            </a:r>
            <a:r>
              <a:rPr lang="en-US" dirty="0"/>
              <a:t> </a:t>
            </a:r>
            <a:r>
              <a:rPr lang="en-US" dirty="0" err="1"/>
              <a:t>asociate</a:t>
            </a:r>
            <a:r>
              <a:rPr lang="en-US" dirty="0"/>
              <a:t> </a:t>
            </a:r>
            <a:r>
              <a:rPr lang="en-US" dirty="0" err="1"/>
              <a:t>activităţii</a:t>
            </a:r>
            <a:r>
              <a:rPr lang="en-US" dirty="0"/>
              <a:t> </a:t>
            </a:r>
            <a:r>
              <a:rPr lang="en-US" dirty="0" err="1"/>
              <a:t>intelectuale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domeniul</a:t>
            </a:r>
            <a:r>
              <a:rPr lang="en-US" dirty="0"/>
              <a:t>, </a:t>
            </a:r>
            <a:r>
              <a:rPr lang="en-US" dirty="0" err="1"/>
              <a:t>literar</a:t>
            </a:r>
            <a:r>
              <a:rPr lang="en-US" dirty="0"/>
              <a:t>, artistic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ştiinţific</a:t>
            </a:r>
            <a:r>
              <a:rPr lang="en-US" dirty="0"/>
              <a:t>. </a:t>
            </a:r>
            <a:endParaRPr lang="ro-RO" dirty="0"/>
          </a:p>
          <a:p>
            <a:r>
              <a:rPr lang="en-US" dirty="0" err="1"/>
              <a:t>Proprietatea</a:t>
            </a:r>
            <a:r>
              <a:rPr lang="en-US" dirty="0"/>
              <a:t> </a:t>
            </a:r>
            <a:r>
              <a:rPr lang="en-US" dirty="0" err="1"/>
              <a:t>intelectuală</a:t>
            </a:r>
            <a:r>
              <a:rPr lang="en-US" dirty="0"/>
              <a:t>,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deosebire</a:t>
            </a:r>
            <a:r>
              <a:rPr lang="en-US" dirty="0"/>
              <a:t> de </a:t>
            </a:r>
            <a:r>
              <a:rPr lang="en-US" dirty="0" err="1"/>
              <a:t>proprietatea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general,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legată</a:t>
            </a:r>
            <a:r>
              <a:rPr lang="en-US" dirty="0"/>
              <a:t> de </a:t>
            </a:r>
            <a:r>
              <a:rPr lang="en-US" dirty="0" err="1"/>
              <a:t>posesia</a:t>
            </a:r>
            <a:r>
              <a:rPr lang="en-US" dirty="0"/>
              <a:t> </a:t>
            </a:r>
            <a:r>
              <a:rPr lang="en-US" dirty="0" err="1"/>
              <a:t>bunurilor</a:t>
            </a:r>
            <a:r>
              <a:rPr lang="en-US" dirty="0"/>
              <a:t> </a:t>
            </a:r>
            <a:r>
              <a:rPr lang="en-US" dirty="0" err="1"/>
              <a:t>materiale</a:t>
            </a:r>
            <a:r>
              <a:rPr lang="en-US" dirty="0"/>
              <a:t>,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consacrată</a:t>
            </a:r>
            <a:r>
              <a:rPr lang="en-US" dirty="0"/>
              <a:t> ca o </a:t>
            </a:r>
            <a:r>
              <a:rPr lang="en-US" dirty="0" err="1"/>
              <a:t>realitate</a:t>
            </a:r>
            <a:r>
              <a:rPr lang="en-US" dirty="0"/>
              <a:t> </a:t>
            </a:r>
            <a:r>
              <a:rPr lang="en-US" dirty="0" err="1"/>
              <a:t>obiectivă</a:t>
            </a:r>
            <a:r>
              <a:rPr lang="en-US" dirty="0"/>
              <a:t> </a:t>
            </a:r>
            <a:r>
              <a:rPr lang="en-US" dirty="0" err="1"/>
              <a:t>având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vedere</a:t>
            </a:r>
            <a:r>
              <a:rPr lang="en-US" dirty="0"/>
              <a:t> “</a:t>
            </a:r>
            <a:r>
              <a:rPr lang="en-US" dirty="0" err="1"/>
              <a:t>bunurile</a:t>
            </a:r>
            <a:r>
              <a:rPr lang="en-US" dirty="0"/>
              <a:t> </a:t>
            </a:r>
            <a:r>
              <a:rPr lang="en-US" dirty="0" err="1"/>
              <a:t>spirituale</a:t>
            </a:r>
            <a:r>
              <a:rPr lang="en-US" dirty="0"/>
              <a:t>”. </a:t>
            </a:r>
          </a:p>
          <a:p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cuprinde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categorii</a:t>
            </a:r>
            <a:r>
              <a:rPr lang="en-US" dirty="0"/>
              <a:t> : 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/>
              <a:t>- </a:t>
            </a:r>
            <a:r>
              <a:rPr lang="en-US" b="1" dirty="0" err="1"/>
              <a:t>proprietatea</a:t>
            </a:r>
            <a:r>
              <a:rPr lang="en-US" b="1" dirty="0"/>
              <a:t> </a:t>
            </a:r>
            <a:r>
              <a:rPr lang="en-US" b="1" dirty="0" err="1"/>
              <a:t>literară</a:t>
            </a:r>
            <a:r>
              <a:rPr lang="en-US" b="1" dirty="0"/>
              <a:t>, </a:t>
            </a:r>
            <a:r>
              <a:rPr lang="en-US" b="1" dirty="0" err="1"/>
              <a:t>artistică</a:t>
            </a:r>
            <a:r>
              <a:rPr lang="en-US" b="1" dirty="0"/>
              <a:t> </a:t>
            </a:r>
            <a:r>
              <a:rPr lang="en-US" b="1" dirty="0" err="1"/>
              <a:t>şi</a:t>
            </a:r>
            <a:r>
              <a:rPr lang="en-US" b="1" dirty="0"/>
              <a:t> </a:t>
            </a:r>
            <a:r>
              <a:rPr lang="en-US" b="1" dirty="0" err="1"/>
              <a:t>ştiinţifică</a:t>
            </a:r>
            <a:r>
              <a:rPr lang="en-US" b="1" dirty="0"/>
              <a:t>; </a:t>
            </a:r>
            <a:endParaRPr lang="en-US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/>
              <a:t>- </a:t>
            </a:r>
            <a:r>
              <a:rPr lang="en-US" b="1" dirty="0" err="1"/>
              <a:t>proprietatea</a:t>
            </a:r>
            <a:r>
              <a:rPr lang="en-US" b="1" dirty="0"/>
              <a:t> </a:t>
            </a:r>
            <a:r>
              <a:rPr lang="en-US" b="1" dirty="0" err="1"/>
              <a:t>industrială</a:t>
            </a:r>
            <a:r>
              <a:rPr lang="en-US" b="1" dirty="0"/>
              <a:t>. </a:t>
            </a:r>
            <a:endParaRPr lang="en-US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2737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INDUSTRIALĂ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i="1" dirty="0" err="1"/>
              <a:t>Activitatea</a:t>
            </a:r>
            <a:r>
              <a:rPr lang="en-US" b="1" i="1" dirty="0"/>
              <a:t> </a:t>
            </a:r>
            <a:r>
              <a:rPr lang="en-US" b="1" i="1" dirty="0" err="1"/>
              <a:t>inventivă</a:t>
            </a:r>
            <a:r>
              <a:rPr lang="en-US" b="1" i="1" dirty="0"/>
              <a:t> </a:t>
            </a:r>
            <a:endParaRPr lang="en-US" dirty="0"/>
          </a:p>
          <a:p>
            <a:r>
              <a:rPr lang="en-US" dirty="0" err="1"/>
              <a:t>Activitatea</a:t>
            </a:r>
            <a:r>
              <a:rPr lang="en-US" dirty="0"/>
              <a:t> </a:t>
            </a:r>
            <a:r>
              <a:rPr lang="en-US" dirty="0" err="1"/>
              <a:t>inventivă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elementul</a:t>
            </a:r>
            <a:r>
              <a:rPr lang="en-US" dirty="0"/>
              <a:t> determinant al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invenţii</a:t>
            </a:r>
            <a:r>
              <a:rPr lang="en-US" dirty="0"/>
              <a:t>. </a:t>
            </a:r>
            <a:r>
              <a:rPr lang="en-US" dirty="0" err="1"/>
              <a:t>Legislaţiile</a:t>
            </a:r>
            <a:r>
              <a:rPr lang="en-US" dirty="0"/>
              <a:t> </a:t>
            </a:r>
            <a:r>
              <a:rPr lang="en-US" dirty="0" err="1"/>
              <a:t>naţionale</a:t>
            </a:r>
            <a:r>
              <a:rPr lang="en-US" dirty="0"/>
              <a:t> ale </a:t>
            </a:r>
            <a:r>
              <a:rPr lang="en-US" dirty="0" err="1"/>
              <a:t>statelor</a:t>
            </a:r>
            <a:r>
              <a:rPr lang="en-US" dirty="0"/>
              <a:t> </a:t>
            </a:r>
            <a:r>
              <a:rPr lang="en-US" dirty="0" err="1"/>
              <a:t>reglementeză</a:t>
            </a:r>
            <a:r>
              <a:rPr lang="en-US" dirty="0"/>
              <a:t> </a:t>
            </a:r>
            <a:r>
              <a:rPr lang="en-US" dirty="0" err="1"/>
              <a:t>uşor</a:t>
            </a:r>
            <a:r>
              <a:rPr lang="en-US" dirty="0"/>
              <a:t> </a:t>
            </a:r>
            <a:r>
              <a:rPr lang="en-US" dirty="0" err="1"/>
              <a:t>diferenţiat</a:t>
            </a:r>
            <a:r>
              <a:rPr lang="en-US" dirty="0"/>
              <a:t> </a:t>
            </a:r>
            <a:r>
              <a:rPr lang="en-US" dirty="0" err="1"/>
              <a:t>nivelul</a:t>
            </a:r>
            <a:r>
              <a:rPr lang="en-US" dirty="0"/>
              <a:t> </a:t>
            </a:r>
            <a:r>
              <a:rPr lang="en-US" dirty="0" err="1"/>
              <a:t>inventiv</a:t>
            </a:r>
            <a:r>
              <a:rPr lang="en-US" dirty="0"/>
              <a:t> </a:t>
            </a:r>
            <a:r>
              <a:rPr lang="en-US" dirty="0" err="1"/>
              <a:t>cerut</a:t>
            </a:r>
            <a:r>
              <a:rPr lang="en-US" dirty="0"/>
              <a:t> la </a:t>
            </a:r>
            <a:r>
              <a:rPr lang="en-US" dirty="0" err="1"/>
              <a:t>brevetare</a:t>
            </a:r>
            <a:r>
              <a:rPr lang="en-US" dirty="0"/>
              <a:t>. De </a:t>
            </a:r>
            <a:r>
              <a:rPr lang="en-US" dirty="0" err="1"/>
              <a:t>aici</a:t>
            </a:r>
            <a:r>
              <a:rPr lang="en-US" dirty="0"/>
              <a:t> </a:t>
            </a:r>
            <a:r>
              <a:rPr lang="en-US" dirty="0" err="1"/>
              <a:t>apare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o </a:t>
            </a:r>
            <a:r>
              <a:rPr lang="en-US" dirty="0" err="1"/>
              <a:t>relativă</a:t>
            </a:r>
            <a:r>
              <a:rPr lang="en-US" dirty="0"/>
              <a:t> </a:t>
            </a:r>
            <a:r>
              <a:rPr lang="en-US" dirty="0" err="1"/>
              <a:t>subtilitate</a:t>
            </a:r>
            <a:r>
              <a:rPr lang="en-US" dirty="0"/>
              <a:t> </a:t>
            </a:r>
            <a:r>
              <a:rPr lang="en-US" dirty="0" err="1"/>
              <a:t>necesară</a:t>
            </a:r>
            <a:r>
              <a:rPr lang="en-US" dirty="0"/>
              <a:t> </a:t>
            </a:r>
            <a:r>
              <a:rPr lang="en-US" dirty="0" err="1"/>
              <a:t>evidenţierii</a:t>
            </a:r>
            <a:r>
              <a:rPr lang="en-US" dirty="0"/>
              <a:t> </a:t>
            </a:r>
            <a:r>
              <a:rPr lang="en-US" dirty="0" err="1"/>
              <a:t>aportului</a:t>
            </a:r>
            <a:r>
              <a:rPr lang="en-US" dirty="0"/>
              <a:t> </a:t>
            </a:r>
            <a:r>
              <a:rPr lang="en-US" dirty="0" err="1"/>
              <a:t>inventiv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soluţii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.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legislaţia</a:t>
            </a:r>
            <a:r>
              <a:rPr lang="en-US" dirty="0"/>
              <a:t> </a:t>
            </a:r>
            <a:r>
              <a:rPr lang="en-US" dirty="0" err="1"/>
              <a:t>ţărilor</a:t>
            </a:r>
            <a:r>
              <a:rPr lang="en-US" dirty="0"/>
              <a:t> </a:t>
            </a:r>
            <a:r>
              <a:rPr lang="en-US" dirty="0" err="1"/>
              <a:t>anglo</a:t>
            </a:r>
            <a:r>
              <a:rPr lang="en-US" dirty="0"/>
              <a:t> </a:t>
            </a:r>
            <a:r>
              <a:rPr lang="en-US" dirty="0" err="1"/>
              <a:t>saxone</a:t>
            </a:r>
            <a:r>
              <a:rPr lang="en-US" dirty="0"/>
              <a:t>, ca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legislaţia</a:t>
            </a:r>
            <a:r>
              <a:rPr lang="en-US" dirty="0"/>
              <a:t> </a:t>
            </a:r>
            <a:r>
              <a:rPr lang="en-US" dirty="0" err="1"/>
              <a:t>noastră</a:t>
            </a:r>
            <a:r>
              <a:rPr lang="en-US" dirty="0"/>
              <a:t>,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brevetabilă</a:t>
            </a:r>
            <a:r>
              <a:rPr lang="en-US" dirty="0"/>
              <a:t> </a:t>
            </a:r>
            <a:r>
              <a:rPr lang="en-US" dirty="0" err="1"/>
              <a:t>invenţia</a:t>
            </a:r>
            <a:r>
              <a:rPr lang="en-US" dirty="0"/>
              <a:t> care </a:t>
            </a:r>
            <a:r>
              <a:rPr lang="en-US" dirty="0" err="1"/>
              <a:t>apare</a:t>
            </a:r>
            <a:r>
              <a:rPr lang="en-US" dirty="0"/>
              <a:t> </a:t>
            </a:r>
            <a:r>
              <a:rPr lang="en-US" dirty="0" err="1"/>
              <a:t>evidentă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nu </a:t>
            </a:r>
            <a:r>
              <a:rPr lang="en-US" dirty="0" err="1"/>
              <a:t>comportă</a:t>
            </a:r>
            <a:r>
              <a:rPr lang="en-US" dirty="0"/>
              <a:t> un pas </a:t>
            </a:r>
            <a:r>
              <a:rPr lang="en-US" dirty="0" err="1"/>
              <a:t>inventiv</a:t>
            </a:r>
            <a:r>
              <a:rPr lang="en-US" dirty="0"/>
              <a:t> (“</a:t>
            </a:r>
            <a:r>
              <a:rPr lang="en-US" i="1" dirty="0"/>
              <a:t>inventive step</a:t>
            </a:r>
            <a:r>
              <a:rPr lang="en-US" dirty="0"/>
              <a:t>”)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raport</a:t>
            </a:r>
            <a:r>
              <a:rPr lang="en-US" dirty="0"/>
              <a:t> cu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cunoscut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stadiul</a:t>
            </a:r>
            <a:r>
              <a:rPr lang="en-US" dirty="0"/>
              <a:t> </a:t>
            </a:r>
            <a:r>
              <a:rPr lang="en-US" dirty="0" err="1"/>
              <a:t>tehnicii</a:t>
            </a:r>
            <a:r>
              <a:rPr lang="en-US" dirty="0"/>
              <a:t>. De </a:t>
            </a:r>
            <a:r>
              <a:rPr lang="en-US" dirty="0" err="1"/>
              <a:t>aici</a:t>
            </a:r>
            <a:r>
              <a:rPr lang="en-US" dirty="0"/>
              <a:t> </a:t>
            </a:r>
            <a:r>
              <a:rPr lang="en-US" dirty="0" err="1"/>
              <a:t>rezultă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pasul</a:t>
            </a:r>
            <a:r>
              <a:rPr lang="en-US" dirty="0"/>
              <a:t> evident, </a:t>
            </a:r>
            <a:r>
              <a:rPr lang="en-US" dirty="0" err="1"/>
              <a:t>rezultat</a:t>
            </a:r>
            <a:r>
              <a:rPr lang="en-US" dirty="0"/>
              <a:t> al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raţionament</a:t>
            </a:r>
            <a:r>
              <a:rPr lang="en-US" dirty="0"/>
              <a:t> logic evident, la </a:t>
            </a:r>
            <a:r>
              <a:rPr lang="en-US" dirty="0" err="1"/>
              <a:t>îndemna</a:t>
            </a:r>
            <a:r>
              <a:rPr lang="en-US" dirty="0"/>
              <a:t> </a:t>
            </a:r>
            <a:r>
              <a:rPr lang="en-US" dirty="0" err="1"/>
              <a:t>oricui</a:t>
            </a:r>
            <a:r>
              <a:rPr lang="en-US" dirty="0"/>
              <a:t>, nu </a:t>
            </a:r>
            <a:r>
              <a:rPr lang="en-US" dirty="0" err="1"/>
              <a:t>este</a:t>
            </a:r>
            <a:r>
              <a:rPr lang="en-US" dirty="0"/>
              <a:t> similar cu </a:t>
            </a:r>
            <a:r>
              <a:rPr lang="en-US" dirty="0" err="1"/>
              <a:t>pasul</a:t>
            </a:r>
            <a:r>
              <a:rPr lang="en-US" dirty="0"/>
              <a:t> </a:t>
            </a:r>
            <a:r>
              <a:rPr lang="en-US" dirty="0" err="1"/>
              <a:t>inventiv</a:t>
            </a:r>
            <a:r>
              <a:rPr lang="en-US" dirty="0"/>
              <a:t>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4921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Condiţia</a:t>
            </a:r>
            <a:r>
              <a:rPr lang="en-US" dirty="0"/>
              <a:t> </a:t>
            </a:r>
            <a:r>
              <a:rPr lang="en-US" dirty="0" err="1"/>
              <a:t>cerută</a:t>
            </a:r>
            <a:r>
              <a:rPr lang="en-US" dirty="0"/>
              <a:t> de </a:t>
            </a:r>
            <a:r>
              <a:rPr lang="en-US" dirty="0" err="1"/>
              <a:t>lege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ca o </a:t>
            </a:r>
            <a:r>
              <a:rPr lang="en-US" dirty="0" err="1"/>
              <a:t>invenţie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brevetabilă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existenţa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“</a:t>
            </a:r>
            <a:r>
              <a:rPr lang="en-US" i="1" dirty="0" err="1"/>
              <a:t>idei</a:t>
            </a:r>
            <a:r>
              <a:rPr lang="en-US" i="1" dirty="0"/>
              <a:t> inventive</a:t>
            </a:r>
            <a:r>
              <a:rPr lang="en-US" dirty="0"/>
              <a:t>” </a:t>
            </a:r>
            <a:r>
              <a:rPr lang="en-US" dirty="0" err="1"/>
              <a:t>sau</a:t>
            </a:r>
            <a:r>
              <a:rPr lang="en-US" dirty="0"/>
              <a:t> “ </a:t>
            </a:r>
            <a:r>
              <a:rPr lang="en-US" i="1" dirty="0" err="1"/>
              <a:t>aport</a:t>
            </a:r>
            <a:r>
              <a:rPr lang="en-US" i="1" dirty="0"/>
              <a:t> cr</a:t>
            </a:r>
            <a:r>
              <a:rPr lang="en-US" dirty="0"/>
              <a:t>e</a:t>
            </a:r>
            <a:r>
              <a:rPr lang="en-US" i="1" dirty="0"/>
              <a:t>ator</a:t>
            </a:r>
            <a:r>
              <a:rPr lang="en-US" dirty="0"/>
              <a:t>” </a:t>
            </a:r>
            <a:r>
              <a:rPr lang="en-US" dirty="0" err="1"/>
              <a:t>fără</a:t>
            </a:r>
            <a:r>
              <a:rPr lang="en-US" dirty="0"/>
              <a:t> a se </a:t>
            </a:r>
            <a:r>
              <a:rPr lang="en-US" dirty="0" err="1"/>
              <a:t>impune</a:t>
            </a:r>
            <a:r>
              <a:rPr lang="en-US" dirty="0"/>
              <a:t> o </a:t>
            </a:r>
            <a:r>
              <a:rPr lang="en-US" dirty="0" err="1"/>
              <a:t>măsură</a:t>
            </a:r>
            <a:r>
              <a:rPr lang="en-US" dirty="0"/>
              <a:t> a </a:t>
            </a:r>
            <a:r>
              <a:rPr lang="en-US" dirty="0" err="1"/>
              <a:t>acestuia</a:t>
            </a:r>
            <a:r>
              <a:rPr lang="en-US" dirty="0"/>
              <a:t>. De </a:t>
            </a:r>
            <a:r>
              <a:rPr lang="en-US" dirty="0" err="1"/>
              <a:t>aceea</a:t>
            </a:r>
            <a:r>
              <a:rPr lang="en-US" dirty="0"/>
              <a:t> din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al </a:t>
            </a:r>
            <a:r>
              <a:rPr lang="en-US" dirty="0" err="1"/>
              <a:t>brevetabilităţii</a:t>
            </a:r>
            <a:r>
              <a:rPr lang="en-US" dirty="0"/>
              <a:t> nu </a:t>
            </a:r>
            <a:r>
              <a:rPr lang="en-US" dirty="0" err="1"/>
              <a:t>există</a:t>
            </a:r>
            <a:r>
              <a:rPr lang="en-US" dirty="0"/>
              <a:t> </a:t>
            </a:r>
            <a:r>
              <a:rPr lang="en-US" dirty="0" err="1"/>
              <a:t>invenţii</a:t>
            </a:r>
            <a:r>
              <a:rPr lang="en-US" dirty="0"/>
              <a:t> “</a:t>
            </a:r>
            <a:r>
              <a:rPr lang="en-US" dirty="0" err="1"/>
              <a:t>mici</a:t>
            </a:r>
            <a:r>
              <a:rPr lang="en-US" dirty="0"/>
              <a:t>”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invenţii</a:t>
            </a:r>
            <a:r>
              <a:rPr lang="en-US" dirty="0"/>
              <a:t> “</a:t>
            </a:r>
            <a:r>
              <a:rPr lang="en-US" dirty="0" err="1"/>
              <a:t>mari</a:t>
            </a:r>
            <a:r>
              <a:rPr lang="en-US" dirty="0"/>
              <a:t>”.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6503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INDUSTRIALĂ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i="1" dirty="0" err="1"/>
              <a:t>Aplicabilitatea</a:t>
            </a:r>
            <a:r>
              <a:rPr lang="en-US" b="1" i="1" dirty="0"/>
              <a:t> </a:t>
            </a:r>
            <a:endParaRPr lang="en-US" dirty="0"/>
          </a:p>
          <a:p>
            <a:r>
              <a:rPr lang="en-US" dirty="0" err="1"/>
              <a:t>Aplicabilitatea</a:t>
            </a:r>
            <a:r>
              <a:rPr lang="en-US" dirty="0"/>
              <a:t> </a:t>
            </a:r>
            <a:r>
              <a:rPr lang="en-US" dirty="0" err="1"/>
              <a:t>industrială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determinată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nu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confundată</a:t>
            </a:r>
            <a:r>
              <a:rPr lang="en-US" dirty="0"/>
              <a:t> cu </a:t>
            </a:r>
            <a:r>
              <a:rPr lang="en-US" dirty="0" err="1"/>
              <a:t>aplicarea</a:t>
            </a:r>
            <a:r>
              <a:rPr lang="en-US" dirty="0"/>
              <a:t>. </a:t>
            </a:r>
            <a:r>
              <a:rPr lang="en-US" dirty="0" err="1"/>
              <a:t>Acest</a:t>
            </a:r>
            <a:r>
              <a:rPr lang="en-US" dirty="0"/>
              <a:t> element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strânsă</a:t>
            </a:r>
            <a:r>
              <a:rPr lang="en-US" dirty="0"/>
              <a:t> </a:t>
            </a:r>
            <a:r>
              <a:rPr lang="en-US" dirty="0" err="1"/>
              <a:t>corelaţie</a:t>
            </a:r>
            <a:r>
              <a:rPr lang="en-US" dirty="0"/>
              <a:t> cu </a:t>
            </a:r>
            <a:r>
              <a:rPr lang="en-US" dirty="0" err="1"/>
              <a:t>condiţia</a:t>
            </a:r>
            <a:r>
              <a:rPr lang="en-US" dirty="0"/>
              <a:t> </a:t>
            </a:r>
            <a:r>
              <a:rPr lang="en-US" dirty="0" err="1"/>
              <a:t>legată</a:t>
            </a:r>
            <a:r>
              <a:rPr lang="en-US" dirty="0"/>
              <a:t> de </a:t>
            </a:r>
            <a:r>
              <a:rPr lang="en-US" dirty="0" err="1"/>
              <a:t>exprimarea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invenţii</a:t>
            </a:r>
            <a:r>
              <a:rPr lang="en-US" dirty="0"/>
              <a:t> </a:t>
            </a:r>
            <a:r>
              <a:rPr lang="en-US" dirty="0" err="1"/>
              <a:t>brevetabile</a:t>
            </a:r>
            <a:r>
              <a:rPr lang="en-US" dirty="0"/>
              <a:t> ca </a:t>
            </a:r>
            <a:r>
              <a:rPr lang="en-US" dirty="0" err="1"/>
              <a:t>soluţie</a:t>
            </a:r>
            <a:r>
              <a:rPr lang="en-US" dirty="0"/>
              <a:t> </a:t>
            </a:r>
            <a:r>
              <a:rPr lang="en-US" dirty="0" err="1"/>
              <a:t>tehnică</a:t>
            </a:r>
            <a:r>
              <a:rPr lang="en-US" dirty="0"/>
              <a:t>,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exclude </a:t>
            </a:r>
            <a:r>
              <a:rPr lang="en-US" dirty="0" err="1"/>
              <a:t>posibilitatea</a:t>
            </a:r>
            <a:r>
              <a:rPr lang="en-US" dirty="0"/>
              <a:t> </a:t>
            </a:r>
            <a:r>
              <a:rPr lang="en-US" dirty="0" err="1"/>
              <a:t>brevetării</a:t>
            </a:r>
            <a:r>
              <a:rPr lang="en-US" dirty="0"/>
              <a:t> </a:t>
            </a:r>
            <a:r>
              <a:rPr lang="en-US" dirty="0" err="1"/>
              <a:t>ideilor</a:t>
            </a:r>
            <a:r>
              <a:rPr lang="en-US" dirty="0"/>
              <a:t>, </a:t>
            </a:r>
            <a:r>
              <a:rPr lang="en-US" dirty="0" err="1"/>
              <a:t>principiilor</a:t>
            </a:r>
            <a:r>
              <a:rPr lang="en-US" dirty="0"/>
              <a:t> </a:t>
            </a:r>
            <a:r>
              <a:rPr lang="en-US" dirty="0" err="1"/>
              <a:t>teoretice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descoperirilor</a:t>
            </a:r>
            <a:r>
              <a:rPr lang="en-US" dirty="0"/>
              <a:t> </a:t>
            </a:r>
            <a:r>
              <a:rPr lang="en-US" dirty="0" err="1"/>
              <a:t>ştiinţifice</a:t>
            </a:r>
            <a:r>
              <a:rPr lang="en-US" dirty="0"/>
              <a:t>. </a:t>
            </a:r>
            <a:r>
              <a:rPr lang="en-US" dirty="0" err="1"/>
              <a:t>Caracterul</a:t>
            </a:r>
            <a:r>
              <a:rPr lang="en-US" dirty="0"/>
              <a:t> </a:t>
            </a:r>
            <a:r>
              <a:rPr lang="en-US" dirty="0" err="1"/>
              <a:t>aplicativ</a:t>
            </a:r>
            <a:r>
              <a:rPr lang="en-US" dirty="0"/>
              <a:t> industrial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privit</a:t>
            </a:r>
            <a:r>
              <a:rPr lang="en-US" dirty="0"/>
              <a:t> nu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de </a:t>
            </a:r>
            <a:r>
              <a:rPr lang="en-US" dirty="0" err="1"/>
              <a:t>realizare</a:t>
            </a:r>
            <a:r>
              <a:rPr lang="en-US" dirty="0"/>
              <a:t> </a:t>
            </a:r>
            <a:r>
              <a:rPr lang="en-US" dirty="0" err="1"/>
              <a:t>practică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momentul</a:t>
            </a:r>
            <a:r>
              <a:rPr lang="en-US" dirty="0"/>
              <a:t> </a:t>
            </a:r>
            <a:r>
              <a:rPr lang="en-US" dirty="0" err="1"/>
              <a:t>brevetării</a:t>
            </a:r>
            <a:r>
              <a:rPr lang="en-US" dirty="0"/>
              <a:t> ci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posibilităţile</a:t>
            </a:r>
            <a:r>
              <a:rPr lang="en-US" dirty="0"/>
              <a:t> de </a:t>
            </a:r>
            <a:r>
              <a:rPr lang="en-US" dirty="0" err="1"/>
              <a:t>perspectivă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de </a:t>
            </a:r>
            <a:r>
              <a:rPr lang="en-US" dirty="0" err="1"/>
              <a:t>realizare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viitor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felul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aplicabilitatea</a:t>
            </a:r>
            <a:r>
              <a:rPr lang="en-US" dirty="0"/>
              <a:t> ( </a:t>
            </a:r>
            <a:r>
              <a:rPr lang="en-US" dirty="0" err="1"/>
              <a:t>şi</a:t>
            </a:r>
            <a:r>
              <a:rPr lang="en-US" dirty="0"/>
              <a:t> nu </a:t>
            </a:r>
            <a:r>
              <a:rPr lang="en-US" dirty="0" err="1"/>
              <a:t>aplicarea</a:t>
            </a:r>
            <a:r>
              <a:rPr lang="en-US" dirty="0"/>
              <a:t>) exclude </a:t>
            </a:r>
            <a:r>
              <a:rPr lang="en-US" dirty="0" err="1"/>
              <a:t>monopolul</a:t>
            </a:r>
            <a:r>
              <a:rPr lang="en-US" dirty="0"/>
              <a:t> </a:t>
            </a:r>
            <a:r>
              <a:rPr lang="en-US" dirty="0" err="1"/>
              <a:t>imoral</a:t>
            </a:r>
            <a:r>
              <a:rPr lang="en-US" dirty="0"/>
              <a:t>. </a:t>
            </a:r>
          </a:p>
          <a:p>
            <a:r>
              <a:rPr lang="it-IT" dirty="0"/>
              <a:t>In general invenţia este rezultatul cercetarii aplicative sau de dezvoltare şi mai rar al celei fundamentale.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6371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INDUSTRIALĂ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 err="1"/>
              <a:t>Inventii</a:t>
            </a:r>
            <a:r>
              <a:rPr lang="en-US" b="1" dirty="0"/>
              <a:t> </a:t>
            </a:r>
            <a:r>
              <a:rPr lang="en-US" b="1" dirty="0" err="1"/>
              <a:t>nebrevetabile</a:t>
            </a:r>
            <a:r>
              <a:rPr lang="en-US" b="1" dirty="0"/>
              <a:t> </a:t>
            </a:r>
            <a:endParaRPr lang="en-US" dirty="0"/>
          </a:p>
          <a:p>
            <a:r>
              <a:rPr lang="en-US" dirty="0" err="1"/>
              <a:t>Invenţiile</a:t>
            </a:r>
            <a:r>
              <a:rPr lang="en-US" dirty="0"/>
              <a:t> </a:t>
            </a:r>
            <a:r>
              <a:rPr lang="en-US" dirty="0" err="1"/>
              <a:t>brevetabile</a:t>
            </a:r>
            <a:r>
              <a:rPr lang="en-US" dirty="0"/>
              <a:t> sunt </a:t>
            </a:r>
            <a:r>
              <a:rPr lang="en-US" dirty="0" err="1"/>
              <a:t>cele</a:t>
            </a:r>
            <a:r>
              <a:rPr lang="en-US" dirty="0"/>
              <a:t> care </a:t>
            </a:r>
            <a:r>
              <a:rPr lang="en-US" dirty="0" err="1"/>
              <a:t>întrunesc</a:t>
            </a:r>
            <a:r>
              <a:rPr lang="en-US" dirty="0"/>
              <a:t> </a:t>
            </a:r>
            <a:r>
              <a:rPr lang="en-US" dirty="0" err="1"/>
              <a:t>simultan</a:t>
            </a:r>
            <a:r>
              <a:rPr lang="en-US" dirty="0"/>
              <a:t> </a:t>
            </a:r>
            <a:r>
              <a:rPr lang="en-US" dirty="0" err="1"/>
              <a:t>condiţiile</a:t>
            </a:r>
            <a:r>
              <a:rPr lang="en-US" dirty="0"/>
              <a:t> de </a:t>
            </a:r>
            <a:r>
              <a:rPr lang="en-US" dirty="0" err="1"/>
              <a:t>brevetare</a:t>
            </a:r>
            <a:r>
              <a:rPr lang="en-US" dirty="0"/>
              <a:t> </a:t>
            </a:r>
            <a:r>
              <a:rPr lang="en-US" dirty="0" err="1"/>
              <a:t>cerute</a:t>
            </a:r>
            <a:r>
              <a:rPr lang="en-US" dirty="0"/>
              <a:t> de </a:t>
            </a:r>
            <a:r>
              <a:rPr lang="en-US" dirty="0" err="1"/>
              <a:t>lege</a:t>
            </a:r>
            <a:r>
              <a:rPr lang="en-US" dirty="0"/>
              <a:t>. </a:t>
            </a:r>
            <a:r>
              <a:rPr lang="en-US" dirty="0" err="1"/>
              <a:t>Invenţiile</a:t>
            </a:r>
            <a:r>
              <a:rPr lang="en-US" dirty="0"/>
              <a:t> </a:t>
            </a:r>
            <a:r>
              <a:rPr lang="en-US" dirty="0" err="1"/>
              <a:t>nebrevetabile</a:t>
            </a:r>
            <a:r>
              <a:rPr lang="en-US" dirty="0"/>
              <a:t> sunt </a:t>
            </a:r>
            <a:r>
              <a:rPr lang="en-US" dirty="0" err="1"/>
              <a:t>subcategoria</a:t>
            </a:r>
            <a:r>
              <a:rPr lang="en-US" dirty="0"/>
              <a:t> care nu </a:t>
            </a:r>
            <a:r>
              <a:rPr lang="en-US" dirty="0" err="1"/>
              <a:t>satisface</a:t>
            </a:r>
            <a:r>
              <a:rPr lang="en-US" dirty="0"/>
              <a:t> </a:t>
            </a:r>
            <a:r>
              <a:rPr lang="en-US" dirty="0" err="1"/>
              <a:t>condiţiile</a:t>
            </a:r>
            <a:r>
              <a:rPr lang="en-US" dirty="0"/>
              <a:t> de </a:t>
            </a:r>
            <a:r>
              <a:rPr lang="en-US" dirty="0" err="1"/>
              <a:t>brevetare</a:t>
            </a:r>
            <a:r>
              <a:rPr lang="en-US" dirty="0"/>
              <a:t>. </a:t>
            </a:r>
          </a:p>
          <a:p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descoperirile</a:t>
            </a:r>
            <a:r>
              <a:rPr lang="en-US" dirty="0"/>
              <a:t> </a:t>
            </a:r>
            <a:r>
              <a:rPr lang="en-US" dirty="0" err="1"/>
              <a:t>ştiinţifice</a:t>
            </a:r>
            <a:r>
              <a:rPr lang="en-US" dirty="0"/>
              <a:t>, </a:t>
            </a:r>
            <a:r>
              <a:rPr lang="en-US" dirty="0" err="1"/>
              <a:t>ideile</a:t>
            </a:r>
            <a:r>
              <a:rPr lang="en-US" dirty="0"/>
              <a:t>, </a:t>
            </a:r>
            <a:r>
              <a:rPr lang="en-US" dirty="0" err="1"/>
              <a:t>teoriile</a:t>
            </a:r>
            <a:r>
              <a:rPr lang="en-US" dirty="0"/>
              <a:t> </a:t>
            </a:r>
            <a:r>
              <a:rPr lang="en-US" dirty="0" err="1"/>
              <a:t>ştiinţifice</a:t>
            </a:r>
            <a:r>
              <a:rPr lang="en-US" dirty="0"/>
              <a:t>, </a:t>
            </a:r>
            <a:r>
              <a:rPr lang="en-US" dirty="0" err="1"/>
              <a:t>metodele</a:t>
            </a:r>
            <a:r>
              <a:rPr lang="en-US" dirty="0"/>
              <a:t> </a:t>
            </a:r>
            <a:r>
              <a:rPr lang="en-US" dirty="0" err="1"/>
              <a:t>matematice</a:t>
            </a:r>
            <a:r>
              <a:rPr lang="en-US" dirty="0"/>
              <a:t>, </a:t>
            </a:r>
            <a:r>
              <a:rPr lang="en-US" dirty="0" err="1"/>
              <a:t>programele</a:t>
            </a:r>
            <a:r>
              <a:rPr lang="en-US" dirty="0"/>
              <a:t> de calculator, </a:t>
            </a:r>
            <a:r>
              <a:rPr lang="en-US" dirty="0" err="1"/>
              <a:t>diagramele</a:t>
            </a:r>
            <a:r>
              <a:rPr lang="en-US" dirty="0"/>
              <a:t>, </a:t>
            </a:r>
            <a:r>
              <a:rPr lang="en-US" dirty="0" err="1"/>
              <a:t>nomogramele</a:t>
            </a:r>
            <a:r>
              <a:rPr lang="en-US" dirty="0"/>
              <a:t>, </a:t>
            </a:r>
            <a:r>
              <a:rPr lang="en-US" dirty="0" err="1"/>
              <a:t>metodele</a:t>
            </a:r>
            <a:r>
              <a:rPr lang="en-US" dirty="0"/>
              <a:t> de </a:t>
            </a:r>
            <a:r>
              <a:rPr lang="en-US" dirty="0" err="1"/>
              <a:t>instruire</a:t>
            </a:r>
            <a:r>
              <a:rPr lang="en-US" dirty="0"/>
              <a:t>, </a:t>
            </a:r>
            <a:r>
              <a:rPr lang="en-US" dirty="0" err="1"/>
              <a:t>metodele</a:t>
            </a:r>
            <a:r>
              <a:rPr lang="en-US" dirty="0"/>
              <a:t> de </a:t>
            </a:r>
            <a:r>
              <a:rPr lang="en-US" dirty="0" err="1"/>
              <a:t>diagnosticare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tratament</a:t>
            </a:r>
            <a:r>
              <a:rPr lang="en-US" dirty="0"/>
              <a:t>, </a:t>
            </a:r>
            <a:r>
              <a:rPr lang="en-US" dirty="0" err="1"/>
              <a:t>planuri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de </a:t>
            </a:r>
            <a:r>
              <a:rPr lang="en-US" dirty="0" err="1"/>
              <a:t>sistematizare</a:t>
            </a:r>
            <a:r>
              <a:rPr lang="en-US" dirty="0"/>
              <a:t>, </a:t>
            </a:r>
            <a:r>
              <a:rPr lang="en-US" dirty="0" err="1"/>
              <a:t>soluţiile</a:t>
            </a:r>
            <a:r>
              <a:rPr lang="en-US" dirty="0"/>
              <a:t> </a:t>
            </a:r>
            <a:r>
              <a:rPr lang="en-US" dirty="0" err="1"/>
              <a:t>economice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de </a:t>
            </a:r>
            <a:r>
              <a:rPr lang="en-US" dirty="0" err="1"/>
              <a:t>organizare</a:t>
            </a:r>
            <a:r>
              <a:rPr lang="en-US" dirty="0"/>
              <a:t>, </a:t>
            </a:r>
            <a:r>
              <a:rPr lang="en-US" dirty="0" err="1"/>
              <a:t>realizările</a:t>
            </a:r>
            <a:r>
              <a:rPr lang="en-US" dirty="0"/>
              <a:t> </a:t>
            </a:r>
            <a:r>
              <a:rPr lang="en-US" dirty="0" err="1"/>
              <a:t>estetice</a:t>
            </a:r>
            <a:r>
              <a:rPr lang="en-US" dirty="0"/>
              <a:t>, reguli de </a:t>
            </a:r>
            <a:r>
              <a:rPr lang="en-US" dirty="0" err="1"/>
              <a:t>joc</a:t>
            </a:r>
            <a:r>
              <a:rPr lang="en-US" dirty="0"/>
              <a:t> (art. 13 </a:t>
            </a:r>
            <a:r>
              <a:rPr lang="en-US" dirty="0" err="1"/>
              <a:t>legea</a:t>
            </a:r>
            <a:r>
              <a:rPr lang="en-US" dirty="0"/>
              <a:t> 64/91) </a:t>
            </a:r>
            <a:r>
              <a:rPr lang="en-US" dirty="0" err="1"/>
              <a:t>deşi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conţinutul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sunt </a:t>
            </a:r>
            <a:r>
              <a:rPr lang="en-US" dirty="0" err="1"/>
              <a:t>raţionale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pot </a:t>
            </a:r>
            <a:r>
              <a:rPr lang="en-US" dirty="0" err="1"/>
              <a:t>avea</a:t>
            </a:r>
            <a:r>
              <a:rPr lang="en-US" dirty="0"/>
              <a:t> un important </a:t>
            </a:r>
            <a:r>
              <a:rPr lang="en-US" dirty="0" err="1"/>
              <a:t>aport</a:t>
            </a:r>
            <a:r>
              <a:rPr lang="en-US" dirty="0"/>
              <a:t> </a:t>
            </a:r>
            <a:r>
              <a:rPr lang="en-US" dirty="0" err="1"/>
              <a:t>creativ</a:t>
            </a:r>
            <a:r>
              <a:rPr lang="en-US" dirty="0"/>
              <a:t>, </a:t>
            </a:r>
            <a:r>
              <a:rPr lang="en-US" dirty="0" err="1"/>
              <a:t>ele</a:t>
            </a:r>
            <a:r>
              <a:rPr lang="en-US" dirty="0"/>
              <a:t> nu sunt </a:t>
            </a:r>
            <a:r>
              <a:rPr lang="en-US" dirty="0" err="1"/>
              <a:t>brevetabile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nu </a:t>
            </a:r>
            <a:r>
              <a:rPr lang="en-US" dirty="0" err="1"/>
              <a:t>reprezintă</a:t>
            </a:r>
            <a:r>
              <a:rPr lang="en-US" dirty="0"/>
              <a:t> </a:t>
            </a:r>
            <a:r>
              <a:rPr lang="en-US" dirty="0" err="1"/>
              <a:t>soluţii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0698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INDUSTRIALĂ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Un </a:t>
            </a:r>
            <a:r>
              <a:rPr lang="en-US" dirty="0" err="1"/>
              <a:t>caz</a:t>
            </a:r>
            <a:r>
              <a:rPr lang="en-US" dirty="0"/>
              <a:t> </a:t>
            </a:r>
            <a:r>
              <a:rPr lang="en-US" dirty="0" err="1"/>
              <a:t>aparte</a:t>
            </a:r>
            <a:r>
              <a:rPr lang="en-US" dirty="0"/>
              <a:t>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reprezintă</a:t>
            </a:r>
            <a:r>
              <a:rPr lang="en-US" dirty="0"/>
              <a:t> </a:t>
            </a:r>
            <a:r>
              <a:rPr lang="en-US" dirty="0" err="1"/>
              <a:t>programele</a:t>
            </a:r>
            <a:r>
              <a:rPr lang="en-US" dirty="0"/>
              <a:t> de calculator, care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principiu</a:t>
            </a:r>
            <a:r>
              <a:rPr lang="en-US" dirty="0"/>
              <a:t> sunt </a:t>
            </a:r>
            <a:r>
              <a:rPr lang="en-US" dirty="0" err="1"/>
              <a:t>protejate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drepturi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pot fi </a:t>
            </a:r>
            <a:r>
              <a:rPr lang="en-US" dirty="0" err="1"/>
              <a:t>protejate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brevetare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asociate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element material </a:t>
            </a:r>
            <a:r>
              <a:rPr lang="en-US" dirty="0" err="1"/>
              <a:t>dermina</a:t>
            </a:r>
            <a:r>
              <a:rPr lang="en-US" dirty="0"/>
              <a:t> </a:t>
            </a:r>
            <a:r>
              <a:rPr lang="en-US" dirty="0" err="1"/>
              <a:t>efecte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 – </a:t>
            </a:r>
            <a:r>
              <a:rPr lang="en-US" dirty="0" err="1"/>
              <a:t>aşa</a:t>
            </a:r>
            <a:r>
              <a:rPr lang="en-US" dirty="0"/>
              <a:t> </a:t>
            </a:r>
            <a:r>
              <a:rPr lang="en-US" dirty="0" err="1"/>
              <a:t>zisele</a:t>
            </a:r>
            <a:r>
              <a:rPr lang="en-US" dirty="0"/>
              <a:t> “</a:t>
            </a:r>
            <a:r>
              <a:rPr lang="en-US" i="1" dirty="0"/>
              <a:t>Computer Integrated Invention (CII)</a:t>
            </a:r>
            <a:r>
              <a:rPr lang="en-US" dirty="0"/>
              <a:t>”. </a:t>
            </a:r>
          </a:p>
          <a:p>
            <a:r>
              <a:rPr lang="en-US" dirty="0"/>
              <a:t>O </a:t>
            </a:r>
            <a:r>
              <a:rPr lang="en-US" dirty="0" err="1"/>
              <a:t>altă</a:t>
            </a:r>
            <a:r>
              <a:rPr lang="en-US" dirty="0"/>
              <a:t>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raţional</a:t>
            </a:r>
            <a:r>
              <a:rPr lang="en-US" dirty="0"/>
              <a:t> </a:t>
            </a:r>
            <a:r>
              <a:rPr lang="en-US" dirty="0" err="1"/>
              <a:t>nebrevetabilă</a:t>
            </a:r>
            <a:r>
              <a:rPr lang="en-US" dirty="0"/>
              <a:t> o </a:t>
            </a:r>
            <a:r>
              <a:rPr lang="en-US" dirty="0" err="1"/>
              <a:t>reprezintă</a:t>
            </a:r>
            <a:r>
              <a:rPr lang="en-US" dirty="0"/>
              <a:t> </a:t>
            </a:r>
            <a:r>
              <a:rPr lang="en-US" dirty="0" err="1"/>
              <a:t>invenţiile</a:t>
            </a:r>
            <a:r>
              <a:rPr lang="en-US" dirty="0"/>
              <a:t> </a:t>
            </a:r>
            <a:r>
              <a:rPr lang="en-US" dirty="0" err="1"/>
              <a:t>contrare</a:t>
            </a:r>
            <a:r>
              <a:rPr lang="en-US" dirty="0"/>
              <a:t> </a:t>
            </a:r>
            <a:r>
              <a:rPr lang="en-US" dirty="0" err="1"/>
              <a:t>bunelor</a:t>
            </a:r>
            <a:r>
              <a:rPr lang="en-US" dirty="0"/>
              <a:t> </a:t>
            </a:r>
            <a:r>
              <a:rPr lang="en-US" dirty="0" err="1"/>
              <a:t>moravuri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ordinei</a:t>
            </a:r>
            <a:r>
              <a:rPr lang="en-US" dirty="0"/>
              <a:t> </a:t>
            </a:r>
            <a:r>
              <a:rPr lang="en-US" dirty="0" err="1"/>
              <a:t>publice</a:t>
            </a:r>
            <a:r>
              <a:rPr lang="en-US" dirty="0"/>
              <a:t> (art. 12 </a:t>
            </a:r>
            <a:r>
              <a:rPr lang="en-US" dirty="0" err="1"/>
              <a:t>legea</a:t>
            </a:r>
            <a:r>
              <a:rPr lang="en-US" dirty="0"/>
              <a:t> 64/91). </a:t>
            </a:r>
            <a:r>
              <a:rPr lang="en-US" dirty="0" err="1"/>
              <a:t>Invenţiile</a:t>
            </a:r>
            <a:r>
              <a:rPr lang="en-US" dirty="0"/>
              <a:t> care </a:t>
            </a:r>
            <a:r>
              <a:rPr lang="en-US" dirty="0" err="1"/>
              <a:t>contravin</a:t>
            </a:r>
            <a:r>
              <a:rPr lang="en-US" dirty="0"/>
              <a:t> </a:t>
            </a:r>
            <a:r>
              <a:rPr lang="en-US" dirty="0" err="1"/>
              <a:t>legilor</a:t>
            </a:r>
            <a:r>
              <a:rPr lang="en-US" dirty="0"/>
              <a:t> </a:t>
            </a:r>
            <a:r>
              <a:rPr lang="en-US" dirty="0" err="1"/>
              <a:t>naturii</a:t>
            </a:r>
            <a:r>
              <a:rPr lang="en-US" dirty="0"/>
              <a:t> (</a:t>
            </a:r>
            <a:r>
              <a:rPr lang="en-US" dirty="0" err="1"/>
              <a:t>exemplu</a:t>
            </a:r>
            <a:r>
              <a:rPr lang="en-US" dirty="0"/>
              <a:t>: </a:t>
            </a:r>
            <a:r>
              <a:rPr lang="en-US" dirty="0" err="1"/>
              <a:t>perpetum</a:t>
            </a:r>
            <a:r>
              <a:rPr lang="en-US" dirty="0"/>
              <a:t> mobile) sunt </a:t>
            </a:r>
            <a:r>
              <a:rPr lang="en-US" dirty="0" err="1"/>
              <a:t>invenţii</a:t>
            </a:r>
            <a:r>
              <a:rPr lang="en-US" dirty="0"/>
              <a:t> </a:t>
            </a:r>
            <a:r>
              <a:rPr lang="en-US" dirty="0" err="1"/>
              <a:t>neraţionale</a:t>
            </a:r>
            <a:r>
              <a:rPr lang="en-US" dirty="0"/>
              <a:t>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3102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INDUSTRIALĂ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 err="1"/>
              <a:t>Invenţia</a:t>
            </a:r>
            <a:r>
              <a:rPr lang="en-US" b="1" dirty="0"/>
              <a:t> </a:t>
            </a:r>
            <a:r>
              <a:rPr lang="en-US" b="1" dirty="0" err="1"/>
              <a:t>şi</a:t>
            </a:r>
            <a:r>
              <a:rPr lang="en-US" b="1" dirty="0"/>
              <a:t> </a:t>
            </a:r>
            <a:r>
              <a:rPr lang="en-US" b="1" dirty="0" err="1"/>
              <a:t>brevetul</a:t>
            </a:r>
            <a:r>
              <a:rPr lang="en-US" b="1" dirty="0"/>
              <a:t> de </a:t>
            </a:r>
            <a:r>
              <a:rPr lang="en-US" b="1" dirty="0" err="1"/>
              <a:t>invenţie</a:t>
            </a:r>
            <a:r>
              <a:rPr lang="en-US" b="1" dirty="0"/>
              <a:t>. </a:t>
            </a:r>
            <a:endParaRPr lang="en-US" dirty="0"/>
          </a:p>
          <a:p>
            <a:r>
              <a:rPr lang="en-US" dirty="0"/>
              <a:t>Este important ca </a:t>
            </a:r>
            <a:r>
              <a:rPr lang="en-US" dirty="0" err="1"/>
              <a:t>încă</a:t>
            </a:r>
            <a:r>
              <a:rPr lang="en-US" dirty="0"/>
              <a:t> de la </a:t>
            </a:r>
            <a:r>
              <a:rPr lang="en-US" dirty="0" err="1"/>
              <a:t>începutul</a:t>
            </a:r>
            <a:r>
              <a:rPr lang="en-US" dirty="0"/>
              <a:t> </a:t>
            </a:r>
            <a:r>
              <a:rPr lang="en-US" dirty="0" err="1"/>
              <a:t>demersurilor</a:t>
            </a:r>
            <a:r>
              <a:rPr lang="en-US" dirty="0"/>
              <a:t> de </a:t>
            </a:r>
            <a:r>
              <a:rPr lang="en-US" dirty="0" err="1"/>
              <a:t>identificare</a:t>
            </a:r>
            <a:r>
              <a:rPr lang="en-US" dirty="0"/>
              <a:t> a </a:t>
            </a:r>
            <a:r>
              <a:rPr lang="en-US" dirty="0" err="1"/>
              <a:t>soluţiei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 </a:t>
            </a:r>
            <a:r>
              <a:rPr lang="en-US" dirty="0" err="1"/>
              <a:t>brevetabile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facă</a:t>
            </a:r>
            <a:r>
              <a:rPr lang="en-US" dirty="0"/>
              <a:t> </a:t>
            </a:r>
            <a:r>
              <a:rPr lang="en-US" dirty="0" err="1"/>
              <a:t>distincţia</a:t>
            </a:r>
            <a:r>
              <a:rPr lang="en-US" dirty="0"/>
              <a:t> </a:t>
            </a:r>
            <a:r>
              <a:rPr lang="en-US" dirty="0" err="1"/>
              <a:t>clară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invenţie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brevetul</a:t>
            </a:r>
            <a:r>
              <a:rPr lang="en-US" dirty="0"/>
              <a:t> de </a:t>
            </a:r>
            <a:r>
              <a:rPr lang="en-US" dirty="0" err="1"/>
              <a:t>invenţie</a:t>
            </a:r>
            <a:r>
              <a:rPr lang="en-US" dirty="0"/>
              <a:t>.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deşi</a:t>
            </a:r>
            <a:r>
              <a:rPr lang="en-US" dirty="0"/>
              <a:t> sunt </a:t>
            </a:r>
            <a:r>
              <a:rPr lang="en-US" dirty="0" err="1"/>
              <a:t>asociate</a:t>
            </a:r>
            <a:r>
              <a:rPr lang="en-US" dirty="0"/>
              <a:t> </a:t>
            </a:r>
            <a:r>
              <a:rPr lang="en-US" dirty="0" err="1"/>
              <a:t>funcţional</a:t>
            </a:r>
            <a:r>
              <a:rPr lang="en-US" dirty="0"/>
              <a:t> au </a:t>
            </a:r>
            <a:r>
              <a:rPr lang="en-US" dirty="0" err="1"/>
              <a:t>semnificaţii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; </a:t>
            </a:r>
          </a:p>
          <a:p>
            <a:r>
              <a:rPr lang="en-US" dirty="0"/>
              <a:t>-</a:t>
            </a:r>
            <a:r>
              <a:rPr lang="en-US" b="1" dirty="0" err="1"/>
              <a:t>invenţia</a:t>
            </a:r>
            <a:r>
              <a:rPr lang="en-US" b="1" dirty="0"/>
              <a:t> </a:t>
            </a:r>
            <a:r>
              <a:rPr lang="en-US" b="1" dirty="0" err="1"/>
              <a:t>este</a:t>
            </a:r>
            <a:r>
              <a:rPr lang="en-US" b="1" dirty="0"/>
              <a:t> o </a:t>
            </a:r>
            <a:r>
              <a:rPr lang="en-US" b="1" dirty="0" err="1"/>
              <a:t>soluţie</a:t>
            </a:r>
            <a:r>
              <a:rPr lang="en-US" b="1" dirty="0"/>
              <a:t> </a:t>
            </a:r>
            <a:r>
              <a:rPr lang="en-US" b="1" dirty="0" err="1"/>
              <a:t>tehnică</a:t>
            </a:r>
            <a:r>
              <a:rPr lang="en-US" b="1" dirty="0"/>
              <a:t> </a:t>
            </a:r>
            <a:r>
              <a:rPr lang="en-US" dirty="0" err="1"/>
              <a:t>nouă</a:t>
            </a:r>
            <a:r>
              <a:rPr lang="en-US" dirty="0"/>
              <a:t>, </a:t>
            </a:r>
            <a:r>
              <a:rPr lang="en-US" dirty="0" err="1"/>
              <a:t>inventivă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aplicabilă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 al </a:t>
            </a:r>
            <a:r>
              <a:rPr lang="en-US" dirty="0" err="1"/>
              <a:t>activităţii</a:t>
            </a:r>
            <a:r>
              <a:rPr lang="en-US" dirty="0"/>
              <a:t> creative a </a:t>
            </a:r>
            <a:r>
              <a:rPr lang="en-US" dirty="0" err="1"/>
              <a:t>inventatorului</a:t>
            </a:r>
            <a:r>
              <a:rPr lang="en-US" dirty="0"/>
              <a:t>.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protejată</a:t>
            </a:r>
            <a:r>
              <a:rPr lang="en-US" dirty="0"/>
              <a:t> (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certificare</a:t>
            </a:r>
            <a:r>
              <a:rPr lang="en-US" dirty="0"/>
              <a:t>, </a:t>
            </a:r>
            <a:r>
              <a:rPr lang="en-US" dirty="0" err="1"/>
              <a:t>prin</a:t>
            </a:r>
            <a:r>
              <a:rPr lang="en-US" dirty="0"/>
              <a:t> brevet de </a:t>
            </a:r>
            <a:r>
              <a:rPr lang="en-US" dirty="0" err="1"/>
              <a:t>invenţie</a:t>
            </a:r>
            <a:r>
              <a:rPr lang="en-US" dirty="0"/>
              <a:t>)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rămână</a:t>
            </a:r>
            <a:r>
              <a:rPr lang="en-US" dirty="0"/>
              <a:t> </a:t>
            </a:r>
            <a:r>
              <a:rPr lang="en-US" dirty="0" err="1"/>
              <a:t>neprotejată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atare</a:t>
            </a:r>
            <a:r>
              <a:rPr lang="en-US" dirty="0"/>
              <a:t> </a:t>
            </a:r>
            <a:r>
              <a:rPr lang="en-US" dirty="0" err="1"/>
              <a:t>utilizabilă</a:t>
            </a:r>
            <a:r>
              <a:rPr lang="en-US" dirty="0"/>
              <a:t>, de </a:t>
            </a:r>
            <a:r>
              <a:rPr lang="en-US" dirty="0" err="1"/>
              <a:t>oricine</a:t>
            </a:r>
            <a:r>
              <a:rPr lang="en-US" dirty="0"/>
              <a:t> are </a:t>
            </a:r>
            <a:r>
              <a:rPr lang="en-US" dirty="0" err="1"/>
              <a:t>acces</a:t>
            </a:r>
            <a:r>
              <a:rPr lang="en-US" dirty="0"/>
              <a:t> la </a:t>
            </a:r>
            <a:r>
              <a:rPr lang="en-US" dirty="0" err="1"/>
              <a:t>ea</a:t>
            </a:r>
            <a:r>
              <a:rPr lang="en-US" dirty="0"/>
              <a:t>,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restricţii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societate</a:t>
            </a:r>
            <a:r>
              <a:rPr lang="en-US" dirty="0"/>
              <a:t> </a:t>
            </a:r>
            <a:r>
              <a:rPr lang="en-US" dirty="0" err="1"/>
              <a:t>importantă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invenţia</a:t>
            </a:r>
            <a:r>
              <a:rPr lang="en-US" dirty="0"/>
              <a:t> ca element de </a:t>
            </a:r>
            <a:r>
              <a:rPr lang="en-US" dirty="0" err="1"/>
              <a:t>fundamenare</a:t>
            </a:r>
            <a:r>
              <a:rPr lang="en-US" dirty="0"/>
              <a:t> a </a:t>
            </a:r>
            <a:r>
              <a:rPr lang="en-US" dirty="0" err="1"/>
              <a:t>proceselor</a:t>
            </a:r>
            <a:r>
              <a:rPr lang="en-US" dirty="0"/>
              <a:t> de </a:t>
            </a:r>
            <a:r>
              <a:rPr lang="en-US" dirty="0" err="1"/>
              <a:t>inovare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a </a:t>
            </a:r>
            <a:r>
              <a:rPr lang="en-US" dirty="0" err="1"/>
              <a:t>progresului</a:t>
            </a:r>
            <a:r>
              <a:rPr lang="en-US" dirty="0"/>
              <a:t> social.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caracteristicile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o </a:t>
            </a:r>
            <a:r>
              <a:rPr lang="en-US" dirty="0" err="1"/>
              <a:t>invenţie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puţin</a:t>
            </a:r>
            <a:r>
              <a:rPr lang="en-US" dirty="0"/>
              <a:t> </a:t>
            </a:r>
            <a:r>
              <a:rPr lang="en-US" dirty="0" err="1"/>
              <a:t>valoroasă</a:t>
            </a:r>
            <a:r>
              <a:rPr lang="en-US" dirty="0"/>
              <a:t>,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manifesandu</a:t>
            </a:r>
            <a:r>
              <a:rPr lang="en-US" dirty="0"/>
              <a:t>-se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efecte</a:t>
            </a:r>
            <a:r>
              <a:rPr lang="en-US" dirty="0"/>
              <a:t> </a:t>
            </a:r>
            <a:r>
              <a:rPr lang="en-US" dirty="0" err="1"/>
              <a:t>economice</a:t>
            </a:r>
            <a:r>
              <a:rPr lang="en-US" dirty="0"/>
              <a:t>, </a:t>
            </a:r>
            <a:r>
              <a:rPr lang="en-US" dirty="0" err="1"/>
              <a:t>ştiinţifice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planul</a:t>
            </a:r>
            <a:r>
              <a:rPr lang="en-US" dirty="0"/>
              <a:t> </a:t>
            </a:r>
            <a:r>
              <a:rPr lang="en-US" dirty="0" err="1"/>
              <a:t>cunoaşterii</a:t>
            </a:r>
            <a:r>
              <a:rPr lang="en-US" dirty="0"/>
              <a:t>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3098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INDUSTRIALĂ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 -</a:t>
            </a:r>
            <a:r>
              <a:rPr lang="en-US" b="1" dirty="0" err="1"/>
              <a:t>brevetul</a:t>
            </a:r>
            <a:r>
              <a:rPr lang="en-US" b="1" dirty="0"/>
              <a:t> de </a:t>
            </a:r>
            <a:r>
              <a:rPr lang="en-US" b="1" dirty="0" err="1"/>
              <a:t>invenţie</a:t>
            </a:r>
            <a:r>
              <a:rPr lang="en-US" b="1" dirty="0"/>
              <a:t> </a:t>
            </a:r>
            <a:r>
              <a:rPr lang="en-US" b="1" dirty="0" err="1"/>
              <a:t>este</a:t>
            </a:r>
            <a:r>
              <a:rPr lang="en-US" b="1" dirty="0"/>
              <a:t> un document </a:t>
            </a:r>
            <a:r>
              <a:rPr lang="en-US" b="1" dirty="0" err="1"/>
              <a:t>juridic</a:t>
            </a:r>
            <a:r>
              <a:rPr lang="en-US" b="1" dirty="0"/>
              <a:t> </a:t>
            </a:r>
            <a:r>
              <a:rPr lang="en-US" dirty="0" err="1"/>
              <a:t>eliberat</a:t>
            </a:r>
            <a:r>
              <a:rPr lang="en-US" dirty="0"/>
              <a:t> de o </a:t>
            </a:r>
            <a:r>
              <a:rPr lang="en-US" dirty="0" err="1"/>
              <a:t>autoritate</a:t>
            </a:r>
            <a:r>
              <a:rPr lang="en-US" dirty="0"/>
              <a:t> </a:t>
            </a:r>
            <a:r>
              <a:rPr lang="en-US" dirty="0" err="1"/>
              <a:t>publică</a:t>
            </a:r>
            <a:r>
              <a:rPr lang="en-US" dirty="0"/>
              <a:t> , la </a:t>
            </a:r>
            <a:r>
              <a:rPr lang="en-US" dirty="0" err="1"/>
              <a:t>cerere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examen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nu are 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en-US" dirty="0" err="1"/>
              <a:t>rolul</a:t>
            </a:r>
            <a:r>
              <a:rPr lang="en-US" dirty="0"/>
              <a:t> de a </a:t>
            </a:r>
            <a:r>
              <a:rPr lang="en-US" dirty="0" err="1"/>
              <a:t>reglementa</a:t>
            </a:r>
            <a:r>
              <a:rPr lang="en-US" dirty="0"/>
              <a:t> </a:t>
            </a:r>
            <a:r>
              <a:rPr lang="en-US" dirty="0" err="1"/>
              <a:t>raporturile</a:t>
            </a:r>
            <a:r>
              <a:rPr lang="en-US" dirty="0"/>
              <a:t> </a:t>
            </a:r>
            <a:r>
              <a:rPr lang="en-US" dirty="0" err="1"/>
              <a:t>sociale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aplicarea</a:t>
            </a:r>
            <a:r>
              <a:rPr lang="en-US" dirty="0"/>
              <a:t> </a:t>
            </a:r>
            <a:r>
              <a:rPr lang="en-US" dirty="0" err="1"/>
              <a:t>invenţiei</a:t>
            </a:r>
            <a:r>
              <a:rPr lang="en-US" dirty="0"/>
              <a:t>. </a:t>
            </a:r>
            <a:r>
              <a:rPr lang="en-US" dirty="0" err="1"/>
              <a:t>Funcţia</a:t>
            </a:r>
            <a:r>
              <a:rPr lang="en-US" dirty="0"/>
              <a:t> </a:t>
            </a:r>
            <a:r>
              <a:rPr lang="en-US" dirty="0" err="1"/>
              <a:t>principală</a:t>
            </a:r>
            <a:r>
              <a:rPr lang="en-US" dirty="0"/>
              <a:t> a </a:t>
            </a:r>
            <a:r>
              <a:rPr lang="en-US" dirty="0" err="1"/>
              <a:t>brevetului</a:t>
            </a:r>
            <a:r>
              <a:rPr lang="en-US" dirty="0"/>
              <a:t> de </a:t>
            </a:r>
            <a:r>
              <a:rPr lang="en-US" dirty="0" err="1"/>
              <a:t>invenţie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de </a:t>
            </a:r>
            <a:r>
              <a:rPr lang="en-US" dirty="0" err="1"/>
              <a:t>asigurare</a:t>
            </a:r>
            <a:r>
              <a:rPr lang="en-US" dirty="0"/>
              <a:t> a </a:t>
            </a:r>
            <a:r>
              <a:rPr lang="en-US" dirty="0" err="1"/>
              <a:t>drepturilor</a:t>
            </a:r>
            <a:r>
              <a:rPr lang="en-US" dirty="0"/>
              <a:t> exclusive de </a:t>
            </a:r>
            <a:r>
              <a:rPr lang="en-US" dirty="0" err="1"/>
              <a:t>exploatare</a:t>
            </a:r>
            <a:r>
              <a:rPr lang="en-US" dirty="0"/>
              <a:t> (</a:t>
            </a:r>
            <a:r>
              <a:rPr lang="en-US" dirty="0" err="1"/>
              <a:t>teritorial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limitat</a:t>
            </a:r>
            <a:r>
              <a:rPr lang="en-US" dirty="0"/>
              <a:t>) </a:t>
            </a:r>
            <a:r>
              <a:rPr lang="en-US" dirty="0" err="1"/>
              <a:t>adică</a:t>
            </a:r>
            <a:r>
              <a:rPr lang="en-US" dirty="0"/>
              <a:t> “</a:t>
            </a:r>
            <a:r>
              <a:rPr lang="en-US" i="1" dirty="0" err="1"/>
              <a:t>dreptul</a:t>
            </a:r>
            <a:r>
              <a:rPr lang="en-US" i="1" dirty="0"/>
              <a:t> de a </a:t>
            </a:r>
            <a:r>
              <a:rPr lang="en-US" i="1" dirty="0" err="1"/>
              <a:t>interzice</a:t>
            </a:r>
            <a:r>
              <a:rPr lang="en-US" dirty="0"/>
              <a:t>”. </a:t>
            </a:r>
            <a:r>
              <a:rPr lang="en-US" dirty="0" err="1"/>
              <a:t>Brevetului</a:t>
            </a:r>
            <a:r>
              <a:rPr lang="en-US" dirty="0"/>
              <a:t> de </a:t>
            </a:r>
            <a:r>
              <a:rPr lang="en-US" dirty="0" err="1"/>
              <a:t>invenţie</a:t>
            </a:r>
            <a:r>
              <a:rPr lang="en-US" dirty="0"/>
              <a:t> nu </a:t>
            </a:r>
            <a:r>
              <a:rPr lang="en-US" dirty="0" err="1"/>
              <a:t>i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asocia</a:t>
            </a:r>
            <a:r>
              <a:rPr lang="en-US" dirty="0"/>
              <a:t> o </a:t>
            </a:r>
            <a:r>
              <a:rPr lang="en-US" dirty="0" err="1"/>
              <a:t>valoare</a:t>
            </a:r>
            <a:r>
              <a:rPr lang="en-US" dirty="0"/>
              <a:t>. De </a:t>
            </a:r>
            <a:r>
              <a:rPr lang="en-US" dirty="0" err="1"/>
              <a:t>altfel</a:t>
            </a:r>
            <a:r>
              <a:rPr lang="en-US" dirty="0"/>
              <a:t> OSIM nu </a:t>
            </a:r>
            <a:r>
              <a:rPr lang="en-US" dirty="0" err="1"/>
              <a:t>certifica</a:t>
            </a:r>
            <a:r>
              <a:rPr lang="en-US" dirty="0"/>
              <a:t> </a:t>
            </a:r>
            <a:r>
              <a:rPr lang="en-US" i="1" dirty="0" err="1"/>
              <a:t>valoarea</a:t>
            </a:r>
            <a:r>
              <a:rPr lang="en-US" i="1" dirty="0"/>
              <a:t> </a:t>
            </a:r>
            <a:r>
              <a:rPr lang="en-US" dirty="0"/>
              <a:t>ci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îndeplinirea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condiţii</a:t>
            </a:r>
            <a:r>
              <a:rPr lang="en-US" dirty="0"/>
              <a:t> de </a:t>
            </a:r>
            <a:r>
              <a:rPr lang="en-US" dirty="0" err="1"/>
              <a:t>brevetabilitate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schimb</a:t>
            </a:r>
            <a:r>
              <a:rPr lang="ro-RO" dirty="0"/>
              <a:t> </a:t>
            </a:r>
            <a:r>
              <a:rPr lang="en-US" dirty="0" err="1"/>
              <a:t>brevetului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asocia</a:t>
            </a:r>
            <a:r>
              <a:rPr lang="en-US" dirty="0"/>
              <a:t> </a:t>
            </a:r>
            <a:r>
              <a:rPr lang="en-US" dirty="0" err="1"/>
              <a:t>noţiunea</a:t>
            </a:r>
            <a:r>
              <a:rPr lang="en-US" dirty="0"/>
              <a:t> de </a:t>
            </a:r>
            <a:r>
              <a:rPr lang="en-US" i="1" dirty="0" err="1"/>
              <a:t>calitate</a:t>
            </a:r>
            <a:r>
              <a:rPr lang="en-US" i="1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sensul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aria </a:t>
            </a:r>
            <a:r>
              <a:rPr lang="en-US" dirty="0" err="1"/>
              <a:t>protecţiei</a:t>
            </a:r>
            <a:r>
              <a:rPr lang="en-US" dirty="0"/>
              <a:t> </a:t>
            </a:r>
            <a:r>
              <a:rPr lang="en-US" dirty="0" err="1"/>
              <a:t>conferite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extinsă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brevetul</a:t>
            </a:r>
            <a:r>
              <a:rPr lang="en-US" dirty="0"/>
              <a:t> ca document </a:t>
            </a:r>
            <a:r>
              <a:rPr lang="en-US" dirty="0" err="1"/>
              <a:t>juridic</a:t>
            </a:r>
            <a:r>
              <a:rPr lang="en-US" dirty="0"/>
              <a:t> </a:t>
            </a:r>
            <a:r>
              <a:rPr lang="en-US" dirty="0" err="1"/>
              <a:t>rezistă</a:t>
            </a:r>
            <a:r>
              <a:rPr lang="en-US" dirty="0"/>
              <a:t> la </a:t>
            </a:r>
            <a:r>
              <a:rPr lang="en-US" dirty="0" err="1"/>
              <a:t>contestaţii</a:t>
            </a:r>
            <a:r>
              <a:rPr lang="en-US" dirty="0"/>
              <a:t>, </a:t>
            </a:r>
            <a:r>
              <a:rPr lang="en-US" dirty="0" err="1"/>
              <a:t>revocări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anulări</a:t>
            </a:r>
            <a:r>
              <a:rPr lang="en-US" dirty="0"/>
              <a:t>. 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7578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INDUSTRIALĂ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9493F7D8-9C7D-44D9-A066-46C4406C1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88" y="1244184"/>
            <a:ext cx="1080291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9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INDUSTRIALĂ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it-IT" b="1" dirty="0"/>
              <a:t>Proceduri de brevetare – calea naţională, regională, internaţională. </a:t>
            </a:r>
            <a:endParaRPr lang="it-IT" dirty="0"/>
          </a:p>
          <a:p>
            <a:r>
              <a:rPr lang="en-US" dirty="0" err="1"/>
              <a:t>Brevetarea</a:t>
            </a:r>
            <a:r>
              <a:rPr lang="en-US" dirty="0"/>
              <a:t> </a:t>
            </a:r>
            <a:r>
              <a:rPr lang="en-US" dirty="0" err="1"/>
              <a:t>invenţiei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demers</a:t>
            </a:r>
            <a:r>
              <a:rPr lang="en-US" dirty="0"/>
              <a:t> important care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facă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perspectiva</a:t>
            </a:r>
            <a:r>
              <a:rPr lang="en-US" dirty="0"/>
              <a:t> </a:t>
            </a:r>
            <a:r>
              <a:rPr lang="en-US" dirty="0" err="1"/>
              <a:t>valorificării</a:t>
            </a:r>
            <a:r>
              <a:rPr lang="en-US" dirty="0"/>
              <a:t> </a:t>
            </a:r>
            <a:r>
              <a:rPr lang="en-US" dirty="0" err="1"/>
              <a:t>invenţiei</a:t>
            </a:r>
            <a:r>
              <a:rPr lang="en-US" dirty="0"/>
              <a:t>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brevetarea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antrena</a:t>
            </a:r>
            <a:r>
              <a:rPr lang="en-US" dirty="0"/>
              <a:t> </a:t>
            </a:r>
            <a:r>
              <a:rPr lang="en-US" dirty="0" err="1"/>
              <a:t>cheltuieli</a:t>
            </a:r>
            <a:r>
              <a:rPr lang="en-US" dirty="0"/>
              <a:t> </a:t>
            </a:r>
            <a:r>
              <a:rPr lang="en-US" dirty="0" err="1"/>
              <a:t>considerabile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special cu </a:t>
            </a:r>
            <a:r>
              <a:rPr lang="en-US" dirty="0" err="1"/>
              <a:t>taxele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consultanţa</a:t>
            </a:r>
            <a:r>
              <a:rPr lang="en-US" dirty="0"/>
              <a:t> de </a:t>
            </a:r>
            <a:r>
              <a:rPr lang="en-US" dirty="0" err="1"/>
              <a:t>specialitate</a:t>
            </a:r>
            <a:r>
              <a:rPr lang="en-US" dirty="0"/>
              <a:t>. </a:t>
            </a:r>
            <a:endParaRPr lang="ro-RO" dirty="0"/>
          </a:p>
          <a:p>
            <a:r>
              <a:rPr lang="en-US" dirty="0" err="1"/>
              <a:t>Decizia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brevetarea</a:t>
            </a:r>
            <a:r>
              <a:rPr lang="en-US" dirty="0"/>
              <a:t> </a:t>
            </a:r>
            <a:r>
              <a:rPr lang="en-US" dirty="0" err="1"/>
              <a:t>europeană</a:t>
            </a:r>
            <a:r>
              <a:rPr lang="en-US" dirty="0"/>
              <a:t> la EPO (</a:t>
            </a:r>
            <a:r>
              <a:rPr lang="en-US" dirty="0" err="1"/>
              <a:t>Oficiul</a:t>
            </a:r>
            <a:r>
              <a:rPr lang="en-US" dirty="0"/>
              <a:t> European de </a:t>
            </a:r>
            <a:r>
              <a:rPr lang="en-US" dirty="0" err="1"/>
              <a:t>Brevete</a:t>
            </a:r>
            <a:r>
              <a:rPr lang="en-US" dirty="0"/>
              <a:t>),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internaţionala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procedura</a:t>
            </a:r>
            <a:r>
              <a:rPr lang="en-US" dirty="0"/>
              <a:t> PCT </a:t>
            </a:r>
            <a:r>
              <a:rPr lang="en-US" dirty="0" err="1"/>
              <a:t>este</a:t>
            </a:r>
            <a:r>
              <a:rPr lang="en-US" dirty="0"/>
              <a:t> una de </a:t>
            </a:r>
            <a:r>
              <a:rPr lang="en-US" dirty="0" err="1"/>
              <a:t>maximă</a:t>
            </a:r>
            <a:r>
              <a:rPr lang="en-US" dirty="0"/>
              <a:t> </a:t>
            </a:r>
            <a:r>
              <a:rPr lang="en-US" dirty="0" err="1"/>
              <a:t>responsabilitate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se </a:t>
            </a:r>
            <a:r>
              <a:rPr lang="en-US" dirty="0" err="1"/>
              <a:t>justifică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valorificarea</a:t>
            </a:r>
            <a:r>
              <a:rPr lang="en-US" dirty="0"/>
              <a:t> </a:t>
            </a:r>
            <a:r>
              <a:rPr lang="en-US" dirty="0" err="1"/>
              <a:t>inventiei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facută</a:t>
            </a:r>
            <a:r>
              <a:rPr lang="en-US" dirty="0"/>
              <a:t> cu success pe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pieţe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beneficiile</a:t>
            </a:r>
            <a:r>
              <a:rPr lang="en-US" dirty="0"/>
              <a:t> </a:t>
            </a:r>
            <a:r>
              <a:rPr lang="en-US" dirty="0" err="1"/>
              <a:t>obţinute</a:t>
            </a:r>
            <a:r>
              <a:rPr lang="en-US" dirty="0"/>
              <a:t> pot </a:t>
            </a:r>
            <a:r>
              <a:rPr lang="en-US" dirty="0" err="1"/>
              <a:t>compensa</a:t>
            </a:r>
            <a:r>
              <a:rPr lang="en-US" dirty="0"/>
              <a:t> </a:t>
            </a:r>
            <a:r>
              <a:rPr lang="en-US" dirty="0" err="1"/>
              <a:t>taxele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cheltuielile</a:t>
            </a:r>
            <a:r>
              <a:rPr lang="en-US" dirty="0"/>
              <a:t> </a:t>
            </a:r>
            <a:r>
              <a:rPr lang="en-US" dirty="0" err="1"/>
              <a:t>asociate</a:t>
            </a:r>
            <a:r>
              <a:rPr lang="en-US" dirty="0"/>
              <a:t>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0614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INDUSTRIALĂ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In </a:t>
            </a:r>
            <a:r>
              <a:rPr lang="en-US" dirty="0" err="1"/>
              <a:t>termenul</a:t>
            </a:r>
            <a:r>
              <a:rPr lang="en-US" dirty="0"/>
              <a:t> </a:t>
            </a:r>
            <a:r>
              <a:rPr lang="en-US" dirty="0" err="1"/>
              <a:t>primului</a:t>
            </a:r>
            <a:r>
              <a:rPr lang="en-US" dirty="0"/>
              <a:t> an de </a:t>
            </a:r>
            <a:r>
              <a:rPr lang="en-US" dirty="0" err="1"/>
              <a:t>prioritate</a:t>
            </a:r>
            <a:r>
              <a:rPr lang="en-US" dirty="0"/>
              <a:t> </a:t>
            </a:r>
            <a:r>
              <a:rPr lang="en-US" dirty="0" err="1"/>
              <a:t>convenţională</a:t>
            </a:r>
            <a:r>
              <a:rPr lang="en-US" dirty="0"/>
              <a:t>,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depunerea</a:t>
            </a:r>
            <a:r>
              <a:rPr lang="en-US" dirty="0"/>
              <a:t> </a:t>
            </a:r>
            <a:r>
              <a:rPr lang="en-US" dirty="0" err="1"/>
              <a:t>cererii</a:t>
            </a:r>
            <a:r>
              <a:rPr lang="en-US" dirty="0"/>
              <a:t> de brevet de </a:t>
            </a:r>
            <a:r>
              <a:rPr lang="en-US" dirty="0" err="1"/>
              <a:t>invenţie</a:t>
            </a:r>
            <a:r>
              <a:rPr lang="en-US" dirty="0"/>
              <a:t> la OSIM,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opta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continuarea</a:t>
            </a:r>
            <a:r>
              <a:rPr lang="en-US" dirty="0"/>
              <a:t> </a:t>
            </a:r>
            <a:r>
              <a:rPr lang="en-US" dirty="0" err="1"/>
              <a:t>procedurii</a:t>
            </a:r>
            <a:r>
              <a:rPr lang="en-US" dirty="0"/>
              <a:t> de </a:t>
            </a:r>
            <a:r>
              <a:rPr lang="en-US" dirty="0" err="1"/>
              <a:t>brevetare</a:t>
            </a:r>
            <a:r>
              <a:rPr lang="en-US" dirty="0"/>
              <a:t>: </a:t>
            </a:r>
          </a:p>
          <a:p>
            <a:r>
              <a:rPr lang="en-US" dirty="0"/>
              <a:t>-pe </a:t>
            </a:r>
            <a:r>
              <a:rPr lang="en-US" dirty="0" err="1"/>
              <a:t>cale</a:t>
            </a:r>
            <a:r>
              <a:rPr lang="en-US" dirty="0"/>
              <a:t> </a:t>
            </a:r>
            <a:r>
              <a:rPr lang="en-US" dirty="0" err="1"/>
              <a:t>nationala</a:t>
            </a:r>
            <a:r>
              <a:rPr lang="en-US" dirty="0"/>
              <a:t> la </a:t>
            </a:r>
            <a:r>
              <a:rPr lang="en-US" b="1" dirty="0"/>
              <a:t>OSIM </a:t>
            </a:r>
            <a:r>
              <a:rPr lang="en-US" dirty="0"/>
              <a:t>cu </a:t>
            </a:r>
            <a:r>
              <a:rPr lang="en-US" dirty="0" err="1"/>
              <a:t>cheltuieli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pot fi </a:t>
            </a:r>
            <a:r>
              <a:rPr lang="en-US" dirty="0" err="1"/>
              <a:t>cuprinse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1000-3000 Euro </a:t>
            </a:r>
          </a:p>
          <a:p>
            <a:r>
              <a:rPr lang="en-US" dirty="0"/>
              <a:t>-pe </a:t>
            </a:r>
            <a:r>
              <a:rPr lang="en-US" dirty="0" err="1"/>
              <a:t>cale</a:t>
            </a:r>
            <a:r>
              <a:rPr lang="en-US" dirty="0"/>
              <a:t> </a:t>
            </a:r>
            <a:r>
              <a:rPr lang="en-US" dirty="0" err="1"/>
              <a:t>europeană</a:t>
            </a:r>
            <a:r>
              <a:rPr lang="en-US" dirty="0"/>
              <a:t> la </a:t>
            </a:r>
            <a:r>
              <a:rPr lang="en-US" b="1" dirty="0"/>
              <a:t>EPO </a:t>
            </a:r>
            <a:r>
              <a:rPr lang="en-US" dirty="0"/>
              <a:t>cu </a:t>
            </a:r>
            <a:r>
              <a:rPr lang="en-US" dirty="0" err="1"/>
              <a:t>cheltuieli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pot fi </a:t>
            </a:r>
            <a:r>
              <a:rPr lang="en-US" dirty="0" err="1"/>
              <a:t>cuprinse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28 000 -35 000 Euro </a:t>
            </a:r>
          </a:p>
          <a:p>
            <a:r>
              <a:rPr lang="en-US" dirty="0"/>
              <a:t>-pe </a:t>
            </a:r>
            <a:r>
              <a:rPr lang="en-US" dirty="0" err="1"/>
              <a:t>cale</a:t>
            </a:r>
            <a:r>
              <a:rPr lang="en-US" dirty="0"/>
              <a:t> </a:t>
            </a:r>
            <a:r>
              <a:rPr lang="en-US" dirty="0" err="1"/>
              <a:t>internaţionala</a:t>
            </a:r>
            <a:r>
              <a:rPr lang="en-US" dirty="0"/>
              <a:t> </a:t>
            </a:r>
            <a:r>
              <a:rPr lang="en-US" b="1" dirty="0"/>
              <a:t>PCT </a:t>
            </a:r>
            <a:r>
              <a:rPr lang="en-US" dirty="0"/>
              <a:t>cu </a:t>
            </a:r>
            <a:r>
              <a:rPr lang="en-US" dirty="0" err="1"/>
              <a:t>cheltuieli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pot fi </a:t>
            </a:r>
            <a:r>
              <a:rPr lang="en-US" dirty="0" err="1"/>
              <a:t>cuprinse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35 000-50 000 Euro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9043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>
          <a:xfrm>
            <a:off x="609600" y="217358"/>
            <a:ext cx="10972800" cy="1143000"/>
          </a:xfrm>
        </p:spPr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61214D3C-229C-4767-915E-1A2984892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33401"/>
            <a:ext cx="10972800" cy="610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8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INDUSTRIALĂ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cheltuieli</a:t>
            </a:r>
            <a:r>
              <a:rPr lang="en-US" dirty="0"/>
              <a:t> sunt </a:t>
            </a:r>
            <a:r>
              <a:rPr lang="en-US" dirty="0" err="1"/>
              <a:t>suportate</a:t>
            </a:r>
            <a:r>
              <a:rPr lang="en-US" dirty="0"/>
              <a:t> de </a:t>
            </a:r>
            <a:r>
              <a:rPr lang="en-US" dirty="0" err="1"/>
              <a:t>titularul</a:t>
            </a:r>
            <a:r>
              <a:rPr lang="en-US" dirty="0"/>
              <a:t> </a:t>
            </a:r>
            <a:r>
              <a:rPr lang="en-US" dirty="0" err="1"/>
              <a:t>brevetului</a:t>
            </a:r>
            <a:r>
              <a:rPr lang="en-US" dirty="0"/>
              <a:t>, de </a:t>
            </a:r>
            <a:r>
              <a:rPr lang="en-US" dirty="0" err="1"/>
              <a:t>obicei</a:t>
            </a:r>
            <a:r>
              <a:rPr lang="en-US" dirty="0"/>
              <a:t> </a:t>
            </a:r>
            <a:r>
              <a:rPr lang="en-US" dirty="0" err="1"/>
              <a:t>unităţi</a:t>
            </a:r>
            <a:r>
              <a:rPr lang="en-US" dirty="0"/>
              <a:t> </a:t>
            </a:r>
            <a:r>
              <a:rPr lang="en-US" dirty="0" err="1"/>
              <a:t>industriale</a:t>
            </a:r>
            <a:r>
              <a:rPr lang="en-US" dirty="0"/>
              <a:t> care </a:t>
            </a:r>
            <a:r>
              <a:rPr lang="en-US" dirty="0" err="1"/>
              <a:t>aplică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valorifică</a:t>
            </a:r>
            <a:r>
              <a:rPr lang="en-US" dirty="0"/>
              <a:t> </a:t>
            </a:r>
            <a:r>
              <a:rPr lang="en-US" dirty="0" err="1"/>
              <a:t>invenţia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cazuri</a:t>
            </a:r>
            <a:r>
              <a:rPr lang="en-US" dirty="0"/>
              <a:t> de </a:t>
            </a:r>
            <a:r>
              <a:rPr lang="en-US" dirty="0" err="1"/>
              <a:t>excepţie</a:t>
            </a:r>
            <a:r>
              <a:rPr lang="en-US" dirty="0"/>
              <a:t> de </a:t>
            </a:r>
            <a:r>
              <a:rPr lang="en-US" dirty="0" err="1"/>
              <a:t>inventatorii</a:t>
            </a:r>
            <a:r>
              <a:rPr lang="en-US" dirty="0"/>
              <a:t> care pot </a:t>
            </a:r>
            <a:r>
              <a:rPr lang="en-US" dirty="0" err="1"/>
              <a:t>sa-şi</a:t>
            </a:r>
            <a:r>
              <a:rPr lang="en-US" dirty="0"/>
              <a:t> </a:t>
            </a:r>
            <a:r>
              <a:rPr lang="en-US" dirty="0" err="1"/>
              <a:t>valorifice</a:t>
            </a:r>
            <a:r>
              <a:rPr lang="en-US" dirty="0"/>
              <a:t> </a:t>
            </a:r>
            <a:r>
              <a:rPr lang="en-US" dirty="0" err="1"/>
              <a:t>singuri</a:t>
            </a:r>
            <a:r>
              <a:rPr lang="en-US" dirty="0"/>
              <a:t> </a:t>
            </a:r>
            <a:r>
              <a:rPr lang="en-US" dirty="0" err="1"/>
              <a:t>invenţia</a:t>
            </a:r>
            <a:r>
              <a:rPr lang="en-US" dirty="0"/>
              <a:t>. </a:t>
            </a:r>
          </a:p>
          <a:p>
            <a:r>
              <a:rPr lang="en-US" dirty="0"/>
              <a:t>In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priveşte</a:t>
            </a:r>
            <a:r>
              <a:rPr lang="en-US" dirty="0"/>
              <a:t> </a:t>
            </a:r>
            <a:r>
              <a:rPr lang="en-US" dirty="0" err="1"/>
              <a:t>evoluţia</a:t>
            </a:r>
            <a:r>
              <a:rPr lang="en-US" dirty="0"/>
              <a:t> </a:t>
            </a:r>
            <a:r>
              <a:rPr lang="en-US" dirty="0" err="1"/>
              <a:t>demersurilor</a:t>
            </a:r>
            <a:r>
              <a:rPr lang="en-US" dirty="0"/>
              <a:t> de </a:t>
            </a:r>
            <a:r>
              <a:rPr lang="en-US" dirty="0" err="1"/>
              <a:t>brevetare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 pot fi </a:t>
            </a:r>
            <a:r>
              <a:rPr lang="en-US" dirty="0" err="1"/>
              <a:t>incadrate</a:t>
            </a:r>
            <a:r>
              <a:rPr lang="en-US" dirty="0"/>
              <a:t> in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etape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/>
              <a:t>- </a:t>
            </a:r>
            <a:r>
              <a:rPr lang="en-US" dirty="0" err="1"/>
              <a:t>proceduri</a:t>
            </a:r>
            <a:r>
              <a:rPr lang="en-US" dirty="0"/>
              <a:t> </a:t>
            </a:r>
            <a:r>
              <a:rPr lang="en-US" dirty="0" err="1"/>
              <a:t>premergătoare</a:t>
            </a:r>
            <a:r>
              <a:rPr lang="en-US" dirty="0"/>
              <a:t> </a:t>
            </a:r>
            <a:r>
              <a:rPr lang="en-US" dirty="0" err="1"/>
              <a:t>depunerii</a:t>
            </a:r>
            <a:r>
              <a:rPr lang="en-US" dirty="0"/>
              <a:t> </a:t>
            </a:r>
            <a:r>
              <a:rPr lang="en-US" dirty="0" err="1"/>
              <a:t>cererii</a:t>
            </a:r>
            <a:r>
              <a:rPr lang="en-US" dirty="0"/>
              <a:t> de brevet de </a:t>
            </a:r>
            <a:r>
              <a:rPr lang="en-US" dirty="0" err="1"/>
              <a:t>invenţie</a:t>
            </a:r>
            <a:r>
              <a:rPr lang="en-US" dirty="0"/>
              <a:t> (1-6 </a:t>
            </a:r>
            <a:r>
              <a:rPr lang="en-US" dirty="0" err="1"/>
              <a:t>luni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/>
              <a:t>- </a:t>
            </a:r>
            <a:r>
              <a:rPr lang="en-US" dirty="0" err="1"/>
              <a:t>proceduri</a:t>
            </a:r>
            <a:r>
              <a:rPr lang="en-US" dirty="0"/>
              <a:t> </a:t>
            </a:r>
            <a:r>
              <a:rPr lang="en-US" dirty="0" err="1"/>
              <a:t>ulterioare</a:t>
            </a:r>
            <a:r>
              <a:rPr lang="en-US" dirty="0"/>
              <a:t> </a:t>
            </a:r>
            <a:r>
              <a:rPr lang="en-US" dirty="0" err="1"/>
              <a:t>depunerii</a:t>
            </a:r>
            <a:r>
              <a:rPr lang="en-US" dirty="0"/>
              <a:t> </a:t>
            </a:r>
            <a:r>
              <a:rPr lang="en-US" dirty="0" err="1"/>
              <a:t>cererii</a:t>
            </a:r>
            <a:r>
              <a:rPr lang="en-US" dirty="0"/>
              <a:t> de brevet de </a:t>
            </a:r>
            <a:r>
              <a:rPr lang="en-US" dirty="0" err="1"/>
              <a:t>invenţie</a:t>
            </a:r>
            <a:r>
              <a:rPr lang="en-US" dirty="0"/>
              <a:t> (3-5 ani).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4404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INDUSTRIALĂ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CE679F93-DEFE-4994-93D6-2D941A42F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79" y="1259174"/>
            <a:ext cx="10568065" cy="529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0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INDUSTRIALĂ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E6B4ECAC-36A0-4365-8701-3E4FA7477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79" y="1349115"/>
            <a:ext cx="10298242" cy="521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8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INDUSTRIALĂ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6935E250-9F2E-4EA0-A31F-0AC4A47EC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0" y="1184223"/>
            <a:ext cx="9878518" cy="539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7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INDUSTRIALĂ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4E5B15E4-F982-4681-966A-3C4E0516A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59" y="1214203"/>
            <a:ext cx="1029824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6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INDUSTRIALĂ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3227A2F6-F704-4675-A7D6-696CA03E8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70" y="1154243"/>
            <a:ext cx="1035820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3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INDUSTRIALĂ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579E7325-71A6-41B1-A331-417D0AC2F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17" y="1139251"/>
            <a:ext cx="11092721" cy="551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4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INDUSTRIALĂ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 err="1"/>
              <a:t>Modelul</a:t>
            </a:r>
            <a:r>
              <a:rPr lang="en-US" b="1" dirty="0"/>
              <a:t> de </a:t>
            </a:r>
            <a:r>
              <a:rPr lang="en-US" b="1" dirty="0" err="1"/>
              <a:t>utilitate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universitate</a:t>
            </a:r>
            <a:r>
              <a:rPr lang="en-US" b="1" dirty="0"/>
              <a:t> </a:t>
            </a:r>
            <a:endParaRPr lang="en-US" dirty="0"/>
          </a:p>
          <a:p>
            <a:r>
              <a:rPr lang="en-US" dirty="0" err="1"/>
              <a:t>Ciclurile</a:t>
            </a:r>
            <a:r>
              <a:rPr lang="en-US" dirty="0"/>
              <a:t> lungi de </a:t>
            </a:r>
            <a:r>
              <a:rPr lang="en-US" dirty="0" err="1"/>
              <a:t>certificare</a:t>
            </a:r>
            <a:r>
              <a:rPr lang="en-US" dirty="0"/>
              <a:t> ale </a:t>
            </a:r>
            <a:r>
              <a:rPr lang="en-US" dirty="0" err="1"/>
              <a:t>unui</a:t>
            </a:r>
            <a:r>
              <a:rPr lang="en-US" dirty="0"/>
              <a:t> brevet de </a:t>
            </a:r>
            <a:r>
              <a:rPr lang="en-US" dirty="0" err="1"/>
              <a:t>invenţie</a:t>
            </a:r>
            <a:r>
              <a:rPr lang="en-US" dirty="0"/>
              <a:t> (4-6 ani) </a:t>
            </a:r>
            <a:r>
              <a:rPr lang="en-US" dirty="0" err="1"/>
              <a:t>îl</a:t>
            </a:r>
            <a:r>
              <a:rPr lang="en-US" dirty="0"/>
              <a:t> fac inoperant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valorificare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afirmarea</a:t>
            </a:r>
            <a:r>
              <a:rPr lang="en-US" dirty="0"/>
              <a:t> </a:t>
            </a:r>
            <a:r>
              <a:rPr lang="en-US" dirty="0" err="1"/>
              <a:t>vizibilităţii</a:t>
            </a:r>
            <a:r>
              <a:rPr lang="en-US" dirty="0"/>
              <a:t> </a:t>
            </a:r>
            <a:r>
              <a:rPr lang="en-US" dirty="0" err="1"/>
              <a:t>ştiinţifice</a:t>
            </a:r>
            <a:r>
              <a:rPr lang="en-US" dirty="0"/>
              <a:t> a </a:t>
            </a:r>
            <a:r>
              <a:rPr lang="en-US" dirty="0" err="1"/>
              <a:t>studenţilor</a:t>
            </a:r>
            <a:r>
              <a:rPr lang="en-US" dirty="0"/>
              <a:t> </a:t>
            </a:r>
            <a:r>
              <a:rPr lang="en-US" dirty="0" err="1"/>
              <a:t>datorită</a:t>
            </a:r>
            <a:r>
              <a:rPr lang="en-US" dirty="0"/>
              <a:t> </a:t>
            </a:r>
            <a:r>
              <a:rPr lang="en-US" dirty="0" err="1"/>
              <a:t>depăşirii</a:t>
            </a:r>
            <a:r>
              <a:rPr lang="en-US" dirty="0"/>
              <a:t> </a:t>
            </a:r>
            <a:r>
              <a:rPr lang="en-US" dirty="0" err="1"/>
              <a:t>ciclului</a:t>
            </a:r>
            <a:r>
              <a:rPr lang="en-US" dirty="0"/>
              <a:t> formative,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scurt</a:t>
            </a:r>
            <a:r>
              <a:rPr lang="en-US" dirty="0"/>
              <a:t>, specific </a:t>
            </a:r>
            <a:r>
              <a:rPr lang="en-US" dirty="0" err="1"/>
              <a:t>masteranzilor</a:t>
            </a:r>
            <a:r>
              <a:rPr lang="en-US" dirty="0"/>
              <a:t> (2 ani)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doctoranzilor</a:t>
            </a:r>
            <a:r>
              <a:rPr lang="en-US" dirty="0"/>
              <a:t> (3 ani). </a:t>
            </a:r>
          </a:p>
          <a:p>
            <a:r>
              <a:rPr lang="en-US" dirty="0" err="1"/>
              <a:t>Certificarea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Model de </a:t>
            </a:r>
            <a:r>
              <a:rPr lang="en-US" dirty="0" err="1"/>
              <a:t>Utilitate</a:t>
            </a:r>
            <a:r>
              <a:rPr lang="en-US" dirty="0"/>
              <a:t> (“</a:t>
            </a:r>
            <a:r>
              <a:rPr lang="en-US" i="1" dirty="0"/>
              <a:t>mica </a:t>
            </a:r>
            <a:r>
              <a:rPr lang="en-US" i="1" dirty="0" err="1"/>
              <a:t>invenţie</a:t>
            </a:r>
            <a:r>
              <a:rPr lang="en-US" dirty="0"/>
              <a:t>”)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rapidă</a:t>
            </a:r>
            <a:r>
              <a:rPr lang="en-US" dirty="0"/>
              <a:t> ,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ieftină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la </a:t>
            </a:r>
            <a:r>
              <a:rPr lang="en-US" dirty="0" err="1"/>
              <a:t>îndemana</a:t>
            </a:r>
            <a:r>
              <a:rPr lang="en-US" dirty="0"/>
              <a:t> </a:t>
            </a:r>
            <a:r>
              <a:rPr lang="en-US" dirty="0" err="1"/>
              <a:t>studenţilor</a:t>
            </a:r>
            <a:r>
              <a:rPr lang="en-US" dirty="0"/>
              <a:t> care </a:t>
            </a:r>
            <a:r>
              <a:rPr lang="en-US" dirty="0" err="1"/>
              <a:t>realizează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prima </a:t>
            </a:r>
            <a:r>
              <a:rPr lang="en-US" dirty="0" err="1"/>
              <a:t>dată</a:t>
            </a:r>
            <a:r>
              <a:rPr lang="en-US" dirty="0"/>
              <a:t> </a:t>
            </a:r>
            <a:r>
              <a:rPr lang="en-US" dirty="0" err="1"/>
              <a:t>confirmarea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realizări</a:t>
            </a:r>
            <a:r>
              <a:rPr lang="en-US" dirty="0"/>
              <a:t> </a:t>
            </a:r>
            <a:r>
              <a:rPr lang="en-US" dirty="0" err="1"/>
              <a:t>inovative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contribuie</a:t>
            </a:r>
            <a:r>
              <a:rPr lang="en-US" dirty="0"/>
              <a:t> la </a:t>
            </a:r>
            <a:r>
              <a:rPr lang="en-US" dirty="0" err="1"/>
              <a:t>deprinderea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bune</a:t>
            </a:r>
            <a:r>
              <a:rPr lang="en-US" dirty="0"/>
              <a:t> </a:t>
            </a:r>
            <a:r>
              <a:rPr lang="en-US" dirty="0" err="1"/>
              <a:t>practici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domeniu</a:t>
            </a:r>
            <a:r>
              <a:rPr lang="en-US" dirty="0"/>
              <a:t> </a:t>
            </a:r>
            <a:r>
              <a:rPr lang="en-US" dirty="0" err="1"/>
              <a:t>contribuind</a:t>
            </a:r>
            <a:r>
              <a:rPr lang="en-US" dirty="0"/>
              <a:t> </a:t>
            </a:r>
            <a:r>
              <a:rPr lang="en-US" dirty="0" err="1"/>
              <a:t>hotărâtor</a:t>
            </a:r>
            <a:r>
              <a:rPr lang="en-US" dirty="0"/>
              <a:t> la </a:t>
            </a:r>
            <a:r>
              <a:rPr lang="en-US" dirty="0" err="1"/>
              <a:t>formarea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culturi</a:t>
            </a:r>
            <a:r>
              <a:rPr lang="en-US" dirty="0"/>
              <a:t> </a:t>
            </a:r>
            <a:r>
              <a:rPr lang="en-US" dirty="0" err="1"/>
              <a:t>adecvate</a:t>
            </a:r>
            <a:r>
              <a:rPr lang="en-US" dirty="0"/>
              <a:t> a </a:t>
            </a:r>
            <a:r>
              <a:rPr lang="en-US" dirty="0" err="1"/>
              <a:t>inovării</a:t>
            </a:r>
            <a:r>
              <a:rPr lang="en-US" dirty="0"/>
              <a:t>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8543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INDUSTRIALĂ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M</a:t>
            </a:r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B8F43819-9B71-44FE-B2C8-C3ACD96C1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1244183"/>
            <a:ext cx="10972800" cy="541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9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 err="1"/>
              <a:t>Proprietatea</a:t>
            </a:r>
            <a:r>
              <a:rPr lang="en-US" b="1" dirty="0"/>
              <a:t> </a:t>
            </a:r>
            <a:r>
              <a:rPr lang="en-US" b="1" dirty="0" err="1"/>
              <a:t>literar</a:t>
            </a:r>
            <a:r>
              <a:rPr lang="en-US" b="1" dirty="0"/>
              <a:t>, </a:t>
            </a:r>
            <a:r>
              <a:rPr lang="en-US" b="1" dirty="0" err="1"/>
              <a:t>artistică</a:t>
            </a:r>
            <a:r>
              <a:rPr lang="en-US" b="1" dirty="0"/>
              <a:t> </a:t>
            </a:r>
            <a:r>
              <a:rPr lang="en-US" b="1" dirty="0" err="1"/>
              <a:t>şi</a:t>
            </a:r>
            <a:r>
              <a:rPr lang="en-US" b="1" dirty="0"/>
              <a:t> </a:t>
            </a:r>
            <a:r>
              <a:rPr lang="en-US" b="1" dirty="0" err="1"/>
              <a:t>ştiinţifică</a:t>
            </a:r>
            <a:r>
              <a:rPr lang="en-US" b="1" dirty="0"/>
              <a:t> </a:t>
            </a:r>
            <a:r>
              <a:rPr lang="en-US" dirty="0"/>
              <a:t>se </a:t>
            </a:r>
            <a:r>
              <a:rPr lang="en-US" dirty="0" err="1"/>
              <a:t>referă</a:t>
            </a:r>
            <a:r>
              <a:rPr lang="en-US" dirty="0"/>
              <a:t> la </a:t>
            </a:r>
            <a:r>
              <a:rPr lang="en-US" dirty="0" err="1"/>
              <a:t>categorii</a:t>
            </a:r>
            <a:r>
              <a:rPr lang="en-US" dirty="0"/>
              <a:t> de </a:t>
            </a:r>
            <a:r>
              <a:rPr lang="en-US" dirty="0" err="1"/>
              <a:t>creaţie</a:t>
            </a:r>
            <a:r>
              <a:rPr lang="en-US" dirty="0"/>
              <a:t> </a:t>
            </a:r>
            <a:r>
              <a:rPr lang="en-US" dirty="0" err="1"/>
              <a:t>intelectuală</a:t>
            </a:r>
            <a:r>
              <a:rPr lang="en-US" dirty="0"/>
              <a:t> a </a:t>
            </a:r>
            <a:r>
              <a:rPr lang="en-US" dirty="0" err="1"/>
              <a:t>căror</a:t>
            </a:r>
            <a:r>
              <a:rPr lang="en-US" dirty="0"/>
              <a:t> </a:t>
            </a:r>
            <a:r>
              <a:rPr lang="en-US" dirty="0" err="1"/>
              <a:t>protecţie</a:t>
            </a:r>
            <a:r>
              <a:rPr lang="en-US" dirty="0"/>
              <a:t> se </a:t>
            </a:r>
            <a:r>
              <a:rPr lang="en-US" dirty="0" err="1"/>
              <a:t>naşte</a:t>
            </a:r>
            <a:r>
              <a:rPr lang="en-US" dirty="0"/>
              <a:t> de la sine, din </a:t>
            </a:r>
            <a:r>
              <a:rPr lang="en-US" dirty="0" err="1"/>
              <a:t>momentul</a:t>
            </a:r>
            <a:r>
              <a:rPr lang="en-US" dirty="0"/>
              <a:t> </a:t>
            </a:r>
            <a:r>
              <a:rPr lang="en-US" dirty="0" err="1"/>
              <a:t>realizării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</a:t>
            </a:r>
            <a:r>
              <a:rPr lang="en-US" dirty="0" err="1"/>
              <a:t>fără</a:t>
            </a:r>
            <a:r>
              <a:rPr lang="en-US" dirty="0"/>
              <a:t> a fi </a:t>
            </a:r>
            <a:r>
              <a:rPr lang="en-US" dirty="0" err="1"/>
              <a:t>nevoie</a:t>
            </a:r>
            <a:r>
              <a:rPr lang="en-US" dirty="0"/>
              <a:t> de o </a:t>
            </a:r>
            <a:r>
              <a:rPr lang="en-US" dirty="0" err="1"/>
              <a:t>procedura</a:t>
            </a:r>
            <a:r>
              <a:rPr lang="en-US" dirty="0"/>
              <a:t> de </a:t>
            </a:r>
            <a:r>
              <a:rPr lang="en-US" dirty="0" err="1"/>
              <a:t>examinare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certificare</a:t>
            </a:r>
            <a:r>
              <a:rPr lang="en-US" dirty="0"/>
              <a:t>.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protejată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drepturi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 (DA)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originală</a:t>
            </a:r>
            <a:r>
              <a:rPr lang="en-US" dirty="0"/>
              <a:t>. </a:t>
            </a:r>
          </a:p>
          <a:p>
            <a:r>
              <a:rPr lang="en-US" b="1" dirty="0" err="1"/>
              <a:t>Proprietatea</a:t>
            </a:r>
            <a:r>
              <a:rPr lang="en-US" b="1" dirty="0"/>
              <a:t> </a:t>
            </a:r>
            <a:r>
              <a:rPr lang="en-US" b="1" dirty="0" err="1"/>
              <a:t>industrială</a:t>
            </a:r>
            <a:r>
              <a:rPr lang="en-US" b="1" dirty="0"/>
              <a:t> </a:t>
            </a:r>
            <a:r>
              <a:rPr lang="en-US" dirty="0"/>
              <a:t>se </a:t>
            </a:r>
            <a:r>
              <a:rPr lang="en-US" dirty="0" err="1"/>
              <a:t>referă</a:t>
            </a:r>
            <a:r>
              <a:rPr lang="en-US" dirty="0"/>
              <a:t> la </a:t>
            </a:r>
            <a:r>
              <a:rPr lang="en-US" dirty="0" err="1"/>
              <a:t>categorii</a:t>
            </a:r>
            <a:r>
              <a:rPr lang="en-US" dirty="0"/>
              <a:t> de </a:t>
            </a:r>
            <a:r>
              <a:rPr lang="en-US" dirty="0" err="1"/>
              <a:t>creaţie</a:t>
            </a:r>
            <a:r>
              <a:rPr lang="en-US" dirty="0"/>
              <a:t> </a:t>
            </a:r>
            <a:r>
              <a:rPr lang="en-US" dirty="0" err="1"/>
              <a:t>intelectuală</a:t>
            </a:r>
            <a:r>
              <a:rPr lang="en-US" dirty="0"/>
              <a:t> </a:t>
            </a:r>
            <a:r>
              <a:rPr lang="en-US" dirty="0" err="1"/>
              <a:t>reproductibilă</a:t>
            </a:r>
            <a:r>
              <a:rPr lang="en-US" dirty="0"/>
              <a:t> industrial sub </a:t>
            </a:r>
            <a:r>
              <a:rPr lang="en-US" dirty="0" err="1"/>
              <a:t>formă</a:t>
            </a:r>
            <a:r>
              <a:rPr lang="en-US" dirty="0"/>
              <a:t> de </a:t>
            </a:r>
            <a:r>
              <a:rPr lang="en-US" dirty="0" err="1"/>
              <a:t>produse</a:t>
            </a:r>
            <a:r>
              <a:rPr lang="en-US" dirty="0"/>
              <a:t> , </a:t>
            </a:r>
            <a:r>
              <a:rPr lang="en-US" dirty="0" err="1"/>
              <a:t>procedee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.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protejată</a:t>
            </a:r>
            <a:r>
              <a:rPr lang="en-US" dirty="0"/>
              <a:t> la </a:t>
            </a:r>
            <a:r>
              <a:rPr lang="en-US" dirty="0" err="1"/>
              <a:t>solicitare</a:t>
            </a:r>
            <a:r>
              <a:rPr lang="en-US" dirty="0"/>
              <a:t>,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certificare</a:t>
            </a:r>
            <a:r>
              <a:rPr lang="en-US" dirty="0"/>
              <a:t>, </a:t>
            </a:r>
            <a:r>
              <a:rPr lang="en-US" dirty="0" err="1"/>
              <a:t>brevetare</a:t>
            </a:r>
            <a:r>
              <a:rPr lang="en-US" dirty="0"/>
              <a:t> 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evaluări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organism </a:t>
            </a:r>
            <a:r>
              <a:rPr lang="en-US" dirty="0" err="1"/>
              <a:t>oficial</a:t>
            </a:r>
            <a:r>
              <a:rPr lang="en-US" dirty="0"/>
              <a:t> de </a:t>
            </a:r>
            <a:r>
              <a:rPr lang="en-US" dirty="0" err="1"/>
              <a:t>specialitate</a:t>
            </a:r>
            <a:r>
              <a:rPr lang="en-US" dirty="0"/>
              <a:t>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5869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Elementul</a:t>
            </a:r>
            <a:r>
              <a:rPr lang="en-US" dirty="0"/>
              <a:t> </a:t>
            </a:r>
            <a:r>
              <a:rPr lang="en-US" dirty="0" err="1"/>
              <a:t>comun</a:t>
            </a:r>
            <a:r>
              <a:rPr lang="en-US" dirty="0"/>
              <a:t> al </a:t>
            </a:r>
            <a:r>
              <a:rPr lang="en-US" dirty="0" err="1"/>
              <a:t>celor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domenii</a:t>
            </a:r>
            <a:r>
              <a:rPr lang="en-US" dirty="0"/>
              <a:t> </a:t>
            </a:r>
            <a:r>
              <a:rPr lang="en-US" dirty="0" err="1"/>
              <a:t>constă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faptul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se </a:t>
            </a:r>
            <a:r>
              <a:rPr lang="en-US" dirty="0" err="1"/>
              <a:t>referă</a:t>
            </a:r>
            <a:r>
              <a:rPr lang="en-US" dirty="0"/>
              <a:t> la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rezultă</a:t>
            </a:r>
            <a:r>
              <a:rPr lang="en-US" dirty="0"/>
              <a:t> din </a:t>
            </a:r>
            <a:r>
              <a:rPr lang="en-US" dirty="0" err="1"/>
              <a:t>activitatea</a:t>
            </a:r>
            <a:r>
              <a:rPr lang="en-US" dirty="0"/>
              <a:t> </a:t>
            </a:r>
            <a:r>
              <a:rPr lang="en-US" dirty="0" err="1"/>
              <a:t>intelectuală</a:t>
            </a:r>
            <a:r>
              <a:rPr lang="en-US" dirty="0"/>
              <a:t> </a:t>
            </a:r>
            <a:r>
              <a:rPr lang="en-US" dirty="0" err="1"/>
              <a:t>creatoare</a:t>
            </a:r>
            <a:r>
              <a:rPr lang="en-US" dirty="0"/>
              <a:t> a </a:t>
            </a:r>
            <a:r>
              <a:rPr lang="en-US" dirty="0" err="1"/>
              <a:t>omului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domeniul</a:t>
            </a:r>
            <a:r>
              <a:rPr lang="en-US" dirty="0"/>
              <a:t> </a:t>
            </a:r>
            <a:r>
              <a:rPr lang="en-US" dirty="0" err="1"/>
              <a:t>respectiv</a:t>
            </a:r>
            <a:r>
              <a:rPr lang="en-US" dirty="0"/>
              <a:t>. </a:t>
            </a:r>
          </a:p>
          <a:p>
            <a:r>
              <a:rPr lang="en-US" dirty="0" err="1"/>
              <a:t>Protecţia</a:t>
            </a:r>
            <a:r>
              <a:rPr lang="en-US" dirty="0"/>
              <a:t> </a:t>
            </a:r>
            <a:r>
              <a:rPr lang="en-US" dirty="0" err="1"/>
              <a:t>proprietăţii</a:t>
            </a:r>
            <a:r>
              <a:rPr lang="en-US" dirty="0"/>
              <a:t> </a:t>
            </a:r>
            <a:r>
              <a:rPr lang="en-US" dirty="0" err="1"/>
              <a:t>literar</a:t>
            </a:r>
            <a:r>
              <a:rPr lang="en-US" dirty="0"/>
              <a:t>, </a:t>
            </a:r>
            <a:r>
              <a:rPr lang="en-US" dirty="0" err="1"/>
              <a:t>artistice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ştiinţifice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protecţia</a:t>
            </a:r>
            <a:r>
              <a:rPr lang="en-US" dirty="0"/>
              <a:t> </a:t>
            </a:r>
            <a:r>
              <a:rPr lang="en-US" dirty="0" err="1"/>
              <a:t>dreptului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 se </a:t>
            </a:r>
            <a:r>
              <a:rPr lang="en-US" dirty="0" err="1"/>
              <a:t>referă</a:t>
            </a:r>
            <a:r>
              <a:rPr lang="en-US" dirty="0"/>
              <a:t> la </a:t>
            </a:r>
            <a:r>
              <a:rPr lang="en-US" dirty="0" err="1"/>
              <a:t>faptul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general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practici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utilizări</a:t>
            </a:r>
            <a:r>
              <a:rPr lang="en-US" dirty="0"/>
              <a:t> ale </a:t>
            </a:r>
            <a:r>
              <a:rPr lang="en-US" dirty="0" err="1"/>
              <a:t>acestor</a:t>
            </a:r>
            <a:r>
              <a:rPr lang="en-US" dirty="0"/>
              <a:t> </a:t>
            </a:r>
            <a:r>
              <a:rPr lang="en-US" dirty="0" err="1"/>
              <a:t>opere</a:t>
            </a:r>
            <a:r>
              <a:rPr lang="en-US" dirty="0"/>
              <a:t> sunt considerate </a:t>
            </a:r>
            <a:r>
              <a:rPr lang="en-US" dirty="0" err="1"/>
              <a:t>ilicite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se fac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autorizaţia</a:t>
            </a:r>
            <a:r>
              <a:rPr lang="en-US" dirty="0"/>
              <a:t> </a:t>
            </a:r>
            <a:r>
              <a:rPr lang="en-US" dirty="0" err="1"/>
              <a:t>autorului</a:t>
            </a:r>
            <a:r>
              <a:rPr lang="en-US" dirty="0"/>
              <a:t>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0169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tipice</a:t>
            </a:r>
            <a:r>
              <a:rPr lang="en-US" dirty="0"/>
              <a:t> </a:t>
            </a:r>
            <a:r>
              <a:rPr lang="en-US" dirty="0" err="1"/>
              <a:t>situaţii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cărora</a:t>
            </a:r>
            <a:r>
              <a:rPr lang="en-US" dirty="0"/>
              <a:t> </a:t>
            </a:r>
            <a:r>
              <a:rPr lang="en-US" dirty="0" err="1"/>
              <a:t>intervine</a:t>
            </a:r>
            <a:r>
              <a:rPr lang="en-US" dirty="0"/>
              <a:t> </a:t>
            </a:r>
            <a:r>
              <a:rPr lang="en-US" dirty="0" err="1"/>
              <a:t>protecţia</a:t>
            </a:r>
            <a:r>
              <a:rPr lang="en-US" dirty="0"/>
              <a:t> </a:t>
            </a:r>
            <a:r>
              <a:rPr lang="en-US" dirty="0" err="1"/>
              <a:t>dreptului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 sunt : 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/>
              <a:t>- </a:t>
            </a:r>
            <a:r>
              <a:rPr lang="en-US" dirty="0" err="1"/>
              <a:t>copierea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reproducerea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opere</a:t>
            </a:r>
            <a:r>
              <a:rPr lang="en-US" dirty="0"/>
              <a:t> </a:t>
            </a:r>
            <a:r>
              <a:rPr lang="en-US" dirty="0" err="1"/>
              <a:t>oarecare</a:t>
            </a:r>
            <a:r>
              <a:rPr lang="en-US" dirty="0"/>
              <a:t> </a:t>
            </a:r>
            <a:r>
              <a:rPr lang="en-US" dirty="0" err="1"/>
              <a:t>indiferent</a:t>
            </a:r>
            <a:r>
              <a:rPr lang="en-US" dirty="0"/>
              <a:t> de </a:t>
            </a:r>
            <a:r>
              <a:rPr lang="en-US" dirty="0" err="1"/>
              <a:t>genul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/>
              <a:t>- </a:t>
            </a:r>
            <a:r>
              <a:rPr lang="en-US" dirty="0" err="1"/>
              <a:t>reprezentarea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executarea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public a </a:t>
            </a:r>
            <a:r>
              <a:rPr lang="en-US" dirty="0" err="1"/>
              <a:t>operei</a:t>
            </a:r>
            <a:r>
              <a:rPr lang="en-US" dirty="0"/>
              <a:t> ( de </a:t>
            </a:r>
            <a:r>
              <a:rPr lang="en-US" dirty="0" err="1"/>
              <a:t>obicei</a:t>
            </a:r>
            <a:r>
              <a:rPr lang="en-US" dirty="0"/>
              <a:t> </a:t>
            </a:r>
            <a:r>
              <a:rPr lang="en-US" dirty="0" err="1"/>
              <a:t>muzicale</a:t>
            </a:r>
            <a:r>
              <a:rPr lang="en-US" dirty="0"/>
              <a:t>, </a:t>
            </a:r>
            <a:r>
              <a:rPr lang="en-US" dirty="0" err="1"/>
              <a:t>dramatice</a:t>
            </a:r>
            <a:r>
              <a:rPr lang="en-US" dirty="0"/>
              <a:t>, </a:t>
            </a:r>
            <a:r>
              <a:rPr lang="en-US" dirty="0" err="1"/>
              <a:t>cinematografice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/>
              <a:t>- </a:t>
            </a:r>
            <a:r>
              <a:rPr lang="en-US" dirty="0" err="1"/>
              <a:t>înregistrarea</a:t>
            </a:r>
            <a:r>
              <a:rPr lang="en-US" dirty="0"/>
              <a:t> </a:t>
            </a:r>
            <a:r>
              <a:rPr lang="en-US" dirty="0" err="1"/>
              <a:t>sonoră</a:t>
            </a:r>
            <a:r>
              <a:rPr lang="en-US" dirty="0"/>
              <a:t> a </a:t>
            </a:r>
            <a:r>
              <a:rPr lang="en-US" dirty="0" err="1"/>
              <a:t>reprezentanţilor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execuţiilor</a:t>
            </a:r>
            <a:r>
              <a:rPr lang="en-US" dirty="0"/>
              <a:t> de </a:t>
            </a:r>
            <a:r>
              <a:rPr lang="en-US" dirty="0" err="1"/>
              <a:t>opere</a:t>
            </a:r>
            <a:r>
              <a:rPr lang="en-US" dirty="0"/>
              <a:t> </a:t>
            </a:r>
            <a:r>
              <a:rPr lang="en-US" dirty="0" err="1"/>
              <a:t>literare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muzicale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/>
              <a:t>- </a:t>
            </a:r>
            <a:r>
              <a:rPr lang="en-US" dirty="0" err="1"/>
              <a:t>realizarea</a:t>
            </a:r>
            <a:r>
              <a:rPr lang="en-US" dirty="0"/>
              <a:t> de </a:t>
            </a:r>
            <a:r>
              <a:rPr lang="en-US" dirty="0" err="1"/>
              <a:t>filme</a:t>
            </a:r>
            <a:r>
              <a:rPr lang="en-US" dirty="0"/>
              <a:t> </a:t>
            </a:r>
            <a:r>
              <a:rPr lang="en-US" dirty="0" err="1"/>
              <a:t>adaptate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opere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închiderea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filme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/>
              <a:t>- </a:t>
            </a:r>
            <a:r>
              <a:rPr lang="en-US" dirty="0" err="1"/>
              <a:t>transmiterea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radio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televiziune</a:t>
            </a:r>
            <a:r>
              <a:rPr lang="en-US" dirty="0"/>
              <a:t> a </a:t>
            </a:r>
            <a:r>
              <a:rPr lang="en-US" dirty="0" err="1"/>
              <a:t>oricăror</a:t>
            </a:r>
            <a:r>
              <a:rPr lang="en-US" dirty="0"/>
              <a:t> </a:t>
            </a:r>
            <a:r>
              <a:rPr lang="en-US" dirty="0" err="1"/>
              <a:t>genuri</a:t>
            </a:r>
            <a:r>
              <a:rPr lang="en-US" dirty="0"/>
              <a:t> de </a:t>
            </a:r>
            <a:r>
              <a:rPr lang="en-US" dirty="0" err="1"/>
              <a:t>opere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/>
              <a:t>- </a:t>
            </a:r>
            <a:r>
              <a:rPr lang="en-US" dirty="0" err="1"/>
              <a:t>traducerea</a:t>
            </a:r>
            <a:r>
              <a:rPr lang="en-US" dirty="0"/>
              <a:t> </a:t>
            </a:r>
            <a:r>
              <a:rPr lang="en-US" dirty="0" err="1"/>
              <a:t>operelor</a:t>
            </a:r>
            <a:r>
              <a:rPr lang="en-US" dirty="0"/>
              <a:t> </a:t>
            </a:r>
            <a:r>
              <a:rPr lang="en-US" dirty="0" err="1"/>
              <a:t>literare</a:t>
            </a:r>
            <a:r>
              <a:rPr lang="en-US" dirty="0"/>
              <a:t>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9840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INDUSTRIALĂ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Noţiunea</a:t>
            </a:r>
            <a:r>
              <a:rPr lang="en-US" dirty="0"/>
              <a:t> de </a:t>
            </a:r>
            <a:r>
              <a:rPr lang="en-US" dirty="0" err="1"/>
              <a:t>proprietate</a:t>
            </a:r>
            <a:r>
              <a:rPr lang="en-US" dirty="0"/>
              <a:t> </a:t>
            </a:r>
            <a:r>
              <a:rPr lang="en-US" dirty="0" err="1"/>
              <a:t>industrială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înţeleasă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accepţiunea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largă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sensul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nu se </a:t>
            </a:r>
            <a:r>
              <a:rPr lang="en-US" dirty="0" err="1"/>
              <a:t>limitează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la </a:t>
            </a:r>
            <a:r>
              <a:rPr lang="en-US" dirty="0" err="1"/>
              <a:t>sfera</a:t>
            </a:r>
            <a:r>
              <a:rPr lang="en-US" dirty="0"/>
              <a:t> </a:t>
            </a:r>
            <a:r>
              <a:rPr lang="en-US" dirty="0" err="1"/>
              <a:t>industriei</a:t>
            </a:r>
            <a:r>
              <a:rPr lang="en-US" dirty="0"/>
              <a:t> ci </a:t>
            </a:r>
            <a:r>
              <a:rPr lang="en-US" dirty="0" err="1"/>
              <a:t>şi</a:t>
            </a:r>
            <a:r>
              <a:rPr lang="en-US" dirty="0"/>
              <a:t> la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domenii</a:t>
            </a:r>
            <a:r>
              <a:rPr lang="en-US" dirty="0"/>
              <a:t> </a:t>
            </a:r>
            <a:r>
              <a:rPr lang="en-US" dirty="0" err="1"/>
              <a:t>economice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sociale</a:t>
            </a:r>
            <a:r>
              <a:rPr lang="en-US" dirty="0"/>
              <a:t> (</a:t>
            </a:r>
            <a:r>
              <a:rPr lang="en-US" dirty="0" err="1"/>
              <a:t>economice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general, </a:t>
            </a:r>
            <a:r>
              <a:rPr lang="en-US" dirty="0" err="1"/>
              <a:t>comerţ</a:t>
            </a:r>
            <a:r>
              <a:rPr lang="en-US" dirty="0"/>
              <a:t>, </a:t>
            </a:r>
            <a:r>
              <a:rPr lang="en-US" dirty="0" err="1"/>
              <a:t>ştiinta</a:t>
            </a:r>
            <a:r>
              <a:rPr lang="en-US" dirty="0"/>
              <a:t>, </a:t>
            </a:r>
            <a:r>
              <a:rPr lang="en-US" dirty="0" err="1"/>
              <a:t>agricultură</a:t>
            </a:r>
            <a:r>
              <a:rPr lang="en-US" dirty="0"/>
              <a:t>, </a:t>
            </a:r>
            <a:r>
              <a:rPr lang="en-US" dirty="0" err="1"/>
              <a:t>sănătate</a:t>
            </a:r>
            <a:r>
              <a:rPr lang="en-US" dirty="0"/>
              <a:t> , </a:t>
            </a:r>
            <a:r>
              <a:rPr lang="en-US" dirty="0" err="1"/>
              <a:t>mediu</a:t>
            </a:r>
            <a:r>
              <a:rPr lang="en-US" dirty="0"/>
              <a:t>, </a:t>
            </a:r>
            <a:r>
              <a:rPr lang="en-US" dirty="0" err="1"/>
              <a:t>cultură</a:t>
            </a:r>
            <a:r>
              <a:rPr lang="en-US" dirty="0"/>
              <a:t> </a:t>
            </a:r>
            <a:r>
              <a:rPr lang="en-US" dirty="0" err="1"/>
              <a:t>apărare</a:t>
            </a:r>
            <a:r>
              <a:rPr lang="en-US" dirty="0"/>
              <a:t>). Ca </a:t>
            </a:r>
            <a:r>
              <a:rPr lang="en-US" dirty="0" err="1"/>
              <a:t>urmare</a:t>
            </a:r>
            <a:r>
              <a:rPr lang="en-US" dirty="0"/>
              <a:t> </a:t>
            </a:r>
            <a:r>
              <a:rPr lang="en-US" dirty="0" err="1"/>
              <a:t>proprietatea</a:t>
            </a:r>
            <a:r>
              <a:rPr lang="en-US" dirty="0"/>
              <a:t> </a:t>
            </a:r>
            <a:r>
              <a:rPr lang="en-US" dirty="0" err="1"/>
              <a:t>industrială</a:t>
            </a:r>
            <a:r>
              <a:rPr lang="en-US" dirty="0"/>
              <a:t> se </a:t>
            </a:r>
            <a:r>
              <a:rPr lang="en-US" dirty="0" err="1"/>
              <a:t>referă</a:t>
            </a:r>
            <a:r>
              <a:rPr lang="en-US" dirty="0"/>
              <a:t> </a:t>
            </a:r>
            <a:r>
              <a:rPr lang="en-US" dirty="0" err="1"/>
              <a:t>deopotrivă</a:t>
            </a:r>
            <a:r>
              <a:rPr lang="en-US" dirty="0"/>
              <a:t> la </a:t>
            </a:r>
            <a:r>
              <a:rPr lang="en-US" dirty="0" err="1"/>
              <a:t>produse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industriale</a:t>
            </a:r>
            <a:r>
              <a:rPr lang="en-US" dirty="0"/>
              <a:t>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la </a:t>
            </a:r>
            <a:r>
              <a:rPr lang="en-US" dirty="0" err="1"/>
              <a:t>produse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alimentare</a:t>
            </a:r>
            <a:r>
              <a:rPr lang="en-US" dirty="0"/>
              <a:t>. </a:t>
            </a:r>
          </a:p>
          <a:p>
            <a:r>
              <a:rPr lang="en-US" dirty="0" err="1"/>
              <a:t>Esenţa</a:t>
            </a:r>
            <a:r>
              <a:rPr lang="en-US" dirty="0"/>
              <a:t> </a:t>
            </a:r>
            <a:r>
              <a:rPr lang="en-US" dirty="0" err="1"/>
              <a:t>dreptului</a:t>
            </a:r>
            <a:r>
              <a:rPr lang="en-US" dirty="0"/>
              <a:t> de </a:t>
            </a:r>
            <a:r>
              <a:rPr lang="en-US" dirty="0" err="1"/>
              <a:t>proprietate</a:t>
            </a:r>
            <a:r>
              <a:rPr lang="en-US" dirty="0"/>
              <a:t> </a:t>
            </a:r>
            <a:r>
              <a:rPr lang="en-US" dirty="0" err="1"/>
              <a:t>industrială</a:t>
            </a:r>
            <a:r>
              <a:rPr lang="en-US" dirty="0"/>
              <a:t> </a:t>
            </a:r>
            <a:r>
              <a:rPr lang="en-US" dirty="0" err="1"/>
              <a:t>constă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prerogativele</a:t>
            </a:r>
            <a:r>
              <a:rPr lang="en-US" dirty="0"/>
              <a:t> </a:t>
            </a:r>
            <a:r>
              <a:rPr lang="en-US" dirty="0" err="1"/>
              <a:t>titularului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titlu</a:t>
            </a:r>
            <a:r>
              <a:rPr lang="en-US" dirty="0"/>
              <a:t> de </a:t>
            </a:r>
            <a:r>
              <a:rPr lang="en-US" dirty="0" err="1"/>
              <a:t>protecţie</a:t>
            </a:r>
            <a:r>
              <a:rPr lang="en-US" dirty="0"/>
              <a:t> </a:t>
            </a:r>
            <a:r>
              <a:rPr lang="en-US" dirty="0" err="1"/>
              <a:t>acordat</a:t>
            </a:r>
            <a:r>
              <a:rPr lang="en-US" dirty="0"/>
              <a:t>, pe un </a:t>
            </a:r>
            <a:r>
              <a:rPr lang="en-US" dirty="0" err="1"/>
              <a:t>teritoriu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un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limitat</a:t>
            </a:r>
            <a:r>
              <a:rPr lang="en-US" dirty="0"/>
              <a:t>, de a </a:t>
            </a:r>
            <a:r>
              <a:rPr lang="en-US" dirty="0" err="1"/>
              <a:t>realiza</a:t>
            </a:r>
            <a:r>
              <a:rPr lang="en-US" dirty="0"/>
              <a:t>, produce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valorifica</a:t>
            </a:r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de </a:t>
            </a:r>
            <a:r>
              <a:rPr lang="en-US" dirty="0" err="1"/>
              <a:t>proprietate</a:t>
            </a:r>
            <a:r>
              <a:rPr lang="en-US" dirty="0"/>
              <a:t> </a:t>
            </a:r>
            <a:r>
              <a:rPr lang="en-US" dirty="0" err="1"/>
              <a:t>industrială</a:t>
            </a:r>
            <a:r>
              <a:rPr lang="en-US" dirty="0"/>
              <a:t> precum </a:t>
            </a:r>
            <a:r>
              <a:rPr lang="en-US" dirty="0" err="1"/>
              <a:t>şi</a:t>
            </a:r>
            <a:r>
              <a:rPr lang="en-US" dirty="0"/>
              <a:t> de a </a:t>
            </a:r>
            <a:r>
              <a:rPr lang="en-US" dirty="0" err="1"/>
              <a:t>interzice</a:t>
            </a:r>
            <a:r>
              <a:rPr lang="en-US" dirty="0"/>
              <a:t> </a:t>
            </a:r>
            <a:r>
              <a:rPr lang="en-US" dirty="0" err="1"/>
              <a:t>terţilor</a:t>
            </a:r>
            <a:r>
              <a:rPr lang="en-US" dirty="0"/>
              <a:t> </a:t>
            </a:r>
            <a:r>
              <a:rPr lang="en-US" dirty="0" err="1"/>
              <a:t>reproducerea</a:t>
            </a:r>
            <a:r>
              <a:rPr lang="en-US" dirty="0"/>
              <a:t>, </a:t>
            </a:r>
            <a:r>
              <a:rPr lang="en-US" dirty="0" err="1"/>
              <a:t>fabricarea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valorificarea</a:t>
            </a:r>
            <a:r>
              <a:rPr lang="en-US" dirty="0"/>
              <a:t> </a:t>
            </a:r>
            <a:r>
              <a:rPr lang="en-US" dirty="0" err="1"/>
              <a:t>neautorizată</a:t>
            </a:r>
            <a:r>
              <a:rPr lang="en-US" dirty="0"/>
              <a:t> a </a:t>
            </a:r>
            <a:r>
              <a:rPr lang="en-US" dirty="0" err="1"/>
              <a:t>obiectului</a:t>
            </a:r>
            <a:r>
              <a:rPr lang="en-US" dirty="0"/>
              <a:t> </a:t>
            </a:r>
            <a:r>
              <a:rPr lang="en-US" dirty="0" err="1"/>
              <a:t>respectiv</a:t>
            </a:r>
            <a:r>
              <a:rPr lang="en-US" dirty="0"/>
              <a:t>. Cu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cuvinte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vorba</a:t>
            </a:r>
            <a:r>
              <a:rPr lang="en-US" dirty="0"/>
              <a:t> de </a:t>
            </a:r>
            <a:r>
              <a:rPr lang="en-US" dirty="0" err="1"/>
              <a:t>conferirea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lege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drept</a:t>
            </a:r>
            <a:r>
              <a:rPr lang="en-US" dirty="0"/>
              <a:t> de </a:t>
            </a:r>
            <a:r>
              <a:rPr lang="en-US" dirty="0" err="1"/>
              <a:t>monopol</a:t>
            </a:r>
            <a:r>
              <a:rPr lang="en-US" dirty="0"/>
              <a:t> de </a:t>
            </a:r>
            <a:r>
              <a:rPr lang="en-US" dirty="0" err="1"/>
              <a:t>exploatare</a:t>
            </a:r>
            <a:r>
              <a:rPr lang="en-US" dirty="0"/>
              <a:t> a </a:t>
            </a:r>
            <a:r>
              <a:rPr lang="en-US" dirty="0" err="1"/>
              <a:t>obiectului</a:t>
            </a:r>
            <a:r>
              <a:rPr lang="en-US" dirty="0"/>
              <a:t> de </a:t>
            </a:r>
            <a:r>
              <a:rPr lang="en-US" dirty="0" err="1"/>
              <a:t>proprietate</a:t>
            </a:r>
            <a:r>
              <a:rPr lang="en-US" dirty="0"/>
              <a:t> </a:t>
            </a:r>
            <a:r>
              <a:rPr lang="en-US" dirty="0" err="1"/>
              <a:t>industrială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favoarea</a:t>
            </a:r>
            <a:r>
              <a:rPr lang="en-US" dirty="0"/>
              <a:t> </a:t>
            </a:r>
            <a:r>
              <a:rPr lang="en-US" dirty="0" err="1"/>
              <a:t>titularului</a:t>
            </a:r>
            <a:r>
              <a:rPr lang="en-US" dirty="0"/>
              <a:t>, </a:t>
            </a:r>
            <a:r>
              <a:rPr lang="en-US" dirty="0" err="1"/>
              <a:t>drept</a:t>
            </a:r>
            <a:r>
              <a:rPr lang="en-US" dirty="0"/>
              <a:t>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limitat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spaţiu</a:t>
            </a:r>
            <a:r>
              <a:rPr lang="en-US" dirty="0"/>
              <a:t>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4608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INDUSTRIALĂ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 err="1"/>
              <a:t>Invenţie</a:t>
            </a:r>
            <a:r>
              <a:rPr lang="en-US" b="1" dirty="0"/>
              <a:t>, </a:t>
            </a:r>
            <a:r>
              <a:rPr lang="en-US" b="1" dirty="0" err="1"/>
              <a:t>inovare</a:t>
            </a:r>
            <a:r>
              <a:rPr lang="en-US" b="1" dirty="0"/>
              <a:t>, </a:t>
            </a:r>
            <a:r>
              <a:rPr lang="en-US" b="1" dirty="0" err="1"/>
              <a:t>inovaţie</a:t>
            </a:r>
            <a:r>
              <a:rPr lang="en-US" b="1" dirty="0"/>
              <a:t>. </a:t>
            </a:r>
            <a:endParaRPr lang="en-US" dirty="0"/>
          </a:p>
          <a:p>
            <a:r>
              <a:rPr lang="en-US" dirty="0" err="1"/>
              <a:t>Inovarea</a:t>
            </a:r>
            <a:r>
              <a:rPr lang="en-US" dirty="0"/>
              <a:t>, </a:t>
            </a:r>
            <a:r>
              <a:rPr lang="en-US" dirty="0" err="1"/>
              <a:t>invenţia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inovaţia</a:t>
            </a:r>
            <a:r>
              <a:rPr lang="en-US" dirty="0"/>
              <a:t> sunt </a:t>
            </a:r>
            <a:r>
              <a:rPr lang="en-US" dirty="0" err="1"/>
              <a:t>categorii</a:t>
            </a:r>
            <a:r>
              <a:rPr lang="en-US" dirty="0"/>
              <a:t> </a:t>
            </a:r>
            <a:r>
              <a:rPr lang="en-US" dirty="0" err="1"/>
              <a:t>distincte</a:t>
            </a:r>
            <a:r>
              <a:rPr lang="en-US" dirty="0"/>
              <a:t>.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acestor</a:t>
            </a:r>
            <a:r>
              <a:rPr lang="en-US" dirty="0"/>
              <a:t> </a:t>
            </a:r>
            <a:r>
              <a:rPr lang="en-US" dirty="0" err="1"/>
              <a:t>termeni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mod </a:t>
            </a:r>
            <a:r>
              <a:rPr lang="en-US" dirty="0" err="1"/>
              <a:t>neadecvat</a:t>
            </a:r>
            <a:r>
              <a:rPr lang="en-US" dirty="0"/>
              <a:t> produce </a:t>
            </a:r>
            <a:r>
              <a:rPr lang="en-US" dirty="0" err="1"/>
              <a:t>deseori</a:t>
            </a:r>
            <a:r>
              <a:rPr lang="en-US" dirty="0"/>
              <a:t> </a:t>
            </a:r>
            <a:r>
              <a:rPr lang="en-US" dirty="0" err="1"/>
              <a:t>confuzii</a:t>
            </a:r>
            <a:r>
              <a:rPr lang="en-US" dirty="0"/>
              <a:t>. </a:t>
            </a:r>
            <a:r>
              <a:rPr lang="en-US" dirty="0" err="1"/>
              <a:t>Inovarea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proces</a:t>
            </a:r>
            <a:r>
              <a:rPr lang="en-US" dirty="0"/>
              <a:t> care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includă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nu </a:t>
            </a:r>
            <a:r>
              <a:rPr lang="en-US" dirty="0" err="1"/>
              <a:t>invenţii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inovaţii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manifesta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plan </a:t>
            </a:r>
            <a:r>
              <a:rPr lang="en-US" dirty="0" err="1"/>
              <a:t>tehnic</a:t>
            </a:r>
            <a:r>
              <a:rPr lang="en-US" dirty="0"/>
              <a:t>, </a:t>
            </a:r>
            <a:r>
              <a:rPr lang="en-US" dirty="0" err="1"/>
              <a:t>organizaţional</a:t>
            </a:r>
            <a:r>
              <a:rPr lang="en-US" dirty="0"/>
              <a:t>, managerial, </a:t>
            </a:r>
            <a:r>
              <a:rPr lang="en-US" dirty="0" err="1"/>
              <a:t>financiar</a:t>
            </a:r>
            <a:r>
              <a:rPr lang="en-US" dirty="0"/>
              <a:t>.</a:t>
            </a:r>
            <a:endParaRPr lang="ro-RO" dirty="0"/>
          </a:p>
          <a:p>
            <a:r>
              <a:rPr lang="en-US" dirty="0" err="1"/>
              <a:t>Inovatia</a:t>
            </a:r>
            <a:r>
              <a:rPr lang="en-US" dirty="0"/>
              <a:t> ca </a:t>
            </a:r>
            <a:r>
              <a:rPr lang="en-US" dirty="0" err="1"/>
              <a:t>solutie</a:t>
            </a:r>
            <a:r>
              <a:rPr lang="en-US" dirty="0"/>
              <a:t> </a:t>
            </a:r>
            <a:r>
              <a:rPr lang="en-US" dirty="0" err="1"/>
              <a:t>tehnică</a:t>
            </a:r>
            <a:r>
              <a:rPr lang="en-US" dirty="0"/>
              <a:t> de </a:t>
            </a:r>
            <a:r>
              <a:rPr lang="en-US" dirty="0" err="1"/>
              <a:t>perfecţionare</a:t>
            </a:r>
            <a:r>
              <a:rPr lang="en-US" dirty="0"/>
              <a:t>  nu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categorie</a:t>
            </a:r>
            <a:r>
              <a:rPr lang="en-US" dirty="0"/>
              <a:t> de </a:t>
            </a:r>
            <a:r>
              <a:rPr lang="en-US" dirty="0" err="1"/>
              <a:t>proprietate</a:t>
            </a:r>
            <a:r>
              <a:rPr lang="en-US" dirty="0"/>
              <a:t> </a:t>
            </a:r>
            <a:r>
              <a:rPr lang="en-US" dirty="0" err="1"/>
              <a:t>industrială</a:t>
            </a:r>
            <a:r>
              <a:rPr lang="en-US" dirty="0"/>
              <a:t>. In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bun </a:t>
            </a:r>
            <a:r>
              <a:rPr lang="en-US" dirty="0" err="1"/>
              <a:t>caz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fi </a:t>
            </a:r>
            <a:r>
              <a:rPr lang="en-US" dirty="0" err="1"/>
              <a:t>asociată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 de </a:t>
            </a:r>
            <a:r>
              <a:rPr lang="en-US" dirty="0" err="1"/>
              <a:t>utilitate</a:t>
            </a:r>
            <a:r>
              <a:rPr lang="en-US" dirty="0"/>
              <a:t>. 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2071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INDUSTRIALĂ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D3472E4E-2134-4244-AD89-9F01D14C9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125" y="1199213"/>
            <a:ext cx="9203960" cy="554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4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zentare pentru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844_TF03460637" id="{A48E8628-0EA4-4C77-B857-A73B11C66066}" vid="{3BAFCB72-AB29-4A50-AFAC-99EEAA6D0BD3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Prezentare pentru brainstorming de afaceri</Template>
  <TotalTime>4135</TotalTime>
  <Words>2464</Words>
  <Application>Microsoft Office PowerPoint</Application>
  <PresentationFormat>Ecran lat</PresentationFormat>
  <Paragraphs>205</Paragraphs>
  <Slides>38</Slides>
  <Notes>38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38</vt:i4>
      </vt:variant>
    </vt:vector>
  </HeadingPairs>
  <TitlesOfParts>
    <vt:vector size="42" baseType="lpstr">
      <vt:lpstr>Calibri</vt:lpstr>
      <vt:lpstr>Palatino Linotype</vt:lpstr>
      <vt:lpstr>Wingdings 2</vt:lpstr>
      <vt:lpstr>Prezentare pentru brainstorming</vt:lpstr>
      <vt:lpstr>Elemente fundamentale de proprietate industrială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INDUSTRIALĂ </vt:lpstr>
      <vt:lpstr>PROPRIETATE INDUSTRIALĂ </vt:lpstr>
      <vt:lpstr>PROPRIETATE INDUSTRIALĂ </vt:lpstr>
      <vt:lpstr>PROPRIETATE INDUSTRIALĂ </vt:lpstr>
      <vt:lpstr>PROPRIETATE INDUSTRIALĂ </vt:lpstr>
      <vt:lpstr>PROPRIETATE INDUSTRIALĂ </vt:lpstr>
      <vt:lpstr>PROPRIETATE INDUSTRIALĂ </vt:lpstr>
      <vt:lpstr>PROPRIETATE INDUSTRIALĂ </vt:lpstr>
      <vt:lpstr>PROPRIETATE INDUSTRIALĂ </vt:lpstr>
      <vt:lpstr>PROPRIETATE INDUSTRIALĂ </vt:lpstr>
      <vt:lpstr>PROPRIETATE INDUSTRIALĂ </vt:lpstr>
      <vt:lpstr>PROPRIETATE INDUSTRIALĂ </vt:lpstr>
      <vt:lpstr>PROPRIETATE INDUSTRIALĂ </vt:lpstr>
      <vt:lpstr>PROPRIETATE INDUSTRIALĂ </vt:lpstr>
      <vt:lpstr>PROPRIETATE INTELECTUALĂ </vt:lpstr>
      <vt:lpstr>PROPRIETATE INDUSTRIALĂ </vt:lpstr>
      <vt:lpstr>PROPRIETATE INDUSTRIALĂ </vt:lpstr>
      <vt:lpstr>PROPRIETATE INDUSTRIALĂ </vt:lpstr>
      <vt:lpstr>PROPRIETATE INDUSTRIALĂ </vt:lpstr>
      <vt:lpstr>PROPRIETATE INDUSTRIALĂ </vt:lpstr>
      <vt:lpstr>PROPRIETATE INDUSTRIALĂ </vt:lpstr>
      <vt:lpstr>PROPRIETATE INDUSTRIALĂ </vt:lpstr>
      <vt:lpstr>PROPRIETATE INDUSTRIALĂ </vt:lpstr>
      <vt:lpstr>PROPRIETATE INDUSTRIALĂ </vt:lpstr>
      <vt:lpstr>PROPRIETATE INDUSTRIALĂ </vt:lpstr>
      <vt:lpstr>PROPRIETATE INDUSTRIALĂ </vt:lpstr>
      <vt:lpstr>PROPRIETATE INDUSTRIALĂ </vt:lpstr>
      <vt:lpstr>PROPRIETATE INDUSTRIALĂ </vt:lpstr>
      <vt:lpstr>PROPRIETATE INDUSTRIALĂ </vt:lpstr>
      <vt:lpstr>PROPRIETATE INDUSTRIALĂ </vt:lpstr>
      <vt:lpstr>PROPRIETATE INDUSTRIALĂ </vt:lpstr>
      <vt:lpstr>PROPRIETATE INDUSTRIALĂ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Etica și integritate academică</dc:title>
  <dc:creator>DAN LAURENTIU GRECU</dc:creator>
  <cp:lastModifiedBy>Dan-Laurentiu Grecu</cp:lastModifiedBy>
  <cp:revision>70</cp:revision>
  <dcterms:created xsi:type="dcterms:W3CDTF">2019-02-21T05:05:53Z</dcterms:created>
  <dcterms:modified xsi:type="dcterms:W3CDTF">2021-04-09T03:34:53Z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