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8" r:id="rId7"/>
    <p:sldId id="269" r:id="rId8"/>
    <p:sldId id="270" r:id="rId9"/>
    <p:sldId id="279" r:id="rId10"/>
    <p:sldId id="271" r:id="rId11"/>
    <p:sldId id="272" r:id="rId12"/>
    <p:sldId id="280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250" autoAdjust="0"/>
    <p:restoredTop sz="77231" autoAdjust="0"/>
  </p:normalViewPr>
  <p:slideViewPr>
    <p:cSldViewPr>
      <p:cViewPr>
        <p:scale>
          <a:sx n="62" d="100"/>
          <a:sy n="62" d="100"/>
        </p:scale>
        <p:origin x="200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3EC85-A210-4AE4-9B71-C509618775CD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7087B-39CC-44D8-9C06-2FFF7020B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face o </a:t>
            </a:r>
            <a:r>
              <a:rPr lang="en-US" dirty="0" err="1"/>
              <a:t>introd</a:t>
            </a:r>
            <a:r>
              <a:rPr lang="en-US" dirty="0"/>
              <a:t> in</a:t>
            </a:r>
            <a:r>
              <a:rPr lang="en-US" baseline="0" dirty="0"/>
              <a:t> </a:t>
            </a:r>
            <a:r>
              <a:rPr lang="en-US" baseline="0" dirty="0" err="1"/>
              <a:t>a.n</a:t>
            </a:r>
            <a:r>
              <a:rPr lang="en-US" baseline="0" dirty="0"/>
              <a:t>.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folosirea</a:t>
            </a:r>
            <a:r>
              <a:rPr lang="en-US" baseline="0" dirty="0"/>
              <a:t> </a:t>
            </a:r>
            <a:r>
              <a:rPr lang="en-US" baseline="0" dirty="0" err="1"/>
              <a:t>matlab</a:t>
            </a:r>
            <a:r>
              <a:rPr lang="en-US" baseline="0" dirty="0"/>
              <a:t> pt </a:t>
            </a:r>
            <a:r>
              <a:rPr lang="en-US" baseline="0" dirty="0" err="1"/>
              <a:t>aceasta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Cum se </a:t>
            </a:r>
            <a:r>
              <a:rPr lang="en-US" dirty="0" err="1"/>
              <a:t>obtin</a:t>
            </a:r>
            <a:r>
              <a:rPr lang="en-US" baseline="0" dirty="0"/>
              <a:t> </a:t>
            </a:r>
            <a:r>
              <a:rPr lang="en-US" baseline="0" dirty="0" err="1"/>
              <a:t>fractalii</a:t>
            </a:r>
            <a:r>
              <a:rPr lang="en-US" baseline="0" dirty="0"/>
              <a:t>? </a:t>
            </a:r>
            <a:r>
              <a:rPr lang="en-US" baseline="0" dirty="0" err="1"/>
              <a:t>Dat</a:t>
            </a:r>
            <a:r>
              <a:rPr lang="en-US" baseline="0" dirty="0"/>
              <a:t> un vector x cu 2 </a:t>
            </a:r>
            <a:r>
              <a:rPr lang="en-US" baseline="0" dirty="0" err="1"/>
              <a:t>valori</a:t>
            </a:r>
            <a:r>
              <a:rPr lang="en-US" baseline="0" dirty="0"/>
              <a:t>, </a:t>
            </a:r>
            <a:r>
              <a:rPr lang="en-US" baseline="0" dirty="0" err="1"/>
              <a:t>deci</a:t>
            </a:r>
            <a:r>
              <a:rPr lang="en-US" baseline="0" dirty="0"/>
              <a:t> un </a:t>
            </a:r>
            <a:r>
              <a:rPr lang="en-US" baseline="0" dirty="0" err="1"/>
              <a:t>punct</a:t>
            </a:r>
            <a:r>
              <a:rPr lang="en-US" baseline="0" dirty="0"/>
              <a:t> in 2d,</a:t>
            </a:r>
          </a:p>
          <a:p>
            <a:r>
              <a:rPr lang="en-US" baseline="0" dirty="0"/>
              <a:t>Se </a:t>
            </a:r>
            <a:r>
              <a:rPr lang="en-US" baseline="0" dirty="0" err="1"/>
              <a:t>aplica</a:t>
            </a:r>
            <a:r>
              <a:rPr lang="en-US" baseline="0" dirty="0"/>
              <a:t> </a:t>
            </a:r>
            <a:r>
              <a:rPr lang="en-US" baseline="0" dirty="0" err="1"/>
              <a:t>diferite</a:t>
            </a:r>
            <a:r>
              <a:rPr lang="en-US" baseline="0" dirty="0"/>
              <a:t> </a:t>
            </a:r>
            <a:r>
              <a:rPr lang="en-US" baseline="0" dirty="0" err="1"/>
              <a:t>transformari</a:t>
            </a:r>
            <a:r>
              <a:rPr lang="en-US" baseline="0" dirty="0"/>
              <a:t>:</a:t>
            </a:r>
          </a:p>
          <a:p>
            <a:r>
              <a:rPr lang="en-US" baseline="0" dirty="0"/>
              <a:t>x-&gt;A*</a:t>
            </a:r>
            <a:r>
              <a:rPr lang="en-US" baseline="0" dirty="0" err="1"/>
              <a:t>x+B</a:t>
            </a:r>
            <a:r>
              <a:rPr lang="en-US" baseline="0" dirty="0"/>
              <a:t>     </a:t>
            </a:r>
            <a:r>
              <a:rPr lang="en-US" baseline="0" dirty="0" err="1"/>
              <a:t>numite</a:t>
            </a:r>
            <a:r>
              <a:rPr lang="en-US" baseline="0" dirty="0"/>
              <a:t> </a:t>
            </a:r>
            <a:r>
              <a:rPr lang="en-US" baseline="0" dirty="0" err="1"/>
              <a:t>transformari</a:t>
            </a:r>
            <a:r>
              <a:rPr lang="en-US" baseline="0" dirty="0"/>
              <a:t> </a:t>
            </a:r>
            <a:r>
              <a:rPr lang="en-US" baseline="0" dirty="0" err="1"/>
              <a:t>afine</a:t>
            </a:r>
            <a:endParaRPr lang="en-US" baseline="0" dirty="0"/>
          </a:p>
          <a:p>
            <a:r>
              <a:rPr lang="en-US" baseline="0" dirty="0"/>
              <a:t>Se </a:t>
            </a:r>
            <a:r>
              <a:rPr lang="en-US" baseline="0" dirty="0" err="1"/>
              <a:t>aplica</a:t>
            </a:r>
            <a:r>
              <a:rPr lang="en-US" baseline="0" dirty="0"/>
              <a:t> 4 </a:t>
            </a:r>
            <a:r>
              <a:rPr lang="en-US" baseline="0" dirty="0" err="1"/>
              <a:t>astfel</a:t>
            </a:r>
            <a:r>
              <a:rPr lang="en-US" baseline="0" dirty="0"/>
              <a:t> de </a:t>
            </a:r>
            <a:r>
              <a:rPr lang="en-US" baseline="0" dirty="0" err="1"/>
              <a:t>transformari</a:t>
            </a:r>
            <a:r>
              <a:rPr lang="en-US" baseline="0" dirty="0"/>
              <a:t>, in </a:t>
            </a:r>
            <a:r>
              <a:rPr lang="en-US" baseline="0" dirty="0" err="1"/>
              <a:t>ordine</a:t>
            </a:r>
            <a:r>
              <a:rPr lang="en-US" baseline="0" dirty="0"/>
              <a:t> </a:t>
            </a:r>
            <a:r>
              <a:rPr lang="en-US" baseline="0" dirty="0" err="1"/>
              <a:t>aleatoare</a:t>
            </a:r>
            <a:r>
              <a:rPr lang="en-US" baseline="0" dirty="0"/>
              <a:t> </a:t>
            </a:r>
            <a:r>
              <a:rPr lang="en-US" baseline="0" dirty="0" err="1"/>
              <a:t>dar</a:t>
            </a:r>
            <a:r>
              <a:rPr lang="en-US" baseline="0" dirty="0"/>
              <a:t> cu </a:t>
            </a:r>
            <a:r>
              <a:rPr lang="en-US" baseline="0" dirty="0" err="1"/>
              <a:t>probabilitati</a:t>
            </a:r>
            <a:r>
              <a:rPr lang="en-US" baseline="0" dirty="0"/>
              <a:t> </a:t>
            </a:r>
            <a:r>
              <a:rPr lang="en-US" baseline="0" dirty="0" err="1"/>
              <a:t>diferite</a:t>
            </a:r>
            <a:r>
              <a:rPr lang="en-US" baseline="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numerica</a:t>
            </a:r>
            <a:r>
              <a:rPr lang="en-US" dirty="0"/>
              <a:t> </a:t>
            </a:r>
            <a:r>
              <a:rPr lang="en-US" dirty="0" err="1"/>
              <a:t>lucreaza</a:t>
            </a:r>
            <a:r>
              <a:rPr lang="en-US" dirty="0"/>
              <a:t> cu </a:t>
            </a:r>
            <a:r>
              <a:rPr lang="en-US" dirty="0" err="1"/>
              <a:t>numere</a:t>
            </a:r>
            <a:r>
              <a:rPr lang="en-US" dirty="0"/>
              <a:t>.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interesant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?</a:t>
            </a:r>
            <a:r>
              <a:rPr lang="en-US" baseline="0" dirty="0"/>
              <a:t> Pi, e, 2020? </a:t>
            </a:r>
          </a:p>
          <a:p>
            <a:r>
              <a:rPr lang="en-US" baseline="0" dirty="0" err="1"/>
              <a:t>Unii</a:t>
            </a:r>
            <a:r>
              <a:rPr lang="en-US" baseline="0" dirty="0"/>
              <a:t> </a:t>
            </a:r>
            <a:r>
              <a:rPr lang="en-US" baseline="0" dirty="0" err="1"/>
              <a:t>ar</a:t>
            </a:r>
            <a:r>
              <a:rPr lang="en-US" baseline="0" dirty="0"/>
              <a:t> </a:t>
            </a:r>
            <a:r>
              <a:rPr lang="en-US" baseline="0" dirty="0" err="1"/>
              <a:t>spune</a:t>
            </a:r>
            <a:r>
              <a:rPr lang="en-US" baseline="0" dirty="0"/>
              <a:t> </a:t>
            </a:r>
            <a:r>
              <a:rPr lang="en-US" baseline="0" dirty="0" err="1"/>
              <a:t>numarul</a:t>
            </a:r>
            <a:r>
              <a:rPr lang="en-US" baseline="0" dirty="0"/>
              <a:t> de </a:t>
            </a:r>
            <a:r>
              <a:rPr lang="en-US" baseline="0" dirty="0" err="1"/>
              <a:t>aur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de </a:t>
            </a:r>
            <a:r>
              <a:rPr lang="en-US" dirty="0" err="1"/>
              <a:t>interesant</a:t>
            </a:r>
            <a:r>
              <a:rPr lang="en-US" dirty="0"/>
              <a:t>? </a:t>
            </a:r>
            <a:r>
              <a:rPr lang="en-US" dirty="0" err="1"/>
              <a:t>Acest</a:t>
            </a:r>
            <a:r>
              <a:rPr lang="en-US" dirty="0"/>
              <a:t> nr </a:t>
            </a:r>
            <a:r>
              <a:rPr lang="en-US" dirty="0" err="1"/>
              <a:t>apare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situatii</a:t>
            </a:r>
            <a:r>
              <a:rPr lang="en-US" dirty="0"/>
              <a:t>.</a:t>
            </a:r>
            <a:r>
              <a:rPr lang="en-US" baseline="0" dirty="0"/>
              <a:t> De ex, </a:t>
            </a:r>
            <a:r>
              <a:rPr lang="en-US" baseline="0" dirty="0" err="1"/>
              <a:t>spunem</a:t>
            </a:r>
            <a:r>
              <a:rPr lang="en-US" baseline="0" dirty="0"/>
              <a:t> ca un </a:t>
            </a:r>
            <a:r>
              <a:rPr lang="en-US" baseline="0" dirty="0" err="1"/>
              <a:t>dreptunghi</a:t>
            </a:r>
            <a:r>
              <a:rPr lang="en-US" baseline="0" dirty="0"/>
              <a:t> </a:t>
            </a:r>
            <a:r>
              <a:rPr lang="en-US" baseline="0" dirty="0" err="1"/>
              <a:t>este</a:t>
            </a:r>
            <a:r>
              <a:rPr lang="en-US" baseline="0" dirty="0"/>
              <a:t> de </a:t>
            </a:r>
            <a:r>
              <a:rPr lang="en-US" baseline="0" dirty="0" err="1"/>
              <a:t>aur</a:t>
            </a:r>
            <a:r>
              <a:rPr lang="en-US" baseline="0" dirty="0"/>
              <a:t> </a:t>
            </a:r>
            <a:r>
              <a:rPr lang="en-US" baseline="0" dirty="0" err="1"/>
              <a:t>daca</a:t>
            </a:r>
            <a:r>
              <a:rPr lang="en-US" baseline="0" dirty="0"/>
              <a:t> </a:t>
            </a:r>
            <a:r>
              <a:rPr lang="en-US" baseline="0" dirty="0" err="1"/>
              <a:t>eliminand</a:t>
            </a:r>
            <a:r>
              <a:rPr lang="en-US" baseline="0" dirty="0"/>
              <a:t> din el un </a:t>
            </a:r>
            <a:r>
              <a:rPr lang="en-US" baseline="0" dirty="0" err="1"/>
              <a:t>patrat</a:t>
            </a:r>
            <a:r>
              <a:rPr lang="en-US" baseline="0" dirty="0"/>
              <a:t>, </a:t>
            </a:r>
            <a:r>
              <a:rPr lang="en-US" baseline="0" dirty="0" err="1"/>
              <a:t>dreptunghiul</a:t>
            </a:r>
            <a:r>
              <a:rPr lang="en-US" baseline="0" dirty="0"/>
              <a:t> </a:t>
            </a:r>
            <a:r>
              <a:rPr lang="en-US" baseline="0" dirty="0" err="1"/>
              <a:t>ramas</a:t>
            </a:r>
            <a:r>
              <a:rPr lang="en-US" baseline="0" dirty="0"/>
              <a:t> </a:t>
            </a:r>
            <a:r>
              <a:rPr lang="en-US" baseline="0" dirty="0" err="1"/>
              <a:t>va</a:t>
            </a:r>
            <a:r>
              <a:rPr lang="en-US" baseline="0" dirty="0"/>
              <a:t> </a:t>
            </a:r>
            <a:r>
              <a:rPr lang="en-US" baseline="0" dirty="0" err="1"/>
              <a:t>avea</a:t>
            </a:r>
            <a:r>
              <a:rPr lang="en-US" baseline="0" dirty="0"/>
              <a:t> </a:t>
            </a:r>
            <a:r>
              <a:rPr lang="en-US" baseline="0" dirty="0" err="1"/>
              <a:t>aceeasi</a:t>
            </a:r>
            <a:r>
              <a:rPr lang="en-US" baseline="0" dirty="0"/>
              <a:t> </a:t>
            </a:r>
            <a:r>
              <a:rPr lang="en-US" baseline="0" dirty="0" err="1"/>
              <a:t>proportie</a:t>
            </a:r>
            <a:r>
              <a:rPr lang="en-US" baseline="0" dirty="0"/>
              <a:t> a </a:t>
            </a:r>
            <a:r>
              <a:rPr lang="en-US" baseline="0" dirty="0" err="1"/>
              <a:t>laturilor</a:t>
            </a:r>
            <a:r>
              <a:rPr lang="en-US" baseline="0" dirty="0"/>
              <a:t>. Cu </a:t>
            </a:r>
            <a:r>
              <a:rPr lang="en-US" baseline="0" dirty="0" err="1"/>
              <a:t>alte</a:t>
            </a:r>
            <a:r>
              <a:rPr lang="en-US" baseline="0" dirty="0"/>
              <a:t> </a:t>
            </a:r>
            <a:r>
              <a:rPr lang="en-US" baseline="0" dirty="0" err="1"/>
              <a:t>cuv</a:t>
            </a:r>
            <a:r>
              <a:rPr lang="en-US" baseline="0" dirty="0"/>
              <a:t>, </a:t>
            </a:r>
            <a:r>
              <a:rPr lang="en-US" baseline="0" dirty="0" err="1"/>
              <a:t>d</a:t>
            </a:r>
            <a:r>
              <a:rPr lang="en-US" dirty="0" err="1"/>
              <a:t>at</a:t>
            </a:r>
            <a:r>
              <a:rPr lang="en-US" dirty="0"/>
              <a:t> un </a:t>
            </a:r>
            <a:r>
              <a:rPr lang="en-US" dirty="0" err="1"/>
              <a:t>dreptunghi</a:t>
            </a:r>
            <a:r>
              <a:rPr lang="en-US" dirty="0"/>
              <a:t> cu </a:t>
            </a:r>
            <a:r>
              <a:rPr lang="en-US" dirty="0" err="1"/>
              <a:t>laturile</a:t>
            </a:r>
            <a:r>
              <a:rPr lang="en-US" dirty="0"/>
              <a:t> 1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resp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eliminand</a:t>
            </a:r>
            <a:r>
              <a:rPr lang="en-US" baseline="0" dirty="0"/>
              <a:t> </a:t>
            </a:r>
            <a:r>
              <a:rPr lang="en-US" baseline="0" dirty="0" err="1"/>
              <a:t>patratul</a:t>
            </a:r>
            <a:r>
              <a:rPr lang="en-US" baseline="0" dirty="0"/>
              <a:t> cu </a:t>
            </a:r>
            <a:r>
              <a:rPr lang="en-US" baseline="0" dirty="0" err="1"/>
              <a:t>latura</a:t>
            </a:r>
            <a:r>
              <a:rPr lang="en-US" baseline="0" dirty="0"/>
              <a:t> 1, </a:t>
            </a:r>
            <a:r>
              <a:rPr lang="en-US" baseline="0" dirty="0" err="1"/>
              <a:t>dreptunghiul</a:t>
            </a:r>
            <a:r>
              <a:rPr lang="en-US" baseline="0" dirty="0"/>
              <a:t> </a:t>
            </a:r>
            <a:r>
              <a:rPr lang="en-US" baseline="0" dirty="0" err="1"/>
              <a:t>ramas</a:t>
            </a:r>
            <a:r>
              <a:rPr lang="en-US" baseline="0" dirty="0"/>
              <a:t> are </a:t>
            </a:r>
            <a:r>
              <a:rPr lang="en-US" baseline="0" dirty="0" err="1"/>
              <a:t>propr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baseline="0" dirty="0"/>
              <a:t> in </a:t>
            </a:r>
            <a:r>
              <a:rPr lang="en-US" baseline="0" dirty="0" err="1"/>
              <a:t>mai</a:t>
            </a:r>
            <a:r>
              <a:rPr lang="en-US" baseline="0" dirty="0"/>
              <a:t> </a:t>
            </a:r>
            <a:r>
              <a:rPr lang="en-US" baseline="0" dirty="0" err="1"/>
              <a:t>multe</a:t>
            </a:r>
            <a:r>
              <a:rPr lang="en-US" baseline="0" dirty="0"/>
              <a:t> </a:t>
            </a:r>
            <a:r>
              <a:rPr lang="en-US" baseline="0" dirty="0" err="1"/>
              <a:t>moduri</a:t>
            </a:r>
            <a:r>
              <a:rPr lang="en-US" baseline="0" dirty="0"/>
              <a:t> cu </a:t>
            </a:r>
            <a:r>
              <a:rPr lang="en-US" baseline="0" dirty="0" err="1"/>
              <a:t>matlab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P=[1 -1</a:t>
            </a:r>
            <a:r>
              <a:rPr lang="en-US" baseline="0" dirty="0"/>
              <a:t> -1] </a:t>
            </a:r>
          </a:p>
          <a:p>
            <a:r>
              <a:rPr lang="en-US" dirty="0"/>
              <a:t>R=Roots(p)</a:t>
            </a:r>
          </a:p>
          <a:p>
            <a:r>
              <a:rPr lang="en-US" dirty="0"/>
              <a:t>phi=R(1)</a:t>
            </a:r>
          </a:p>
          <a:p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= @(x) 1./x-(x-1)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fzero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(f,1)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gaseste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P=[1 -1</a:t>
            </a:r>
            <a:r>
              <a:rPr lang="en-US" baseline="0" dirty="0"/>
              <a:t> 1] </a:t>
            </a:r>
          </a:p>
          <a:p>
            <a:r>
              <a:rPr lang="en-US" dirty="0"/>
              <a:t>R=Roots(p)</a:t>
            </a:r>
          </a:p>
          <a:p>
            <a:r>
              <a:rPr lang="en-US" dirty="0"/>
              <a:t>phi=R(1)</a:t>
            </a:r>
          </a:p>
          <a:p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= @(x) 1./x-(x-1)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fzero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(f,1)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gaseste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genera</a:t>
            </a:r>
            <a:r>
              <a:rPr lang="en-US" baseline="0" dirty="0"/>
              <a:t> </a:t>
            </a:r>
            <a:r>
              <a:rPr lang="en-US" baseline="0" dirty="0" err="1"/>
              <a:t>imagini</a:t>
            </a:r>
            <a:r>
              <a:rPr lang="en-US" baseline="0" dirty="0"/>
              <a:t> de </a:t>
            </a:r>
            <a:r>
              <a:rPr lang="en-US" baseline="0" dirty="0" err="1"/>
              <a:t>tipul</a:t>
            </a:r>
            <a:r>
              <a:rPr lang="en-US" baseline="0" dirty="0"/>
              <a:t> </a:t>
            </a:r>
            <a:r>
              <a:rPr lang="en-US" baseline="0" dirty="0" err="1"/>
              <a:t>urmator</a:t>
            </a:r>
            <a:r>
              <a:rPr lang="en-US" baseline="0" dirty="0"/>
              <a:t> – </a:t>
            </a:r>
            <a:r>
              <a:rPr lang="en-US" baseline="0" dirty="0" err="1"/>
              <a:t>numite</a:t>
            </a:r>
            <a:r>
              <a:rPr lang="en-US" baseline="0" dirty="0"/>
              <a:t> </a:t>
            </a:r>
            <a:r>
              <a:rPr lang="en-US" baseline="0" dirty="0" err="1"/>
              <a:t>fractali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7087B-39CC-44D8-9C06-2FFF7020B87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304800"/>
            <a:ext cx="2066925" cy="5827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49963" cy="5827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17713"/>
            <a:ext cx="40576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2017713"/>
            <a:ext cx="40592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o-RO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o-RO"/>
          </a:p>
        </p:txBody>
      </p:sp>
      <p:sp>
        <p:nvSpPr>
          <p:cNvPr id="307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o-RO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o-RO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o-RO"/>
          </a:p>
        </p:txBody>
      </p:sp>
      <p:sp>
        <p:nvSpPr>
          <p:cNvPr id="307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o-RO"/>
          </a:p>
        </p:txBody>
      </p:sp>
      <p:sp>
        <p:nvSpPr>
          <p:cNvPr id="3080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o-RO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9303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17713"/>
            <a:ext cx="82692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4696201-4AF4-438B-89E1-2F2F960809E7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EC47AB-A808-49A4-ACCC-9E00B17F5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asileteodor.ro/articol/numerele-lui-fibonacci-si-proportia-de-aur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oler/index_ncm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1066800" y="304800"/>
            <a:ext cx="779303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/>
          <a:p>
            <a:r>
              <a:rPr lang="en-US" dirty="0" err="1"/>
              <a:t>Proportia</a:t>
            </a:r>
            <a:r>
              <a:rPr lang="en-US" dirty="0"/>
              <a:t> de </a:t>
            </a:r>
            <a:r>
              <a:rPr lang="en-US" dirty="0" err="1"/>
              <a:t>aur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685800" y="2017713"/>
            <a:ext cx="40576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err="1"/>
              <a:t>Proportia</a:t>
            </a:r>
            <a:r>
              <a:rPr lang="en-US" sz="2000"/>
              <a:t> de </a:t>
            </a:r>
            <a:r>
              <a:rPr lang="en-US" sz="2000" err="1"/>
              <a:t>aur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proportia</a:t>
            </a:r>
            <a:r>
              <a:rPr lang="en-US" sz="2000"/>
              <a:t> </a:t>
            </a:r>
            <a:r>
              <a:rPr lang="en-US" sz="2000" err="1"/>
              <a:t>unei</a:t>
            </a:r>
            <a:r>
              <a:rPr lang="en-US" sz="2000"/>
              <a:t> </a:t>
            </a:r>
            <a:r>
              <a:rPr lang="en-US" sz="2000" err="1"/>
              <a:t>fe</a:t>
            </a:r>
            <a:r>
              <a:rPr lang="ro-RO" sz="2000"/>
              <a:t>ț</a:t>
            </a:r>
            <a:r>
              <a:rPr lang="en-US" sz="2000"/>
              <a:t>e </a:t>
            </a:r>
            <a:r>
              <a:rPr lang="en-US" sz="2000" err="1"/>
              <a:t>umane</a:t>
            </a:r>
            <a:r>
              <a:rPr lang="en-US" sz="2000"/>
              <a:t> </a:t>
            </a:r>
            <a:r>
              <a:rPr lang="en-US" sz="2000" err="1"/>
              <a:t>perfecte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r>
              <a:rPr lang="vi-VN" sz="2000"/>
              <a:t>Leonardo da Vinci a fost primul care a analizat proporțiile corpului uman. El a demonstrat că, fiecare componentă a corpului uman respectă proporția numărului de aur. 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vi-VN" sz="2000"/>
              <a:t>Majoritatea pictorilor au respectat proporția de aur în tablourile lor.</a:t>
            </a:r>
            <a:endParaRPr lang="en-US" sz="200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E4A6C11B-190C-47DE-BB3C-B69045053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9"/>
          <a:stretch/>
        </p:blipFill>
        <p:spPr bwMode="auto">
          <a:xfrm>
            <a:off x="4895850" y="2017713"/>
            <a:ext cx="4059238" cy="4114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16530C-0E68-4171-BDDB-B38B1FE00BD7}"/>
              </a:ext>
            </a:extLst>
          </p:cNvPr>
          <p:cNvSpPr/>
          <p:nvPr/>
        </p:nvSpPr>
        <p:spPr>
          <a:xfrm>
            <a:off x="4287838" y="62300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http://vasileteodor.ro/articol/numerele-lui-fibonacci-si-proportia-de-aur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1,1, 2, 3, 5, 8, 13, 21, 34, 55, 89, 144, 233, 377, 610,…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276600"/>
          <a:ext cx="6096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 f = </a:t>
                      </a:r>
                      <a:r>
                        <a:rPr lang="en-US" sz="18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FIBONACCI </a:t>
                      </a:r>
                      <a:r>
                        <a:rPr lang="en-US" sz="18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sequence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 f = FIBONACCI(n) generates the first n Fibonacci numbers.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 = zeros(n,1);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f(1) = 1;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f(2) = 2;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k = 3:n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f(k) = f(k-1) + f (k-2);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B449-253A-4E6B-B948-B43F92A9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914400"/>
            <a:ext cx="7793038" cy="922338"/>
          </a:xfrm>
        </p:spPr>
        <p:txBody>
          <a:bodyPr/>
          <a:lstStyle/>
          <a:p>
            <a:r>
              <a:rPr lang="ro-RO" dirty="0" err="1"/>
              <a:t>Relatia</a:t>
            </a:r>
            <a:r>
              <a:rPr lang="ro-RO" dirty="0"/>
              <a:t> dintre </a:t>
            </a:r>
            <a:r>
              <a:rPr lang="ro-RO" dirty="0" err="1"/>
              <a:t>sirul</a:t>
            </a:r>
            <a:r>
              <a:rPr lang="ro-RO" dirty="0"/>
              <a:t> lui Fibonacci si </a:t>
            </a:r>
            <a:r>
              <a:rPr lang="ro-RO" dirty="0" err="1"/>
              <a:t>proportia</a:t>
            </a:r>
            <a:r>
              <a:rPr lang="ro-RO" dirty="0"/>
              <a:t> de aur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EDCC2D-6AD6-4E58-B83D-A252D8661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674131"/>
              </p:ext>
            </p:extLst>
          </p:nvPr>
        </p:nvGraphicFramePr>
        <p:xfrm>
          <a:off x="3864193" y="1970563"/>
          <a:ext cx="3679608" cy="4146232"/>
        </p:xfrm>
        <a:graphic>
          <a:graphicData uri="http://schemas.openxmlformats.org/drawingml/2006/table">
            <a:tbl>
              <a:tblPr/>
              <a:tblGrid>
                <a:gridCol w="644269">
                  <a:extLst>
                    <a:ext uri="{9D8B030D-6E8A-4147-A177-3AD203B41FA5}">
                      <a16:colId xmlns:a16="http://schemas.microsoft.com/office/drawing/2014/main" val="3178863709"/>
                    </a:ext>
                  </a:extLst>
                </a:gridCol>
                <a:gridCol w="644269">
                  <a:extLst>
                    <a:ext uri="{9D8B030D-6E8A-4147-A177-3AD203B41FA5}">
                      <a16:colId xmlns:a16="http://schemas.microsoft.com/office/drawing/2014/main" val="4144179743"/>
                    </a:ext>
                  </a:extLst>
                </a:gridCol>
                <a:gridCol w="1102531">
                  <a:extLst>
                    <a:ext uri="{9D8B030D-6E8A-4147-A177-3AD203B41FA5}">
                      <a16:colId xmlns:a16="http://schemas.microsoft.com/office/drawing/2014/main" val="3392363570"/>
                    </a:ext>
                  </a:extLst>
                </a:gridCol>
                <a:gridCol w="1288539">
                  <a:extLst>
                    <a:ext uri="{9D8B030D-6E8A-4147-A177-3AD203B41FA5}">
                      <a16:colId xmlns:a16="http://schemas.microsoft.com/office/drawing/2014/main" val="3251838209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A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B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B / A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6675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3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1.5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894117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3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5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1.666666666...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9289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5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8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1.6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9542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8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13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1.625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632844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13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21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1.615384615...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1508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76299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144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233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1.618055556...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172432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233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377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1.618025751...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14441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/>
                        <a:t>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 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...</a:t>
                      </a:r>
                    </a:p>
                  </a:txBody>
                  <a:tcPr marL="64294" marR="64294" marT="32147" marB="321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13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43471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Scriptul</a:t>
            </a:r>
            <a:r>
              <a:rPr lang="en-US" dirty="0"/>
              <a:t> </a:t>
            </a:r>
            <a:r>
              <a:rPr lang="en-US" dirty="0" err="1"/>
              <a:t>fern.m</a:t>
            </a:r>
            <a:endParaRPr lang="en-US" dirty="0"/>
          </a:p>
          <a:p>
            <a:endParaRPr lang="en-US" dirty="0"/>
          </a:p>
        </p:txBody>
      </p:sp>
      <p:pic>
        <p:nvPicPr>
          <p:cNvPr id="30722" name="Picture 2" descr="G:\analiza numerica\2017\Numerical Computing with MATLAB\fer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743200"/>
            <a:ext cx="5181600" cy="38862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fern.m</a:t>
            </a:r>
            <a:endParaRPr lang="en-US" dirty="0"/>
          </a:p>
          <a:p>
            <a:r>
              <a:rPr lang="en-US" dirty="0" err="1"/>
              <a:t>finitefern.m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https://www.mathworks.com/moler/index_ncm.html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Numerical Computing with MATLAB – free textbook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70588"/>
            <a:ext cx="826928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function F = </a:t>
            </a:r>
            <a:r>
              <a:rPr lang="en-US" sz="800" dirty="0" err="1"/>
              <a:t>finitefern</a:t>
            </a:r>
            <a:r>
              <a:rPr lang="en-US" sz="800" dirty="0"/>
              <a:t>(</a:t>
            </a:r>
            <a:r>
              <a:rPr lang="en-US" sz="800" dirty="0" err="1"/>
              <a:t>varargin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%FINITEFERN   MATLAB implementation of the Fractal Fern.</a:t>
            </a:r>
          </a:p>
          <a:p>
            <a:pPr marL="0" indent="0">
              <a:buNone/>
            </a:pPr>
            <a:r>
              <a:rPr lang="en-US" sz="800" dirty="0"/>
              <a:t>%   Michael </a:t>
            </a:r>
            <a:r>
              <a:rPr lang="en-US" sz="800" dirty="0" err="1"/>
              <a:t>Barnsley</a:t>
            </a:r>
            <a:r>
              <a:rPr lang="en-US" sz="800" dirty="0"/>
              <a:t>, "Fractals Everywhere", Academic Press, 1993.</a:t>
            </a:r>
          </a:p>
          <a:p>
            <a:pPr marL="0" indent="0">
              <a:buNone/>
            </a:pPr>
            <a:r>
              <a:rPr lang="en-US" sz="800" dirty="0"/>
              <a:t>%</a:t>
            </a:r>
          </a:p>
          <a:p>
            <a:pPr marL="0" indent="0">
              <a:buNone/>
            </a:pPr>
            <a:r>
              <a:rPr lang="en-US" sz="800" dirty="0"/>
              <a:t>%   FINITEFERN with no arguments plots 100000 points.</a:t>
            </a:r>
          </a:p>
          <a:p>
            <a:pPr marL="0" indent="0">
              <a:buNone/>
            </a:pPr>
            <a:r>
              <a:rPr lang="en-US" sz="800" dirty="0"/>
              <a:t>%   FINITEFERN(N) plots N points.</a:t>
            </a:r>
          </a:p>
          <a:p>
            <a:pPr marL="0" indent="0">
              <a:buNone/>
            </a:pPr>
            <a:r>
              <a:rPr lang="en-US" sz="800" dirty="0"/>
              <a:t>%   FINITEFERN(N,'s') shows each step.</a:t>
            </a:r>
          </a:p>
          <a:p>
            <a:pPr marL="0" indent="0">
              <a:buNone/>
            </a:pPr>
            <a:r>
              <a:rPr lang="en-US" sz="800" dirty="0"/>
              <a:t>%</a:t>
            </a:r>
          </a:p>
          <a:p>
            <a:pPr marL="0" indent="0">
              <a:buNone/>
            </a:pPr>
            <a:r>
              <a:rPr lang="en-US" sz="800" dirty="0"/>
              <a:t>%   F = FINITEFERN(</a:t>
            </a:r>
            <a:r>
              <a:rPr lang="en-US" sz="800" dirty="0" err="1"/>
              <a:t>N,r,c</a:t>
            </a:r>
            <a:r>
              <a:rPr lang="en-US" sz="800" dirty="0"/>
              <a:t>) returns an r-by-c sparse logical</a:t>
            </a:r>
          </a:p>
          <a:p>
            <a:pPr marL="0" indent="0">
              <a:buNone/>
            </a:pPr>
            <a:r>
              <a:rPr lang="en-US" sz="800" dirty="0"/>
              <a:t>%   bit map array that can be viewed with</a:t>
            </a:r>
          </a:p>
          <a:p>
            <a:pPr marL="0" indent="0">
              <a:buNone/>
            </a:pPr>
            <a:r>
              <a:rPr lang="en-US" sz="800" dirty="0"/>
              <a:t>%      spy(F)</a:t>
            </a:r>
          </a:p>
          <a:p>
            <a:pPr marL="0" indent="0">
              <a:buNone/>
            </a:pPr>
            <a:r>
              <a:rPr lang="en-US" sz="800" dirty="0"/>
              <a:t>%   or</a:t>
            </a:r>
          </a:p>
          <a:p>
            <a:pPr marL="0" indent="0">
              <a:buNone/>
            </a:pPr>
            <a:r>
              <a:rPr lang="en-US" sz="800" dirty="0"/>
              <a:t>%      image(F)</a:t>
            </a:r>
          </a:p>
          <a:p>
            <a:pPr marL="0" indent="0">
              <a:buNone/>
            </a:pPr>
            <a:r>
              <a:rPr lang="en-US" sz="800" dirty="0"/>
              <a:t>%      colormap([1 1 1; 0 2/3 0])</a:t>
            </a:r>
          </a:p>
          <a:p>
            <a:pPr marL="0" indent="0">
              <a:buNone/>
            </a:pPr>
            <a:r>
              <a:rPr lang="en-US" sz="800" dirty="0"/>
              <a:t>%   F can be saved in PNG (Portable Network Graphics) format with</a:t>
            </a:r>
          </a:p>
          <a:p>
            <a:pPr marL="0" indent="0">
              <a:buNone/>
            </a:pPr>
            <a:r>
              <a:rPr lang="en-US" sz="800" dirty="0"/>
              <a:t>%      </a:t>
            </a:r>
            <a:r>
              <a:rPr lang="en-US" sz="800" dirty="0" err="1"/>
              <a:t>imwrite</a:t>
            </a:r>
            <a:r>
              <a:rPr lang="en-US" sz="800" dirty="0"/>
              <a:t>(full(F),'myfern.png','png','bitdepth',1)</a:t>
            </a:r>
          </a:p>
          <a:p>
            <a:pPr marL="0" indent="0">
              <a:buNone/>
            </a:pPr>
            <a:r>
              <a:rPr lang="en-US" sz="800" dirty="0"/>
              <a:t>%</a:t>
            </a:r>
          </a:p>
          <a:p>
            <a:pPr marL="0" indent="0">
              <a:buNone/>
            </a:pPr>
            <a:r>
              <a:rPr lang="en-US" sz="800" dirty="0"/>
              <a:t>%   See also: FERN.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%   Copyright 2014 Cleve </a:t>
            </a:r>
            <a:r>
              <a:rPr lang="en-US" sz="800" dirty="0" err="1"/>
              <a:t>Moler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%   Copyright 2014 The MathWorks, Inc.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 err="1"/>
              <a:t>showstep</a:t>
            </a:r>
            <a:r>
              <a:rPr lang="en-US" sz="800" dirty="0"/>
              <a:t> = (</a:t>
            </a:r>
            <a:r>
              <a:rPr lang="en-US" sz="800" dirty="0" err="1"/>
              <a:t>nargin</a:t>
            </a:r>
            <a:r>
              <a:rPr lang="en-US" sz="800" dirty="0"/>
              <a:t> &gt;= 1) &amp;&amp; </a:t>
            </a:r>
            <a:r>
              <a:rPr lang="en-US" sz="800" dirty="0" err="1"/>
              <a:t>ischar</a:t>
            </a:r>
            <a:r>
              <a:rPr lang="en-US" sz="800" dirty="0"/>
              <a:t>(</a:t>
            </a:r>
            <a:r>
              <a:rPr lang="en-US" sz="800" dirty="0" err="1"/>
              <a:t>varargin</a:t>
            </a:r>
            <a:r>
              <a:rPr lang="en-US" sz="800" dirty="0"/>
              <a:t>{end});</a:t>
            </a:r>
          </a:p>
          <a:p>
            <a:pPr marL="0" indent="0">
              <a:buNone/>
            </a:pPr>
            <a:r>
              <a:rPr lang="en-US" sz="800" dirty="0"/>
              <a:t>if </a:t>
            </a:r>
            <a:r>
              <a:rPr lang="en-US" sz="800" dirty="0" err="1"/>
              <a:t>showstep</a:t>
            </a:r>
            <a:r>
              <a:rPr lang="en-US" sz="800" dirty="0"/>
              <a:t> || (</a:t>
            </a:r>
            <a:r>
              <a:rPr lang="en-US" sz="800" dirty="0" err="1"/>
              <a:t>nargout</a:t>
            </a:r>
            <a:r>
              <a:rPr lang="en-US" sz="800" dirty="0"/>
              <a:t> == 0)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clf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shg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set(</a:t>
            </a:r>
            <a:r>
              <a:rPr lang="en-US" sz="800" dirty="0" err="1"/>
              <a:t>gcf</a:t>
            </a:r>
            <a:r>
              <a:rPr lang="en-US" sz="800" dirty="0"/>
              <a:t>,'</a:t>
            </a:r>
            <a:r>
              <a:rPr lang="en-US" sz="800" dirty="0" err="1"/>
              <a:t>menubar</a:t>
            </a:r>
            <a:r>
              <a:rPr lang="en-US" sz="800" dirty="0"/>
              <a:t>','none','</a:t>
            </a:r>
            <a:r>
              <a:rPr lang="en-US" sz="800" dirty="0" err="1"/>
              <a:t>numbertitle</a:t>
            </a:r>
            <a:r>
              <a:rPr lang="en-US" sz="800" dirty="0"/>
              <a:t>','</a:t>
            </a:r>
            <a:r>
              <a:rPr lang="en-US" sz="800" dirty="0" err="1"/>
              <a:t>off','name','Finite</a:t>
            </a:r>
            <a:r>
              <a:rPr lang="en-US" sz="800" dirty="0"/>
              <a:t> Fern', ...</a:t>
            </a:r>
          </a:p>
          <a:p>
            <a:pPr marL="0" indent="0">
              <a:buNone/>
            </a:pPr>
            <a:r>
              <a:rPr lang="en-US" sz="800" dirty="0"/>
              <a:t>       '</a:t>
            </a:r>
            <a:r>
              <a:rPr lang="en-US" sz="800" dirty="0" err="1"/>
              <a:t>color','black</a:t>
            </a:r>
            <a:r>
              <a:rPr lang="en-US" sz="800" dirty="0"/>
              <a:t>')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darkgreen</a:t>
            </a:r>
            <a:r>
              <a:rPr lang="en-US" sz="800" dirty="0"/>
              <a:t> = [0 2/3 0];</a:t>
            </a:r>
          </a:p>
          <a:p>
            <a:pPr marL="0" indent="0">
              <a:buNone/>
            </a:pPr>
            <a:r>
              <a:rPr lang="en-US" sz="800" dirty="0"/>
              <a:t>   </a:t>
            </a:r>
            <a:r>
              <a:rPr lang="en-US" sz="800" dirty="0" err="1"/>
              <a:t>darkred</a:t>
            </a:r>
            <a:r>
              <a:rPr lang="en-US" sz="800" dirty="0"/>
              <a:t> = [2/3 0 0];</a:t>
            </a:r>
          </a:p>
          <a:p>
            <a:pPr marL="0" indent="0">
              <a:buNone/>
            </a:pPr>
            <a:r>
              <a:rPr lang="en-US" sz="800" dirty="0"/>
              <a:t>end</a:t>
            </a:r>
          </a:p>
          <a:p>
            <a:pPr marL="0" indent="0">
              <a:buNone/>
            </a:pPr>
            <a:r>
              <a:rPr lang="en-US" sz="800" dirty="0"/>
              <a:t>if </a:t>
            </a:r>
            <a:r>
              <a:rPr lang="en-US" sz="800" dirty="0" err="1"/>
              <a:t>showstep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finish = </a:t>
            </a:r>
            <a:r>
              <a:rPr lang="en-US" sz="800" dirty="0" err="1"/>
              <a:t>uicontrol</a:t>
            </a:r>
            <a:r>
              <a:rPr lang="en-US" sz="800" dirty="0"/>
              <a:t>('</a:t>
            </a:r>
            <a:r>
              <a:rPr lang="en-US" sz="800" dirty="0" err="1"/>
              <a:t>style','toggle','string','finish</a:t>
            </a:r>
            <a:r>
              <a:rPr lang="en-US" sz="800" dirty="0"/>
              <a:t>', ...</a:t>
            </a:r>
          </a:p>
          <a:p>
            <a:pPr marL="0" indent="0">
              <a:buNone/>
            </a:pPr>
            <a:r>
              <a:rPr lang="en-US" sz="800" dirty="0"/>
              <a:t>      'value',0,'background','white');</a:t>
            </a:r>
          </a:p>
          <a:p>
            <a:pPr marL="0" indent="0">
              <a:buNone/>
            </a:pPr>
            <a:r>
              <a:rPr lang="en-US" sz="800" dirty="0"/>
              <a:t>end</a:t>
            </a:r>
          </a:p>
          <a:p>
            <a:pPr marL="0" indent="0">
              <a:buNone/>
            </a:pPr>
            <a:r>
              <a:rPr lang="en-US" sz="800" dirty="0"/>
              <a:t>if (</a:t>
            </a:r>
            <a:r>
              <a:rPr lang="en-US" sz="800" dirty="0" err="1"/>
              <a:t>nargin</a:t>
            </a:r>
            <a:r>
              <a:rPr lang="en-US" sz="800" dirty="0"/>
              <a:t> &gt;= 1) &amp;&amp; ~</a:t>
            </a:r>
            <a:r>
              <a:rPr lang="en-US" sz="800" dirty="0" err="1"/>
              <a:t>ischar</a:t>
            </a:r>
            <a:r>
              <a:rPr lang="en-US" sz="800" dirty="0"/>
              <a:t>(</a:t>
            </a:r>
            <a:r>
              <a:rPr lang="en-US" sz="800" dirty="0" err="1"/>
              <a:t>varargin</a:t>
            </a:r>
            <a:r>
              <a:rPr lang="en-US" sz="800" dirty="0"/>
              <a:t>{1})</a:t>
            </a:r>
          </a:p>
          <a:p>
            <a:pPr marL="0" indent="0">
              <a:buNone/>
            </a:pPr>
            <a:r>
              <a:rPr lang="en-US" sz="800" dirty="0"/>
              <a:t>   n = </a:t>
            </a:r>
            <a:r>
              <a:rPr lang="en-US" sz="800" dirty="0" err="1"/>
              <a:t>varargin</a:t>
            </a:r>
            <a:r>
              <a:rPr lang="en-US" sz="800" dirty="0"/>
              <a:t>{1};</a:t>
            </a:r>
          </a:p>
          <a:p>
            <a:pPr marL="0" indent="0">
              <a:buNone/>
            </a:pPr>
            <a:r>
              <a:rPr lang="en-US" sz="800" dirty="0"/>
              <a:t>else</a:t>
            </a:r>
          </a:p>
          <a:p>
            <a:pPr marL="0" indent="0">
              <a:buNone/>
            </a:pPr>
            <a:r>
              <a:rPr lang="en-US" sz="800" dirty="0"/>
              <a:t>   n = 100000;</a:t>
            </a:r>
          </a:p>
          <a:p>
            <a:pPr marL="0" indent="0">
              <a:buNone/>
            </a:pPr>
            <a:r>
              <a:rPr lang="en-US" sz="800" dirty="0"/>
              <a:t>end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endParaRPr lang="en-US" sz="800" dirty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D2C63-8FB7-4F14-BA8D-A87DB7B254D6}"/>
              </a:ext>
            </a:extLst>
          </p:cNvPr>
          <p:cNvSpPr/>
          <p:nvPr/>
        </p:nvSpPr>
        <p:spPr>
          <a:xfrm>
            <a:off x="1905000" y="723932"/>
            <a:ext cx="4572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p  = [ .85  .92  .99  1.00];</a:t>
            </a:r>
          </a:p>
          <a:p>
            <a:r>
              <a:rPr lang="en-US" sz="800" dirty="0"/>
              <a:t>A1 = [ .85  .04; -.04  .85];  b1 = [0; 1.6];</a:t>
            </a:r>
          </a:p>
          <a:p>
            <a:r>
              <a:rPr lang="en-US" sz="800" dirty="0"/>
              <a:t>A2 = [ .20 -.26;  .23  .22];  b2 = [0; 1.6];</a:t>
            </a:r>
          </a:p>
          <a:p>
            <a:r>
              <a:rPr lang="en-US" sz="800" dirty="0"/>
              <a:t>A3 = [-.15  .28;  .26  .24];  b3 = [0; .44];</a:t>
            </a:r>
          </a:p>
          <a:p>
            <a:r>
              <a:rPr lang="en-US" sz="800" dirty="0"/>
              <a:t>A4 = [  0    0 ;   0   .16];</a:t>
            </a:r>
          </a:p>
          <a:p>
            <a:endParaRPr lang="en-US" sz="800" dirty="0"/>
          </a:p>
          <a:p>
            <a:r>
              <a:rPr lang="en-US" sz="800" dirty="0"/>
              <a:t>x = [.5; .5];</a:t>
            </a:r>
          </a:p>
          <a:p>
            <a:r>
              <a:rPr lang="en-US" sz="800" dirty="0" err="1"/>
              <a:t>xs</a:t>
            </a:r>
            <a:r>
              <a:rPr lang="en-US" sz="800" dirty="0"/>
              <a:t> = zeros(2,n);</a:t>
            </a:r>
          </a:p>
          <a:p>
            <a:r>
              <a:rPr lang="en-US" sz="800" dirty="0" err="1"/>
              <a:t>xs</a:t>
            </a:r>
            <a:r>
              <a:rPr lang="en-US" sz="800" dirty="0"/>
              <a:t>(:,1) = x;</a:t>
            </a:r>
          </a:p>
          <a:p>
            <a:r>
              <a:rPr lang="en-US" sz="800" dirty="0"/>
              <a:t>for j = 2:n</a:t>
            </a:r>
          </a:p>
          <a:p>
            <a:r>
              <a:rPr lang="en-US" sz="800" dirty="0"/>
              <a:t>   r = rand;</a:t>
            </a:r>
          </a:p>
          <a:p>
            <a:r>
              <a:rPr lang="en-US" sz="800" dirty="0"/>
              <a:t>   if r &lt; p(1)</a:t>
            </a:r>
          </a:p>
          <a:p>
            <a:r>
              <a:rPr lang="en-US" sz="800" dirty="0"/>
              <a:t>      x = A1*x + b1;</a:t>
            </a:r>
          </a:p>
          <a:p>
            <a:r>
              <a:rPr lang="en-US" sz="800" dirty="0"/>
              <a:t>   elseif r &lt; p(2)</a:t>
            </a:r>
          </a:p>
          <a:p>
            <a:r>
              <a:rPr lang="en-US" sz="800" dirty="0"/>
              <a:t>      x = A2*x + b2;</a:t>
            </a:r>
          </a:p>
          <a:p>
            <a:r>
              <a:rPr lang="en-US" sz="800" dirty="0"/>
              <a:t>   elseif r &lt; p(3)</a:t>
            </a:r>
          </a:p>
          <a:p>
            <a:r>
              <a:rPr lang="en-US" sz="800" dirty="0"/>
              <a:t>      x = A3*x + b3;</a:t>
            </a:r>
          </a:p>
          <a:p>
            <a:r>
              <a:rPr lang="en-US" sz="800" dirty="0"/>
              <a:t>   else</a:t>
            </a:r>
          </a:p>
          <a:p>
            <a:r>
              <a:rPr lang="en-US" sz="800" dirty="0"/>
              <a:t>      x = A4*x;</a:t>
            </a:r>
          </a:p>
          <a:p>
            <a:r>
              <a:rPr lang="en-US" sz="800" dirty="0"/>
              <a:t>   end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xs</a:t>
            </a:r>
            <a:r>
              <a:rPr lang="en-US" sz="800" dirty="0"/>
              <a:t>(:,j) = x;</a:t>
            </a:r>
          </a:p>
          <a:p>
            <a:r>
              <a:rPr lang="en-US" sz="800" dirty="0"/>
              <a:t>   if </a:t>
            </a:r>
            <a:r>
              <a:rPr lang="en-US" sz="800" dirty="0" err="1"/>
              <a:t>showstep</a:t>
            </a:r>
            <a:endParaRPr lang="en-US" sz="800" dirty="0"/>
          </a:p>
          <a:p>
            <a:r>
              <a:rPr lang="en-US" sz="800" dirty="0"/>
              <a:t>      h = plot(</a:t>
            </a:r>
            <a:r>
              <a:rPr lang="en-US" sz="800" dirty="0" err="1"/>
              <a:t>xs</a:t>
            </a:r>
            <a:r>
              <a:rPr lang="en-US" sz="800" dirty="0"/>
              <a:t>(1,1:n-1),</a:t>
            </a:r>
            <a:r>
              <a:rPr lang="en-US" sz="800" dirty="0" err="1"/>
              <a:t>xs</a:t>
            </a:r>
            <a:r>
              <a:rPr lang="en-US" sz="800" dirty="0"/>
              <a:t>(2,1:n-1),'.',x(1),x(2),'o');</a:t>
            </a:r>
          </a:p>
          <a:p>
            <a:r>
              <a:rPr lang="en-US" sz="800" dirty="0"/>
              <a:t>      set(h(1),'markersize',6,'color',darkgreen);</a:t>
            </a:r>
          </a:p>
          <a:p>
            <a:r>
              <a:rPr lang="en-US" sz="800" dirty="0"/>
              <a:t>      set(h(2),'color',</a:t>
            </a:r>
            <a:r>
              <a:rPr lang="en-US" sz="800" dirty="0" err="1"/>
              <a:t>darkred</a:t>
            </a:r>
            <a:r>
              <a:rPr lang="en-US" sz="800" dirty="0"/>
              <a:t>);</a:t>
            </a:r>
          </a:p>
          <a:p>
            <a:r>
              <a:rPr lang="en-US" sz="800" dirty="0"/>
              <a:t>      axis([-3 3 0 10])</a:t>
            </a:r>
          </a:p>
          <a:p>
            <a:r>
              <a:rPr lang="en-US" sz="800" dirty="0"/>
              <a:t>      axis off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showstep</a:t>
            </a:r>
            <a:r>
              <a:rPr lang="en-US" sz="800" dirty="0"/>
              <a:t> = get(</a:t>
            </a:r>
            <a:r>
              <a:rPr lang="en-US" sz="800" dirty="0" err="1"/>
              <a:t>finish,'value</a:t>
            </a:r>
            <a:r>
              <a:rPr lang="en-US" sz="800" dirty="0"/>
              <a:t>') == 0;</a:t>
            </a:r>
          </a:p>
          <a:p>
            <a:r>
              <a:rPr lang="en-US" sz="800" dirty="0"/>
              <a:t>      if ~</a:t>
            </a:r>
            <a:r>
              <a:rPr lang="en-US" sz="800" dirty="0" err="1"/>
              <a:t>showstep</a:t>
            </a:r>
            <a:r>
              <a:rPr lang="en-US" sz="800" dirty="0"/>
              <a:t>, delete(finish), end</a:t>
            </a:r>
          </a:p>
          <a:p>
            <a:r>
              <a:rPr lang="en-US" sz="800" dirty="0"/>
              <a:t>      pause(.01)</a:t>
            </a:r>
          </a:p>
          <a:p>
            <a:r>
              <a:rPr lang="en-US" sz="800" dirty="0"/>
              <a:t>   end</a:t>
            </a:r>
          </a:p>
          <a:p>
            <a:r>
              <a:rPr lang="en-US" sz="800" dirty="0"/>
              <a:t>end</a:t>
            </a:r>
          </a:p>
          <a:p>
            <a:endParaRPr lang="en-US" sz="800" dirty="0"/>
          </a:p>
          <a:p>
            <a:r>
              <a:rPr lang="en-US" sz="800" dirty="0"/>
              <a:t>if </a:t>
            </a:r>
            <a:r>
              <a:rPr lang="en-US" sz="800" dirty="0" err="1"/>
              <a:t>nargout</a:t>
            </a:r>
            <a:r>
              <a:rPr lang="en-US" sz="800" dirty="0"/>
              <a:t> == 0</a:t>
            </a:r>
          </a:p>
          <a:p>
            <a:r>
              <a:rPr lang="en-US" sz="800" dirty="0"/>
              <a:t>   plot(</a:t>
            </a:r>
            <a:r>
              <a:rPr lang="en-US" sz="800" dirty="0" err="1"/>
              <a:t>xs</a:t>
            </a:r>
            <a:r>
              <a:rPr lang="en-US" sz="800" dirty="0"/>
              <a:t>(1,:),</a:t>
            </a:r>
            <a:r>
              <a:rPr lang="en-US" sz="800" dirty="0" err="1"/>
              <a:t>xs</a:t>
            </a:r>
            <a:r>
              <a:rPr lang="en-US" sz="800" dirty="0"/>
              <a:t>(2,:),'.','markersize',1,'color',darkgreen);</a:t>
            </a:r>
          </a:p>
          <a:p>
            <a:r>
              <a:rPr lang="en-US" sz="800" dirty="0"/>
              <a:t>   axis([-3 3 0 10])</a:t>
            </a:r>
          </a:p>
          <a:p>
            <a:r>
              <a:rPr lang="en-US" sz="800" dirty="0"/>
              <a:t>   axis off</a:t>
            </a:r>
          </a:p>
          <a:p>
            <a:r>
              <a:rPr lang="en-US" sz="800" dirty="0"/>
              <a:t>else</a:t>
            </a:r>
          </a:p>
          <a:p>
            <a:r>
              <a:rPr lang="en-US" sz="800" dirty="0"/>
              <a:t>   if </a:t>
            </a:r>
            <a:r>
              <a:rPr lang="en-US" sz="800" dirty="0" err="1"/>
              <a:t>nargin</a:t>
            </a:r>
            <a:r>
              <a:rPr lang="en-US" sz="800" dirty="0"/>
              <a:t> &lt; 3</a:t>
            </a:r>
          </a:p>
          <a:p>
            <a:r>
              <a:rPr lang="en-US" sz="800" dirty="0"/>
              <a:t>      r = 768; c = 1024;</a:t>
            </a:r>
          </a:p>
          <a:p>
            <a:r>
              <a:rPr lang="en-US" sz="800" dirty="0"/>
              <a:t>   else</a:t>
            </a:r>
          </a:p>
          <a:p>
            <a:r>
              <a:rPr lang="en-US" sz="800" dirty="0"/>
              <a:t>      r = </a:t>
            </a:r>
            <a:r>
              <a:rPr lang="en-US" sz="800" dirty="0" err="1"/>
              <a:t>varargin</a:t>
            </a:r>
            <a:r>
              <a:rPr lang="en-US" sz="800" dirty="0"/>
              <a:t>{2}; c = </a:t>
            </a:r>
            <a:r>
              <a:rPr lang="en-US" sz="800" dirty="0" err="1"/>
              <a:t>varargin</a:t>
            </a:r>
            <a:r>
              <a:rPr lang="en-US" sz="800" dirty="0"/>
              <a:t>{3};</a:t>
            </a:r>
          </a:p>
          <a:p>
            <a:r>
              <a:rPr lang="en-US" sz="800" dirty="0"/>
              <a:t>   end</a:t>
            </a:r>
          </a:p>
          <a:p>
            <a:r>
              <a:rPr lang="en-US" sz="800" dirty="0"/>
              <a:t>   j = round((</a:t>
            </a:r>
            <a:r>
              <a:rPr lang="en-US" sz="800" dirty="0" err="1"/>
              <a:t>xs</a:t>
            </a:r>
            <a:r>
              <a:rPr lang="en-US" sz="800" dirty="0"/>
              <a:t>(1,:)+3)/6*c);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</a:t>
            </a:r>
            <a:r>
              <a:rPr lang="en-US" sz="800" dirty="0"/>
              <a:t> = round((9-.9*</a:t>
            </a:r>
            <a:r>
              <a:rPr lang="en-US" sz="800" dirty="0" err="1"/>
              <a:t>xs</a:t>
            </a:r>
            <a:r>
              <a:rPr lang="en-US" sz="800" dirty="0"/>
              <a:t>(2,:)+.5)/10*r);</a:t>
            </a:r>
          </a:p>
          <a:p>
            <a:r>
              <a:rPr lang="en-US" sz="800" dirty="0"/>
              <a:t>   F = sparse(i,j,1,r,c)~=0;</a:t>
            </a:r>
          </a:p>
          <a:p>
            <a:r>
              <a:rPr lang="en-US" sz="800" dirty="0"/>
              <a:t>end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Proportia</a:t>
            </a:r>
            <a:r>
              <a:rPr lang="en-US" dirty="0"/>
              <a:t> de </a:t>
            </a:r>
            <a:r>
              <a:rPr lang="en-US" dirty="0" err="1"/>
              <a:t>aur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Matlab</a:t>
            </a:r>
            <a:r>
              <a:rPr lang="en-US" dirty="0"/>
              <a:t>:  phi = (1 + </a:t>
            </a:r>
            <a:r>
              <a:rPr lang="en-US" dirty="0" err="1"/>
              <a:t>sqrt</a:t>
            </a:r>
            <a:r>
              <a:rPr lang="en-US" dirty="0"/>
              <a:t>(5))/2</a:t>
            </a:r>
          </a:p>
          <a:p>
            <a:r>
              <a:rPr lang="en-US" dirty="0"/>
              <a:t>Cat </a:t>
            </a:r>
            <a:r>
              <a:rPr lang="en-US" dirty="0" err="1"/>
              <a:t>este</a:t>
            </a:r>
            <a:r>
              <a:rPr lang="en-US" dirty="0"/>
              <a:t>? </a:t>
            </a:r>
          </a:p>
          <a:p>
            <a:r>
              <a:rPr lang="en-US" dirty="0"/>
              <a:t>1.6180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/>
              <a:t>1.618033988749895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4267200"/>
          <a:ext cx="215825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431640" progId="Equation.3">
                  <p:embed/>
                </p:oleObj>
              </mc:Choice>
              <mc:Fallback>
                <p:oleObj name="Equation" r:id="rId3" imgW="6858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2158253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Dreptunghiul</a:t>
            </a:r>
            <a:r>
              <a:rPr lang="en-US" dirty="0"/>
              <a:t> de </a:t>
            </a:r>
            <a:r>
              <a:rPr lang="en-US" dirty="0" err="1"/>
              <a:t>aur</a:t>
            </a:r>
            <a:endParaRPr lang="en-US" dirty="0"/>
          </a:p>
        </p:txBody>
      </p:sp>
      <p:pic>
        <p:nvPicPr>
          <p:cNvPr id="3074" name="Picture 2" descr="Image result for dreptunghiul de a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7343550" cy="2819400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53000" y="4800600"/>
          <a:ext cx="2438400" cy="164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419040" progId="Equation.3">
                  <p:embed/>
                </p:oleObj>
              </mc:Choice>
              <mc:Fallback>
                <p:oleObj name="Equation" r:id="rId4" imgW="6220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0600"/>
                        <a:ext cx="2438400" cy="164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6C79EC-B1E4-41A8-9CE1-DAE86F3EAB97}"/>
              </a:ext>
            </a:extLst>
          </p:cNvPr>
          <p:cNvSpPr txBox="1"/>
          <p:nvPr/>
        </p:nvSpPr>
        <p:spPr>
          <a:xfrm>
            <a:off x="762000" y="5486400"/>
            <a:ext cx="342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Dreptunghi care are raportul laturilor egal cu </a:t>
            </a:r>
            <a:r>
              <a:rPr lang="ro-RO" dirty="0" err="1"/>
              <a:t>numarul</a:t>
            </a:r>
            <a:r>
              <a:rPr lang="ro-RO" dirty="0"/>
              <a:t> de aur 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51208"/>
              </p:ext>
            </p:extLst>
          </p:nvPr>
        </p:nvGraphicFramePr>
        <p:xfrm>
          <a:off x="1371600" y="2286000"/>
          <a:ext cx="1600200" cy="107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2080" imgH="419040" progId="Equation.3">
                  <p:embed/>
                </p:oleObj>
              </mc:Choice>
              <mc:Fallback>
                <p:oleObj name="Equation" r:id="rId3" imgW="6220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1600200" cy="1077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5400" y="4191000"/>
          <a:ext cx="575151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5840" imgH="431640" progId="Equation.3">
                  <p:embed/>
                </p:oleObj>
              </mc:Choice>
              <mc:Fallback>
                <p:oleObj name="Equation" r:id="rId5" imgW="18158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5751513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39092E03-4BB7-4986-934A-2704452985CD}"/>
                  </a:ext>
                </a:extLst>
              </p:cNvPr>
              <p:cNvSpPr txBox="1"/>
              <p:nvPr/>
            </p:nvSpPr>
            <p:spPr bwMode="auto">
              <a:xfrm>
                <a:off x="4267200" y="2514600"/>
                <a:ext cx="2382044" cy="13684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ɸ−1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39092E03-4BB7-4986-934A-27044529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2514600"/>
                <a:ext cx="2382044" cy="1368425"/>
              </a:xfrm>
              <a:prstGeom prst="rect">
                <a:avLst/>
              </a:prstGeom>
              <a:blipFill>
                <a:blip r:embed="rId7"/>
                <a:stretch>
                  <a:fillRect l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</a:t>
            </a:r>
            <a:r>
              <a:rPr lang="en-US" dirty="0"/>
              <a:t> </a:t>
            </a:r>
            <a:r>
              <a:rPr lang="en-US" dirty="0" err="1"/>
              <a:t>ecuatiei</a:t>
            </a:r>
            <a:r>
              <a:rPr lang="en-US" dirty="0"/>
              <a:t> cu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solutia</a:t>
            </a:r>
            <a:r>
              <a:rPr lang="en-US" dirty="0"/>
              <a:t> 1:</a:t>
            </a:r>
          </a:p>
          <a:p>
            <a:pPr lvl="1"/>
            <a:r>
              <a:rPr lang="en-US" dirty="0" err="1"/>
              <a:t>Ecuatia</a:t>
            </a:r>
            <a:r>
              <a:rPr lang="en-US" dirty="0"/>
              <a:t> ca </a:t>
            </a:r>
            <a:r>
              <a:rPr lang="en-US" dirty="0" err="1"/>
              <a:t>polinom:precizam</a:t>
            </a:r>
            <a:r>
              <a:rPr lang="en-US" dirty="0"/>
              <a:t> </a:t>
            </a:r>
            <a:r>
              <a:rPr lang="en-US" dirty="0" err="1"/>
              <a:t>coef</a:t>
            </a:r>
            <a:r>
              <a:rPr lang="en-US" dirty="0"/>
              <a:t> in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descrescatoare</a:t>
            </a:r>
            <a:r>
              <a:rPr lang="en-US" dirty="0"/>
              <a:t> a </a:t>
            </a:r>
            <a:r>
              <a:rPr lang="en-US" dirty="0" err="1"/>
              <a:t>gradelor</a:t>
            </a:r>
            <a:endParaRPr lang="en-US" dirty="0"/>
          </a:p>
          <a:p>
            <a:pPr lvl="1"/>
            <a:r>
              <a:rPr lang="en-US" dirty="0" err="1"/>
              <a:t>Aflam</a:t>
            </a:r>
            <a:r>
              <a:rPr lang="en-US" dirty="0"/>
              <a:t> </a:t>
            </a:r>
            <a:r>
              <a:rPr lang="en-US" dirty="0" err="1"/>
              <a:t>radacinile</a:t>
            </a:r>
            <a:r>
              <a:rPr lang="en-US" dirty="0"/>
              <a:t> cu </a:t>
            </a:r>
            <a:r>
              <a:rPr lang="en-US" dirty="0" err="1"/>
              <a:t>functia</a:t>
            </a:r>
            <a:r>
              <a:rPr lang="en-US" dirty="0"/>
              <a:t> roots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DFC4-17CF-4581-B604-2BCE7ECF21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p=[1 -1 -1] </a:t>
            </a:r>
          </a:p>
          <a:p>
            <a:r>
              <a:rPr lang="en-US" dirty="0"/>
              <a:t>r=roots(p)</a:t>
            </a:r>
          </a:p>
          <a:p>
            <a:r>
              <a:rPr lang="en-US" dirty="0"/>
              <a:t>phi=r(2)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</a:t>
            </a:r>
            <a:r>
              <a:rPr lang="en-US" dirty="0"/>
              <a:t> </a:t>
            </a:r>
            <a:r>
              <a:rPr lang="en-US" dirty="0" err="1"/>
              <a:t>ecuatiei</a:t>
            </a:r>
            <a:r>
              <a:rPr lang="en-US" dirty="0"/>
              <a:t> cu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Solutia 2:</a:t>
            </a:r>
          </a:p>
          <a:p>
            <a:pPr lvl="1"/>
            <a:r>
              <a:rPr lang="en-US" dirty="0" err="1"/>
              <a:t>Definim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f </a:t>
            </a:r>
          </a:p>
          <a:p>
            <a:pPr lvl="1"/>
            <a:r>
              <a:rPr lang="en-US" dirty="0" err="1"/>
              <a:t>Aflam</a:t>
            </a:r>
            <a:r>
              <a:rPr lang="en-US" dirty="0"/>
              <a:t> </a:t>
            </a:r>
            <a:r>
              <a:rPr lang="en-US" dirty="0" err="1"/>
              <a:t>solutiei</a:t>
            </a:r>
            <a:r>
              <a:rPr lang="en-US" dirty="0"/>
              <a:t> f=0 cu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fzero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C3CC9C3-22CA-4605-A2C5-AE21857E0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318" y="2528937"/>
            <a:ext cx="38965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4B33"/>
                </a:solidFill>
                <a:effectLst/>
                <a:latin typeface="DejaVu Sans Mono"/>
              </a:rPr>
              <a:t>octave:20&gt;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f=@(x) 1./x-(x-1)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f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@(x) 1 ./ x - (x - 1)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4B33"/>
                </a:solidFill>
                <a:effectLst/>
                <a:latin typeface="DejaVu Sans Mono"/>
              </a:rPr>
              <a:t>octave:21&gt;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fzero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(f,1.1)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= 1.618033988749894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5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title"/>
          </p:nvPr>
        </p:nvSpPr>
        <p:spPr bwMode="auto">
          <a:xfrm>
            <a:off x="1066800" y="304800"/>
            <a:ext cx="779303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err="1"/>
              <a:t>Putem</a:t>
            </a:r>
            <a:r>
              <a:rPr lang="en-US" sz="2800"/>
              <a:t> </a:t>
            </a:r>
            <a:r>
              <a:rPr lang="en-US" sz="2800" err="1"/>
              <a:t>si</a:t>
            </a:r>
            <a:r>
              <a:rPr lang="en-US" sz="2800"/>
              <a:t> </a:t>
            </a:r>
            <a:r>
              <a:rPr lang="en-US" sz="2800" err="1"/>
              <a:t>reprezenta</a:t>
            </a:r>
            <a:r>
              <a:rPr lang="en-US" sz="2800"/>
              <a:t> </a:t>
            </a:r>
            <a:r>
              <a:rPr lang="en-US" sz="2800" err="1"/>
              <a:t>grafic</a:t>
            </a:r>
            <a:r>
              <a:rPr lang="en-US" sz="2800"/>
              <a:t> </a:t>
            </a:r>
            <a:r>
              <a:rPr lang="en-US" sz="2800" err="1"/>
              <a:t>functia</a:t>
            </a:r>
            <a:r>
              <a:rPr lang="en-US" sz="2800"/>
              <a:t> f </a:t>
            </a:r>
            <a:r>
              <a:rPr lang="en-US" sz="2800" err="1"/>
              <a:t>pe</a:t>
            </a:r>
            <a:r>
              <a:rPr lang="en-US" sz="2800"/>
              <a:t> </a:t>
            </a:r>
            <a:r>
              <a:rPr lang="en-US" sz="2800" err="1"/>
              <a:t>intervalul</a:t>
            </a:r>
            <a:r>
              <a:rPr lang="en-US" sz="2800"/>
              <a:t> [0,4] </a:t>
            </a:r>
            <a:r>
              <a:rPr lang="en-US" sz="2800" err="1"/>
              <a:t>si</a:t>
            </a:r>
            <a:r>
              <a:rPr lang="en-US" sz="2800"/>
              <a:t> </a:t>
            </a:r>
            <a:r>
              <a:rPr lang="en-US" sz="2800" err="1"/>
              <a:t>punctul</a:t>
            </a:r>
            <a:r>
              <a:rPr lang="en-US" sz="2800"/>
              <a:t> phi.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39304-FF65-4BE0-9582-E755E2335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83926"/>
            <a:ext cx="5089352" cy="3740673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20FD22-D7D7-496E-B831-9A75FC34E795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5775152" y="2017713"/>
            <a:ext cx="3179936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f=@(x) 1./x-(x-1);</a:t>
            </a:r>
          </a:p>
          <a:p>
            <a:r>
              <a:rPr lang="en-US" kern="1200" dirty="0" err="1"/>
              <a:t>ezplot</a:t>
            </a:r>
            <a:r>
              <a:rPr lang="en-US" kern="1200" dirty="0"/>
              <a:t>(f,[0,4])</a:t>
            </a:r>
          </a:p>
          <a:p>
            <a:r>
              <a:rPr lang="en-US" kern="1200" dirty="0"/>
              <a:t>phi = </a:t>
            </a:r>
            <a:r>
              <a:rPr lang="en-US" kern="1200" dirty="0" err="1"/>
              <a:t>fzero</a:t>
            </a:r>
            <a:r>
              <a:rPr lang="en-US" kern="1200" dirty="0"/>
              <a:t>(f,1.1)</a:t>
            </a:r>
          </a:p>
          <a:p>
            <a:r>
              <a:rPr lang="en-US" kern="1200" dirty="0"/>
              <a:t>hold on</a:t>
            </a:r>
          </a:p>
          <a:p>
            <a:r>
              <a:rPr lang="en-US" kern="1200" dirty="0"/>
              <a:t>plot(phi,0,'o')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4713" y="457200"/>
            <a:ext cx="8269287" cy="1106488"/>
          </a:xfrm>
        </p:spPr>
        <p:txBody>
          <a:bodyPr/>
          <a:lstStyle/>
          <a:p>
            <a:r>
              <a:rPr lang="en-US" dirty="0" err="1"/>
              <a:t>Scriptul</a:t>
            </a:r>
            <a:r>
              <a:rPr lang="en-US" dirty="0"/>
              <a:t> </a:t>
            </a:r>
            <a:r>
              <a:rPr lang="en-US" dirty="0" err="1"/>
              <a:t>goldrect.m</a:t>
            </a:r>
            <a:r>
              <a:rPr lang="en-US" dirty="0"/>
              <a:t> </a:t>
            </a:r>
            <a:r>
              <a:rPr lang="en-US" dirty="0" err="1"/>
              <a:t>deseneaza</a:t>
            </a:r>
            <a:r>
              <a:rPr lang="en-US" dirty="0"/>
              <a:t> </a:t>
            </a:r>
            <a:r>
              <a:rPr lang="en-US" dirty="0" err="1"/>
              <a:t>dreptunghiul</a:t>
            </a:r>
            <a:r>
              <a:rPr lang="en-US" dirty="0"/>
              <a:t> de </a:t>
            </a:r>
            <a:r>
              <a:rPr lang="en-US" dirty="0" err="1"/>
              <a:t>aur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1371600"/>
          <a:ext cx="6096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%GOLDRECT  Golden Rectangle</a:t>
                      </a:r>
                    </a:p>
                    <a:p>
                      <a:r>
                        <a:rPr lang="en-US" dirty="0"/>
                        <a:t>%   GOLDRECT plots the golden rectangle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%   Copyright 2014 Cleve </a:t>
                      </a:r>
                      <a:r>
                        <a:rPr lang="en-US" dirty="0" err="1"/>
                        <a:t>Moler</a:t>
                      </a:r>
                      <a:endParaRPr lang="en-US" dirty="0"/>
                    </a:p>
                    <a:p>
                      <a:r>
                        <a:rPr lang="en-US" dirty="0"/>
                        <a:t>%   Copyright 2014 The </a:t>
                      </a:r>
                      <a:r>
                        <a:rPr lang="en-US" dirty="0" err="1"/>
                        <a:t>MathWorks</a:t>
                      </a:r>
                      <a:r>
                        <a:rPr lang="en-US" dirty="0"/>
                        <a:t>, Inc.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phi = (1+sqrt(5))/2;</a:t>
                      </a:r>
                    </a:p>
                    <a:p>
                      <a:r>
                        <a:rPr lang="es-ES" dirty="0"/>
                        <a:t>x = [0 phi </a:t>
                      </a:r>
                      <a:r>
                        <a:rPr lang="es-ES" dirty="0" err="1"/>
                        <a:t>phi</a:t>
                      </a:r>
                      <a:r>
                        <a:rPr lang="es-ES" dirty="0"/>
                        <a:t> 0 0];</a:t>
                      </a:r>
                    </a:p>
                    <a:p>
                      <a:r>
                        <a:rPr lang="es-ES" dirty="0"/>
                        <a:t>y = [0 0 1 1 0];</a:t>
                      </a:r>
                    </a:p>
                    <a:p>
                      <a:r>
                        <a:rPr lang="es-ES" dirty="0"/>
                        <a:t>u = [1 1];</a:t>
                      </a:r>
                    </a:p>
                    <a:p>
                      <a:r>
                        <a:rPr lang="es-ES" dirty="0"/>
                        <a:t>v = [0 1];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plot(</a:t>
                      </a:r>
                      <a:r>
                        <a:rPr lang="en-US" dirty="0" err="1"/>
                        <a:t>x,y,'b',u,v,'b</a:t>
                      </a:r>
                      <a:r>
                        <a:rPr lang="en-US" dirty="0"/>
                        <a:t>--')</a:t>
                      </a:r>
                    </a:p>
                    <a:p>
                      <a:r>
                        <a:rPr lang="en-US" dirty="0"/>
                        <a:t>text(phi/2,1.05,'\phi')</a:t>
                      </a:r>
                    </a:p>
                    <a:p>
                      <a:r>
                        <a:rPr lang="en-US" dirty="0"/>
                        <a:t>text((1+phi)/2,-.05,'\phi - 1')</a:t>
                      </a:r>
                    </a:p>
                    <a:p>
                      <a:r>
                        <a:rPr lang="en-US" dirty="0"/>
                        <a:t>text(-.05,.5,'1')</a:t>
                      </a:r>
                    </a:p>
                    <a:p>
                      <a:r>
                        <a:rPr lang="en-US" dirty="0"/>
                        <a:t>text(.5,-.05,'1')</a:t>
                      </a:r>
                    </a:p>
                    <a:p>
                      <a:r>
                        <a:rPr lang="en-US" dirty="0"/>
                        <a:t>axis equal</a:t>
                      </a:r>
                    </a:p>
                    <a:p>
                      <a:r>
                        <a:rPr lang="en-US" dirty="0"/>
                        <a:t>axis off</a:t>
                      </a:r>
                    </a:p>
                    <a:p>
                      <a:r>
                        <a:rPr lang="en-US" dirty="0"/>
                        <a:t>set(</a:t>
                      </a:r>
                      <a:r>
                        <a:rPr lang="en-US" dirty="0" err="1"/>
                        <a:t>gcf,'color','white</a:t>
                      </a:r>
                      <a:r>
                        <a:rPr lang="en-US" dirty="0"/>
                        <a:t>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16D11-C5AC-4530-8513-98A363B1E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2" t="4748" r="50098" b="40987"/>
          <a:stretch/>
        </p:blipFill>
        <p:spPr>
          <a:xfrm>
            <a:off x="1143000" y="914400"/>
            <a:ext cx="6991940" cy="48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7289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2" ma:contentTypeDescription="Create a new document." ma:contentTypeScope="" ma:versionID="2ba71875433112fe841fff0924cc3cf8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c493c1a849cb355cb7180dbd3123e6e0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EDA04C-649D-4395-9909-8622DECA6EEA}"/>
</file>

<file path=customXml/itemProps2.xml><?xml version="1.0" encoding="utf-8"?>
<ds:datastoreItem xmlns:ds="http://schemas.openxmlformats.org/officeDocument/2006/customXml" ds:itemID="{51485CE0-CF9C-4307-ACB3-D461C4512DA3}"/>
</file>

<file path=customXml/itemProps3.xml><?xml version="1.0" encoding="utf-8"?>
<ds:datastoreItem xmlns:ds="http://schemas.openxmlformats.org/officeDocument/2006/customXml" ds:itemID="{22CF5EC0-B720-48C6-A09A-A33DE6787E16}"/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1545</Words>
  <Application>Microsoft Office PowerPoint</Application>
  <PresentationFormat>On-screen Show (4:3)</PresentationFormat>
  <Paragraphs>238</Paragraphs>
  <Slides>16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DejaVu Sans Mono</vt:lpstr>
      <vt:lpstr>Tahoma</vt:lpstr>
      <vt:lpstr>Wingdings</vt:lpstr>
      <vt:lpstr>Theme2</vt:lpstr>
      <vt:lpstr>Equation</vt:lpstr>
      <vt:lpstr>Introducere</vt:lpstr>
      <vt:lpstr>Proportia de aur</vt:lpstr>
      <vt:lpstr>Dreptunghiul de aur</vt:lpstr>
      <vt:lpstr>PowerPoint Presentation</vt:lpstr>
      <vt:lpstr>Rezolvare ecuatiei cu Matlab</vt:lpstr>
      <vt:lpstr>Rezolvare ecuatiei cu Matlab</vt:lpstr>
      <vt:lpstr>Putem si reprezenta grafic functia f pe intervalul [0,4] si punctul phi.</vt:lpstr>
      <vt:lpstr>PowerPoint Presentation</vt:lpstr>
      <vt:lpstr>PowerPoint Presentation</vt:lpstr>
      <vt:lpstr>Proportia de aur </vt:lpstr>
      <vt:lpstr>Sirul lui Fibonacci</vt:lpstr>
      <vt:lpstr>Relatia dintre sirul lui Fibonacci si proportia de aur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</dc:title>
  <dc:creator>DANIELA</dc:creator>
  <cp:lastModifiedBy>Daniela Joita</cp:lastModifiedBy>
  <cp:revision>18</cp:revision>
  <dcterms:created xsi:type="dcterms:W3CDTF">2020-02-15T18:09:46Z</dcterms:created>
  <dcterms:modified xsi:type="dcterms:W3CDTF">2021-02-15T17:43:55Z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</Properties>
</file>