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notesMasterIdLst>
    <p:notesMasterId r:id="rId23"/>
  </p:notesMasterIdLst>
  <p:sldIdLst>
    <p:sldId id="292" r:id="rId5"/>
    <p:sldId id="294" r:id="rId6"/>
    <p:sldId id="283" r:id="rId7"/>
    <p:sldId id="285" r:id="rId8"/>
    <p:sldId id="301" r:id="rId9"/>
    <p:sldId id="261" r:id="rId10"/>
    <p:sldId id="308" r:id="rId11"/>
    <p:sldId id="309" r:id="rId12"/>
    <p:sldId id="310" r:id="rId13"/>
    <p:sldId id="286" r:id="rId14"/>
    <p:sldId id="287" r:id="rId15"/>
    <p:sldId id="311" r:id="rId16"/>
    <p:sldId id="289" r:id="rId17"/>
    <p:sldId id="312" r:id="rId18"/>
    <p:sldId id="288" r:id="rId19"/>
    <p:sldId id="306" r:id="rId20"/>
    <p:sldId id="290" r:id="rId21"/>
    <p:sldId id="31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60" autoAdjust="0"/>
  </p:normalViewPr>
  <p:slideViewPr>
    <p:cSldViewPr>
      <p:cViewPr varScale="1">
        <p:scale>
          <a:sx n="56" d="100"/>
          <a:sy n="56" d="100"/>
        </p:scale>
        <p:origin x="18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octave-online.net/" TargetMode="External"/><Relationship Id="rId1" Type="http://schemas.openxmlformats.org/officeDocument/2006/relationships/hyperlink" Target="https://www.gnu.org/software/octave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octave-online.net/" TargetMode="External"/><Relationship Id="rId1" Type="http://schemas.openxmlformats.org/officeDocument/2006/relationships/hyperlink" Target="https://www.gnu.org/software/octav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1A685-7FF3-44CA-8600-6FAE8CEDFB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8941B6-2DD0-45B1-8E75-F8F91673459C}">
      <dgm:prSet/>
      <dgm:spPr/>
      <dgm:t>
        <a:bodyPr/>
        <a:lstStyle/>
        <a:p>
          <a:r>
            <a:rPr lang="en-US" dirty="0"/>
            <a:t>Octave </a:t>
          </a:r>
          <a:r>
            <a:rPr lang="en-US" dirty="0">
              <a:hlinkClick xmlns:r="http://schemas.openxmlformats.org/officeDocument/2006/relationships" r:id="rId1"/>
            </a:rPr>
            <a:t>https://www.gnu.org/software/octave/</a:t>
          </a:r>
          <a:endParaRPr lang="en-US" dirty="0"/>
        </a:p>
      </dgm:t>
    </dgm:pt>
    <dgm:pt modelId="{C3C62090-88A1-45E5-A0EA-3240AA9A1E5B}" type="parTrans" cxnId="{D544F5FC-3D90-4A6D-8759-F42EA36EB0E5}">
      <dgm:prSet/>
      <dgm:spPr/>
      <dgm:t>
        <a:bodyPr/>
        <a:lstStyle/>
        <a:p>
          <a:endParaRPr lang="en-US"/>
        </a:p>
      </dgm:t>
    </dgm:pt>
    <dgm:pt modelId="{31D7BF46-5E00-4E9D-834F-6C7FDCEA5B8D}" type="sibTrans" cxnId="{D544F5FC-3D90-4A6D-8759-F42EA36EB0E5}">
      <dgm:prSet/>
      <dgm:spPr/>
      <dgm:t>
        <a:bodyPr/>
        <a:lstStyle/>
        <a:p>
          <a:endParaRPr lang="en-US"/>
        </a:p>
      </dgm:t>
    </dgm:pt>
    <dgm:pt modelId="{B3FF8494-63C5-4B8E-A7FA-916F92BB08EF}">
      <dgm:prSet/>
      <dgm:spPr/>
      <dgm:t>
        <a:bodyPr/>
        <a:lstStyle/>
        <a:p>
          <a:r>
            <a:rPr lang="en-US" dirty="0"/>
            <a:t>Octave online</a:t>
          </a:r>
        </a:p>
        <a:p>
          <a:r>
            <a:rPr lang="en-US" dirty="0"/>
            <a:t> </a:t>
          </a:r>
          <a:r>
            <a:rPr lang="en-US" dirty="0">
              <a:hlinkClick xmlns:r="http://schemas.openxmlformats.org/officeDocument/2006/relationships" r:id="rId2"/>
            </a:rPr>
            <a:t>https://octave-online.net/</a:t>
          </a:r>
          <a:endParaRPr lang="en-US" dirty="0"/>
        </a:p>
      </dgm:t>
    </dgm:pt>
    <dgm:pt modelId="{3DDF0279-8606-495D-AF8C-097171BC8935}" type="parTrans" cxnId="{E86E0FDC-7539-4A92-BD97-3E976B42A87C}">
      <dgm:prSet/>
      <dgm:spPr/>
      <dgm:t>
        <a:bodyPr/>
        <a:lstStyle/>
        <a:p>
          <a:endParaRPr lang="en-US"/>
        </a:p>
      </dgm:t>
    </dgm:pt>
    <dgm:pt modelId="{561F4257-E60C-4A56-B726-385DFE28CD1A}" type="sibTrans" cxnId="{E86E0FDC-7539-4A92-BD97-3E976B42A87C}">
      <dgm:prSet/>
      <dgm:spPr/>
      <dgm:t>
        <a:bodyPr/>
        <a:lstStyle/>
        <a:p>
          <a:endParaRPr lang="en-US"/>
        </a:p>
      </dgm:t>
    </dgm:pt>
    <dgm:pt modelId="{8265E424-E715-4FC4-A635-5C14F11DE61C}">
      <dgm:prSet/>
      <dgm:spPr/>
      <dgm:t>
        <a:bodyPr/>
        <a:lstStyle/>
        <a:p>
          <a:endParaRPr lang="en-US" dirty="0"/>
        </a:p>
      </dgm:t>
    </dgm:pt>
    <dgm:pt modelId="{2F73EF7A-A04F-4C07-83B0-4F71DF4E48EA}" type="parTrans" cxnId="{DCDAC1B1-7AE4-4934-B898-57D1AD14DDE0}">
      <dgm:prSet/>
      <dgm:spPr/>
      <dgm:t>
        <a:bodyPr/>
        <a:lstStyle/>
        <a:p>
          <a:endParaRPr lang="en-US"/>
        </a:p>
      </dgm:t>
    </dgm:pt>
    <dgm:pt modelId="{B7393E5C-FAEA-43C8-BDA7-71ED4CCFA508}" type="sibTrans" cxnId="{DCDAC1B1-7AE4-4934-B898-57D1AD14DDE0}">
      <dgm:prSet/>
      <dgm:spPr/>
      <dgm:t>
        <a:bodyPr/>
        <a:lstStyle/>
        <a:p>
          <a:endParaRPr lang="en-US"/>
        </a:p>
      </dgm:t>
    </dgm:pt>
    <dgm:pt modelId="{E493C716-2F0F-4F05-9F94-1B9F464A2610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err="1"/>
            <a:t>Freemat</a:t>
          </a:r>
          <a:endParaRPr lang="en-US" dirty="0"/>
        </a:p>
        <a:p>
          <a:pPr marL="0" lvl="0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/>
            <a:t>http://freemat.sourceforge.net/</a:t>
          </a:r>
        </a:p>
      </dgm:t>
    </dgm:pt>
    <dgm:pt modelId="{3A00035A-7E35-4D64-8389-4FCC275846E9}" type="parTrans" cxnId="{DE80D000-16C2-4DD8-B5DF-45FD09E0F100}">
      <dgm:prSet/>
      <dgm:spPr/>
      <dgm:t>
        <a:bodyPr/>
        <a:lstStyle/>
        <a:p>
          <a:endParaRPr lang="en-US"/>
        </a:p>
      </dgm:t>
    </dgm:pt>
    <dgm:pt modelId="{0E55D24A-317B-41F9-B129-55A1FCEC7449}" type="sibTrans" cxnId="{DE80D000-16C2-4DD8-B5DF-45FD09E0F100}">
      <dgm:prSet/>
      <dgm:spPr/>
      <dgm:t>
        <a:bodyPr/>
        <a:lstStyle/>
        <a:p>
          <a:endParaRPr lang="en-US"/>
        </a:p>
      </dgm:t>
    </dgm:pt>
    <dgm:pt modelId="{2A7752EF-514C-4A3F-A860-76690067F321}" type="pres">
      <dgm:prSet presAssocID="{4281A685-7FF3-44CA-8600-6FAE8CEDFB32}" presName="linear" presStyleCnt="0">
        <dgm:presLayoutVars>
          <dgm:animLvl val="lvl"/>
          <dgm:resizeHandles val="exact"/>
        </dgm:presLayoutVars>
      </dgm:prSet>
      <dgm:spPr/>
    </dgm:pt>
    <dgm:pt modelId="{4FB6F128-BCC9-444D-8C40-8F65AA3543D0}" type="pres">
      <dgm:prSet presAssocID="{758941B6-2DD0-45B1-8E75-F8F91673459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3BCD11-B8B3-4546-8414-07A6746830B2}" type="pres">
      <dgm:prSet presAssocID="{31D7BF46-5E00-4E9D-834F-6C7FDCEA5B8D}" presName="spacer" presStyleCnt="0"/>
      <dgm:spPr/>
    </dgm:pt>
    <dgm:pt modelId="{D613796E-A8C0-4EF1-9851-2D45D287650A}" type="pres">
      <dgm:prSet presAssocID="{B3FF8494-63C5-4B8E-A7FA-916F92BB08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2EA7DD-46C7-4EBF-A38B-E2288FEBC600}" type="pres">
      <dgm:prSet presAssocID="{B3FF8494-63C5-4B8E-A7FA-916F92BB08EF}" presName="childText" presStyleLbl="revTx" presStyleIdx="0" presStyleCnt="1">
        <dgm:presLayoutVars>
          <dgm:bulletEnabled val="1"/>
        </dgm:presLayoutVars>
      </dgm:prSet>
      <dgm:spPr/>
    </dgm:pt>
    <dgm:pt modelId="{80DBFCC5-AB4A-4DFF-899B-F6CC27D939A5}" type="pres">
      <dgm:prSet presAssocID="{E493C716-2F0F-4F05-9F94-1B9F464A26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E80D000-16C2-4DD8-B5DF-45FD09E0F100}" srcId="{4281A685-7FF3-44CA-8600-6FAE8CEDFB32}" destId="{E493C716-2F0F-4F05-9F94-1B9F464A2610}" srcOrd="2" destOrd="0" parTransId="{3A00035A-7E35-4D64-8389-4FCC275846E9}" sibTransId="{0E55D24A-317B-41F9-B129-55A1FCEC7449}"/>
    <dgm:cxn modelId="{86025C5E-7713-4F4E-9C6E-4996C882B81E}" type="presOf" srcId="{4281A685-7FF3-44CA-8600-6FAE8CEDFB32}" destId="{2A7752EF-514C-4A3F-A860-76690067F321}" srcOrd="0" destOrd="0" presId="urn:microsoft.com/office/officeart/2005/8/layout/vList2"/>
    <dgm:cxn modelId="{0AB74C64-760C-4244-98FC-45433795E674}" type="presOf" srcId="{B3FF8494-63C5-4B8E-A7FA-916F92BB08EF}" destId="{D613796E-A8C0-4EF1-9851-2D45D287650A}" srcOrd="0" destOrd="0" presId="urn:microsoft.com/office/officeart/2005/8/layout/vList2"/>
    <dgm:cxn modelId="{458B4B8E-DDF7-4B48-B9DF-7D26E10C44B4}" type="presOf" srcId="{8265E424-E715-4FC4-A635-5C14F11DE61C}" destId="{8E2EA7DD-46C7-4EBF-A38B-E2288FEBC600}" srcOrd="0" destOrd="0" presId="urn:microsoft.com/office/officeart/2005/8/layout/vList2"/>
    <dgm:cxn modelId="{D8F5879B-8D5A-4E6B-8B4B-15F5F7B78FA5}" type="presOf" srcId="{758941B6-2DD0-45B1-8E75-F8F91673459C}" destId="{4FB6F128-BCC9-444D-8C40-8F65AA3543D0}" srcOrd="0" destOrd="0" presId="urn:microsoft.com/office/officeart/2005/8/layout/vList2"/>
    <dgm:cxn modelId="{DCDAC1B1-7AE4-4934-B898-57D1AD14DDE0}" srcId="{B3FF8494-63C5-4B8E-A7FA-916F92BB08EF}" destId="{8265E424-E715-4FC4-A635-5C14F11DE61C}" srcOrd="0" destOrd="0" parTransId="{2F73EF7A-A04F-4C07-83B0-4F71DF4E48EA}" sibTransId="{B7393E5C-FAEA-43C8-BDA7-71ED4CCFA508}"/>
    <dgm:cxn modelId="{83BEE8D4-57C2-4640-A910-5483AA671F52}" type="presOf" srcId="{E493C716-2F0F-4F05-9F94-1B9F464A2610}" destId="{80DBFCC5-AB4A-4DFF-899B-F6CC27D939A5}" srcOrd="0" destOrd="0" presId="urn:microsoft.com/office/officeart/2005/8/layout/vList2"/>
    <dgm:cxn modelId="{E86E0FDC-7539-4A92-BD97-3E976B42A87C}" srcId="{4281A685-7FF3-44CA-8600-6FAE8CEDFB32}" destId="{B3FF8494-63C5-4B8E-A7FA-916F92BB08EF}" srcOrd="1" destOrd="0" parTransId="{3DDF0279-8606-495D-AF8C-097171BC8935}" sibTransId="{561F4257-E60C-4A56-B726-385DFE28CD1A}"/>
    <dgm:cxn modelId="{D544F5FC-3D90-4A6D-8759-F42EA36EB0E5}" srcId="{4281A685-7FF3-44CA-8600-6FAE8CEDFB32}" destId="{758941B6-2DD0-45B1-8E75-F8F91673459C}" srcOrd="0" destOrd="0" parTransId="{C3C62090-88A1-45E5-A0EA-3240AA9A1E5B}" sibTransId="{31D7BF46-5E00-4E9D-834F-6C7FDCEA5B8D}"/>
    <dgm:cxn modelId="{F82FEEBD-84E3-4FB6-A4D6-53C4A63630F1}" type="presParOf" srcId="{2A7752EF-514C-4A3F-A860-76690067F321}" destId="{4FB6F128-BCC9-444D-8C40-8F65AA3543D0}" srcOrd="0" destOrd="0" presId="urn:microsoft.com/office/officeart/2005/8/layout/vList2"/>
    <dgm:cxn modelId="{61CD2A7A-00A9-43C6-96E1-676B826C0D9E}" type="presParOf" srcId="{2A7752EF-514C-4A3F-A860-76690067F321}" destId="{C23BCD11-B8B3-4546-8414-07A6746830B2}" srcOrd="1" destOrd="0" presId="urn:microsoft.com/office/officeart/2005/8/layout/vList2"/>
    <dgm:cxn modelId="{4C074DA6-F539-4208-9CB3-3AA8E1F4233A}" type="presParOf" srcId="{2A7752EF-514C-4A3F-A860-76690067F321}" destId="{D613796E-A8C0-4EF1-9851-2D45D287650A}" srcOrd="2" destOrd="0" presId="urn:microsoft.com/office/officeart/2005/8/layout/vList2"/>
    <dgm:cxn modelId="{9B1C3485-E24F-46FD-939B-121126C84A57}" type="presParOf" srcId="{2A7752EF-514C-4A3F-A860-76690067F321}" destId="{8E2EA7DD-46C7-4EBF-A38B-E2288FEBC600}" srcOrd="3" destOrd="0" presId="urn:microsoft.com/office/officeart/2005/8/layout/vList2"/>
    <dgm:cxn modelId="{A50FF726-F712-4337-A055-2C41C9DFB494}" type="presParOf" srcId="{2A7752EF-514C-4A3F-A860-76690067F321}" destId="{80DBFCC5-AB4A-4DFF-899B-F6CC27D939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6F128-BCC9-444D-8C40-8F65AA3543D0}">
      <dsp:nvSpPr>
        <dsp:cNvPr id="0" name=""/>
        <dsp:cNvSpPr/>
      </dsp:nvSpPr>
      <dsp:spPr>
        <a:xfrm>
          <a:off x="0" y="1211017"/>
          <a:ext cx="4885203" cy="10119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Octave </a:t>
          </a:r>
          <a:r>
            <a:rPr lang="en-US" sz="2200" kern="1200" dirty="0">
              <a:hlinkClick xmlns:r="http://schemas.openxmlformats.org/officeDocument/2006/relationships" r:id="rId1"/>
            </a:rPr>
            <a:t>https://www.gnu.org/software/octave/</a:t>
          </a:r>
          <a:endParaRPr lang="en-US" sz="2200" kern="1200" dirty="0"/>
        </a:p>
      </dsp:txBody>
      <dsp:txXfrm>
        <a:off x="49397" y="1260414"/>
        <a:ext cx="4786409" cy="913109"/>
      </dsp:txXfrm>
    </dsp:sp>
    <dsp:sp modelId="{D613796E-A8C0-4EF1-9851-2D45D287650A}">
      <dsp:nvSpPr>
        <dsp:cNvPr id="0" name=""/>
        <dsp:cNvSpPr/>
      </dsp:nvSpPr>
      <dsp:spPr>
        <a:xfrm>
          <a:off x="0" y="2286281"/>
          <a:ext cx="4885203" cy="1011903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Octave online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</a:t>
          </a:r>
          <a:r>
            <a:rPr lang="en-US" sz="2200" kern="1200" dirty="0">
              <a:hlinkClick xmlns:r="http://schemas.openxmlformats.org/officeDocument/2006/relationships" r:id="rId2"/>
            </a:rPr>
            <a:t>https://octave-online.net/</a:t>
          </a:r>
          <a:endParaRPr lang="en-US" sz="2200" kern="1200" dirty="0"/>
        </a:p>
      </dsp:txBody>
      <dsp:txXfrm>
        <a:off x="49397" y="2335678"/>
        <a:ext cx="4786409" cy="913109"/>
      </dsp:txXfrm>
    </dsp:sp>
    <dsp:sp modelId="{8E2EA7DD-46C7-4EBF-A38B-E2288FEBC600}">
      <dsp:nvSpPr>
        <dsp:cNvPr id="0" name=""/>
        <dsp:cNvSpPr/>
      </dsp:nvSpPr>
      <dsp:spPr>
        <a:xfrm>
          <a:off x="0" y="3298184"/>
          <a:ext cx="488520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dirty="0"/>
        </a:p>
      </dsp:txBody>
      <dsp:txXfrm>
        <a:off x="0" y="3298184"/>
        <a:ext cx="4885203" cy="364320"/>
      </dsp:txXfrm>
    </dsp:sp>
    <dsp:sp modelId="{80DBFCC5-AB4A-4DFF-899B-F6CC27D939A5}">
      <dsp:nvSpPr>
        <dsp:cNvPr id="0" name=""/>
        <dsp:cNvSpPr/>
      </dsp:nvSpPr>
      <dsp:spPr>
        <a:xfrm>
          <a:off x="0" y="3662504"/>
          <a:ext cx="4885203" cy="101190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200" kern="1200" dirty="0" err="1"/>
            <a:t>Freemat</a:t>
          </a:r>
          <a:endParaRPr lang="en-US" sz="2200" kern="1200" dirty="0"/>
        </a:p>
        <a:p>
          <a:pPr marL="0"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http://freemat.sourceforge.net/</a:t>
          </a:r>
        </a:p>
      </dsp:txBody>
      <dsp:txXfrm>
        <a:off x="49397" y="3711901"/>
        <a:ext cx="4786409" cy="913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9B8125-4B8F-4CD8-A8D4-C8129A40C449}" type="datetimeFigureOut">
              <a:rPr lang="en-US"/>
              <a:pPr>
                <a:defRPr/>
              </a:pPr>
              <a:t>2/18/2022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CE82906-D277-474C-ADBD-D2B0C3B243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246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 err="1">
                <a:latin typeface="TimesNewRoman"/>
              </a:rPr>
              <a:t>Trecerea</a:t>
            </a:r>
            <a:r>
              <a:rPr lang="en-US" sz="1800" b="0" i="0" u="none" strike="noStrike" baseline="0" dirty="0">
                <a:latin typeface="TimesNewRoman"/>
              </a:rPr>
              <a:t> de la </a:t>
            </a:r>
            <a:r>
              <a:rPr lang="en-US" sz="1800" b="0" i="0" u="none" strike="noStrike" baseline="0" dirty="0" err="1">
                <a:latin typeface="TimesNewRoman"/>
              </a:rPr>
              <a:t>modelul</a:t>
            </a:r>
            <a:r>
              <a:rPr lang="en-US" sz="1800" b="0" i="0" u="none" strike="noStrike" baseline="0" dirty="0">
                <a:latin typeface="TimesNewRoman"/>
              </a:rPr>
              <a:t> </a:t>
            </a:r>
            <a:r>
              <a:rPr lang="en-US" sz="1800" b="0" i="0" u="none" strike="noStrike" baseline="0" dirty="0" err="1">
                <a:latin typeface="TimesNewRoman"/>
              </a:rPr>
              <a:t>matematic</a:t>
            </a:r>
            <a:r>
              <a:rPr lang="en-US" sz="1800" b="0" i="0" u="none" strike="noStrike" baseline="0" dirty="0">
                <a:latin typeface="TimesNewRoman"/>
              </a:rPr>
              <a:t> la </a:t>
            </a:r>
            <a:r>
              <a:rPr lang="en-US" sz="1800" b="0" i="0" u="none" strike="noStrike" baseline="0" dirty="0" err="1">
                <a:latin typeface="TimesNewRoman"/>
              </a:rPr>
              <a:t>cel</a:t>
            </a:r>
            <a:r>
              <a:rPr lang="en-US" sz="1800" b="0" i="0" u="none" strike="noStrike" baseline="0" dirty="0">
                <a:latin typeface="TimesNewRoman"/>
              </a:rPr>
              <a:t> numeric se face, </a:t>
            </a:r>
            <a:r>
              <a:rPr lang="en-US" sz="1800" b="0" i="0" u="none" strike="noStrike" baseline="0" dirty="0" err="1">
                <a:latin typeface="TimesNewRoman"/>
              </a:rPr>
              <a:t>în</a:t>
            </a:r>
            <a:endParaRPr lang="en-US" sz="1800" b="0" i="0" u="none" strike="noStrike" baseline="0" dirty="0">
              <a:latin typeface="TimesNewRoman"/>
            </a:endParaRPr>
          </a:p>
          <a:p>
            <a:pPr algn="l"/>
            <a:r>
              <a:rPr lang="en-US" sz="1800" b="0" i="0" u="none" strike="noStrike" baseline="0" dirty="0">
                <a:latin typeface="TimesNewRoman"/>
              </a:rPr>
              <a:t>general, pe </a:t>
            </a:r>
            <a:r>
              <a:rPr lang="en-US" sz="1800" b="0" i="0" u="none" strike="noStrike" baseline="0" dirty="0" err="1">
                <a:latin typeface="TimesNewRoman"/>
              </a:rPr>
              <a:t>baza</a:t>
            </a:r>
            <a:r>
              <a:rPr lang="en-US" sz="1800" b="0" i="0" u="none" strike="noStrike" baseline="0" dirty="0">
                <a:latin typeface="TimesNewRoman"/>
              </a:rPr>
              <a:t> </a:t>
            </a:r>
            <a:r>
              <a:rPr lang="en-US" sz="1800" b="0" i="0" u="none" strike="noStrike" baseline="0" dirty="0" err="1">
                <a:latin typeface="TimesNewRoman"/>
              </a:rPr>
              <a:t>unor</a:t>
            </a:r>
            <a:r>
              <a:rPr lang="en-US" sz="1800" b="0" i="0" u="none" strike="noStrike" baseline="0" dirty="0">
                <a:latin typeface="TimesNewRoman"/>
              </a:rPr>
              <a:t> </a:t>
            </a:r>
            <a:r>
              <a:rPr lang="en-US" sz="1800" b="0" i="0" u="none" strike="noStrike" baseline="0" dirty="0" err="1">
                <a:latin typeface="TimesNewRoman"/>
              </a:rPr>
              <a:t>aproximări</a:t>
            </a:r>
            <a:r>
              <a:rPr lang="en-US" sz="1800" b="0" i="0" u="none" strike="noStrike" baseline="0" dirty="0">
                <a:latin typeface="TimesNewRoman"/>
              </a:rPr>
              <a:t> </a:t>
            </a:r>
            <a:r>
              <a:rPr lang="en-US" sz="1800" b="0" i="0" u="none" strike="noStrike" baseline="0" dirty="0" err="1">
                <a:latin typeface="TimesNewRoman"/>
              </a:rPr>
              <a:t>și</a:t>
            </a:r>
            <a:r>
              <a:rPr lang="en-US" sz="1800" b="0" i="0" u="none" strike="noStrike" baseline="0" dirty="0">
                <a:latin typeface="TimesNewRoman"/>
              </a:rPr>
              <a:t> de </a:t>
            </a:r>
            <a:r>
              <a:rPr lang="en-US" sz="1800" b="0" i="0" u="none" strike="noStrike" baseline="0" dirty="0" err="1">
                <a:latin typeface="TimesNewRoman"/>
              </a:rPr>
              <a:t>aceea</a:t>
            </a:r>
            <a:r>
              <a:rPr lang="en-US" sz="1800" b="0" i="0" u="none" strike="noStrike" baseline="0" dirty="0">
                <a:latin typeface="TimesNewRoman"/>
              </a:rPr>
              <a:t> </a:t>
            </a:r>
            <a:r>
              <a:rPr lang="en-US" sz="1800" b="0" i="0" u="none" strike="noStrike" baseline="0" dirty="0" err="1">
                <a:latin typeface="TimesNewRoman"/>
              </a:rPr>
              <a:t>soluția</a:t>
            </a:r>
            <a:r>
              <a:rPr lang="en-US" sz="1800" b="0" i="0" u="none" strike="noStrike" baseline="0" dirty="0">
                <a:latin typeface="TimesNewRoman"/>
              </a:rPr>
              <a:t> </a:t>
            </a:r>
            <a:r>
              <a:rPr lang="en-US" sz="1800" b="0" i="0" u="none" strike="noStrike" baseline="0" dirty="0" err="1">
                <a:latin typeface="TimesNewRoman"/>
              </a:rPr>
              <a:t>oferită</a:t>
            </a:r>
            <a:r>
              <a:rPr lang="en-US" sz="1800" b="0" i="0" u="none" strike="noStrike" baseline="0" dirty="0">
                <a:latin typeface="TimesNewRoman"/>
              </a:rPr>
              <a:t> de</a:t>
            </a:r>
          </a:p>
          <a:p>
            <a:pPr algn="l"/>
            <a:r>
              <a:rPr lang="pt-BR" sz="1800" b="0" i="0" u="none" strike="noStrike" baseline="0" dirty="0">
                <a:latin typeface="TimesNewRoman"/>
              </a:rPr>
              <a:t>algoritmii rezultați ca urmare a aplicării metodelor numerice este, de</a:t>
            </a:r>
          </a:p>
          <a:p>
            <a:pPr algn="l"/>
            <a:r>
              <a:rPr lang="it-IT" sz="1800" b="0" i="0" u="none" strike="noStrike" baseline="0" dirty="0">
                <a:latin typeface="TimesNewRoman"/>
              </a:rPr>
              <a:t>cele mai multe ori, una aproximativă.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37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 err="1">
                <a:latin typeface="TimesNewRoman"/>
              </a:rPr>
              <a:t>Trecerea</a:t>
            </a:r>
            <a:r>
              <a:rPr lang="en-US" sz="1200" b="0" i="0" u="none" strike="noStrike" baseline="0" dirty="0">
                <a:latin typeface="TimesNewRoman"/>
              </a:rPr>
              <a:t> de la </a:t>
            </a:r>
            <a:r>
              <a:rPr lang="en-US" sz="1200" b="0" i="0" u="none" strike="noStrike" baseline="0" dirty="0" err="1">
                <a:latin typeface="TimesNewRoman"/>
              </a:rPr>
              <a:t>modelul</a:t>
            </a:r>
            <a:r>
              <a:rPr lang="en-US" sz="1200" b="0" i="0" u="none" strike="noStrike" baseline="0" dirty="0">
                <a:latin typeface="TimesNewRoman"/>
              </a:rPr>
              <a:t> </a:t>
            </a:r>
            <a:r>
              <a:rPr lang="en-US" sz="1200" b="0" i="0" u="none" strike="noStrike" baseline="0" dirty="0" err="1">
                <a:latin typeface="TimesNewRoman"/>
              </a:rPr>
              <a:t>matematic</a:t>
            </a:r>
            <a:r>
              <a:rPr lang="en-US" sz="1200" b="0" i="0" u="none" strike="noStrike" baseline="0" dirty="0">
                <a:latin typeface="TimesNewRoman"/>
              </a:rPr>
              <a:t> la </a:t>
            </a:r>
            <a:r>
              <a:rPr lang="en-US" sz="1200" b="0" i="0" u="none" strike="noStrike" baseline="0" dirty="0" err="1">
                <a:latin typeface="TimesNewRoman"/>
              </a:rPr>
              <a:t>cel</a:t>
            </a:r>
            <a:r>
              <a:rPr lang="en-US" sz="1200" b="0" i="0" u="none" strike="noStrike" baseline="0" dirty="0">
                <a:latin typeface="TimesNewRoman"/>
              </a:rPr>
              <a:t> numeric se face, </a:t>
            </a:r>
            <a:r>
              <a:rPr lang="en-US" sz="1200" b="0" i="0" u="none" strike="noStrike" baseline="0" dirty="0" err="1">
                <a:latin typeface="TimesNewRoman"/>
              </a:rPr>
              <a:t>în</a:t>
            </a:r>
            <a:endParaRPr lang="en-US" sz="1200" b="0" i="0" u="none" strike="noStrike" baseline="0" dirty="0">
              <a:latin typeface="TimesNewRoman"/>
            </a:endParaRPr>
          </a:p>
          <a:p>
            <a:pPr algn="l"/>
            <a:r>
              <a:rPr lang="en-US" sz="1200" b="0" i="0" u="none" strike="noStrike" baseline="0" dirty="0">
                <a:latin typeface="TimesNewRoman"/>
              </a:rPr>
              <a:t>general, pe </a:t>
            </a:r>
            <a:r>
              <a:rPr lang="en-US" sz="1200" b="0" i="0" u="none" strike="noStrike" baseline="0" dirty="0" err="1">
                <a:latin typeface="TimesNewRoman"/>
              </a:rPr>
              <a:t>baza</a:t>
            </a:r>
            <a:r>
              <a:rPr lang="en-US" sz="1200" b="0" i="0" u="none" strike="noStrike" baseline="0" dirty="0">
                <a:latin typeface="TimesNewRoman"/>
              </a:rPr>
              <a:t> </a:t>
            </a:r>
            <a:r>
              <a:rPr lang="en-US" sz="1200" b="0" i="0" u="none" strike="noStrike" baseline="0" dirty="0" err="1">
                <a:latin typeface="TimesNewRoman"/>
              </a:rPr>
              <a:t>unor</a:t>
            </a:r>
            <a:r>
              <a:rPr lang="en-US" sz="1200" b="0" i="0" u="none" strike="noStrike" baseline="0" dirty="0">
                <a:latin typeface="TimesNewRoman"/>
              </a:rPr>
              <a:t> </a:t>
            </a:r>
            <a:r>
              <a:rPr lang="en-US" sz="1200" b="0" i="0" u="none" strike="noStrike" baseline="0" dirty="0" err="1">
                <a:latin typeface="TimesNewRoman"/>
              </a:rPr>
              <a:t>aproximări</a:t>
            </a:r>
            <a:r>
              <a:rPr lang="en-US" sz="1200" b="0" i="0" u="none" strike="noStrike" baseline="0" dirty="0">
                <a:latin typeface="TimesNewRoman"/>
              </a:rPr>
              <a:t> </a:t>
            </a:r>
            <a:r>
              <a:rPr lang="en-US" sz="1200" b="0" i="0" u="none" strike="noStrike" baseline="0" dirty="0" err="1">
                <a:latin typeface="TimesNewRoman"/>
              </a:rPr>
              <a:t>și</a:t>
            </a:r>
            <a:r>
              <a:rPr lang="en-US" sz="1200" b="0" i="0" u="none" strike="noStrike" baseline="0" dirty="0">
                <a:latin typeface="TimesNewRoman"/>
              </a:rPr>
              <a:t> de </a:t>
            </a:r>
            <a:r>
              <a:rPr lang="en-US" sz="1200" b="0" i="0" u="none" strike="noStrike" baseline="0" dirty="0" err="1">
                <a:latin typeface="TimesNewRoman"/>
              </a:rPr>
              <a:t>aceea</a:t>
            </a:r>
            <a:r>
              <a:rPr lang="en-US" sz="1200" b="0" i="0" u="none" strike="noStrike" baseline="0" dirty="0">
                <a:latin typeface="TimesNewRoman"/>
              </a:rPr>
              <a:t> </a:t>
            </a:r>
            <a:r>
              <a:rPr lang="en-US" sz="1200" b="0" i="0" u="none" strike="noStrike" baseline="0" dirty="0" err="1">
                <a:latin typeface="TimesNewRoman"/>
              </a:rPr>
              <a:t>soluția</a:t>
            </a:r>
            <a:r>
              <a:rPr lang="en-US" sz="1200" b="0" i="0" u="none" strike="noStrike" baseline="0" dirty="0">
                <a:latin typeface="TimesNewRoman"/>
              </a:rPr>
              <a:t> </a:t>
            </a:r>
            <a:r>
              <a:rPr lang="en-US" sz="1200" b="0" i="0" u="none" strike="noStrike" baseline="0" dirty="0" err="1">
                <a:latin typeface="TimesNewRoman"/>
              </a:rPr>
              <a:t>oferită</a:t>
            </a:r>
            <a:r>
              <a:rPr lang="en-US" sz="1200" b="0" i="0" u="none" strike="noStrike" baseline="0" dirty="0">
                <a:latin typeface="TimesNewRoman"/>
              </a:rPr>
              <a:t> de</a:t>
            </a:r>
          </a:p>
          <a:p>
            <a:pPr algn="l"/>
            <a:r>
              <a:rPr lang="pt-BR" sz="1200" b="0" i="0" u="none" strike="noStrike" baseline="0" dirty="0">
                <a:latin typeface="TimesNewRoman"/>
              </a:rPr>
              <a:t>algoritmii rezultați ca urmare a aplicării metodelor numerice este, de</a:t>
            </a:r>
          </a:p>
          <a:p>
            <a:pPr algn="l"/>
            <a:r>
              <a:rPr lang="it-IT" sz="1200" b="0" i="0" u="none" strike="noStrike" baseline="0" dirty="0">
                <a:latin typeface="TimesNewRoman"/>
              </a:rPr>
              <a:t>cele mai multe ori, una aproximativă.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0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78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</a:t>
            </a:r>
            <a:r>
              <a:rPr lang="en-US" dirty="0" err="1"/>
              <a:t>alg</a:t>
            </a:r>
            <a:r>
              <a:rPr lang="en-US" dirty="0"/>
              <a:t> </a:t>
            </a:r>
            <a:r>
              <a:rPr lang="en-US" dirty="0" err="1"/>
              <a:t>numerici</a:t>
            </a:r>
            <a:r>
              <a:rPr lang="en-US" dirty="0"/>
              <a:t> </a:t>
            </a:r>
            <a:r>
              <a:rPr lang="en-US" dirty="0" err="1"/>
              <a:t>presupun</a:t>
            </a:r>
            <a:r>
              <a:rPr lang="en-US" dirty="0"/>
              <a:t> </a:t>
            </a:r>
            <a:r>
              <a:rPr lang="en-US" dirty="0" err="1"/>
              <a:t>efectuarea</a:t>
            </a:r>
            <a:r>
              <a:rPr lang="en-US" dirty="0"/>
              <a:t> de </a:t>
            </a:r>
            <a:r>
              <a:rPr lang="en-US" dirty="0" err="1"/>
              <a:t>calcule</a:t>
            </a:r>
            <a:r>
              <a:rPr lang="en-US" dirty="0"/>
              <a:t>. </a:t>
            </a:r>
            <a:r>
              <a:rPr lang="en-US" dirty="0" err="1"/>
              <a:t>Inainte</a:t>
            </a:r>
            <a:r>
              <a:rPr lang="en-US" dirty="0"/>
              <a:t> de </a:t>
            </a:r>
            <a:r>
              <a:rPr lang="en-US" dirty="0" err="1"/>
              <a:t>aparitia</a:t>
            </a:r>
            <a:r>
              <a:rPr lang="en-US" dirty="0"/>
              <a:t> calc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erau</a:t>
            </a:r>
            <a:r>
              <a:rPr lang="en-US" dirty="0"/>
              <a:t> </a:t>
            </a:r>
            <a:r>
              <a:rPr lang="en-US" dirty="0" err="1"/>
              <a:t>facute</a:t>
            </a:r>
            <a:r>
              <a:rPr lang="en-US" dirty="0"/>
              <a:t> de mana.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inventate</a:t>
            </a:r>
            <a:r>
              <a:rPr lang="en-US" dirty="0"/>
              <a:t> </a:t>
            </a:r>
            <a:r>
              <a:rPr lang="en-US" dirty="0" err="1"/>
              <a:t>masini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.- </a:t>
            </a:r>
            <a:r>
              <a:rPr lang="en-US" dirty="0" err="1"/>
              <a:t>calculatoare</a:t>
            </a:r>
            <a:r>
              <a:rPr lang="en-US" dirty="0"/>
              <a:t> </a:t>
            </a:r>
            <a:r>
              <a:rPr lang="en-US" dirty="0" err="1"/>
              <a:t>mecanice</a:t>
            </a:r>
            <a:r>
              <a:rPr lang="en-US" dirty="0"/>
              <a:t>: dispositive </a:t>
            </a:r>
            <a:r>
              <a:rPr lang="en-US" dirty="0" err="1"/>
              <a:t>mecanice</a:t>
            </a:r>
            <a:r>
              <a:rPr lang="en-US" dirty="0"/>
              <a:t> capable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efectueze</a:t>
            </a:r>
            <a:r>
              <a:rPr lang="en-US" dirty="0"/>
              <a:t> </a:t>
            </a:r>
            <a:r>
              <a:rPr lang="en-US" dirty="0" err="1"/>
              <a:t>operatiile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.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dirty="0"/>
              <a:t> – 1623. In </a:t>
            </a:r>
            <a:r>
              <a:rPr lang="en-US" dirty="0" err="1"/>
              <a:t>ordine</a:t>
            </a:r>
            <a:r>
              <a:rPr lang="en-US" dirty="0"/>
              <a:t>, in </a:t>
            </a:r>
            <a:r>
              <a:rPr lang="en-US" dirty="0" err="1"/>
              <a:t>sensul</a:t>
            </a:r>
            <a:r>
              <a:rPr lang="en-US" dirty="0"/>
              <a:t> </a:t>
            </a:r>
            <a:r>
              <a:rPr lang="en-US" dirty="0" err="1"/>
              <a:t>acelor</a:t>
            </a:r>
            <a:r>
              <a:rPr lang="en-US" dirty="0"/>
              <a:t> de </a:t>
            </a:r>
            <a:r>
              <a:rPr lang="en-US" dirty="0" err="1"/>
              <a:t>ceasornic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86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21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Odata</a:t>
            </a:r>
            <a:r>
              <a:rPr lang="en-US" dirty="0"/>
              <a:t> cu </a:t>
            </a:r>
            <a:r>
              <a:rPr lang="en-US" dirty="0" err="1"/>
              <a:t>inventarea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 </a:t>
            </a:r>
            <a:r>
              <a:rPr lang="en-US" dirty="0" err="1"/>
              <a:t>moderne</a:t>
            </a:r>
            <a:r>
              <a:rPr lang="en-US" dirty="0"/>
              <a:t>,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descoperite</a:t>
            </a:r>
            <a:r>
              <a:rPr lang="en-US" dirty="0"/>
              <a:t> tot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revazute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dirty="0"/>
              <a:t>, s-a </a:t>
            </a:r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suportul</a:t>
            </a:r>
            <a:r>
              <a:rPr lang="en-US" dirty="0"/>
              <a:t> theoretic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in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domenii</a:t>
            </a:r>
            <a:r>
              <a:rPr lang="en-US" dirty="0"/>
              <a:t>.</a:t>
            </a:r>
          </a:p>
          <a:p>
            <a:r>
              <a:rPr lang="en-US" dirty="0"/>
              <a:t>Sqrt(2) –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1 million de </a:t>
            </a:r>
            <a:r>
              <a:rPr lang="en-US" dirty="0" err="1"/>
              <a:t>cifre</a:t>
            </a:r>
            <a:r>
              <a:rPr lang="en-US" dirty="0"/>
              <a:t> https://apod.nasa.gov/htmltest/gifcity/sqrt2.1mil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3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Odata</a:t>
            </a:r>
            <a:r>
              <a:rPr lang="en-US" dirty="0"/>
              <a:t> cu </a:t>
            </a:r>
            <a:r>
              <a:rPr lang="en-US" dirty="0" err="1"/>
              <a:t>inventarea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 </a:t>
            </a:r>
            <a:r>
              <a:rPr lang="en-US" dirty="0" err="1"/>
              <a:t>moderne</a:t>
            </a:r>
            <a:r>
              <a:rPr lang="en-US" dirty="0"/>
              <a:t>,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descoperite</a:t>
            </a:r>
            <a:r>
              <a:rPr lang="en-US" dirty="0"/>
              <a:t> tot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revazute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dirty="0"/>
              <a:t>, s-a </a:t>
            </a:r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suportul</a:t>
            </a:r>
            <a:r>
              <a:rPr lang="en-US" dirty="0"/>
              <a:t> theoretic cat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in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domenii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E82906-D277-474C-ADBD-D2B0C3B243CD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59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4881C0-A209-46F4-8992-9849B0B4EE89}" type="datetimeFigureOut">
              <a:rPr lang="en-US" smtClean="0"/>
              <a:pPr>
                <a:defRPr/>
              </a:pPr>
              <a:t>2/18/2022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B60F5A-5D33-4EAE-B827-A21D71B18F0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1EFFD0-D977-44C4-9A4C-BEFC411D6F35}" type="datetimeFigureOut">
              <a:rPr lang="en-US" smtClean="0"/>
              <a:pPr>
                <a:defRPr/>
              </a:pPr>
              <a:t>2/18/2022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DBD110-B777-40F2-810D-DBF3904B53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EEEF1-3F2C-48B9-B3B5-F8250F2612AF}" type="datetimeFigureOut">
              <a:rPr lang="en-US" smtClean="0"/>
              <a:pPr>
                <a:defRPr/>
              </a:pPr>
              <a:t>2/18/2022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0F09B-42D0-425B-A57D-A216B1AD457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DF2072-B5C4-4DDC-88B7-8E2244168701}" type="datetimeFigureOut">
              <a:rPr lang="en-US" smtClean="0"/>
              <a:pPr>
                <a:defRPr/>
              </a:pPr>
              <a:t>2/18/2022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10CB5-7F56-4D0F-8680-46947EF3BE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7C4896-849F-4896-BFD4-191EF7B0C1BB}" type="datetimeFigureOut">
              <a:rPr lang="en-US" smtClean="0"/>
              <a:pPr>
                <a:defRPr/>
              </a:pPr>
              <a:t>2/18/2022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9B9625-F08E-4C63-8D0D-ADA78CEE777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EF7E11-BC86-4202-91E1-B67F74B78D51}" type="datetimeFigureOut">
              <a:rPr lang="en-US" smtClean="0"/>
              <a:pPr>
                <a:defRPr/>
              </a:pPr>
              <a:t>2/18/2022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2A30F-6856-4997-8D8C-ECA91FACC9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1424A2-7613-4F5A-9AA5-D9094E9BDAC2}" type="datetimeFigureOut">
              <a:rPr lang="en-US" smtClean="0"/>
              <a:pPr>
                <a:defRPr/>
              </a:pPr>
              <a:t>2/18/2022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130C0-B8FE-4649-8D67-750FB78D66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EEE31F-3B0D-45DC-9975-8E67A07F852B}" type="datetimeFigureOut">
              <a:rPr lang="en-US" smtClean="0"/>
              <a:pPr>
                <a:defRPr/>
              </a:pPr>
              <a:t>2/18/2022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A51CC-5E79-4FEF-A5F1-84356081428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391C0E-138B-4A99-AB92-1D9ED4D5BE6E}" type="datetimeFigureOut">
              <a:rPr lang="en-US" smtClean="0"/>
              <a:pPr>
                <a:defRPr/>
              </a:pPr>
              <a:t>2/18/2022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201E2-2E31-4566-B402-0E80D3F8709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8D3AB9-41B5-4883-9167-9BF0881C4854}" type="datetimeFigureOut">
              <a:rPr lang="en-US" smtClean="0"/>
              <a:pPr>
                <a:defRPr/>
              </a:pPr>
              <a:t>2/18/2022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DB7BB-D7BE-4D86-A100-D25CF498273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C16865-FE95-445E-A951-C5B3F1DB2B38}" type="datetimeFigureOut">
              <a:rPr lang="en-US" smtClean="0"/>
              <a:pPr>
                <a:defRPr/>
              </a:pPr>
              <a:t>2/18/2022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E2DC2-2C66-405D-BD6A-5C903418B6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AA1ADC-C1B5-4892-9F81-E8C9D4AC7927}" type="datetimeFigureOut">
              <a:rPr lang="en-US" smtClean="0"/>
              <a:pPr>
                <a:defRPr/>
              </a:pPr>
              <a:t>2/18/2022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A854F-94DD-424F-830A-DEF5AD644F7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umerical_analysis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2T_158EsO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od.nasa.gov/htmltest/gifcity/sqrt2.1mi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athworks.com/products/matlab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reemat.sourceforge.net/" TargetMode="External"/><Relationship Id="rId2" Type="http://schemas.openxmlformats.org/officeDocument/2006/relationships/hyperlink" Target="http://www.mathworks.com/products/matlab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520700"/>
            <a:ext cx="78867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743" y="958852"/>
            <a:ext cx="7148513" cy="2514597"/>
          </a:xfrm>
        </p:spPr>
        <p:txBody>
          <a:bodyPr anchor="b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7000" dirty="0">
                <a:solidFill>
                  <a:srgbClr val="FFFFFF"/>
                </a:solidFill>
              </a:rPr>
              <a:t>CALCUL NUMERIC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997743" y="4305300"/>
            <a:ext cx="7188994" cy="1454150"/>
          </a:xfrm>
        </p:spPr>
        <p:txBody>
          <a:bodyPr>
            <a:normAutofit/>
          </a:bodyPr>
          <a:lstStyle/>
          <a:p>
            <a:pPr marR="0" eaLnBrk="1" hangingPunct="1"/>
            <a:r>
              <a:rPr lang="en-GB" sz="2800" b="1" dirty="0"/>
              <a:t>Curs </a:t>
            </a:r>
            <a:r>
              <a:rPr lang="en-GB" sz="2800" b="1" dirty="0" err="1"/>
              <a:t>pentru</a:t>
            </a:r>
            <a:r>
              <a:rPr lang="en-GB" sz="2800" b="1" dirty="0"/>
              <a:t> </a:t>
            </a:r>
            <a:r>
              <a:rPr lang="en-GB" sz="2800" b="1" dirty="0" err="1"/>
              <a:t>anul</a:t>
            </a:r>
            <a:r>
              <a:rPr lang="en-GB" sz="2800" b="1" dirty="0"/>
              <a:t> I</a:t>
            </a:r>
          </a:p>
          <a:p>
            <a:pPr marR="0" eaLnBrk="1" hangingPunct="1"/>
            <a:r>
              <a:rPr lang="en-GB" sz="2800" b="1" dirty="0" err="1"/>
              <a:t>Facultatea</a:t>
            </a:r>
            <a:r>
              <a:rPr lang="en-GB" sz="2800" b="1" dirty="0"/>
              <a:t> de Informatica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6051772" y="6277132"/>
            <a:ext cx="2584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Lucida Sans Unicode" pitchFamily="34" charset="0"/>
              </a:rPr>
              <a:t> </a:t>
            </a:r>
            <a:endParaRPr lang="en-GB"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645026" y="5373216"/>
            <a:ext cx="4247454" cy="10081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 + 24/60 + 51/60</a:t>
            </a:r>
            <a:r>
              <a:rPr lang="en-US" baseline="30000" dirty="0"/>
              <a:t>2</a:t>
            </a:r>
            <a:r>
              <a:rPr lang="en-US" dirty="0"/>
              <a:t> + 10/60</a:t>
            </a:r>
            <a:r>
              <a:rPr lang="en-US" baseline="30000" dirty="0"/>
              <a:t>3</a:t>
            </a:r>
            <a:r>
              <a:rPr lang="en-US" dirty="0"/>
              <a:t>= 1.41421296…</a:t>
            </a:r>
          </a:p>
          <a:p>
            <a:r>
              <a:rPr lang="en-US" baseline="30000" dirty="0">
                <a:hlinkClick r:id="rId3"/>
              </a:rPr>
              <a:t>http://en.wikipedia.org/wiki/Numerical_analysis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" y="1444294"/>
            <a:ext cx="4040188" cy="486502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al </a:t>
            </a:r>
            <a:r>
              <a:rPr lang="en-US" dirty="0" err="1"/>
              <a:t>diferitelor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au </a:t>
            </a:r>
            <a:r>
              <a:rPr lang="en-US" dirty="0" err="1"/>
              <a:t>aparut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de </a:t>
            </a:r>
            <a:r>
              <a:rPr lang="en-US" dirty="0" err="1"/>
              <a:t>inventarea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.</a:t>
            </a:r>
          </a:p>
          <a:p>
            <a:r>
              <a:rPr lang="en-US" dirty="0"/>
              <a:t>Inca din </a:t>
            </a:r>
            <a:r>
              <a:rPr lang="en-US" dirty="0" err="1"/>
              <a:t>vremuri</a:t>
            </a:r>
            <a:r>
              <a:rPr lang="en-US" dirty="0"/>
              <a:t> </a:t>
            </a:r>
            <a:r>
              <a:rPr lang="en-US" dirty="0" err="1"/>
              <a:t>stravechi</a:t>
            </a:r>
            <a:r>
              <a:rPr lang="en-US" dirty="0"/>
              <a:t> </a:t>
            </a:r>
            <a:r>
              <a:rPr lang="en-US" dirty="0" err="1"/>
              <a:t>omenirea</a:t>
            </a:r>
            <a:r>
              <a:rPr lang="en-US" dirty="0"/>
              <a:t> a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gaseasca</a:t>
            </a:r>
            <a:r>
              <a:rPr lang="en-US" dirty="0"/>
              <a:t> </a:t>
            </a:r>
            <a:r>
              <a:rPr lang="en-US" dirty="0" err="1"/>
              <a:t>solutii</a:t>
            </a:r>
            <a:r>
              <a:rPr lang="en-US" dirty="0"/>
              <a:t> </a:t>
            </a:r>
            <a:r>
              <a:rPr lang="en-US" dirty="0" err="1"/>
              <a:t>aproximative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apropriate</a:t>
            </a:r>
            <a:r>
              <a:rPr lang="en-US" dirty="0"/>
              <a:t> de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exacte</a:t>
            </a:r>
            <a:r>
              <a:rPr lang="en-US" dirty="0"/>
              <a:t>.</a:t>
            </a:r>
          </a:p>
          <a:p>
            <a:r>
              <a:rPr lang="en-US" dirty="0"/>
              <a:t>Una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dirty="0"/>
              <a:t> </a:t>
            </a:r>
            <a:r>
              <a:rPr lang="en-US" dirty="0" err="1"/>
              <a:t>dovezi</a:t>
            </a:r>
            <a:r>
              <a:rPr lang="en-US" dirty="0"/>
              <a:t> 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descoperirea</a:t>
            </a:r>
            <a:r>
              <a:rPr lang="en-US" dirty="0"/>
              <a:t> </a:t>
            </a:r>
            <a:r>
              <a:rPr lang="en-US" dirty="0" err="1"/>
              <a:t>primelor</a:t>
            </a:r>
            <a:r>
              <a:rPr lang="en-US" dirty="0"/>
              <a:t> 6 </a:t>
            </a:r>
            <a:r>
              <a:rPr lang="en-US" dirty="0" err="1"/>
              <a:t>cifre</a:t>
            </a:r>
            <a:r>
              <a:rPr lang="en-US" dirty="0"/>
              <a:t> ale </a:t>
            </a:r>
            <a:r>
              <a:rPr lang="en-US" dirty="0" err="1"/>
              <a:t>numarului</a:t>
            </a:r>
            <a:r>
              <a:rPr lang="en-US" dirty="0"/>
              <a:t>             – tablita de </a:t>
            </a:r>
            <a:r>
              <a:rPr lang="en-US" dirty="0" err="1"/>
              <a:t>lut</a:t>
            </a:r>
            <a:r>
              <a:rPr lang="en-US" dirty="0"/>
              <a:t> </a:t>
            </a:r>
            <a:r>
              <a:rPr lang="en-US" dirty="0" err="1"/>
              <a:t>babiloniana</a:t>
            </a:r>
            <a:r>
              <a:rPr lang="en-US" dirty="0"/>
              <a:t>   (1800-1600 </a:t>
            </a:r>
            <a:r>
              <a:rPr lang="en-US" dirty="0" err="1"/>
              <a:t>iHr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Content Placeholder 8" descr="Ybc7289-bw.jpg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4718844" y="1340768"/>
            <a:ext cx="4041775" cy="3766743"/>
          </a:xfr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505885"/>
              </p:ext>
            </p:extLst>
          </p:nvPr>
        </p:nvGraphicFramePr>
        <p:xfrm>
          <a:off x="3203848" y="4922219"/>
          <a:ext cx="504056" cy="45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41091" imgH="215713" progId="Equation.3">
                  <p:embed/>
                </p:oleObj>
              </mc:Choice>
              <mc:Fallback>
                <p:oleObj name="Equation" r:id="rId5" imgW="241091" imgH="21571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922219"/>
                        <a:ext cx="504056" cy="4509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Istoric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endParaRPr lang="en-US" sz="1900" dirty="0"/>
          </a:p>
          <a:p>
            <a:r>
              <a:rPr lang="en-US" sz="1900" dirty="0"/>
              <a:t>Multi </a:t>
            </a:r>
            <a:r>
              <a:rPr lang="en-US" sz="1900" dirty="0" err="1"/>
              <a:t>mari</a:t>
            </a:r>
            <a:r>
              <a:rPr lang="en-US" sz="1900" dirty="0"/>
              <a:t> </a:t>
            </a:r>
            <a:r>
              <a:rPr lang="en-US" sz="1900" dirty="0" err="1"/>
              <a:t>matematicieni</a:t>
            </a:r>
            <a:r>
              <a:rPr lang="en-US" sz="1900" dirty="0"/>
              <a:t> s-au </a:t>
            </a:r>
            <a:r>
              <a:rPr lang="en-US" sz="1900" dirty="0" err="1"/>
              <a:t>ocupat</a:t>
            </a:r>
            <a:r>
              <a:rPr lang="en-US" sz="1900" dirty="0"/>
              <a:t> cu </a:t>
            </a:r>
            <a:r>
              <a:rPr lang="en-US" sz="1900" dirty="0" err="1"/>
              <a:t>rezolvarea</a:t>
            </a:r>
            <a:r>
              <a:rPr lang="en-US" sz="1900" dirty="0"/>
              <a:t> </a:t>
            </a:r>
            <a:r>
              <a:rPr lang="en-US" sz="1900" dirty="0" err="1"/>
              <a:t>unor</a:t>
            </a:r>
            <a:r>
              <a:rPr lang="en-US" sz="1900" dirty="0"/>
              <a:t> </a:t>
            </a:r>
            <a:r>
              <a:rPr lang="en-US" sz="1900" dirty="0" err="1"/>
              <a:t>probleme</a:t>
            </a:r>
            <a:r>
              <a:rPr lang="en-US" sz="1900" dirty="0"/>
              <a:t> </a:t>
            </a:r>
            <a:r>
              <a:rPr lang="en-US" sz="1900" dirty="0" err="1"/>
              <a:t>celebre</a:t>
            </a:r>
            <a:r>
              <a:rPr lang="en-US" sz="1900" dirty="0"/>
              <a:t> </a:t>
            </a:r>
            <a:r>
              <a:rPr lang="en-US" sz="1900" dirty="0" err="1"/>
              <a:t>contribuind</a:t>
            </a:r>
            <a:r>
              <a:rPr lang="en-US" sz="1900" dirty="0"/>
              <a:t> la </a:t>
            </a:r>
            <a:r>
              <a:rPr lang="en-US" sz="1900" dirty="0" err="1"/>
              <a:t>descoperirea</a:t>
            </a:r>
            <a:r>
              <a:rPr lang="en-US" sz="1900" dirty="0"/>
              <a:t> </a:t>
            </a:r>
            <a:r>
              <a:rPr lang="en-US" sz="1900" dirty="0" err="1"/>
              <a:t>si</a:t>
            </a:r>
            <a:r>
              <a:rPr lang="en-US" sz="1900" dirty="0"/>
              <a:t> </a:t>
            </a:r>
            <a:r>
              <a:rPr lang="en-US" sz="1900" dirty="0" err="1"/>
              <a:t>dezvoltarea</a:t>
            </a:r>
            <a:r>
              <a:rPr lang="en-US" sz="1900" dirty="0"/>
              <a:t> de </a:t>
            </a:r>
            <a:r>
              <a:rPr lang="en-US" sz="1900" dirty="0" err="1"/>
              <a:t>metode</a:t>
            </a:r>
            <a:r>
              <a:rPr lang="en-US" sz="1900" dirty="0"/>
              <a:t> </a:t>
            </a:r>
            <a:r>
              <a:rPr lang="en-US" sz="1900" dirty="0" err="1"/>
              <a:t>numerice</a:t>
            </a:r>
            <a:r>
              <a:rPr lang="en-US" sz="1900" dirty="0"/>
              <a:t>, </a:t>
            </a:r>
            <a:r>
              <a:rPr lang="en-US" sz="1900" dirty="0" err="1"/>
              <a:t>acest</a:t>
            </a:r>
            <a:r>
              <a:rPr lang="en-US" sz="1900" dirty="0"/>
              <a:t> </a:t>
            </a:r>
            <a:r>
              <a:rPr lang="en-US" sz="1900" dirty="0" err="1"/>
              <a:t>lucru</a:t>
            </a:r>
            <a:r>
              <a:rPr lang="en-US" sz="1900" dirty="0"/>
              <a:t> </a:t>
            </a:r>
            <a:r>
              <a:rPr lang="en-US" sz="1900" dirty="0" err="1"/>
              <a:t>fiind</a:t>
            </a:r>
            <a:r>
              <a:rPr lang="en-US" sz="1900" dirty="0"/>
              <a:t> </a:t>
            </a:r>
            <a:r>
              <a:rPr lang="en-US" sz="1900" dirty="0" err="1"/>
              <a:t>sugerat</a:t>
            </a:r>
            <a:r>
              <a:rPr lang="en-US" sz="1900" dirty="0"/>
              <a:t> </a:t>
            </a:r>
            <a:r>
              <a:rPr lang="en-US" sz="1900" dirty="0" err="1"/>
              <a:t>si</a:t>
            </a:r>
            <a:r>
              <a:rPr lang="en-US" sz="1900" dirty="0"/>
              <a:t> </a:t>
            </a:r>
            <a:r>
              <a:rPr lang="en-US" sz="1900" dirty="0" err="1"/>
              <a:t>prin</a:t>
            </a:r>
            <a:r>
              <a:rPr lang="en-US" sz="1900" dirty="0"/>
              <a:t> </a:t>
            </a:r>
            <a:r>
              <a:rPr lang="en-US" sz="1900" dirty="0" err="1"/>
              <a:t>numele</a:t>
            </a:r>
            <a:r>
              <a:rPr lang="en-US" sz="1900" dirty="0"/>
              <a:t> </a:t>
            </a:r>
            <a:r>
              <a:rPr lang="en-US" sz="1900" dirty="0" err="1"/>
              <a:t>multor</a:t>
            </a:r>
            <a:r>
              <a:rPr lang="en-US" sz="1900" dirty="0"/>
              <a:t> </a:t>
            </a:r>
            <a:r>
              <a:rPr lang="en-US" sz="1900" dirty="0" err="1"/>
              <a:t>algoritmi</a:t>
            </a:r>
            <a:r>
              <a:rPr lang="en-US" sz="1900" dirty="0"/>
              <a:t> din </a:t>
            </a:r>
            <a:r>
              <a:rPr lang="en-US" sz="1900" dirty="0" err="1"/>
              <a:t>analiza</a:t>
            </a:r>
            <a:r>
              <a:rPr lang="en-US" sz="1900" dirty="0"/>
              <a:t> </a:t>
            </a:r>
            <a:r>
              <a:rPr lang="en-US" sz="1900" dirty="0" err="1"/>
              <a:t>numerica</a:t>
            </a:r>
            <a:r>
              <a:rPr lang="en-US" sz="1900" dirty="0"/>
              <a:t>: </a:t>
            </a:r>
          </a:p>
          <a:p>
            <a:pPr lvl="1"/>
            <a:r>
              <a:rPr lang="en-US" sz="1900" dirty="0" err="1"/>
              <a:t>Metoda</a:t>
            </a:r>
            <a:r>
              <a:rPr lang="en-US" sz="1900" dirty="0"/>
              <a:t> </a:t>
            </a:r>
            <a:r>
              <a:rPr lang="en-US" sz="1900" dirty="0" err="1"/>
              <a:t>lui</a:t>
            </a:r>
            <a:r>
              <a:rPr lang="en-US" sz="1900" dirty="0"/>
              <a:t> Newton – </a:t>
            </a:r>
            <a:r>
              <a:rPr lang="en-US" sz="1900" dirty="0" err="1"/>
              <a:t>pt</a:t>
            </a:r>
            <a:r>
              <a:rPr lang="en-US" sz="1900" dirty="0"/>
              <a:t> </a:t>
            </a:r>
            <a:r>
              <a:rPr lang="en-US" sz="1900" dirty="0" err="1"/>
              <a:t>gasirea</a:t>
            </a:r>
            <a:r>
              <a:rPr lang="en-US" sz="1900" dirty="0"/>
              <a:t> rad </a:t>
            </a:r>
            <a:r>
              <a:rPr lang="en-US" sz="1900" dirty="0" err="1"/>
              <a:t>unei</a:t>
            </a:r>
            <a:r>
              <a:rPr lang="en-US" sz="1900" dirty="0"/>
              <a:t> </a:t>
            </a:r>
            <a:r>
              <a:rPr lang="en-US" sz="1900" dirty="0" err="1"/>
              <a:t>functii</a:t>
            </a:r>
            <a:r>
              <a:rPr lang="en-US" sz="1900" dirty="0"/>
              <a:t> f(x)=0 </a:t>
            </a:r>
          </a:p>
          <a:p>
            <a:pPr marL="457200" lvl="1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      Newton (1642-1726)</a:t>
            </a:r>
          </a:p>
          <a:p>
            <a:pPr lvl="1"/>
            <a:r>
              <a:rPr lang="en-US" sz="1900" dirty="0" err="1"/>
              <a:t>Polinoamele</a:t>
            </a:r>
            <a:r>
              <a:rPr lang="en-US" sz="1900" dirty="0"/>
              <a:t> de </a:t>
            </a:r>
            <a:r>
              <a:rPr lang="en-US" sz="1900" dirty="0" err="1"/>
              <a:t>interpolare</a:t>
            </a:r>
            <a:r>
              <a:rPr lang="en-US" sz="1900" dirty="0"/>
              <a:t> </a:t>
            </a:r>
            <a:r>
              <a:rPr lang="en-US" sz="1900" dirty="0">
                <a:solidFill>
                  <a:srgbClr val="FF0000"/>
                </a:solidFill>
              </a:rPr>
              <a:t>Lagrange (1736-1813)</a:t>
            </a:r>
          </a:p>
          <a:p>
            <a:pPr lvl="1"/>
            <a:r>
              <a:rPr lang="en-US" sz="1900" dirty="0" err="1"/>
              <a:t>metoda</a:t>
            </a:r>
            <a:r>
              <a:rPr lang="en-US" sz="1900" dirty="0"/>
              <a:t> </a:t>
            </a:r>
            <a:r>
              <a:rPr lang="en-US" sz="1900" dirty="0" err="1"/>
              <a:t>lui</a:t>
            </a:r>
            <a:r>
              <a:rPr lang="en-US" sz="1900" dirty="0"/>
              <a:t> Euler – </a:t>
            </a:r>
            <a:r>
              <a:rPr lang="en-US" sz="1900" dirty="0" err="1"/>
              <a:t>pt</a:t>
            </a:r>
            <a:r>
              <a:rPr lang="en-US" sz="1900" dirty="0"/>
              <a:t> </a:t>
            </a:r>
            <a:r>
              <a:rPr lang="en-US" sz="1900" dirty="0" err="1"/>
              <a:t>rezolvarea</a:t>
            </a:r>
            <a:r>
              <a:rPr lang="en-US" sz="1900" dirty="0"/>
              <a:t> </a:t>
            </a:r>
            <a:r>
              <a:rPr lang="en-US" sz="1900" dirty="0" err="1"/>
              <a:t>ecuatiilor</a:t>
            </a:r>
            <a:r>
              <a:rPr lang="en-US" sz="1900" dirty="0"/>
              <a:t> </a:t>
            </a:r>
            <a:r>
              <a:rPr lang="en-US" sz="1900" dirty="0" err="1"/>
              <a:t>diferentiale</a:t>
            </a:r>
            <a:r>
              <a:rPr lang="en-US" sz="1900" dirty="0"/>
              <a:t> </a:t>
            </a:r>
            <a:r>
              <a:rPr lang="en-US" sz="1900" dirty="0" err="1"/>
              <a:t>ordinale</a:t>
            </a:r>
            <a:r>
              <a:rPr lang="en-US" sz="1900" dirty="0"/>
              <a:t>; </a:t>
            </a:r>
            <a:r>
              <a:rPr lang="en-US" sz="1900" dirty="0">
                <a:solidFill>
                  <a:srgbClr val="FF0000"/>
                </a:solidFill>
              </a:rPr>
              <a:t>Euler(1707-1783)</a:t>
            </a:r>
          </a:p>
          <a:p>
            <a:pPr lvl="1"/>
            <a:r>
              <a:rPr lang="en-US" sz="1900" dirty="0" err="1"/>
              <a:t>Metoda</a:t>
            </a:r>
            <a:r>
              <a:rPr lang="en-US" sz="1900" dirty="0"/>
              <a:t> </a:t>
            </a:r>
            <a:r>
              <a:rPr lang="en-US" sz="1900" dirty="0" err="1"/>
              <a:t>eliminarii</a:t>
            </a:r>
            <a:r>
              <a:rPr lang="en-US" sz="1900" dirty="0"/>
              <a:t> a </a:t>
            </a:r>
            <a:r>
              <a:rPr lang="en-US" sz="1900" dirty="0" err="1"/>
              <a:t>lui</a:t>
            </a:r>
            <a:r>
              <a:rPr lang="en-US" sz="1900" dirty="0"/>
              <a:t> Gauss – </a:t>
            </a:r>
            <a:r>
              <a:rPr lang="en-US" sz="1900" dirty="0" err="1"/>
              <a:t>rezolvarea</a:t>
            </a:r>
            <a:r>
              <a:rPr lang="en-US" sz="1900" dirty="0"/>
              <a:t> </a:t>
            </a:r>
            <a:r>
              <a:rPr lang="en-US" sz="1900" dirty="0" err="1"/>
              <a:t>unui</a:t>
            </a:r>
            <a:r>
              <a:rPr lang="en-US" sz="1900" dirty="0"/>
              <a:t> sist de </a:t>
            </a:r>
            <a:r>
              <a:rPr lang="en-US" sz="1900" dirty="0" err="1"/>
              <a:t>ecuatii</a:t>
            </a:r>
            <a:r>
              <a:rPr lang="en-US" sz="1900" dirty="0"/>
              <a:t> </a:t>
            </a:r>
            <a:r>
              <a:rPr lang="en-US" sz="1900" dirty="0" err="1"/>
              <a:t>liniare</a:t>
            </a:r>
            <a:r>
              <a:rPr lang="en-US" sz="1900" dirty="0"/>
              <a:t>; </a:t>
            </a:r>
            <a:r>
              <a:rPr lang="en-US" sz="1900" dirty="0">
                <a:solidFill>
                  <a:srgbClr val="FF0000"/>
                </a:solidFill>
              </a:rPr>
              <a:t>Gauss(1777-1855)</a:t>
            </a:r>
          </a:p>
          <a:p>
            <a:r>
              <a:rPr lang="en-US" sz="1900" dirty="0" err="1"/>
              <a:t>Metodele</a:t>
            </a:r>
            <a:r>
              <a:rPr lang="en-US" sz="1900" dirty="0"/>
              <a:t> </a:t>
            </a:r>
            <a:r>
              <a:rPr lang="en-US" sz="1900" dirty="0" err="1"/>
              <a:t>numerice</a:t>
            </a:r>
            <a:r>
              <a:rPr lang="en-US" sz="1900" dirty="0"/>
              <a:t> s-au </a:t>
            </a:r>
            <a:r>
              <a:rPr lang="en-US" sz="1900" dirty="0" err="1"/>
              <a:t>dezvoltat</a:t>
            </a:r>
            <a:r>
              <a:rPr lang="en-US" sz="1900" dirty="0"/>
              <a:t> f </a:t>
            </a:r>
            <a:r>
              <a:rPr lang="en-US" sz="1900" dirty="0" err="1"/>
              <a:t>mult</a:t>
            </a:r>
            <a:r>
              <a:rPr lang="en-US" sz="1900" dirty="0"/>
              <a:t> in </a:t>
            </a:r>
            <a:r>
              <a:rPr lang="en-US" sz="1900" dirty="0" err="1"/>
              <a:t>ultimii</a:t>
            </a:r>
            <a:r>
              <a:rPr lang="en-US" sz="1900" dirty="0"/>
              <a:t> ani, </a:t>
            </a:r>
            <a:r>
              <a:rPr lang="en-US" sz="1900" dirty="0" err="1"/>
              <a:t>odata</a:t>
            </a:r>
            <a:r>
              <a:rPr lang="en-US" sz="1900" dirty="0"/>
              <a:t> cu </a:t>
            </a:r>
            <a:r>
              <a:rPr lang="en-US" sz="1900" dirty="0" err="1"/>
              <a:t>dezvoltarea</a:t>
            </a:r>
            <a:r>
              <a:rPr lang="en-US" sz="1900" dirty="0"/>
              <a:t> </a:t>
            </a:r>
            <a:r>
              <a:rPr lang="en-US" sz="1900" dirty="0" err="1"/>
              <a:t>tehnicii</a:t>
            </a:r>
            <a:r>
              <a:rPr lang="en-US" sz="1900" dirty="0"/>
              <a:t> de </a:t>
            </a:r>
            <a:r>
              <a:rPr lang="en-US" sz="1900" dirty="0" err="1"/>
              <a:t>calcul</a:t>
            </a:r>
            <a:r>
              <a:rPr lang="en-US" sz="1900" dirty="0"/>
              <a:t>.</a:t>
            </a:r>
          </a:p>
          <a:p>
            <a:pPr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Calculele</a:t>
            </a:r>
            <a:r>
              <a:rPr lang="en-US" dirty="0"/>
              <a:t> </a:t>
            </a:r>
            <a:r>
              <a:rPr lang="en-US" dirty="0" err="1"/>
              <a:t>numerice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Calculele</a:t>
            </a:r>
            <a:r>
              <a:rPr lang="en-US" dirty="0"/>
              <a:t> </a:t>
            </a:r>
            <a:r>
              <a:rPr lang="en-US" dirty="0" err="1"/>
              <a:t>erau</a:t>
            </a:r>
            <a:r>
              <a:rPr lang="en-US" dirty="0"/>
              <a:t> </a:t>
            </a:r>
            <a:r>
              <a:rPr lang="en-US" dirty="0" err="1"/>
              <a:t>facute</a:t>
            </a:r>
            <a:r>
              <a:rPr lang="en-US" dirty="0"/>
              <a:t> de mana </a:t>
            </a:r>
          </a:p>
          <a:p>
            <a:r>
              <a:rPr lang="en-US" dirty="0" err="1"/>
              <a:t>Abacul</a:t>
            </a:r>
            <a:r>
              <a:rPr lang="en-US" dirty="0"/>
              <a:t> – </a:t>
            </a:r>
            <a:r>
              <a:rPr lang="en-US" dirty="0" err="1"/>
              <a:t>inca</a:t>
            </a:r>
            <a:r>
              <a:rPr lang="en-US" dirty="0"/>
              <a:t> din </a:t>
            </a:r>
            <a:r>
              <a:rPr lang="en-US" dirty="0" err="1"/>
              <a:t>antichitate</a:t>
            </a:r>
            <a:r>
              <a:rPr lang="en-US" dirty="0"/>
              <a:t> –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calcule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abac chinezesc&#10;&#10;Description generated with high confidence">
            <a:extLst>
              <a:ext uri="{FF2B5EF4-FFF2-40B4-BE49-F238E27FC236}">
                <a16:creationId xmlns:a16="http://schemas.microsoft.com/office/drawing/2014/main" id="{08FAA762-4C89-4D20-9575-DB824AC44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87080"/>
            <a:ext cx="3137615" cy="184192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157726-AE99-43EB-B9CA-94B65C5DAB0B}"/>
              </a:ext>
            </a:extLst>
          </p:cNvPr>
          <p:cNvSpPr/>
          <p:nvPr/>
        </p:nvSpPr>
        <p:spPr>
          <a:xfrm>
            <a:off x="4418383" y="407707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Encyclopædia</a:t>
            </a:r>
            <a:r>
              <a:rPr lang="en-US" dirty="0"/>
              <a:t> Britannica - Article for "abacus", 9th edition Encyclopedia Britannica, volume 1 (1875); scanned and uploaded by Malcolm </a:t>
            </a:r>
            <a:r>
              <a:rPr lang="en-US" dirty="0" err="1"/>
              <a:t>FarmerTransferred</a:t>
            </a:r>
            <a:r>
              <a:rPr lang="en-US" dirty="0"/>
              <a:t> from </a:t>
            </a:r>
            <a:r>
              <a:rPr lang="en-US" dirty="0" err="1"/>
              <a:t>en.wikipedia</a:t>
            </a:r>
            <a:r>
              <a:rPr lang="en-US" dirty="0"/>
              <a:t> to Commons., Public Domain, https://commons.wikimedia.org/w/index.php?curid=146649</a:t>
            </a:r>
          </a:p>
        </p:txBody>
      </p:sp>
      <p:pic>
        <p:nvPicPr>
          <p:cNvPr id="10" name="Picture 9" descr="A circuit board&#10;&#10;Description generated with very high confidence">
            <a:extLst>
              <a:ext uri="{FF2B5EF4-FFF2-40B4-BE49-F238E27FC236}">
                <a16:creationId xmlns:a16="http://schemas.microsoft.com/office/drawing/2014/main" id="{3910846F-49D4-493C-BA02-8A3F7A47F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8" y="3829690"/>
            <a:ext cx="2897478" cy="23083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BE6961-65BD-46E3-91B3-3EA8F44975B6}"/>
              </a:ext>
            </a:extLst>
          </p:cNvPr>
          <p:cNvSpPr txBox="1"/>
          <p:nvPr/>
        </p:nvSpPr>
        <p:spPr>
          <a:xfrm>
            <a:off x="5796136" y="3645024"/>
            <a:ext cx="234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Abac</a:t>
            </a:r>
            <a:r>
              <a:rPr lang="en-US" dirty="0"/>
              <a:t> </a:t>
            </a:r>
            <a:r>
              <a:rPr lang="en-US" dirty="0" err="1"/>
              <a:t>chinezesc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76387-EFED-427A-8C93-78193096BDE0}"/>
              </a:ext>
            </a:extLst>
          </p:cNvPr>
          <p:cNvSpPr txBox="1"/>
          <p:nvPr/>
        </p:nvSpPr>
        <p:spPr>
          <a:xfrm>
            <a:off x="1115616" y="638539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Abac</a:t>
            </a:r>
            <a:r>
              <a:rPr lang="en-US" dirty="0"/>
              <a:t> roman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 err="1"/>
              <a:t>Calculatorul</a:t>
            </a:r>
            <a:r>
              <a:rPr lang="en-US" dirty="0"/>
              <a:t> </a:t>
            </a:r>
            <a:r>
              <a:rPr lang="en-US" dirty="0" err="1"/>
              <a:t>mecanic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91490" y="2575034"/>
            <a:ext cx="3840085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600" dirty="0" err="1"/>
              <a:t>Calculatorul</a:t>
            </a:r>
            <a:r>
              <a:rPr lang="en-US" sz="1600" dirty="0"/>
              <a:t> </a:t>
            </a:r>
            <a:r>
              <a:rPr lang="en-US" sz="1600" dirty="0" err="1"/>
              <a:t>mecanic</a:t>
            </a:r>
            <a:r>
              <a:rPr lang="en-US" sz="1600" dirty="0"/>
              <a:t> a </a:t>
            </a:r>
            <a:r>
              <a:rPr lang="en-US" sz="1600" dirty="0" err="1"/>
              <a:t>aparut</a:t>
            </a:r>
            <a:r>
              <a:rPr lang="en-US" sz="1600" dirty="0"/>
              <a:t> ca o </a:t>
            </a:r>
            <a:r>
              <a:rPr lang="en-US" sz="1600" dirty="0" err="1"/>
              <a:t>necesitate</a:t>
            </a:r>
            <a:r>
              <a:rPr lang="en-US" sz="1600" dirty="0"/>
              <a:t> in prima </a:t>
            </a:r>
            <a:r>
              <a:rPr lang="en-US" sz="1600" dirty="0" err="1"/>
              <a:t>jumatate</a:t>
            </a:r>
            <a:r>
              <a:rPr lang="en-US" sz="1600" dirty="0"/>
              <a:t> a </a:t>
            </a:r>
            <a:r>
              <a:rPr lang="en-US" sz="1600" dirty="0" err="1"/>
              <a:t>secolului</a:t>
            </a:r>
            <a:r>
              <a:rPr lang="en-US" sz="1600" dirty="0"/>
              <a:t> al XVII-lea.  Pana </a:t>
            </a:r>
            <a:r>
              <a:rPr lang="en-US" sz="1600" dirty="0" err="1"/>
              <a:t>atunci</a:t>
            </a:r>
            <a:r>
              <a:rPr lang="en-US" sz="1600" dirty="0"/>
              <a:t> </a:t>
            </a:r>
            <a:r>
              <a:rPr lang="en-US" sz="1600" dirty="0" err="1"/>
              <a:t>calculele</a:t>
            </a:r>
            <a:r>
              <a:rPr lang="en-US" sz="1600" dirty="0"/>
              <a:t> </a:t>
            </a:r>
            <a:r>
              <a:rPr lang="en-US" sz="1600" dirty="0" err="1"/>
              <a:t>erau</a:t>
            </a:r>
            <a:r>
              <a:rPr lang="en-US" sz="1600" dirty="0"/>
              <a:t> </a:t>
            </a:r>
            <a:r>
              <a:rPr lang="en-US" sz="1600" dirty="0" err="1"/>
              <a:t>efectuate</a:t>
            </a:r>
            <a:r>
              <a:rPr lang="en-US" sz="1600" dirty="0"/>
              <a:t> de mana.</a:t>
            </a:r>
          </a:p>
          <a:p>
            <a:pPr indent="-228600">
              <a:lnSpc>
                <a:spcPct val="90000"/>
              </a:lnSpc>
            </a:pPr>
            <a:r>
              <a:rPr lang="en-US" sz="1600" dirty="0" err="1"/>
              <a:t>Cele</a:t>
            </a:r>
            <a:r>
              <a:rPr lang="en-US" sz="1600" dirty="0"/>
              <a:t> din </a:t>
            </a:r>
            <a:r>
              <a:rPr lang="en-US" sz="1600" dirty="0" err="1"/>
              <a:t>imag</a:t>
            </a:r>
            <a:r>
              <a:rPr lang="en-US" sz="1600" dirty="0"/>
              <a:t> sunt din 1851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tarziu</a:t>
            </a:r>
            <a:r>
              <a:rPr lang="en-US" sz="1600" dirty="0"/>
              <a:t>.</a:t>
            </a:r>
          </a:p>
          <a:p>
            <a:pPr lvl="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Aritmometru</a:t>
            </a:r>
            <a:endParaRPr lang="en-US" sz="1600" dirty="0"/>
          </a:p>
          <a:p>
            <a:pPr lvl="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Computometru</a:t>
            </a:r>
            <a:endParaRPr lang="en-US" sz="1600" dirty="0"/>
          </a:p>
          <a:p>
            <a:pPr lvl="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Masina</a:t>
            </a:r>
            <a:r>
              <a:rPr lang="en-US" sz="1600" dirty="0"/>
              <a:t> de </a:t>
            </a:r>
            <a:r>
              <a:rPr lang="en-US" sz="1600" dirty="0" err="1"/>
              <a:t>socotit</a:t>
            </a:r>
            <a:r>
              <a:rPr lang="en-US" sz="1600" dirty="0"/>
              <a:t> Dalton</a:t>
            </a:r>
          </a:p>
          <a:p>
            <a:pPr lvl="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Masina</a:t>
            </a:r>
            <a:r>
              <a:rPr lang="en-US" sz="1600" dirty="0"/>
              <a:t> Sundstrand</a:t>
            </a:r>
          </a:p>
          <a:p>
            <a:pPr lvl="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Aritmometru</a:t>
            </a:r>
            <a:r>
              <a:rPr lang="en-US" sz="1600" dirty="0"/>
              <a:t> </a:t>
            </a:r>
            <a:r>
              <a:rPr lang="en-US" sz="1600" dirty="0" err="1"/>
              <a:t>Odhner</a:t>
            </a:r>
            <a:endParaRPr lang="en-US" sz="1600" dirty="0"/>
          </a:p>
          <a:p>
            <a:pPr indent="-228600"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9" name="Content Placeholder 8" descr="Mechanical_calculators_Keyboards.png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/>
          <a:srcRect l="8248" r="14394"/>
          <a:stretch/>
        </p:blipFill>
        <p:spPr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FB3762D-4C31-4FF1-BA24-FFF0B149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Operatiile</a:t>
            </a:r>
            <a:r>
              <a:rPr lang="en-US" dirty="0"/>
              <a:t> cu un </a:t>
            </a:r>
            <a:r>
              <a:rPr lang="en-US" dirty="0" err="1"/>
              <a:t>aritmometru</a:t>
            </a:r>
            <a:endParaRPr lang="en-US" dirty="0"/>
          </a:p>
        </p:txBody>
      </p:sp>
      <p:pic>
        <p:nvPicPr>
          <p:cNvPr id="10" name="Online Media 9">
            <a:hlinkClick r:id="" action="ppaction://media"/>
            <a:extLst>
              <a:ext uri="{FF2B5EF4-FFF2-40B4-BE49-F238E27FC236}">
                <a16:creationId xmlns:a16="http://schemas.microsoft.com/office/drawing/2014/main" id="{B3699C0B-562D-4C60-8700-6589D8F185B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7584" y="1322766"/>
            <a:ext cx="72008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91490" y="2575034"/>
            <a:ext cx="3840085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</a:pPr>
            <a:r>
              <a:rPr lang="en-US" sz="1600" dirty="0"/>
              <a:t>Cand nu </a:t>
            </a:r>
            <a:r>
              <a:rPr lang="en-US" sz="1600" dirty="0" err="1"/>
              <a:t>existau</a:t>
            </a:r>
            <a:r>
              <a:rPr lang="en-US" sz="1600" dirty="0"/>
              <a:t> </a:t>
            </a:r>
            <a:r>
              <a:rPr lang="en-US" sz="1600" dirty="0" err="1"/>
              <a:t>computerele</a:t>
            </a:r>
            <a:r>
              <a:rPr lang="en-US" sz="1600" dirty="0"/>
              <a:t>, </a:t>
            </a:r>
            <a:r>
              <a:rPr lang="en-US" sz="1600" dirty="0" err="1"/>
              <a:t>efectuarea</a:t>
            </a:r>
            <a:r>
              <a:rPr lang="en-US" sz="1600" dirty="0"/>
              <a:t> </a:t>
            </a:r>
            <a:r>
              <a:rPr lang="en-US" sz="1600" dirty="0" err="1"/>
              <a:t>calculelor</a:t>
            </a:r>
            <a:r>
              <a:rPr lang="en-US" sz="1600" dirty="0"/>
              <a:t> se </a:t>
            </a:r>
            <a:r>
              <a:rPr lang="en-US" sz="1600" dirty="0" err="1"/>
              <a:t>facea</a:t>
            </a:r>
            <a:r>
              <a:rPr lang="en-US" sz="1600" dirty="0"/>
              <a:t> de mana  </a:t>
            </a:r>
            <a:r>
              <a:rPr lang="en-US" sz="1600" dirty="0" err="1"/>
              <a:t>sau</a:t>
            </a:r>
            <a:r>
              <a:rPr lang="en-US" sz="1600" dirty="0"/>
              <a:t> cu </a:t>
            </a:r>
            <a:r>
              <a:rPr lang="en-US" sz="1600" dirty="0" err="1"/>
              <a:t>ajutorul</a:t>
            </a:r>
            <a:r>
              <a:rPr lang="en-US" sz="1600" dirty="0"/>
              <a:t> </a:t>
            </a:r>
            <a:r>
              <a:rPr lang="en-US" sz="1600" dirty="0" err="1"/>
              <a:t>calculatoarelor</a:t>
            </a:r>
            <a:r>
              <a:rPr lang="en-US" sz="1600" dirty="0"/>
              <a:t> </a:t>
            </a:r>
            <a:r>
              <a:rPr lang="en-US" sz="1600" dirty="0" err="1"/>
              <a:t>mecanice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existau</a:t>
            </a:r>
            <a:r>
              <a:rPr lang="en-US" sz="1600" dirty="0"/>
              <a:t> </a:t>
            </a:r>
            <a:r>
              <a:rPr lang="en-US" sz="1600" dirty="0" err="1"/>
              <a:t>carti</a:t>
            </a:r>
            <a:r>
              <a:rPr lang="en-US" sz="1600" dirty="0"/>
              <a:t> cu </a:t>
            </a:r>
            <a:r>
              <a:rPr lang="en-US" sz="1600" dirty="0" err="1"/>
              <a:t>formule</a:t>
            </a:r>
            <a:r>
              <a:rPr lang="en-US" sz="1600" dirty="0"/>
              <a:t> de </a:t>
            </a:r>
            <a:r>
              <a:rPr lang="en-US" sz="1600" dirty="0" err="1"/>
              <a:t>calcul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tabele</a:t>
            </a:r>
            <a:r>
              <a:rPr lang="en-US" sz="1600" dirty="0"/>
              <a:t> cu </a:t>
            </a:r>
            <a:r>
              <a:rPr lang="en-US" sz="1600" dirty="0" err="1"/>
              <a:t>coeficienti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valori</a:t>
            </a:r>
            <a:r>
              <a:rPr lang="en-US" sz="1600" dirty="0"/>
              <a:t> ale </a:t>
            </a:r>
            <a:r>
              <a:rPr lang="en-US" sz="1600" dirty="0" err="1"/>
              <a:t>unor</a:t>
            </a:r>
            <a:r>
              <a:rPr lang="en-US" sz="1600" dirty="0"/>
              <a:t> </a:t>
            </a:r>
            <a:r>
              <a:rPr lang="en-US" sz="1600" dirty="0" err="1"/>
              <a:t>functii</a:t>
            </a:r>
            <a:r>
              <a:rPr lang="en-US" sz="1600" dirty="0"/>
              <a:t> calculate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multe</a:t>
            </a:r>
            <a:r>
              <a:rPr lang="en-US" sz="1600" dirty="0"/>
              <a:t> </a:t>
            </a:r>
            <a:r>
              <a:rPr lang="en-US" sz="1600" dirty="0" err="1"/>
              <a:t>valori</a:t>
            </a:r>
            <a:r>
              <a:rPr lang="en-US" sz="1600" dirty="0"/>
              <a:t>, de </a:t>
            </a:r>
            <a:r>
              <a:rPr lang="en-US" sz="1600" dirty="0" err="1"/>
              <a:t>obicei</a:t>
            </a:r>
            <a:r>
              <a:rPr lang="en-US" sz="1600" dirty="0"/>
              <a:t> cu </a:t>
            </a:r>
            <a:r>
              <a:rPr lang="en-US" sz="1600" dirty="0" err="1"/>
              <a:t>valori</a:t>
            </a:r>
            <a:r>
              <a:rPr lang="en-US" sz="1600" dirty="0"/>
              <a:t> </a:t>
            </a:r>
            <a:r>
              <a:rPr lang="en-US" sz="1600" dirty="0" err="1"/>
              <a:t>aproximative</a:t>
            </a:r>
            <a:r>
              <a:rPr lang="en-US" sz="1600" dirty="0"/>
              <a:t> calculate cu 16 </a:t>
            </a:r>
            <a:r>
              <a:rPr lang="en-US" sz="1600" dirty="0" err="1"/>
              <a:t>zecimale</a:t>
            </a:r>
            <a:r>
              <a:rPr lang="en-US" sz="1600" dirty="0"/>
              <a:t>.</a:t>
            </a:r>
          </a:p>
          <a:p>
            <a:pPr indent="-228600">
              <a:lnSpc>
                <a:spcPct val="90000"/>
              </a:lnSpc>
            </a:pPr>
            <a:endParaRPr lang="en-US" sz="1600" dirty="0"/>
          </a:p>
          <a:p>
            <a:pPr indent="-228600">
              <a:lnSpc>
                <a:spcPct val="90000"/>
              </a:lnSpc>
            </a:pPr>
            <a:r>
              <a:rPr lang="en-US" sz="1600" dirty="0"/>
              <a:t>Abramowitz, </a:t>
            </a:r>
            <a:r>
              <a:rPr lang="en-US" sz="1600" dirty="0" err="1"/>
              <a:t>Stegun</a:t>
            </a:r>
            <a:r>
              <a:rPr lang="en-US" sz="1600" dirty="0"/>
              <a:t>, - </a:t>
            </a:r>
            <a:r>
              <a:rPr lang="en-US" sz="1600" i="1" dirty="0"/>
              <a:t>Handbook of Mathematical Functions</a:t>
            </a:r>
            <a:r>
              <a:rPr lang="en-US" sz="1600" dirty="0"/>
              <a:t> - </a:t>
            </a:r>
            <a:r>
              <a:rPr lang="en-US" sz="1600" dirty="0" err="1"/>
              <a:t>peste</a:t>
            </a:r>
            <a:r>
              <a:rPr lang="en-US" sz="1600" dirty="0"/>
              <a:t> 1000 de </a:t>
            </a:r>
            <a:r>
              <a:rPr lang="en-US" sz="1600" dirty="0" err="1"/>
              <a:t>pagini</a:t>
            </a:r>
            <a:r>
              <a:rPr lang="en-US" sz="1600" dirty="0"/>
              <a:t>, 1964</a:t>
            </a:r>
          </a:p>
        </p:txBody>
      </p:sp>
      <p:pic>
        <p:nvPicPr>
          <p:cNvPr id="6" name="Content Placeholder 5" descr="800px-Abramowitz&amp;Stegun.page97.agr.jpg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/>
          <a:srcRect l="30640" r="23792" b="-1"/>
          <a:stretch/>
        </p:blipFill>
        <p:spPr>
          <a:xfrm>
            <a:off x="4372050" y="13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Rectangle 6"/>
          <p:cNvSpPr/>
          <p:nvPr/>
        </p:nvSpPr>
        <p:spPr>
          <a:xfrm>
            <a:off x="4283968" y="48266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"Abramowitz&amp;Stegun.page97.agr" by </a:t>
            </a:r>
            <a:r>
              <a:rPr lang="en-US" dirty="0" err="1"/>
              <a:t>agr</a:t>
            </a:r>
            <a:r>
              <a:rPr lang="en-US" dirty="0"/>
              <a:t> - Self-photographed. Licensed under CC BY 2.5 via Wikimedia Commons - http://commons.wikimedia.org/wiki/File:Abramowitz%26Stegun.page97.agr.jpg#mediaviewer/File:Abramowitz%26Stegun.page97.agr.jpg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83968" y="42930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067E22-9A18-41C9-AA9B-FBB8089C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5B88288B-83C0-4991-B3C3-4BB0FC489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9194"/>
            <a:ext cx="6482680" cy="10346422"/>
          </a:xfrm>
        </p:spPr>
      </p:pic>
    </p:spTree>
    <p:extLst>
      <p:ext uri="{BB962C8B-B14F-4D97-AF65-F5344CB8AC3E}">
        <p14:creationId xmlns:p14="http://schemas.microsoft.com/office/powerpoint/2010/main" val="8580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aplicatii</a:t>
            </a:r>
            <a:r>
              <a:rPr lang="en-US" dirty="0"/>
              <a:t> ale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numerice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Inventarea</a:t>
            </a:r>
            <a:r>
              <a:rPr lang="en-US" dirty="0"/>
              <a:t> </a:t>
            </a:r>
            <a:r>
              <a:rPr lang="en-US" dirty="0" err="1"/>
              <a:t>calculatoarelor</a:t>
            </a:r>
            <a:r>
              <a:rPr lang="en-US" dirty="0"/>
              <a:t> a </a:t>
            </a:r>
            <a:r>
              <a:rPr lang="en-US" dirty="0" err="1"/>
              <a:t>influentat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Meteorologie</a:t>
            </a:r>
            <a:r>
              <a:rPr lang="en-US" dirty="0"/>
              <a:t>: </a:t>
            </a:r>
            <a:r>
              <a:rPr lang="en-US" dirty="0" err="1"/>
              <a:t>estimari</a:t>
            </a:r>
            <a:r>
              <a:rPr lang="en-US" dirty="0"/>
              <a:t> ale </a:t>
            </a:r>
            <a:r>
              <a:rPr lang="en-US" dirty="0" err="1"/>
              <a:t>starii</a:t>
            </a:r>
            <a:r>
              <a:rPr lang="en-US" dirty="0"/>
              <a:t> </a:t>
            </a:r>
            <a:r>
              <a:rPr lang="en-US" dirty="0" err="1"/>
              <a:t>vremii</a:t>
            </a:r>
            <a:endParaRPr lang="en-US" dirty="0"/>
          </a:p>
          <a:p>
            <a:pPr lvl="2"/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traiectoriei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rachete</a:t>
            </a:r>
            <a:r>
              <a:rPr lang="en-US" dirty="0"/>
              <a:t> (</a:t>
            </a:r>
            <a:r>
              <a:rPr lang="en-US" dirty="0" err="1"/>
              <a:t>rezolvare</a:t>
            </a:r>
            <a:r>
              <a:rPr lang="en-US" dirty="0"/>
              <a:t> </a:t>
            </a:r>
            <a:r>
              <a:rPr lang="en-US" dirty="0" err="1"/>
              <a:t>numerica</a:t>
            </a:r>
            <a:r>
              <a:rPr lang="en-US" dirty="0"/>
              <a:t> ale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ecuatii</a:t>
            </a:r>
            <a:r>
              <a:rPr lang="en-US" dirty="0"/>
              <a:t> </a:t>
            </a:r>
            <a:r>
              <a:rPr lang="en-US" dirty="0" err="1"/>
              <a:t>diferentiale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Calculul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</a:t>
            </a:r>
            <a:r>
              <a:rPr lang="en-US" dirty="0" err="1"/>
              <a:t>fondurilor</a:t>
            </a:r>
            <a:r>
              <a:rPr lang="en-US" dirty="0"/>
              <a:t> de </a:t>
            </a:r>
            <a:r>
              <a:rPr lang="en-US" dirty="0" err="1"/>
              <a:t>investitii</a:t>
            </a:r>
            <a:r>
              <a:rPr lang="en-US" dirty="0"/>
              <a:t>  </a:t>
            </a:r>
          </a:p>
          <a:p>
            <a:pPr lvl="2"/>
            <a:r>
              <a:rPr lang="en-US" dirty="0" err="1"/>
              <a:t>Estimarea</a:t>
            </a:r>
            <a:r>
              <a:rPr lang="en-US" dirty="0"/>
              <a:t> </a:t>
            </a:r>
            <a:r>
              <a:rPr lang="en-US" dirty="0" err="1"/>
              <a:t>riscului</a:t>
            </a:r>
            <a:r>
              <a:rPr lang="en-US" dirty="0"/>
              <a:t> </a:t>
            </a:r>
            <a:r>
              <a:rPr lang="en-US" dirty="0" err="1"/>
              <a:t>financiar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credit</a:t>
            </a:r>
          </a:p>
          <a:p>
            <a:pPr lvl="2"/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optimizare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rutelor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avion</a:t>
            </a:r>
            <a:r>
              <a:rPr lang="en-US" dirty="0"/>
              <a:t>, a </a:t>
            </a:r>
            <a:r>
              <a:rPr lang="en-US" dirty="0" err="1"/>
              <a:t>necesarului</a:t>
            </a:r>
            <a:r>
              <a:rPr lang="en-US" dirty="0"/>
              <a:t> de </a:t>
            </a:r>
            <a:r>
              <a:rPr lang="en-US" dirty="0" err="1"/>
              <a:t>combustibil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04FF-D7A1-4326-8C51-83F37C4C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BF43-9755-4E66-96C5-12668B22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sqrt(2) cu 10 </a:t>
            </a:r>
            <a:r>
              <a:rPr lang="en-US" dirty="0" err="1"/>
              <a:t>milioane</a:t>
            </a:r>
            <a:r>
              <a:rPr lang="en-US" dirty="0"/>
              <a:t> de </a:t>
            </a:r>
            <a:r>
              <a:rPr lang="en-US" dirty="0" err="1"/>
              <a:t>cifre</a:t>
            </a:r>
            <a:endParaRPr lang="en-US" dirty="0"/>
          </a:p>
          <a:p>
            <a:r>
              <a:rPr lang="en-US" dirty="0">
                <a:hlinkClick r:id="rId3"/>
              </a:rPr>
              <a:t>https://apod.nasa.gov/htmltest/gifcity/sqrt2.1mil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62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2800">
                <a:solidFill>
                  <a:srgbClr val="FFFFFF"/>
                </a:solidFill>
              </a:rPr>
              <a:t>Evaluarea studentilor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725213" y="3355130"/>
            <a:ext cx="2002055" cy="2427333"/>
          </a:xfrm>
        </p:spPr>
        <p:txBody>
          <a:bodyPr>
            <a:normAutofit/>
          </a:bodyPr>
          <a:lstStyle/>
          <a:p>
            <a:pPr eaLnBrk="1" hangingPunct="1"/>
            <a:r>
              <a:rPr lang="fr-FR" sz="1400"/>
              <a:t>Stabilirea notei finale (in procente):</a:t>
            </a:r>
          </a:p>
          <a:p>
            <a:pPr eaLnBrk="1" hangingPunct="1">
              <a:buFont typeface="Wingdings 3" pitchFamily="18" charset="2"/>
              <a:buNone/>
            </a:pPr>
            <a:endParaRPr lang="en-GB" sz="1400"/>
          </a:p>
          <a:p>
            <a:pPr eaLnBrk="1" hangingPunct="1"/>
            <a:endParaRPr lang="en-GB" sz="1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54979"/>
              </p:ext>
            </p:extLst>
          </p:nvPr>
        </p:nvGraphicFramePr>
        <p:xfrm>
          <a:off x="3496576" y="1420316"/>
          <a:ext cx="5177793" cy="539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3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226">
                <a:tc>
                  <a:txBody>
                    <a:bodyPr/>
                    <a:lstStyle/>
                    <a:p>
                      <a:r>
                        <a:rPr lang="en-GB" sz="2000"/>
                        <a:t>Metoda</a:t>
                      </a:r>
                      <a:r>
                        <a:rPr lang="en-GB" sz="2000" baseline="0"/>
                        <a:t> de testare</a:t>
                      </a:r>
                      <a:endParaRPr lang="en-GB" sz="2000"/>
                    </a:p>
                  </a:txBody>
                  <a:tcPr marL="101415" marR="101415" marT="50707" marB="50707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Punctaj</a:t>
                      </a:r>
                    </a:p>
                  </a:txBody>
                  <a:tcPr marL="101415" marR="101415" marT="50707" marB="50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dirty="0"/>
                        <a:t>E</a:t>
                      </a:r>
                      <a:r>
                        <a:rPr lang="fr-FR" sz="2000" dirty="0" err="1"/>
                        <a:t>xamenul</a:t>
                      </a:r>
                      <a:r>
                        <a:rPr lang="fr-FR" sz="2000" dirty="0"/>
                        <a:t> final:                           </a:t>
                      </a:r>
                      <a:endParaRPr lang="en-GB" sz="2000" dirty="0"/>
                    </a:p>
                  </a:txBody>
                  <a:tcPr marL="101415" marR="101415" marT="50707" marB="50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dirty="0"/>
                        <a:t>5</a:t>
                      </a:r>
                      <a:r>
                        <a:rPr lang="fr-FR" sz="2000" dirty="0"/>
                        <a:t>0%</a:t>
                      </a:r>
                      <a:endParaRPr lang="en-GB" sz="2000" dirty="0"/>
                    </a:p>
                    <a:p>
                      <a:endParaRPr lang="en-GB" sz="2000" dirty="0"/>
                    </a:p>
                  </a:txBody>
                  <a:tcPr marL="101415" marR="101415" marT="50707" marB="50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dirty="0"/>
                        <a:t>A</a:t>
                      </a:r>
                      <a:r>
                        <a:rPr lang="fr-FR" sz="2000" dirty="0" err="1"/>
                        <a:t>ctivitatea</a:t>
                      </a:r>
                      <a:r>
                        <a:rPr lang="fr-FR" sz="2000" dirty="0"/>
                        <a:t> la </a:t>
                      </a:r>
                      <a:r>
                        <a:rPr lang="fr-FR" sz="2000" dirty="0" err="1"/>
                        <a:t>laborator</a:t>
                      </a:r>
                      <a:r>
                        <a:rPr lang="fr-FR" sz="2000" dirty="0"/>
                        <a:t>:  </a:t>
                      </a:r>
                      <a:endParaRPr lang="en-GB" sz="2000" dirty="0"/>
                    </a:p>
                    <a:p>
                      <a:endParaRPr lang="en-GB" sz="2000" dirty="0"/>
                    </a:p>
                  </a:txBody>
                  <a:tcPr marL="101415" marR="101415" marT="50707" marB="50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25%</a:t>
                      </a:r>
                      <a:endParaRPr lang="en-GB" sz="2000" dirty="0"/>
                    </a:p>
                  </a:txBody>
                  <a:tcPr marL="101415" marR="101415" marT="50707" marB="50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dirty="0"/>
                        <a:t>P</a:t>
                      </a:r>
                      <a:r>
                        <a:rPr lang="fr-FR" sz="2000" dirty="0" err="1"/>
                        <a:t>roiect</a:t>
                      </a:r>
                      <a:r>
                        <a:rPr lang="fr-FR" sz="2000" dirty="0"/>
                        <a:t>:</a:t>
                      </a:r>
                      <a:endParaRPr lang="en-GB" sz="2000" dirty="0"/>
                    </a:p>
                  </a:txBody>
                  <a:tcPr marL="101415" marR="101415" marT="50707" marB="50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10%</a:t>
                      </a:r>
                      <a:endParaRPr lang="en-GB" sz="2000" dirty="0"/>
                    </a:p>
                  </a:txBody>
                  <a:tcPr marL="101415" marR="101415" marT="50707" marB="50707"/>
                </a:tc>
                <a:extLst>
                  <a:ext uri="{0D108BD9-81ED-4DB2-BD59-A6C34878D82A}">
                    <a16:rowId xmlns:a16="http://schemas.microsoft.com/office/drawing/2014/main" val="651467632"/>
                  </a:ext>
                </a:extLst>
              </a:tr>
              <a:tr h="750470">
                <a:tc>
                  <a:txBody>
                    <a:bodyPr/>
                    <a:lstStyle/>
                    <a:p>
                      <a:r>
                        <a:rPr lang="ro-RO" sz="2000" dirty="0"/>
                        <a:t>T</a:t>
                      </a:r>
                      <a:r>
                        <a:rPr lang="en-US" sz="2000" dirty="0" err="1"/>
                        <a:t>este</a:t>
                      </a:r>
                      <a:r>
                        <a:rPr lang="en-US" sz="2000" dirty="0"/>
                        <a:t> (in </a:t>
                      </a:r>
                      <a:r>
                        <a:rPr lang="en-US" sz="2000" dirty="0" err="1"/>
                        <a:t>timpul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orelor</a:t>
                      </a:r>
                      <a:r>
                        <a:rPr lang="en-US" sz="2000" dirty="0"/>
                        <a:t> de curs/lab)</a:t>
                      </a:r>
                      <a:r>
                        <a:rPr lang="ro-RO" sz="2000" dirty="0"/>
                        <a:t>:</a:t>
                      </a:r>
                      <a:endParaRPr lang="en-GB" sz="2000" dirty="0"/>
                    </a:p>
                  </a:txBody>
                  <a:tcPr marL="101415" marR="101415" marT="50707" marB="5070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  <a:r>
                        <a:rPr lang="ro-RO" sz="2000" dirty="0"/>
                        <a:t>%</a:t>
                      </a:r>
                      <a:endParaRPr lang="en-GB" sz="2000" dirty="0"/>
                    </a:p>
                  </a:txBody>
                  <a:tcPr marL="101415" marR="101415" marT="50707" marB="50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226">
                <a:tc>
                  <a:txBody>
                    <a:bodyPr/>
                    <a:lstStyle/>
                    <a:p>
                      <a:r>
                        <a:rPr lang="ro-RO" sz="2000" dirty="0"/>
                        <a:t>Teme:</a:t>
                      </a:r>
                      <a:endParaRPr lang="en-GB" sz="2000" dirty="0"/>
                    </a:p>
                  </a:txBody>
                  <a:tcPr marL="101415" marR="101415" marT="50707" marB="50707"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10%</a:t>
                      </a:r>
                      <a:endParaRPr lang="en-GB" sz="2000" dirty="0"/>
                    </a:p>
                  </a:txBody>
                  <a:tcPr marL="101415" marR="101415" marT="50707" marB="50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0470">
                <a:tc>
                  <a:txBody>
                    <a:bodyPr/>
                    <a:lstStyle/>
                    <a:p>
                      <a:r>
                        <a:rPr lang="ro-RO" sz="2000" dirty="0"/>
                        <a:t>Prezenta curs + laborator</a:t>
                      </a:r>
                      <a:r>
                        <a:rPr lang="en-US" sz="2000" dirty="0"/>
                        <a:t>:</a:t>
                      </a:r>
                      <a:endParaRPr lang="en-GB" sz="2000" dirty="0"/>
                    </a:p>
                  </a:txBody>
                  <a:tcPr marL="101415" marR="101415" marT="50707" marB="50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+10%</a:t>
                      </a:r>
                      <a:endParaRPr lang="en-GB" sz="2000" dirty="0"/>
                    </a:p>
                  </a:txBody>
                  <a:tcPr marL="101415" marR="101415" marT="50707" marB="50707"/>
                </a:tc>
                <a:extLst>
                  <a:ext uri="{0D108BD9-81ED-4DB2-BD59-A6C34878D82A}">
                    <a16:rowId xmlns:a16="http://schemas.microsoft.com/office/drawing/2014/main" val="1782475472"/>
                  </a:ext>
                </a:extLst>
              </a:tr>
              <a:tr h="750470">
                <a:tc>
                  <a:txBody>
                    <a:bodyPr/>
                    <a:lstStyle/>
                    <a:p>
                      <a:r>
                        <a:rPr lang="en-US" sz="2000" dirty="0" err="1"/>
                        <a:t>Probleme</a:t>
                      </a:r>
                      <a:r>
                        <a:rPr lang="en-US" sz="2000" dirty="0"/>
                        <a:t> MATLAB Cody:</a:t>
                      </a:r>
                      <a:endParaRPr lang="en-GB" sz="2000" dirty="0"/>
                    </a:p>
                  </a:txBody>
                  <a:tcPr marL="101415" marR="101415" marT="50707" marB="50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+20%</a:t>
                      </a:r>
                      <a:endParaRPr lang="en-GB" sz="2000" dirty="0"/>
                    </a:p>
                    <a:p>
                      <a:endParaRPr lang="en-GB" sz="2000" dirty="0"/>
                    </a:p>
                  </a:txBody>
                  <a:tcPr marL="101415" marR="101415" marT="50707" marB="50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7212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/>
              <a:t>Continutul</a:t>
            </a:r>
            <a:r>
              <a:rPr lang="en-GB" dirty="0"/>
              <a:t> </a:t>
            </a:r>
            <a:r>
              <a:rPr lang="en-GB" dirty="0" err="1"/>
              <a:t>cursului</a:t>
            </a:r>
            <a:br>
              <a:rPr lang="en-GB" dirty="0"/>
            </a:br>
            <a:endParaRPr lang="en-GB" sz="3600" i="1" dirty="0"/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543925" cy="5091112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ro-RO" sz="3200" u="sng" dirty="0"/>
              <a:t>Introducere </a:t>
            </a:r>
            <a:endParaRPr lang="en-US" sz="3200" dirty="0"/>
          </a:p>
          <a:p>
            <a:r>
              <a:rPr lang="ro-RO" sz="3200" dirty="0"/>
              <a:t>Erori, Erori absolute şi erori relative. Propagarea erorilor. Probleme bine </a:t>
            </a:r>
            <a:endParaRPr lang="en-US" sz="3200" dirty="0"/>
          </a:p>
          <a:p>
            <a:r>
              <a:rPr lang="ro-RO" sz="3200" dirty="0"/>
              <a:t>condiţionate numeric. Stabilitatea problemelor numerice. </a:t>
            </a:r>
            <a:endParaRPr lang="en-US" sz="3200" dirty="0"/>
          </a:p>
          <a:p>
            <a:endParaRPr lang="en-US" sz="3200" dirty="0"/>
          </a:p>
          <a:p>
            <a:pPr lvl="0"/>
            <a:r>
              <a:rPr lang="ro-RO" sz="3200" u="sng" dirty="0"/>
              <a:t>Metode numerice pentru rezolvare ecuatiilor si a sistemelor de ecuatii neliniare</a:t>
            </a:r>
            <a:r>
              <a:rPr lang="ro-RO" sz="3200" dirty="0"/>
              <a:t>        </a:t>
            </a:r>
            <a:endParaRPr lang="en-US" sz="3200" dirty="0"/>
          </a:p>
          <a:p>
            <a:r>
              <a:rPr lang="ro-RO" sz="3200" dirty="0"/>
              <a:t>Metoda bisectiei, metoda punctului fix, metoda tangentei si metoda secantei, schema lui Horner</a:t>
            </a:r>
            <a:endParaRPr lang="en-US" sz="3200" dirty="0"/>
          </a:p>
          <a:p>
            <a:r>
              <a:rPr lang="ro-RO" sz="3200" dirty="0"/>
              <a:t>         </a:t>
            </a:r>
            <a:endParaRPr lang="en-US" sz="3200" dirty="0"/>
          </a:p>
          <a:p>
            <a:pPr lvl="0"/>
            <a:r>
              <a:rPr lang="ro-RO" sz="3200" u="sng" dirty="0"/>
              <a:t>Metode numerice pentru rezolvare sistemelor de ecuatii liniare</a:t>
            </a:r>
            <a:r>
              <a:rPr lang="ro-RO" sz="3200" dirty="0"/>
              <a:t>     </a:t>
            </a:r>
            <a:endParaRPr lang="en-US" sz="3200" dirty="0"/>
          </a:p>
          <a:p>
            <a:r>
              <a:rPr lang="ro-RO" sz="3200" dirty="0"/>
              <a:t>Eliminare Gauss-Jordan, factorizarea LU</a:t>
            </a:r>
            <a:endParaRPr lang="en-US" sz="3200" dirty="0"/>
          </a:p>
          <a:p>
            <a:r>
              <a:rPr lang="ro-RO" sz="3200" dirty="0"/>
              <a:t>Metode iterative: Metodele Jacobi si Gauss- Seidel.</a:t>
            </a:r>
            <a:endParaRPr lang="en-US" sz="3200" dirty="0"/>
          </a:p>
          <a:p>
            <a:r>
              <a:rPr lang="en-GB" sz="3200" dirty="0"/>
              <a:t> </a:t>
            </a:r>
            <a:endParaRPr lang="en-US" sz="3200" dirty="0"/>
          </a:p>
          <a:p>
            <a:pPr lvl="0"/>
            <a:r>
              <a:rPr lang="ro-RO" sz="3200" u="sng" dirty="0"/>
              <a:t>Interpolare</a:t>
            </a:r>
            <a:r>
              <a:rPr lang="ro-RO" sz="3200" dirty="0"/>
              <a:t> </a:t>
            </a:r>
            <a:endParaRPr lang="en-US" sz="3200" dirty="0"/>
          </a:p>
          <a:p>
            <a:r>
              <a:rPr lang="ro-RO" sz="3200" dirty="0"/>
              <a:t>Polinomul de interpolare Lagrange. Algoritmul lui Neville. Diferenţe divizate. Polinomul de interpolare Newton. </a:t>
            </a:r>
            <a:endParaRPr lang="en-US" sz="3200" dirty="0"/>
          </a:p>
          <a:p>
            <a:pPr>
              <a:buNone/>
            </a:pPr>
            <a:r>
              <a:rPr lang="ro-RO" sz="3200" dirty="0"/>
              <a:t> </a:t>
            </a:r>
            <a:endParaRPr lang="en-US" sz="3200" dirty="0"/>
          </a:p>
          <a:p>
            <a:pPr lvl="0"/>
            <a:r>
              <a:rPr lang="ro-RO" sz="3200" u="sng" dirty="0"/>
              <a:t>Integrare numerica</a:t>
            </a:r>
            <a:r>
              <a:rPr lang="ro-RO" sz="3200" dirty="0"/>
              <a:t> </a:t>
            </a:r>
            <a:endParaRPr lang="en-US" sz="3200" dirty="0"/>
          </a:p>
          <a:p>
            <a:r>
              <a:rPr lang="ro-RO" sz="3200" dirty="0"/>
              <a:t>Formulele Newton-Cotes:  metoda trapezului, regula lui Simpson; cuadratura Gauss</a:t>
            </a:r>
            <a:endParaRPr lang="en-US" sz="3200" dirty="0"/>
          </a:p>
          <a:p>
            <a:endParaRPr lang="en-US" sz="3200" dirty="0"/>
          </a:p>
          <a:p>
            <a:r>
              <a:rPr lang="en-US" sz="3800" dirty="0">
                <a:solidFill>
                  <a:srgbClr val="0070C0"/>
                </a:solidFill>
              </a:rPr>
              <a:t>LABORATOR</a:t>
            </a:r>
          </a:p>
          <a:p>
            <a:r>
              <a:rPr lang="en-US" sz="3800" dirty="0" err="1">
                <a:solidFill>
                  <a:srgbClr val="0070C0"/>
                </a:solidFill>
              </a:rPr>
              <a:t>Implementarea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algoritmilor</a:t>
            </a:r>
            <a:r>
              <a:rPr lang="en-US" sz="3800" dirty="0">
                <a:solidFill>
                  <a:srgbClr val="0070C0"/>
                </a:solidFill>
              </a:rPr>
              <a:t> </a:t>
            </a:r>
            <a:r>
              <a:rPr lang="en-US" sz="3800" dirty="0" err="1">
                <a:solidFill>
                  <a:srgbClr val="0070C0"/>
                </a:solidFill>
              </a:rPr>
              <a:t>folosind</a:t>
            </a:r>
            <a:r>
              <a:rPr lang="en-US" sz="3800" dirty="0">
                <a:solidFill>
                  <a:srgbClr val="0070C0"/>
                </a:solidFill>
              </a:rPr>
              <a:t> MATLAB/octave online.</a:t>
            </a:r>
          </a:p>
          <a:p>
            <a:endParaRPr lang="en-US" sz="3200" dirty="0"/>
          </a:p>
          <a:p>
            <a:pPr eaLnBrk="1" hangingPunct="1">
              <a:buFont typeface="Wingdings 3" pitchFamily="18" charset="2"/>
              <a:buNone/>
            </a:pPr>
            <a:endParaRPr lang="en-GB" sz="2600" dirty="0"/>
          </a:p>
          <a:p>
            <a:pPr eaLnBrk="1" hangingPunct="1"/>
            <a:endParaRPr lang="en-GB" dirty="0"/>
          </a:p>
        </p:txBody>
      </p:sp>
      <p:pic>
        <p:nvPicPr>
          <p:cNvPr id="13316" name="Picture 2" descr="C:\Documents and Settings\cezar\Local Settings\Temporary Internet Files\Content.IE5\377X74RZ\MCj0413486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260648"/>
            <a:ext cx="2370138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laboratorului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39552" y="1484784"/>
            <a:ext cx="4040188" cy="39512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MATLAB.</a:t>
            </a:r>
          </a:p>
          <a:p>
            <a:r>
              <a:rPr lang="en-US" dirty="0"/>
              <a:t>MATLAB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pachet</a:t>
            </a:r>
            <a:r>
              <a:rPr lang="en-US" dirty="0"/>
              <a:t> de </a:t>
            </a:r>
            <a:r>
              <a:rPr lang="en-US" dirty="0" err="1"/>
              <a:t>programe</a:t>
            </a:r>
            <a:r>
              <a:rPr lang="en-US" dirty="0"/>
              <a:t> cu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functii</a:t>
            </a:r>
            <a:r>
              <a:rPr lang="en-US" dirty="0"/>
              <a:t> de tip built-in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 </a:t>
            </a:r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creare</a:t>
            </a:r>
            <a:r>
              <a:rPr lang="en-US" dirty="0"/>
              <a:t> a </a:t>
            </a:r>
            <a:r>
              <a:rPr lang="en-US" dirty="0" err="1"/>
              <a:t>programelor</a:t>
            </a:r>
            <a:r>
              <a:rPr lang="en-US" dirty="0"/>
              <a:t> </a:t>
            </a:r>
            <a:r>
              <a:rPr lang="en-US" dirty="0" err="1"/>
              <a:t>proprii</a:t>
            </a:r>
            <a:r>
              <a:rPr lang="en-US" dirty="0"/>
              <a:t> care permit </a:t>
            </a:r>
            <a:r>
              <a:rPr lang="en-US" dirty="0" err="1"/>
              <a:t>invatarea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usoara</a:t>
            </a:r>
            <a:r>
              <a:rPr lang="en-US" dirty="0"/>
              <a:t> a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.</a:t>
            </a:r>
          </a:p>
          <a:p>
            <a:r>
              <a:rPr lang="en-US" dirty="0"/>
              <a:t>MATLAB (</a:t>
            </a:r>
            <a:r>
              <a:rPr lang="en-US" u="sng" dirty="0"/>
              <a:t>mat</a:t>
            </a:r>
            <a:r>
              <a:rPr lang="en-US" dirty="0"/>
              <a:t>rix </a:t>
            </a:r>
            <a:r>
              <a:rPr lang="en-US" u="sng" dirty="0"/>
              <a:t>lab</a:t>
            </a:r>
            <a:r>
              <a:rPr lang="en-US" dirty="0"/>
              <a:t>oratory) </a:t>
            </a:r>
            <a:r>
              <a:rPr lang="en-US" dirty="0" err="1"/>
              <a:t>este</a:t>
            </a:r>
            <a:r>
              <a:rPr lang="en-US" dirty="0"/>
              <a:t> special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lucra</a:t>
            </a:r>
            <a:r>
              <a:rPr lang="en-US" dirty="0"/>
              <a:t> cu </a:t>
            </a:r>
            <a:r>
              <a:rPr lang="en-US" dirty="0" err="1"/>
              <a:t>matrici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vectori</a:t>
            </a:r>
            <a:r>
              <a:rPr lang="en-US" dirty="0"/>
              <a:t>.</a:t>
            </a:r>
            <a:endParaRPr lang="ro-RO" dirty="0"/>
          </a:p>
          <a:p>
            <a:endParaRPr lang="en-US" dirty="0"/>
          </a:p>
        </p:txBody>
      </p:sp>
      <p:pic>
        <p:nvPicPr>
          <p:cNvPr id="7" name="Content Placeholder 6" descr="bg_header_mwlogo_notag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860032" y="2420888"/>
            <a:ext cx="3668288" cy="962174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949280"/>
            <a:ext cx="8208911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8AB0B-7E63-44F1-B2A0-A94C8CD32C67}"/>
              </a:ext>
            </a:extLst>
          </p:cNvPr>
          <p:cNvSpPr txBox="1"/>
          <p:nvPr/>
        </p:nvSpPr>
        <p:spPr>
          <a:xfrm>
            <a:off x="4408176" y="534932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https://www.mathworks.com/products/matlab.html</a:t>
            </a:r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F531E1B-A55C-4E0C-81B6-B583D7C3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Variante open source - Matlab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F9140190-8992-46C3-BB14-7BD5011E9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94224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68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BIBLIOGRAFIE RECOMANDATA</a:t>
            </a:r>
            <a:endParaRPr lang="en-GB" dirty="0"/>
          </a:p>
        </p:txBody>
      </p:sp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Daniela </a:t>
            </a:r>
            <a:r>
              <a:rPr lang="en-US" dirty="0" err="1"/>
              <a:t>Joita</a:t>
            </a:r>
            <a:r>
              <a:rPr lang="en-US" dirty="0"/>
              <a:t>, </a:t>
            </a:r>
            <a:r>
              <a:rPr lang="en-US" i="1" dirty="0" err="1"/>
              <a:t>Analiza</a:t>
            </a:r>
            <a:r>
              <a:rPr lang="en-US" i="1" dirty="0"/>
              <a:t> </a:t>
            </a:r>
            <a:r>
              <a:rPr lang="en-US" i="1" dirty="0" err="1"/>
              <a:t>numerica</a:t>
            </a:r>
            <a:r>
              <a:rPr lang="en-US" dirty="0"/>
              <a:t>, </a:t>
            </a:r>
            <a:r>
              <a:rPr lang="en-US" dirty="0" err="1"/>
              <a:t>suport</a:t>
            </a:r>
            <a:r>
              <a:rPr lang="en-US" dirty="0"/>
              <a:t> de curs </a:t>
            </a:r>
            <a:r>
              <a:rPr lang="en-US" dirty="0" err="1"/>
              <a:t>pentru</a:t>
            </a:r>
            <a:r>
              <a:rPr lang="en-US" dirty="0"/>
              <a:t> ID, format electronic</a:t>
            </a:r>
          </a:p>
          <a:p>
            <a:pPr lvl="0"/>
            <a:r>
              <a:rPr lang="ro-RO" dirty="0"/>
              <a:t>Mathews, J. H., and K. D. Fink. </a:t>
            </a:r>
            <a:r>
              <a:rPr lang="ro-RO" i="1" dirty="0"/>
              <a:t>Numerical Methods Using MATLAB®</a:t>
            </a:r>
            <a:r>
              <a:rPr lang="ro-RO" dirty="0"/>
              <a:t>. 3rd ed. Upper Saddle River, NJ: Prentice Hall, 1998.</a:t>
            </a:r>
            <a:endParaRPr lang="en-US" dirty="0"/>
          </a:p>
          <a:p>
            <a:pPr lvl="0"/>
            <a:r>
              <a:rPr lang="ro-RO" dirty="0"/>
              <a:t>W. H. Press, B. P. Flannery, S. A. Teukolsky, W. T. Vetterling: </a:t>
            </a:r>
            <a:r>
              <a:rPr lang="ro-RO" i="1" dirty="0"/>
              <a:t>Numerical recipes in C. The art of scientific computing</a:t>
            </a:r>
            <a:r>
              <a:rPr lang="ro-RO" dirty="0"/>
              <a:t>, Cambridge University Press, 1992</a:t>
            </a:r>
            <a:endParaRPr lang="en-US" dirty="0"/>
          </a:p>
          <a:p>
            <a:pPr lvl="0"/>
            <a:r>
              <a:rPr lang="ro-RO" dirty="0"/>
              <a:t>Singiresu S. Rao, </a:t>
            </a:r>
            <a:r>
              <a:rPr lang="ro-RO" i="1" dirty="0"/>
              <a:t>Applied numerical methods for engineers and Scientists</a:t>
            </a:r>
            <a:r>
              <a:rPr lang="ro-RO" dirty="0"/>
              <a:t>, Prentice Hall 2002</a:t>
            </a:r>
            <a:endParaRPr lang="en-US" dirty="0"/>
          </a:p>
          <a:p>
            <a:pPr lvl="0"/>
            <a:r>
              <a:rPr lang="ro-RO" dirty="0">
                <a:hlinkClick r:id="rId2"/>
              </a:rPr>
              <a:t>http://www.mathworks.com/products/matlab/</a:t>
            </a:r>
            <a:endParaRPr lang="en-US" dirty="0"/>
          </a:p>
          <a:p>
            <a:pPr lvl="0"/>
            <a:r>
              <a:rPr lang="ro-RO" dirty="0">
                <a:hlinkClick r:id="rId3"/>
              </a:rPr>
              <a:t>http://freemat.sourceforge.net/</a:t>
            </a:r>
            <a:endParaRPr lang="en-US" dirty="0"/>
          </a:p>
          <a:p>
            <a:pPr eaLnBrk="1" hangingPunct="1"/>
            <a:r>
              <a:rPr lang="en-GB" dirty="0"/>
              <a:t>……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surse</a:t>
            </a:r>
            <a:r>
              <a:rPr lang="en-GB" dirty="0"/>
              <a:t> </a:t>
            </a:r>
            <a:r>
              <a:rPr lang="en-GB" dirty="0" err="1"/>
              <a:t>bibliografice</a:t>
            </a:r>
            <a:r>
              <a:rPr lang="en-GB" dirty="0"/>
              <a:t> de </a:t>
            </a:r>
            <a:r>
              <a:rPr lang="en-GB" dirty="0" err="1"/>
              <a:t>pe</a:t>
            </a:r>
            <a:r>
              <a:rPr lang="en-GB" dirty="0"/>
              <a:t> Web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382000" cy="520824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Calculul</a:t>
            </a:r>
            <a:r>
              <a:rPr lang="en-US" dirty="0">
                <a:solidFill>
                  <a:srgbClr val="FF0000"/>
                </a:solidFill>
              </a:rPr>
              <a:t> numeric </a:t>
            </a:r>
            <a:r>
              <a:rPr lang="en-US" dirty="0"/>
              <a:t>se </a:t>
            </a:r>
            <a:r>
              <a:rPr lang="en-US" dirty="0" err="1"/>
              <a:t>ocupa</a:t>
            </a:r>
            <a:r>
              <a:rPr lang="en-US" dirty="0"/>
              <a:t> cu </a:t>
            </a:r>
            <a:r>
              <a:rPr lang="en-US" dirty="0" err="1"/>
              <a:t>studiul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de </a:t>
            </a:r>
            <a:r>
              <a:rPr lang="en-US" dirty="0" err="1"/>
              <a:t>rezolvare</a:t>
            </a:r>
            <a:r>
              <a:rPr lang="en-US" dirty="0"/>
              <a:t> a </a:t>
            </a:r>
            <a:r>
              <a:rPr lang="en-US" dirty="0" err="1"/>
              <a:t>problemelor</a:t>
            </a:r>
            <a:r>
              <a:rPr lang="en-US" dirty="0"/>
              <a:t> practice, </a:t>
            </a:r>
            <a:r>
              <a:rPr lang="en-US" dirty="0" err="1"/>
              <a:t>modelate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en-US" dirty="0"/>
              <a:t> care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ec</a:t>
            </a:r>
            <a:r>
              <a:rPr lang="en-US" dirty="0"/>
              <a:t>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ec</a:t>
            </a:r>
            <a:r>
              <a:rPr lang="en-US" dirty="0"/>
              <a:t>, etc., </a:t>
            </a:r>
            <a:r>
              <a:rPr lang="en-US" dirty="0" err="1"/>
              <a:t>ce</a:t>
            </a:r>
            <a:r>
              <a:rPr lang="en-US" dirty="0"/>
              <a:t> nu pot fi </a:t>
            </a:r>
            <a:r>
              <a:rPr lang="en-US" dirty="0" err="1"/>
              <a:t>rezolvate</a:t>
            </a:r>
            <a:r>
              <a:rPr lang="en-US" dirty="0"/>
              <a:t> exact.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FF0000"/>
                </a:solidFill>
              </a:rPr>
              <a:t>Calculul</a:t>
            </a:r>
            <a:r>
              <a:rPr lang="en-US" dirty="0">
                <a:solidFill>
                  <a:srgbClr val="FF0000"/>
                </a:solidFill>
              </a:rPr>
              <a:t> numeric </a:t>
            </a:r>
            <a:r>
              <a:rPr lang="en-US" dirty="0"/>
              <a:t>nu </a:t>
            </a:r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solutii</a:t>
            </a:r>
            <a:r>
              <a:rPr lang="en-US" dirty="0"/>
              <a:t> </a:t>
            </a:r>
            <a:r>
              <a:rPr lang="en-US" dirty="0" err="1"/>
              <a:t>exacte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concentreaza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obtinerea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solutii</a:t>
            </a:r>
            <a:r>
              <a:rPr lang="en-US" dirty="0"/>
              <a:t> </a:t>
            </a:r>
            <a:r>
              <a:rPr lang="en-US" dirty="0" err="1"/>
              <a:t>aproximative</a:t>
            </a:r>
            <a:r>
              <a:rPr lang="en-US" dirty="0"/>
              <a:t> in </a:t>
            </a:r>
            <a:r>
              <a:rPr lang="en-US" dirty="0" err="1"/>
              <a:t>limita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de </a:t>
            </a:r>
            <a:r>
              <a:rPr lang="en-US" dirty="0" err="1"/>
              <a:t>aproximare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Rectangle 3"/>
          <p:cNvSpPr/>
          <p:nvPr/>
        </p:nvSpPr>
        <p:spPr>
          <a:xfrm>
            <a:off x="1259632" y="2780928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practica</a:t>
            </a:r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4067944" y="2996952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matematic</a:t>
            </a:r>
            <a:endParaRPr lang="ro-RO" dirty="0"/>
          </a:p>
        </p:txBody>
      </p:sp>
      <p:sp>
        <p:nvSpPr>
          <p:cNvPr id="6" name="Rectangle 5"/>
          <p:cNvSpPr/>
          <p:nvPr/>
        </p:nvSpPr>
        <p:spPr>
          <a:xfrm>
            <a:off x="6516216" y="2636912"/>
            <a:ext cx="19442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Rezolvare</a:t>
            </a:r>
            <a:r>
              <a:rPr lang="en-US" dirty="0"/>
              <a:t> de </a:t>
            </a:r>
            <a:r>
              <a:rPr lang="en-US" dirty="0" err="1"/>
              <a:t>ecuatii</a:t>
            </a:r>
            <a:r>
              <a:rPr lang="en-US" dirty="0"/>
              <a:t>,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ecuatii</a:t>
            </a:r>
            <a:r>
              <a:rPr lang="en-US" dirty="0"/>
              <a:t>, </a:t>
            </a:r>
            <a:r>
              <a:rPr lang="en-US" dirty="0" err="1"/>
              <a:t>ecuatii</a:t>
            </a:r>
            <a:r>
              <a:rPr lang="en-US" dirty="0"/>
              <a:t> </a:t>
            </a:r>
            <a:r>
              <a:rPr lang="en-US" dirty="0" err="1"/>
              <a:t>diferentiale</a:t>
            </a:r>
            <a:r>
              <a:rPr lang="en-US" dirty="0"/>
              <a:t>, </a:t>
            </a:r>
            <a:r>
              <a:rPr lang="en-US" dirty="0" err="1"/>
              <a:t>integrale</a:t>
            </a:r>
            <a:r>
              <a:rPr lang="en-US" dirty="0"/>
              <a:t>, etc.</a:t>
            </a:r>
            <a:endParaRPr lang="ro-RO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3808" y="314096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80112" y="321297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Un aspect important al </a:t>
            </a:r>
            <a:r>
              <a:rPr lang="en-US" dirty="0" err="1"/>
              <a:t>aplicarii</a:t>
            </a:r>
            <a:r>
              <a:rPr lang="en-US" dirty="0"/>
              <a:t> </a:t>
            </a:r>
            <a:r>
              <a:rPr lang="en-US" dirty="0" err="1"/>
              <a:t>matematicii</a:t>
            </a:r>
            <a:r>
              <a:rPr lang="en-US" dirty="0"/>
              <a:t> in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din </a:t>
            </a:r>
            <a:r>
              <a:rPr lang="en-US" dirty="0" err="1"/>
              <a:t>viata</a:t>
            </a:r>
            <a:r>
              <a:rPr lang="en-US" dirty="0"/>
              <a:t> </a:t>
            </a:r>
            <a:r>
              <a:rPr lang="en-US" dirty="0" err="1"/>
              <a:t>cotidiana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abilitatea</a:t>
            </a:r>
            <a:r>
              <a:rPr lang="en-US" dirty="0"/>
              <a:t> de a </a:t>
            </a:r>
            <a:r>
              <a:rPr lang="en-US" dirty="0" err="1"/>
              <a:t>gasi</a:t>
            </a:r>
            <a:r>
              <a:rPr lang="en-US" dirty="0"/>
              <a:t> </a:t>
            </a:r>
            <a:r>
              <a:rPr lang="en-US" dirty="0" err="1"/>
              <a:t>solutii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apropiate</a:t>
            </a:r>
            <a:r>
              <a:rPr lang="en-US" dirty="0"/>
              <a:t> de </a:t>
            </a:r>
            <a:r>
              <a:rPr lang="en-US" dirty="0" err="1"/>
              <a:t>solutiile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.</a:t>
            </a:r>
          </a:p>
          <a:p>
            <a:r>
              <a:rPr lang="en-US" dirty="0" err="1"/>
              <a:t>Calculul</a:t>
            </a:r>
            <a:r>
              <a:rPr lang="en-US" dirty="0"/>
              <a:t> numeric se </a:t>
            </a:r>
            <a:r>
              <a:rPr lang="en-US" dirty="0" err="1"/>
              <a:t>ocupa</a:t>
            </a:r>
            <a:r>
              <a:rPr lang="en-US" dirty="0"/>
              <a:t> cu </a:t>
            </a:r>
          </a:p>
          <a:p>
            <a:pPr lvl="2"/>
            <a:r>
              <a:rPr lang="en-US" dirty="0" err="1"/>
              <a:t>descoperirea</a:t>
            </a:r>
            <a:endParaRPr lang="en-US" dirty="0"/>
          </a:p>
          <a:p>
            <a:pPr lvl="2"/>
            <a:r>
              <a:rPr lang="en-US" dirty="0" err="1"/>
              <a:t>analiza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implementarea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metodelor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numerice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Rectangle 3"/>
          <p:cNvSpPr/>
          <p:nvPr/>
        </p:nvSpPr>
        <p:spPr>
          <a:xfrm>
            <a:off x="1259632" y="2780928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practica</a:t>
            </a:r>
            <a:endParaRPr lang="ro-RO" dirty="0"/>
          </a:p>
        </p:txBody>
      </p:sp>
      <p:sp>
        <p:nvSpPr>
          <p:cNvPr id="5" name="Rectangle 4"/>
          <p:cNvSpPr/>
          <p:nvPr/>
        </p:nvSpPr>
        <p:spPr>
          <a:xfrm>
            <a:off x="4067944" y="2996952"/>
            <a:ext cx="151216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matematic</a:t>
            </a:r>
            <a:endParaRPr lang="ro-RO" dirty="0"/>
          </a:p>
        </p:txBody>
      </p:sp>
      <p:sp>
        <p:nvSpPr>
          <p:cNvPr id="6" name="Rectangle 5"/>
          <p:cNvSpPr/>
          <p:nvPr/>
        </p:nvSpPr>
        <p:spPr>
          <a:xfrm>
            <a:off x="6516216" y="2636912"/>
            <a:ext cx="1944216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Rezolvare</a:t>
            </a:r>
            <a:r>
              <a:rPr lang="en-US" dirty="0"/>
              <a:t> de </a:t>
            </a:r>
            <a:r>
              <a:rPr lang="en-US" dirty="0" err="1"/>
              <a:t>ecuatii</a:t>
            </a:r>
            <a:r>
              <a:rPr lang="en-US" dirty="0"/>
              <a:t>,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ecuatii</a:t>
            </a:r>
            <a:r>
              <a:rPr lang="en-US" dirty="0"/>
              <a:t>, </a:t>
            </a:r>
            <a:r>
              <a:rPr lang="en-US" dirty="0" err="1"/>
              <a:t>ecuatii</a:t>
            </a:r>
            <a:r>
              <a:rPr lang="en-US" dirty="0"/>
              <a:t> </a:t>
            </a:r>
            <a:r>
              <a:rPr lang="en-US" dirty="0" err="1"/>
              <a:t>diferentiale</a:t>
            </a:r>
            <a:r>
              <a:rPr lang="en-US" dirty="0"/>
              <a:t>, </a:t>
            </a:r>
            <a:r>
              <a:rPr lang="en-US" dirty="0" err="1"/>
              <a:t>integrale</a:t>
            </a:r>
            <a:r>
              <a:rPr lang="en-US" dirty="0"/>
              <a:t>, etc.</a:t>
            </a:r>
            <a:endParaRPr lang="ro-RO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3808" y="314096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80112" y="321297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DF514A-3DB7-4CB5-8797-DB5A76E006B1}"/>
              </a:ext>
            </a:extLst>
          </p:cNvPr>
          <p:cNvSpPr/>
          <p:nvPr/>
        </p:nvSpPr>
        <p:spPr bwMode="auto">
          <a:xfrm rot="19449108">
            <a:off x="3761297" y="4526115"/>
            <a:ext cx="2831580" cy="4320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latin typeface="Tahoma" pitchFamily="34" charset="0"/>
              </a:rPr>
              <a:t>Metode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numerice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DA89F4C-F675-41A2-8188-D87FDD1F9E26}"/>
              </a:ext>
            </a:extLst>
          </p:cNvPr>
          <p:cNvSpPr/>
          <p:nvPr/>
        </p:nvSpPr>
        <p:spPr bwMode="auto">
          <a:xfrm rot="3260134" flipH="1">
            <a:off x="5306639" y="3489742"/>
            <a:ext cx="330919" cy="2758836"/>
          </a:xfrm>
          <a:prstGeom prst="up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5233112-10B5-4F54-AC79-C97CFC2CD431}"/>
              </a:ext>
            </a:extLst>
          </p:cNvPr>
          <p:cNvSpPr/>
          <p:nvPr/>
        </p:nvSpPr>
        <p:spPr bwMode="auto">
          <a:xfrm>
            <a:off x="6876256" y="4149080"/>
            <a:ext cx="576064" cy="792088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8826D0-F098-4914-95AB-22DE73E5392F}"/>
              </a:ext>
            </a:extLst>
          </p:cNvPr>
          <p:cNvSpPr/>
          <p:nvPr/>
        </p:nvSpPr>
        <p:spPr bwMode="auto">
          <a:xfrm>
            <a:off x="5950496" y="4954288"/>
            <a:ext cx="2736304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Solutii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aproximative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99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76EE3BFA7A04284FCA923CB1A302E" ma:contentTypeVersion="12" ma:contentTypeDescription="Create a new document." ma:contentTypeScope="" ma:versionID="2ba71875433112fe841fff0924cc3cf8">
  <xsd:schema xmlns:xsd="http://www.w3.org/2001/XMLSchema" xmlns:xs="http://www.w3.org/2001/XMLSchema" xmlns:p="http://schemas.microsoft.com/office/2006/metadata/properties" xmlns:ns2="dddef61d-1411-48dc-be09-a9d46c22033d" xmlns:ns3="c12a6d37-869d-4d14-a9f3-fd4fa6da6f27" targetNamespace="http://schemas.microsoft.com/office/2006/metadata/properties" ma:root="true" ma:fieldsID="c493c1a849cb355cb7180dbd3123e6e0" ns2:_="" ns3:_="">
    <xsd:import namespace="dddef61d-1411-48dc-be09-a9d46c22033d"/>
    <xsd:import namespace="c12a6d37-869d-4d14-a9f3-fd4fa6da6f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ef61d-1411-48dc-be09-a9d46c2203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a6d37-869d-4d14-a9f3-fd4fa6da6f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43028F-C978-4578-A6BA-80070DCEC4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DC81B9-96E2-4219-AF84-7AD09237B8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def61d-1411-48dc-be09-a9d46c22033d"/>
    <ds:schemaRef ds:uri="c12a6d37-869d-4d14-a9f3-fd4fa6da6f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6F8116-4368-46FE-A83F-8DA023B0574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1326</Words>
  <Application>Microsoft Office PowerPoint</Application>
  <PresentationFormat>On-screen Show (4:3)</PresentationFormat>
  <Paragraphs>153</Paragraphs>
  <Slides>18</Slides>
  <Notes>7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Lucida Sans Unicode</vt:lpstr>
      <vt:lpstr>Tahoma</vt:lpstr>
      <vt:lpstr>TimesNewRoman</vt:lpstr>
      <vt:lpstr>Wingdings 3</vt:lpstr>
      <vt:lpstr>Office Theme</vt:lpstr>
      <vt:lpstr>Equation</vt:lpstr>
      <vt:lpstr>CALCUL NUMERIC</vt:lpstr>
      <vt:lpstr>Evaluarea studentilor</vt:lpstr>
      <vt:lpstr>Continutul cursului </vt:lpstr>
      <vt:lpstr>Continutul laboratorului</vt:lpstr>
      <vt:lpstr>Variante open source - Matlab</vt:lpstr>
      <vt:lpstr>BIBLIOGRAFIE RECOMANDATA</vt:lpstr>
      <vt:lpstr>Introducere</vt:lpstr>
      <vt:lpstr>Introducere</vt:lpstr>
      <vt:lpstr>PowerPoint Presentation</vt:lpstr>
      <vt:lpstr>Istoric</vt:lpstr>
      <vt:lpstr>Istoric</vt:lpstr>
      <vt:lpstr>Calculele numerice</vt:lpstr>
      <vt:lpstr>Calculatorul mecanic</vt:lpstr>
      <vt:lpstr>Operatiile cu un aritmometru</vt:lpstr>
      <vt:lpstr>PowerPoint Presentation</vt:lpstr>
      <vt:lpstr>PowerPoint Presentation</vt:lpstr>
      <vt:lpstr>Exemple de aplicatii ale metodelor numerice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 NUMERIC</dc:title>
  <dc:creator>DANIELA</dc:creator>
  <cp:lastModifiedBy>ArminC</cp:lastModifiedBy>
  <cp:revision>17</cp:revision>
  <dcterms:created xsi:type="dcterms:W3CDTF">2020-02-15T17:01:07Z</dcterms:created>
  <dcterms:modified xsi:type="dcterms:W3CDTF">2022-02-18T14:05:16Z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0x01010070C76EE3BFA7A04284FCA923CB1A302E</vt:lpwstr>
  </property>
</Properties>
</file>