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74" r:id="rId3"/>
    <p:sldId id="275" r:id="rId4"/>
    <p:sldId id="258" r:id="rId5"/>
    <p:sldId id="259" r:id="rId6"/>
    <p:sldId id="276" r:id="rId7"/>
    <p:sldId id="278" r:id="rId8"/>
    <p:sldId id="277"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70" r:id="rId2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88" autoAdjust="0"/>
    <p:restoredTop sz="94660"/>
  </p:normalViewPr>
  <p:slideViewPr>
    <p:cSldViewPr snapToGrid="0">
      <p:cViewPr varScale="1">
        <p:scale>
          <a:sx n="73" d="100"/>
          <a:sy n="73" d="100"/>
        </p:scale>
        <p:origin x="-54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111179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3197554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1144569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219824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372810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282284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134678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28170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34451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319123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9042AF-2211-46B4-8D88-1C4D569F1643}" type="datetimeFigureOut">
              <a:rPr lang="ro-RO" smtClean="0"/>
              <a:pPr/>
              <a:t>04.12.2015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302912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042AF-2211-46B4-8D88-1C4D569F1643}" type="datetimeFigureOut">
              <a:rPr lang="ro-RO" smtClean="0"/>
              <a:pPr/>
              <a:t>04.12.2015</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207BC3-58E1-46DF-97CC-7F066AA92F71}" type="slidenum">
              <a:rPr lang="ro-RO" smtClean="0"/>
              <a:pPr/>
              <a:t>‹#›</a:t>
            </a:fld>
            <a:endParaRPr lang="ro-RO"/>
          </a:p>
        </p:txBody>
      </p:sp>
    </p:spTree>
    <p:extLst>
      <p:ext uri="{BB962C8B-B14F-4D97-AF65-F5344CB8AC3E}">
        <p14:creationId xmlns="" xmlns:p14="http://schemas.microsoft.com/office/powerpoint/2010/main" val="875243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46331"/>
          </a:xfrm>
          <a:prstGeom prst="rect">
            <a:avLst/>
          </a:prstGeom>
        </p:spPr>
        <p:txBody>
          <a:bodyPr wrap="square">
            <a:spAutoFit/>
          </a:bodyPr>
          <a:lstStyle/>
          <a:p>
            <a:pPr algn="ctr">
              <a:spcAft>
                <a:spcPts val="0"/>
              </a:spcAft>
            </a:pPr>
            <a:r>
              <a:rPr lang="ro-RO"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UNIVERSITATEA “TITU MAIORESCU” DIN BUCUREŞTI</a:t>
            </a:r>
            <a:endParaRPr lang="ro-RO" sz="14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pPr>
            <a:r>
              <a:rPr lang="ro-RO"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FACULTATEA DE INFORMATICĂ</a:t>
            </a:r>
            <a:endParaRPr lang="ro-RO"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200559" y="5882888"/>
            <a:ext cx="184731" cy="615553"/>
          </a:xfrm>
          <a:prstGeom prst="rect">
            <a:avLst/>
          </a:prstGeom>
          <a:noFill/>
        </p:spPr>
        <p:txBody>
          <a:bodyPr wrap="none" rtlCol="0">
            <a:spAutoFit/>
          </a:bodyPr>
          <a:lstStyle/>
          <a:p>
            <a:pPr algn="just">
              <a:spcAft>
                <a:spcPts val="0"/>
              </a:spcAft>
            </a:pPr>
            <a:endParaRPr lang="ro-RO"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ro-RO"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1959740"/>
            <a:ext cx="12192000" cy="3785652"/>
          </a:xfrm>
          <a:prstGeom prst="rect">
            <a:avLst/>
          </a:prstGeom>
          <a:noFill/>
        </p:spPr>
        <p:txBody>
          <a:bodyPr wrap="square" rtlCol="0">
            <a:spAutoFit/>
          </a:bodyPr>
          <a:lstStyle/>
          <a:p>
            <a:pPr algn="ctr"/>
            <a:r>
              <a:rPr lang="ro-RO" sz="6000" dirty="0" smtClean="0"/>
              <a:t>LOCUL ȘI ROLUL REGULATORULUI AUTOMAT ÎN SISTEMUL DE REGLARE AUTOMATĂ</a:t>
            </a:r>
          </a:p>
          <a:p>
            <a:pPr algn="ctr"/>
            <a:r>
              <a:rPr lang="ro-RO" sz="6000" dirty="0" smtClean="0"/>
              <a:t>-Note de curs -</a:t>
            </a:r>
            <a:endParaRPr lang="en-US" sz="6000" dirty="0"/>
          </a:p>
        </p:txBody>
      </p:sp>
    </p:spTree>
    <p:extLst>
      <p:ext uri="{BB962C8B-B14F-4D97-AF65-F5344CB8AC3E}">
        <p14:creationId xmlns="" xmlns:p14="http://schemas.microsoft.com/office/powerpoint/2010/main" val="2867501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3321141"/>
          </a:xfrm>
        </p:spPr>
        <p:txBody>
          <a:bodyPr/>
          <a:lstStyle/>
          <a:p>
            <a:r>
              <a:rPr lang="ro-RO" dirty="0" smtClean="0"/>
              <a:t>Adesea în loc de K</a:t>
            </a:r>
            <a:r>
              <a:rPr lang="ro-RO" baseline="-25000" dirty="0" smtClean="0"/>
              <a:t>R</a:t>
            </a:r>
            <a:r>
              <a:rPr lang="ro-RO" dirty="0" smtClean="0"/>
              <a:t> se utilizează factorul numit </a:t>
            </a:r>
            <a:r>
              <a:rPr lang="ro-RO" i="1" dirty="0" smtClean="0"/>
              <a:t>bandă de proporționalitate</a:t>
            </a:r>
            <a:r>
              <a:rPr lang="ro-RO" dirty="0" smtClean="0"/>
              <a:t> BP definit ca fiind acel procent din domeniul mărimii de intrare în regulator ε(t) pentru care regulatorul de tip P determină o valoare x</a:t>
            </a:r>
            <a:r>
              <a:rPr lang="ro-RO" baseline="-25000" dirty="0" smtClean="0"/>
              <a:t>c</a:t>
            </a:r>
            <a:r>
              <a:rPr lang="ro-RO" dirty="0" smtClean="0"/>
              <a:t>(t)  egală cu 100% din domeniul posibil pentru mărimea de ieșire. </a:t>
            </a:r>
            <a:endParaRPr lang="en-US" dirty="0" smtClean="0"/>
          </a:p>
          <a:p>
            <a:r>
              <a:rPr lang="ro-RO" dirty="0" smtClean="0"/>
              <a:t>Când domeniul de variație al erorii ε este egal cu domeniul de variație al mărimii de comanda </a:t>
            </a:r>
            <a:r>
              <a:rPr lang="ro-RO" i="1" dirty="0" smtClean="0"/>
              <a:t>x</a:t>
            </a:r>
            <a:r>
              <a:rPr lang="ro-RO" i="1" baseline="-25000" dirty="0" smtClean="0"/>
              <a:t>c </a:t>
            </a:r>
            <a:r>
              <a:rPr lang="ro-RO" dirty="0" smtClean="0"/>
              <a:t>(cazul regulatoarelor unificate)</a:t>
            </a:r>
            <a:r>
              <a:rPr lang="ro-RO" i="1" dirty="0" smtClean="0"/>
              <a:t>, </a:t>
            </a:r>
            <a:r>
              <a:rPr lang="ro-RO" dirty="0" smtClean="0"/>
              <a:t>banda de proporționalitate se determină:</a:t>
            </a:r>
            <a:endParaRPr lang="en-US" dirty="0" smtClean="0"/>
          </a:p>
          <a:p>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4322716" y="5330552"/>
            <a:ext cx="2600597" cy="79592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1335586"/>
          </a:xfrm>
        </p:spPr>
        <p:txBody>
          <a:bodyPr>
            <a:normAutofit fontScale="77500" lnSpcReduction="20000"/>
          </a:bodyPr>
          <a:lstStyle/>
          <a:p>
            <a:r>
              <a:rPr lang="pt-BR" sz="4000" b="1" dirty="0" smtClean="0"/>
              <a:t>Regulatoare cu acțiune integrală (de tip I)</a:t>
            </a:r>
            <a:r>
              <a:rPr lang="ro-RO" sz="4000" b="1" dirty="0" smtClean="0"/>
              <a:t>.</a:t>
            </a:r>
          </a:p>
          <a:p>
            <a:r>
              <a:rPr lang="ro-RO" sz="4000" dirty="0" smtClean="0"/>
              <a:t>Aceste regulatoare stabilesc între mărimea de ieșire xc(t) și mărimea de intrare ε(t) o relație de dependență descrisă de :</a:t>
            </a:r>
            <a:endParaRPr lang="en-US" sz="4000" dirty="0" smtClean="0"/>
          </a:p>
          <a:p>
            <a:endParaRPr lang="en-US" dirty="0"/>
          </a:p>
        </p:txBody>
      </p:sp>
      <p:sp>
        <p:nvSpPr>
          <p:cNvPr id="3789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7889" name="Object 1"/>
          <p:cNvGraphicFramePr>
            <a:graphicFrameLocks noChangeAspect="1"/>
          </p:cNvGraphicFramePr>
          <p:nvPr/>
        </p:nvGraphicFramePr>
        <p:xfrm>
          <a:off x="4415246" y="3435530"/>
          <a:ext cx="2040257" cy="822961"/>
        </p:xfrm>
        <a:graphic>
          <a:graphicData uri="http://schemas.openxmlformats.org/presentationml/2006/ole">
            <p:oleObj spid="_x0000_s37889" name="Equation" r:id="rId3" imgW="1155700" imgH="431800" progId="Equation.3">
              <p:embed/>
            </p:oleObj>
          </a:graphicData>
        </a:graphic>
      </p:graphicFrame>
      <p:sp>
        <p:nvSpPr>
          <p:cNvPr id="6" name="TextBox 5"/>
          <p:cNvSpPr txBox="1"/>
          <p:nvPr/>
        </p:nvSpPr>
        <p:spPr>
          <a:xfrm>
            <a:off x="796834" y="4323804"/>
            <a:ext cx="11395166" cy="1231106"/>
          </a:xfrm>
          <a:prstGeom prst="rect">
            <a:avLst/>
          </a:prstGeom>
          <a:noFill/>
        </p:spPr>
        <p:txBody>
          <a:bodyPr wrap="square" rtlCol="0">
            <a:spAutoFit/>
          </a:bodyPr>
          <a:lstStyle/>
          <a:p>
            <a:pPr>
              <a:buFont typeface="Arial" pitchFamily="34" charset="0"/>
              <a:buChar char="•"/>
            </a:pPr>
            <a:r>
              <a:rPr lang="ro-RO" sz="2800" dirty="0" smtClean="0"/>
              <a:t> Mărimea xc(t) depinde de integrala în timp a erorii ε(t). Constanta Ti se numește constantă de integrare și are dimensiunea timp.</a:t>
            </a:r>
            <a:endParaRPr lang="en-US" sz="28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604066"/>
          </a:xfrm>
        </p:spPr>
        <p:txBody>
          <a:bodyPr/>
          <a:lstStyle/>
          <a:p>
            <a:r>
              <a:rPr lang="ro-RO" dirty="0" smtClean="0"/>
              <a:t>Derivând în funcție de timp relația anterioară, se obține:</a:t>
            </a:r>
            <a:endParaRPr lang="en-US" dirty="0"/>
          </a:p>
        </p:txBody>
      </p:sp>
      <p:sp>
        <p:nvSpPr>
          <p:cNvPr id="4198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5" name="Object 1"/>
          <p:cNvGraphicFramePr>
            <a:graphicFrameLocks noChangeAspect="1"/>
          </p:cNvGraphicFramePr>
          <p:nvPr/>
        </p:nvGraphicFramePr>
        <p:xfrm>
          <a:off x="3984170" y="2272936"/>
          <a:ext cx="2407921" cy="1031966"/>
        </p:xfrm>
        <a:graphic>
          <a:graphicData uri="http://schemas.openxmlformats.org/presentationml/2006/ole">
            <p:oleObj spid="_x0000_s41985" name="Equation" r:id="rId3" imgW="1054100" imgH="444500" progId="Equation.3">
              <p:embed/>
            </p:oleObj>
          </a:graphicData>
        </a:graphic>
      </p:graphicFrame>
      <p:pic>
        <p:nvPicPr>
          <p:cNvPr id="41987" name="Picture 3"/>
          <p:cNvPicPr>
            <a:picLocks noChangeAspect="1" noChangeArrowheads="1"/>
          </p:cNvPicPr>
          <p:nvPr/>
        </p:nvPicPr>
        <p:blipFill>
          <a:blip r:embed="rId4" cstate="print"/>
          <a:srcRect/>
          <a:stretch>
            <a:fillRect/>
          </a:stretch>
        </p:blipFill>
        <p:spPr bwMode="auto">
          <a:xfrm>
            <a:off x="1842680" y="3326130"/>
            <a:ext cx="7905750" cy="2400300"/>
          </a:xfrm>
          <a:prstGeom prst="rect">
            <a:avLst/>
          </a:prstGeom>
          <a:noFill/>
          <a:ln w="9525">
            <a:noFill/>
            <a:miter lim="800000"/>
            <a:headEnd/>
            <a:tailEnd/>
          </a:ln>
          <a:effectLst/>
        </p:spPr>
      </p:pic>
      <p:sp>
        <p:nvSpPr>
          <p:cNvPr id="7" name="TextBox 6"/>
          <p:cNvSpPr txBox="1"/>
          <p:nvPr/>
        </p:nvSpPr>
        <p:spPr>
          <a:xfrm>
            <a:off x="535577" y="5669281"/>
            <a:ext cx="10907485" cy="1200329"/>
          </a:xfrm>
          <a:prstGeom prst="rect">
            <a:avLst/>
          </a:prstGeom>
          <a:noFill/>
        </p:spPr>
        <p:txBody>
          <a:bodyPr wrap="square" rtlCol="0">
            <a:spAutoFit/>
          </a:bodyPr>
          <a:lstStyle/>
          <a:p>
            <a:r>
              <a:rPr lang="ro-RO" sz="2400" dirty="0" smtClean="0"/>
              <a:t>Rezultă că la regulatorul de tip I viteza de variație a mărimii de comandă este proporțională cu eroarea, factorul de proporționalitate fiind inversul timpului de integrare.</a:t>
            </a:r>
            <a:r>
              <a:rPr lang="en-US" sz="2400" dirty="0" smtClean="0"/>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982889"/>
          </a:xfrm>
        </p:spPr>
        <p:txBody>
          <a:bodyPr/>
          <a:lstStyle/>
          <a:p>
            <a:r>
              <a:rPr lang="ro-RO" dirty="0" smtClean="0"/>
              <a:t>Răspunsul regulatorului de tip I la intrare treaptă  este un semnal rampă cu coeficientul unghiular:</a:t>
            </a:r>
            <a:endParaRPr lang="en-US" dirty="0" smtClean="0"/>
          </a:p>
          <a:p>
            <a:endParaRPr lang="en-US" dirty="0"/>
          </a:p>
        </p:txBody>
      </p:sp>
      <p:sp>
        <p:nvSpPr>
          <p:cNvPr id="4301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09" name="Object 1"/>
          <p:cNvGraphicFramePr>
            <a:graphicFrameLocks noChangeAspect="1"/>
          </p:cNvGraphicFramePr>
          <p:nvPr/>
        </p:nvGraphicFramePr>
        <p:xfrm>
          <a:off x="4911633" y="2730137"/>
          <a:ext cx="1689463" cy="1267097"/>
        </p:xfrm>
        <a:graphic>
          <a:graphicData uri="http://schemas.openxmlformats.org/presentationml/2006/ole">
            <p:oleObj spid="_x0000_s43009" name="Equation" r:id="rId3" imgW="584200" imgH="431800" progId="Equation.3">
              <p:embed/>
            </p:oleObj>
          </a:graphicData>
        </a:graphic>
      </p:graphicFrame>
      <p:sp>
        <p:nvSpPr>
          <p:cNvPr id="6" name="TextBox 5"/>
          <p:cNvSpPr txBox="1"/>
          <p:nvPr/>
        </p:nvSpPr>
        <p:spPr>
          <a:xfrm>
            <a:off x="836023" y="4349930"/>
            <a:ext cx="10513295" cy="2585323"/>
          </a:xfrm>
          <a:prstGeom prst="rect">
            <a:avLst/>
          </a:prstGeom>
          <a:noFill/>
        </p:spPr>
        <p:txBody>
          <a:bodyPr wrap="square" rtlCol="0">
            <a:spAutoFit/>
          </a:bodyPr>
          <a:lstStyle/>
          <a:p>
            <a:pPr>
              <a:buFont typeface="Arial" pitchFamily="34" charset="0"/>
              <a:buChar char="•"/>
            </a:pPr>
            <a:r>
              <a:rPr lang="ro-RO" sz="2400" dirty="0" smtClean="0"/>
              <a:t> Parametrul ajustabil al regulatorului I este timpul de integrare care poate fi variat în diverse limite, de la ordinul fracțiunilor de secundă până la zeci de minute, în funcție de tipul regulatorului, pentru procese rapide sau procese lente.</a:t>
            </a:r>
            <a:endParaRPr lang="en-US" sz="2400" dirty="0" smtClean="0"/>
          </a:p>
          <a:p>
            <a:pPr>
              <a:buFont typeface="Arial" pitchFamily="34" charset="0"/>
              <a:buChar char="•"/>
            </a:pPr>
            <a:r>
              <a:rPr lang="ro-RO" sz="2400" dirty="0" smtClean="0"/>
              <a:t> Regulatoarele de tip I sunt rar utilizate datorită întârzierilor pe care le introduc. Se aplică atunci când se dorește eroare staționară nulă și nu există alte elemente ale sistemului de reglare automată care să permită aceasta.</a:t>
            </a:r>
            <a:endParaRPr lang="en-US" sz="2400"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1753598"/>
          </a:xfrm>
        </p:spPr>
        <p:txBody>
          <a:bodyPr>
            <a:normAutofit lnSpcReduction="10000"/>
          </a:bodyPr>
          <a:lstStyle/>
          <a:p>
            <a:r>
              <a:rPr lang="ro-RO" b="1" dirty="0" smtClean="0"/>
              <a:t>Regulatoare cu acțiune proporțional integrală (de tip PI)</a:t>
            </a:r>
            <a:endParaRPr lang="en-US" dirty="0" smtClean="0"/>
          </a:p>
          <a:p>
            <a:r>
              <a:rPr lang="ro-RO" dirty="0" smtClean="0"/>
              <a:t>Aceste regulatoare reprezintă o combinație între un regulator de tip P și unul de tip I și stabilesc între mărimea de ieșire x</a:t>
            </a:r>
            <a:r>
              <a:rPr lang="ro-RO" baseline="-25000" dirty="0" smtClean="0"/>
              <a:t>c</a:t>
            </a:r>
            <a:r>
              <a:rPr lang="ro-RO" dirty="0" smtClean="0"/>
              <a:t>(t) și mărimea de intrare ε(t) o relație de dependență descrisă de :</a:t>
            </a:r>
            <a:endParaRPr lang="en-US" dirty="0" smtClean="0"/>
          </a:p>
          <a:p>
            <a:endParaRPr lang="en-US" dirty="0"/>
          </a:p>
        </p:txBody>
      </p:sp>
      <p:sp>
        <p:nvSpPr>
          <p:cNvPr id="440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33" name="Object 1"/>
          <p:cNvGraphicFramePr>
            <a:graphicFrameLocks noChangeAspect="1"/>
          </p:cNvGraphicFramePr>
          <p:nvPr/>
        </p:nvGraphicFramePr>
        <p:xfrm>
          <a:off x="3017519" y="3840480"/>
          <a:ext cx="2457907" cy="548640"/>
        </p:xfrm>
        <a:graphic>
          <a:graphicData uri="http://schemas.openxmlformats.org/presentationml/2006/ole">
            <p:oleObj spid="_x0000_s44033" name="Equation" r:id="rId3" imgW="1117600" imgH="228600" progId="Equation.3">
              <p:embed/>
            </p:oleObj>
          </a:graphicData>
        </a:graphic>
      </p:graphicFrame>
      <p:sp>
        <p:nvSpPr>
          <p:cNvPr id="4403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4035" name="Object 3"/>
          <p:cNvGraphicFramePr>
            <a:graphicFrameLocks noChangeAspect="1"/>
          </p:cNvGraphicFramePr>
          <p:nvPr/>
        </p:nvGraphicFramePr>
        <p:xfrm>
          <a:off x="5499463" y="3670661"/>
          <a:ext cx="1463039" cy="877823"/>
        </p:xfrm>
        <a:graphic>
          <a:graphicData uri="http://schemas.openxmlformats.org/presentationml/2006/ole">
            <p:oleObj spid="_x0000_s44035" name="Equation" r:id="rId4" imgW="723900" imgH="431800" progId="Equation.3">
              <p:embed/>
            </p:oleObj>
          </a:graphicData>
        </a:graphic>
      </p:graphicFrame>
      <p:sp>
        <p:nvSpPr>
          <p:cNvPr id="8" name="TextBox 7"/>
          <p:cNvSpPr txBox="1"/>
          <p:nvPr/>
        </p:nvSpPr>
        <p:spPr>
          <a:xfrm>
            <a:off x="1097281" y="5029199"/>
            <a:ext cx="10682344" cy="1107996"/>
          </a:xfrm>
          <a:prstGeom prst="rect">
            <a:avLst/>
          </a:prstGeom>
          <a:noFill/>
        </p:spPr>
        <p:txBody>
          <a:bodyPr wrap="square" rtlCol="0">
            <a:spAutoFit/>
          </a:bodyPr>
          <a:lstStyle/>
          <a:p>
            <a:r>
              <a:rPr lang="ro-RO" sz="2400" dirty="0" smtClean="0"/>
              <a:t>Factorii K</a:t>
            </a:r>
            <a:r>
              <a:rPr lang="ro-RO" sz="2400" baseline="-25000" dirty="0" smtClean="0"/>
              <a:t>R</a:t>
            </a:r>
            <a:r>
              <a:rPr lang="ro-RO" sz="2400" dirty="0" smtClean="0"/>
              <a:t> și 1 / Ti care caracterizează cele două componente ale răspunsului regulatorului pot fi modificați independent unul de celălalt.</a:t>
            </a:r>
            <a:endParaRPr lang="en-US" sz="24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630192"/>
          </a:xfrm>
        </p:spPr>
        <p:txBody>
          <a:bodyPr/>
          <a:lstStyle/>
          <a:p>
            <a:r>
              <a:rPr lang="ro-RO" dirty="0" smtClean="0"/>
              <a:t>Relația mai poate fi scrisă și:</a:t>
            </a:r>
            <a:endParaRPr lang="en-US" dirty="0" smtClean="0"/>
          </a:p>
          <a:p>
            <a:endParaRPr lang="en-US" dirty="0"/>
          </a:p>
        </p:txBody>
      </p:sp>
      <p:sp>
        <p:nvSpPr>
          <p:cNvPr id="4505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5057" name="Object 1"/>
          <p:cNvGraphicFramePr>
            <a:graphicFrameLocks noChangeAspect="1"/>
          </p:cNvGraphicFramePr>
          <p:nvPr/>
        </p:nvGraphicFramePr>
        <p:xfrm>
          <a:off x="3370217" y="2442754"/>
          <a:ext cx="3866604" cy="966651"/>
        </p:xfrm>
        <a:graphic>
          <a:graphicData uri="http://schemas.openxmlformats.org/presentationml/2006/ole">
            <p:oleObj spid="_x0000_s45057" name="Equation" r:id="rId3" imgW="1816100" imgH="482600" progId="Equation.3">
              <p:embed/>
            </p:oleObj>
          </a:graphicData>
        </a:graphic>
      </p:graphicFrame>
      <p:sp>
        <p:nvSpPr>
          <p:cNvPr id="6" name="TextBox 5"/>
          <p:cNvSpPr txBox="1"/>
          <p:nvPr/>
        </p:nvSpPr>
        <p:spPr>
          <a:xfrm>
            <a:off x="979714" y="4088674"/>
            <a:ext cx="10881360" cy="2215991"/>
          </a:xfrm>
          <a:prstGeom prst="rect">
            <a:avLst/>
          </a:prstGeom>
          <a:noFill/>
        </p:spPr>
        <p:txBody>
          <a:bodyPr wrap="square" rtlCol="0">
            <a:spAutoFit/>
          </a:bodyPr>
          <a:lstStyle/>
          <a:p>
            <a:r>
              <a:rPr lang="ro-RO" sz="2400" dirty="0" smtClean="0"/>
              <a:t>unde TI=Kr x Ti este constanta de timp de integrare a regulatorului. Ea prezintă avantajul că factorul de proporționalitate K</a:t>
            </a:r>
            <a:r>
              <a:rPr lang="ro-RO" sz="2400" baseline="-25000" dirty="0" smtClean="0"/>
              <a:t>R</a:t>
            </a:r>
            <a:r>
              <a:rPr lang="ro-RO" sz="2400" dirty="0" smtClean="0"/>
              <a:t> intervine atât în componenta proporțională cât și în componenta integrală, astfel că modificarea lui K</a:t>
            </a:r>
            <a:r>
              <a:rPr lang="ro-RO" sz="2400" baseline="-25000" dirty="0" smtClean="0"/>
              <a:t>R</a:t>
            </a:r>
            <a:r>
              <a:rPr lang="ro-RO" sz="2400" b="1" dirty="0" smtClean="0"/>
              <a:t> </a:t>
            </a:r>
            <a:r>
              <a:rPr lang="ro-RO" sz="2400" dirty="0" smtClean="0"/>
              <a:t>permite modificarea ambelor componente. Aceasta corespunde condițiilor constructive reale ale celor mai multe regulatoare de tip PI.</a:t>
            </a:r>
            <a:endParaRPr lang="en-US" sz="2400"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891449"/>
          </a:xfrm>
        </p:spPr>
        <p:txBody>
          <a:bodyPr/>
          <a:lstStyle/>
          <a:p>
            <a:r>
              <a:rPr lang="ro-RO" dirty="0" smtClean="0"/>
              <a:t>În figura următoare este reprezentat răspunsul la intrare treaptă al unui regulator de tip PI.</a:t>
            </a:r>
            <a:endParaRPr lang="en-US" dirty="0" smtClean="0"/>
          </a:p>
          <a:p>
            <a:endParaRPr lang="en-US" dirty="0"/>
          </a:p>
        </p:txBody>
      </p:sp>
      <p:pic>
        <p:nvPicPr>
          <p:cNvPr id="46082" name="Picture 2"/>
          <p:cNvPicPr>
            <a:picLocks noChangeAspect="1" noChangeArrowheads="1"/>
          </p:cNvPicPr>
          <p:nvPr/>
        </p:nvPicPr>
        <p:blipFill>
          <a:blip r:embed="rId2" cstate="print"/>
          <a:srcRect/>
          <a:stretch>
            <a:fillRect/>
          </a:stretch>
        </p:blipFill>
        <p:spPr bwMode="auto">
          <a:xfrm>
            <a:off x="1617890" y="2614068"/>
            <a:ext cx="8172450" cy="2962275"/>
          </a:xfrm>
          <a:prstGeom prst="rect">
            <a:avLst/>
          </a:prstGeom>
          <a:noFill/>
          <a:ln w="9525">
            <a:noFill/>
            <a:miter lim="800000"/>
            <a:headEnd/>
            <a:tailEnd/>
          </a:ln>
          <a:effectLst/>
        </p:spPr>
      </p:pic>
      <p:sp>
        <p:nvSpPr>
          <p:cNvPr id="5" name="TextBox 4"/>
          <p:cNvSpPr txBox="1"/>
          <p:nvPr/>
        </p:nvSpPr>
        <p:spPr>
          <a:xfrm>
            <a:off x="979714" y="5826034"/>
            <a:ext cx="10477180" cy="1200329"/>
          </a:xfrm>
          <a:prstGeom prst="rect">
            <a:avLst/>
          </a:prstGeom>
          <a:noFill/>
        </p:spPr>
        <p:txBody>
          <a:bodyPr wrap="square" rtlCol="0">
            <a:spAutoFit/>
          </a:bodyPr>
          <a:lstStyle/>
          <a:p>
            <a:r>
              <a:rPr lang="ro-RO" dirty="0" smtClean="0"/>
              <a:t>Datorită posibilității de combinare a celor două acțiuni, proporțională și integrală, prin modificarea simultană a celor două constante, regulatoarele PI permit obținerea de caracteristici superioare în realizarea legilor de reglare.</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2197735"/>
          </a:xfrm>
        </p:spPr>
        <p:txBody>
          <a:bodyPr/>
          <a:lstStyle/>
          <a:p>
            <a:r>
              <a:rPr lang="ro-RO" b="1" dirty="0" smtClean="0"/>
              <a:t>Regulatoare cu acțiune proporțional derivativă (de tip PD)</a:t>
            </a:r>
            <a:endParaRPr lang="en-US" dirty="0" smtClean="0"/>
          </a:p>
          <a:p>
            <a:r>
              <a:rPr lang="ro-RO" dirty="0" smtClean="0"/>
              <a:t>Aceste regulatoare, similar celor de tip PI, reprezintă o combinație între un regulator de tip P și unul de tip D și stabilesc între mărimea de ieșire x</a:t>
            </a:r>
            <a:r>
              <a:rPr lang="ro-RO" baseline="-25000" dirty="0" smtClean="0"/>
              <a:t>c</a:t>
            </a:r>
            <a:r>
              <a:rPr lang="ro-RO" dirty="0" smtClean="0"/>
              <a:t>(t) și mărimea de intrare ε(t) o relație de dependență descrisă de :</a:t>
            </a:r>
            <a:endParaRPr lang="en-US" dirty="0" smtClean="0"/>
          </a:p>
          <a:p>
            <a:endParaRPr lang="en-US" dirty="0"/>
          </a:p>
        </p:txBody>
      </p:sp>
      <p:sp>
        <p:nvSpPr>
          <p:cNvPr id="4813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29" name="Object 1"/>
          <p:cNvGraphicFramePr>
            <a:graphicFrameLocks noChangeAspect="1"/>
          </p:cNvGraphicFramePr>
          <p:nvPr/>
        </p:nvGraphicFramePr>
        <p:xfrm>
          <a:off x="3239589" y="4140926"/>
          <a:ext cx="1931212" cy="431074"/>
        </p:xfrm>
        <a:graphic>
          <a:graphicData uri="http://schemas.openxmlformats.org/presentationml/2006/ole">
            <p:oleObj spid="_x0000_s48129" name="Equation" r:id="rId3" imgW="1117600" imgH="228600" progId="Equation.3">
              <p:embed/>
            </p:oleObj>
          </a:graphicData>
        </a:graphic>
      </p:graphicFrame>
      <p:sp>
        <p:nvSpPr>
          <p:cNvPr id="4813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8131" name="Object 3"/>
          <p:cNvGraphicFramePr>
            <a:graphicFrameLocks noChangeAspect="1"/>
          </p:cNvGraphicFramePr>
          <p:nvPr/>
        </p:nvGraphicFramePr>
        <p:xfrm>
          <a:off x="5316582" y="3944983"/>
          <a:ext cx="1240971" cy="794997"/>
        </p:xfrm>
        <a:graphic>
          <a:graphicData uri="http://schemas.openxmlformats.org/presentationml/2006/ole">
            <p:oleObj spid="_x0000_s48131" name="Equation" r:id="rId4" imgW="609600" imgH="393700" progId="Equation.3">
              <p:embed/>
            </p:oleObj>
          </a:graphicData>
        </a:graphic>
      </p:graphicFrame>
      <p:sp>
        <p:nvSpPr>
          <p:cNvPr id="8" name="TextBox 7"/>
          <p:cNvSpPr txBox="1"/>
          <p:nvPr/>
        </p:nvSpPr>
        <p:spPr>
          <a:xfrm>
            <a:off x="1358536" y="5329646"/>
            <a:ext cx="8673737" cy="1107996"/>
          </a:xfrm>
          <a:prstGeom prst="rect">
            <a:avLst/>
          </a:prstGeom>
          <a:noFill/>
        </p:spPr>
        <p:txBody>
          <a:bodyPr wrap="square" rtlCol="0">
            <a:spAutoFit/>
          </a:bodyPr>
          <a:lstStyle/>
          <a:p>
            <a:r>
              <a:rPr lang="ro-RO" sz="2400" dirty="0" smtClean="0"/>
              <a:t>unde factorul T</a:t>
            </a:r>
            <a:r>
              <a:rPr lang="ro-RO" sz="2400" baseline="-25000" dirty="0" smtClean="0"/>
              <a:t>d</a:t>
            </a:r>
            <a:r>
              <a:rPr lang="ro-RO" sz="2400" dirty="0" smtClean="0"/>
              <a:t> se numește </a:t>
            </a:r>
            <a:r>
              <a:rPr lang="ro-RO" sz="2400" i="1" dirty="0" smtClean="0"/>
              <a:t>constantă derivativă </a:t>
            </a:r>
            <a:r>
              <a:rPr lang="ro-RO" sz="2400" dirty="0" smtClean="0"/>
              <a:t>și are dimensiunea timp. </a:t>
            </a:r>
            <a:endParaRPr lang="en-US" sz="24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p:txBody>
          <a:bodyPr/>
          <a:lstStyle/>
          <a:p>
            <a:r>
              <a:rPr lang="ro-RO" dirty="0" smtClean="0"/>
              <a:t>Similar ca la regulatoarele PI, relația poate fi scrisă și:</a:t>
            </a:r>
            <a:endParaRPr lang="en-US" dirty="0"/>
          </a:p>
        </p:txBody>
      </p:sp>
      <p:sp>
        <p:nvSpPr>
          <p:cNvPr id="5017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177" name="Object 1"/>
          <p:cNvGraphicFramePr>
            <a:graphicFrameLocks noChangeAspect="1"/>
          </p:cNvGraphicFramePr>
          <p:nvPr/>
        </p:nvGraphicFramePr>
        <p:xfrm>
          <a:off x="3892730" y="2547256"/>
          <a:ext cx="3396343" cy="926275"/>
        </p:xfrm>
        <a:graphic>
          <a:graphicData uri="http://schemas.openxmlformats.org/presentationml/2006/ole">
            <p:oleObj spid="_x0000_s50177" name="Equation" r:id="rId3" imgW="1701800" imgH="431800" progId="Equation.3">
              <p:embed/>
            </p:oleObj>
          </a:graphicData>
        </a:graphic>
      </p:graphicFrame>
      <p:sp>
        <p:nvSpPr>
          <p:cNvPr id="6" name="TextBox 5"/>
          <p:cNvSpPr txBox="1"/>
          <p:nvPr/>
        </p:nvSpPr>
        <p:spPr>
          <a:xfrm>
            <a:off x="1371600" y="4323806"/>
            <a:ext cx="10190162" cy="646331"/>
          </a:xfrm>
          <a:prstGeom prst="rect">
            <a:avLst/>
          </a:prstGeom>
          <a:noFill/>
        </p:spPr>
        <p:txBody>
          <a:bodyPr wrap="none" rtlCol="0">
            <a:spAutoFit/>
          </a:bodyPr>
          <a:lstStyle/>
          <a:p>
            <a:r>
              <a:rPr lang="ro-RO" dirty="0" smtClean="0"/>
              <a:t>unde factorul  TD=Kd/KR  se numește </a:t>
            </a:r>
            <a:r>
              <a:rPr lang="ro-RO" i="1" dirty="0" smtClean="0"/>
              <a:t>constantă de timp derivativă</a:t>
            </a:r>
            <a:r>
              <a:rPr lang="ro-RO" dirty="0" smtClean="0"/>
              <a:t> a regulatorului și are dimensiunea timp.</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878386"/>
          </a:xfrm>
        </p:spPr>
        <p:txBody>
          <a:bodyPr/>
          <a:lstStyle/>
          <a:p>
            <a:r>
              <a:rPr lang="ro-RO" dirty="0" smtClean="0"/>
              <a:t>În figura 6. este reprezentat răspunsul la intrare treaptă al unui regulator de tip PD.</a:t>
            </a:r>
            <a:endParaRPr lang="en-US" dirty="0" smtClean="0"/>
          </a:p>
          <a:p>
            <a:endParaRPr lang="en-US" dirty="0"/>
          </a:p>
        </p:txBody>
      </p:sp>
      <p:pic>
        <p:nvPicPr>
          <p:cNvPr id="51202" name="Picture 2"/>
          <p:cNvPicPr>
            <a:picLocks noChangeAspect="1" noChangeArrowheads="1"/>
          </p:cNvPicPr>
          <p:nvPr/>
        </p:nvPicPr>
        <p:blipFill>
          <a:blip r:embed="rId2" cstate="print"/>
          <a:srcRect/>
          <a:stretch>
            <a:fillRect/>
          </a:stretch>
        </p:blipFill>
        <p:spPr bwMode="auto">
          <a:xfrm>
            <a:off x="2017123" y="3063376"/>
            <a:ext cx="8001000"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ro-RO" sz="4000" b="1" dirty="0" smtClean="0"/>
              <a:t>INTRODUCERE</a:t>
            </a:r>
            <a:endParaRPr lang="en-US" sz="4000" b="1" dirty="0"/>
          </a:p>
        </p:txBody>
      </p:sp>
      <p:sp>
        <p:nvSpPr>
          <p:cNvPr id="3" name="Content Placeholder 2"/>
          <p:cNvSpPr>
            <a:spLocks noGrp="1"/>
          </p:cNvSpPr>
          <p:nvPr>
            <p:ph idx="1"/>
          </p:nvPr>
        </p:nvSpPr>
        <p:spPr/>
        <p:txBody>
          <a:bodyPr>
            <a:normAutofit fontScale="77500" lnSpcReduction="20000"/>
          </a:bodyPr>
          <a:lstStyle/>
          <a:p>
            <a:r>
              <a:rPr lang="ro-RO" dirty="0" smtClean="0"/>
              <a:t>Odată cu dezvoltarea tehnologiei automatele programabile sunt tot mai des utilizate în activitățile industriale și domestice datorită numeroaselor avantaje pe care le prezintă. </a:t>
            </a:r>
            <a:endParaRPr lang="en-US" dirty="0" smtClean="0"/>
          </a:p>
          <a:p>
            <a:r>
              <a:rPr lang="ro-RO" dirty="0" smtClean="0"/>
              <a:t>Controlul bazat pe feedback a fost utilizat încă din antichitate, în controlul sistemelor mecanice. Inițial, aceste sisteme foloseau mijloace mecanice, de exemplu, o supapă cu plutitor pentru controlul valorilor de temperatură, viteză și de nivel al fluidelor. </a:t>
            </a:r>
            <a:endParaRPr lang="en-US" dirty="0" smtClean="0"/>
          </a:p>
          <a:p>
            <a:r>
              <a:rPr lang="ro-RO" dirty="0" smtClean="0"/>
              <a:t>Sistemele moderne, computerizate de control, utilizează feedbackul efectuând o măsurare a senzorilor, comparând-o cu valoarea de referință dorită și reglând o ieșire de control pe baza acestei diferențe. </a:t>
            </a:r>
            <a:endParaRPr lang="en-US" dirty="0" smtClean="0"/>
          </a:p>
          <a:p>
            <a:r>
              <a:rPr lang="ro-RO" dirty="0" smtClean="0"/>
              <a:t>De exemplu, controlul temperaturii poate fi realizat prin măsurarea temperaturii curente, compararea acesteia cu valoarea temperaturii dorite, iar mai apoi, utilizarea unui radiator sau ventilator pentru a aduce temperatura cât mai aproape de valoarea de referință dorită. </a:t>
            </a:r>
            <a:endParaRPr lang="en-US" dirty="0" smtClean="0"/>
          </a:p>
          <a:p>
            <a:r>
              <a:rPr lang="ro-RO" dirty="0" smtClean="0"/>
              <a:t>Provocarea apare apoi, din nevoia de a determina în ce măsură trebuie reglate ieșirile de control pentru a obține cel mai bun răspuns. </a:t>
            </a: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p:txBody>
          <a:bodyPr>
            <a:normAutofit fontScale="92500" lnSpcReduction="10000"/>
          </a:bodyPr>
          <a:lstStyle/>
          <a:p>
            <a:r>
              <a:rPr lang="ro-RO" dirty="0" smtClean="0"/>
              <a:t>Din aceleași considerente ca la regulatoarele PI, se preferă ca dependența determinată de regulatoarele PD să fie exprimată prin a doua relație, deoarece din punct de vedere constructiv, prin modificarea factorului K</a:t>
            </a:r>
            <a:r>
              <a:rPr lang="ro-RO" baseline="-25000" dirty="0" smtClean="0"/>
              <a:t>R</a:t>
            </a:r>
            <a:r>
              <a:rPr lang="ro-RO" dirty="0" smtClean="0"/>
              <a:t>  este permisă și modificarea constantei de timp derivative. Unele regulatoare sunt prevăzute cu dispozitive care permit variația simultană a lui K</a:t>
            </a:r>
            <a:r>
              <a:rPr lang="ro-RO" baseline="-25000" dirty="0" smtClean="0"/>
              <a:t>R</a:t>
            </a:r>
            <a:r>
              <a:rPr lang="ro-RO" dirty="0" smtClean="0"/>
              <a:t> și a lui T</a:t>
            </a:r>
            <a:r>
              <a:rPr lang="ro-RO" baseline="-25000" dirty="0" smtClean="0"/>
              <a:t>D</a:t>
            </a:r>
            <a:r>
              <a:rPr lang="ro-RO" dirty="0" smtClean="0"/>
              <a:t>, astfel ca produsul K</a:t>
            </a:r>
            <a:r>
              <a:rPr lang="ro-RO" baseline="-25000" dirty="0" smtClean="0"/>
              <a:t>R</a:t>
            </a:r>
            <a:r>
              <a:rPr lang="ro-RO" dirty="0" smtClean="0"/>
              <a:t>·T</a:t>
            </a:r>
            <a:r>
              <a:rPr lang="ro-RO" baseline="-25000" dirty="0" smtClean="0"/>
              <a:t>D</a:t>
            </a:r>
            <a:r>
              <a:rPr lang="ro-RO" dirty="0" smtClean="0"/>
              <a:t> să rămână constant.</a:t>
            </a:r>
            <a:endParaRPr lang="en-US" dirty="0" smtClean="0"/>
          </a:p>
          <a:p>
            <a:r>
              <a:rPr lang="ro-RO" dirty="0" smtClean="0"/>
              <a:t>Analizând răspunsul la intrare treaptă al unui regulator PD se observă ca acțiunea componentei derivative se manifestă numai la momentul inițial, când are loc saltul mărimii de la intrare. Prezența componentei derivative care apare la momentul inițial și este de scurtă durată, are ca efect o accelerare a regimului tranzitoriu și deci o reducere a acestuia. Comparativ cu regulatoarele de tip P sau cele de tip I, aceste regulatoare permit posibilități mai largi de realizare a legilor de reglare.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2654935"/>
          </a:xfrm>
        </p:spPr>
        <p:txBody>
          <a:bodyPr/>
          <a:lstStyle/>
          <a:p>
            <a:r>
              <a:rPr lang="ro-RO" b="1" dirty="0" smtClean="0"/>
              <a:t>Regulatoare cu acțiune proporțional integrală derivativă (de tip PID)</a:t>
            </a:r>
            <a:endParaRPr lang="en-US" dirty="0" smtClean="0"/>
          </a:p>
          <a:p>
            <a:r>
              <a:rPr lang="ro-RO" dirty="0" smtClean="0"/>
              <a:t>Aceste regulatoare sunt cele mai complexe regulatoare cu acțiune continuă, care asigură performanțe de reglare superioare, atât în regim staționar cât și în regim tranzitoriu. Ele înglobează efectele proporțional P, integral I</a:t>
            </a:r>
            <a:r>
              <a:rPr lang="ro-RO" b="1" dirty="0" smtClean="0"/>
              <a:t> </a:t>
            </a:r>
            <a:r>
              <a:rPr lang="ro-RO" dirty="0" smtClean="0"/>
              <a:t>și derivativ D</a:t>
            </a:r>
            <a:r>
              <a:rPr lang="ro-RO" b="1" dirty="0" smtClean="0"/>
              <a:t> </a:t>
            </a:r>
            <a:r>
              <a:rPr lang="ro-RO" dirty="0" smtClean="0"/>
              <a:t>expuse mai sus, conform legii de reglare:</a:t>
            </a:r>
            <a:endParaRPr lang="en-US" dirty="0" smtClean="0"/>
          </a:p>
          <a:p>
            <a:endParaRPr lang="en-US" dirty="0"/>
          </a:p>
        </p:txBody>
      </p:sp>
      <p:sp>
        <p:nvSpPr>
          <p:cNvPr id="522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5" name="Object 1"/>
          <p:cNvGraphicFramePr>
            <a:graphicFrameLocks noChangeAspect="1"/>
          </p:cNvGraphicFramePr>
          <p:nvPr/>
        </p:nvGraphicFramePr>
        <p:xfrm>
          <a:off x="2338251" y="4754880"/>
          <a:ext cx="2282340" cy="509451"/>
        </p:xfrm>
        <a:graphic>
          <a:graphicData uri="http://schemas.openxmlformats.org/presentationml/2006/ole">
            <p:oleObj spid="_x0000_s52225" name="Equation" r:id="rId3" imgW="1117600" imgH="228600" progId="Equation.3">
              <p:embed/>
            </p:oleObj>
          </a:graphicData>
        </a:graphic>
      </p:graphicFrame>
      <p:sp>
        <p:nvSpPr>
          <p:cNvPr id="52228"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4676502" y="4571999"/>
          <a:ext cx="1480457" cy="888274"/>
        </p:xfrm>
        <a:graphic>
          <a:graphicData uri="http://schemas.openxmlformats.org/presentationml/2006/ole">
            <p:oleObj spid="_x0000_s52227" name="Equation" r:id="rId4" imgW="723900" imgH="431800" progId="Equation.3">
              <p:embed/>
            </p:oleObj>
          </a:graphicData>
        </a:graphic>
      </p:graphicFrame>
      <p:sp>
        <p:nvSpPr>
          <p:cNvPr id="52230" name="Rectangle 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9" name="Object 5"/>
          <p:cNvGraphicFramePr>
            <a:graphicFrameLocks noChangeAspect="1"/>
          </p:cNvGraphicFramePr>
          <p:nvPr/>
        </p:nvGraphicFramePr>
        <p:xfrm>
          <a:off x="6622868" y="4506686"/>
          <a:ext cx="1447747" cy="927463"/>
        </p:xfrm>
        <a:graphic>
          <a:graphicData uri="http://schemas.openxmlformats.org/presentationml/2006/ole">
            <p:oleObj spid="_x0000_s52229" name="Equation" r:id="rId5" imgW="609600" imgH="393700" progId="Equation.3">
              <p:embed/>
            </p:oleObj>
          </a:graphicData>
        </a:graphic>
      </p:graphicFrame>
      <p:sp>
        <p:nvSpPr>
          <p:cNvPr id="10" name="TextBox 9"/>
          <p:cNvSpPr txBox="1"/>
          <p:nvPr/>
        </p:nvSpPr>
        <p:spPr>
          <a:xfrm>
            <a:off x="6191793" y="4637314"/>
            <a:ext cx="326573" cy="584775"/>
          </a:xfrm>
          <a:prstGeom prst="rect">
            <a:avLst/>
          </a:prstGeom>
          <a:noFill/>
        </p:spPr>
        <p:txBody>
          <a:bodyPr wrap="square" rtlCol="0">
            <a:spAutoFit/>
          </a:bodyPr>
          <a:lstStyle/>
          <a:p>
            <a:r>
              <a:rPr lang="ro-RO" sz="3200" dirty="0" smtClean="0"/>
              <a:t>+</a:t>
            </a:r>
            <a:endParaRPr lang="en-US" sz="3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878386"/>
          </a:xfrm>
        </p:spPr>
        <p:txBody>
          <a:bodyPr/>
          <a:lstStyle/>
          <a:p>
            <a:r>
              <a:rPr lang="ro-RO" dirty="0" smtClean="0"/>
              <a:t>Dacă se ține seama de realizarea constructivă a regulatorului, relația poate fi scrisă:</a:t>
            </a:r>
            <a:endParaRPr lang="en-US" dirty="0" smtClean="0"/>
          </a:p>
          <a:p>
            <a:endParaRPr lang="en-US" dirty="0"/>
          </a:p>
        </p:txBody>
      </p:sp>
      <p:sp>
        <p:nvSpPr>
          <p:cNvPr id="5529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5297" name="Object 1"/>
          <p:cNvGraphicFramePr>
            <a:graphicFrameLocks noChangeAspect="1"/>
          </p:cNvGraphicFramePr>
          <p:nvPr/>
        </p:nvGraphicFramePr>
        <p:xfrm>
          <a:off x="3566160" y="2364377"/>
          <a:ext cx="5368016" cy="979714"/>
        </p:xfrm>
        <a:graphic>
          <a:graphicData uri="http://schemas.openxmlformats.org/presentationml/2006/ole">
            <p:oleObj spid="_x0000_s55297" name="Equation" r:id="rId3" imgW="2476500" imgH="482600" progId="Equation.3">
              <p:embed/>
            </p:oleObj>
          </a:graphicData>
        </a:graphic>
      </p:graphicFrame>
      <p:sp>
        <p:nvSpPr>
          <p:cNvPr id="7" name="TextBox 6"/>
          <p:cNvSpPr txBox="1"/>
          <p:nvPr/>
        </p:nvSpPr>
        <p:spPr>
          <a:xfrm>
            <a:off x="1097281" y="3331029"/>
            <a:ext cx="9820964" cy="984885"/>
          </a:xfrm>
          <a:prstGeom prst="rect">
            <a:avLst/>
          </a:prstGeom>
          <a:noFill/>
        </p:spPr>
        <p:txBody>
          <a:bodyPr wrap="square" rtlCol="0">
            <a:spAutoFit/>
          </a:bodyPr>
          <a:lstStyle/>
          <a:p>
            <a:r>
              <a:rPr lang="ro-RO" sz="2000" dirty="0" smtClean="0"/>
              <a:t>Răspunsul la intrare treaptă al unui regulator de tip PID este reprezentat în figura </a:t>
            </a:r>
            <a:r>
              <a:rPr lang="ro-RO" sz="2000" dirty="0" smtClean="0"/>
              <a:t>următoare </a:t>
            </a:r>
            <a:r>
              <a:rPr lang="ro-RO" sz="2000" dirty="0" smtClean="0"/>
              <a:t>în care se observă prezența celor trei componente P, I și D:</a:t>
            </a:r>
            <a:endParaRPr lang="en-US" sz="2000" dirty="0" smtClean="0"/>
          </a:p>
          <a:p>
            <a:endParaRPr lang="en-US" dirty="0"/>
          </a:p>
        </p:txBody>
      </p:sp>
      <p:pic>
        <p:nvPicPr>
          <p:cNvPr id="55299" name="Picture 3"/>
          <p:cNvPicPr>
            <a:picLocks noChangeAspect="1" noChangeArrowheads="1"/>
          </p:cNvPicPr>
          <p:nvPr/>
        </p:nvPicPr>
        <p:blipFill>
          <a:blip r:embed="rId4" cstate="print"/>
          <a:srcRect/>
          <a:stretch>
            <a:fillRect/>
          </a:stretch>
        </p:blipFill>
        <p:spPr bwMode="auto">
          <a:xfrm>
            <a:off x="2367779" y="4007848"/>
            <a:ext cx="6829425"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p:txBody>
          <a:bodyPr>
            <a:normAutofit fontScale="92500"/>
          </a:bodyPr>
          <a:lstStyle/>
          <a:p>
            <a:r>
              <a:rPr lang="ro-RO" dirty="0" smtClean="0"/>
              <a:t>Regulatoarele PID au trei parametri ajustabili K</a:t>
            </a:r>
            <a:r>
              <a:rPr lang="ro-RO" baseline="-25000" dirty="0" smtClean="0"/>
              <a:t>R</a:t>
            </a:r>
            <a:r>
              <a:rPr lang="ro-RO" dirty="0" smtClean="0"/>
              <a:t>, T</a:t>
            </a:r>
            <a:r>
              <a:rPr lang="ro-RO" baseline="-25000" dirty="0" smtClean="0"/>
              <a:t>I</a:t>
            </a:r>
            <a:r>
              <a:rPr lang="ro-RO" dirty="0" smtClean="0"/>
              <a:t>, T</a:t>
            </a:r>
            <a:r>
              <a:rPr lang="ro-RO" baseline="-25000" dirty="0" smtClean="0"/>
              <a:t>D</a:t>
            </a:r>
            <a:r>
              <a:rPr lang="ro-RO" dirty="0" smtClean="0"/>
              <a:t>, ceea ce asigură posibilități mult mai largi în asigurarea legilor de reglare decât la oricare din regulatoarele descrise anterior și explică performanțele superioare ale sistemelor de reglare automată prevăzute cu aceste regulatoare. Evident că regulatoarele PID au construcții mai complexe și necesită o acordare atentă a valorilor celor trei parametri.</a:t>
            </a:r>
            <a:endParaRPr lang="en-US" dirty="0" smtClean="0"/>
          </a:p>
          <a:p>
            <a:endParaRPr lang="en-US" dirty="0" smtClean="0"/>
          </a:p>
          <a:p>
            <a:r>
              <a:rPr lang="ro-RO" dirty="0" smtClean="0"/>
              <a:t>Pentru a evidenția influența tipului de regulator asupra comportării SRA</a:t>
            </a:r>
            <a:r>
              <a:rPr lang="ro-RO" i="1" dirty="0" smtClean="0"/>
              <a:t>, </a:t>
            </a:r>
            <a:r>
              <a:rPr lang="ro-RO" dirty="0" smtClean="0"/>
              <a:t>în figura </a:t>
            </a:r>
            <a:r>
              <a:rPr lang="ro-RO" dirty="0" smtClean="0"/>
              <a:t>următoare </a:t>
            </a:r>
            <a:r>
              <a:rPr lang="ro-RO" dirty="0" smtClean="0"/>
              <a:t>au fost trasate răspunsurile în timp ale mărimii de ieșire dintr-un SRA, x</a:t>
            </a:r>
            <a:r>
              <a:rPr lang="ro-RO" baseline="-25000" dirty="0" smtClean="0"/>
              <a:t>e</a:t>
            </a:r>
            <a:r>
              <a:rPr lang="ro-RO" dirty="0" smtClean="0"/>
              <a:t>(t),</a:t>
            </a:r>
            <a:r>
              <a:rPr lang="ro-RO" i="1" dirty="0" smtClean="0"/>
              <a:t> </a:t>
            </a:r>
            <a:r>
              <a:rPr lang="ro-RO" dirty="0" smtClean="0"/>
              <a:t>pentru o variație treaptă a mărimii de intrare x</a:t>
            </a:r>
            <a:r>
              <a:rPr lang="ro-RO" baseline="-25000" dirty="0" smtClean="0"/>
              <a:t>i</a:t>
            </a:r>
            <a:r>
              <a:rPr lang="ro-RO" i="1" dirty="0" smtClean="0"/>
              <a:t>, </a:t>
            </a:r>
            <a:r>
              <a:rPr lang="ro-RO" dirty="0" smtClean="0"/>
              <a:t>în condițiile în care sunt utilizate regulatoarele P, PI, PD și PID.</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cstate="print"/>
          <a:srcRect/>
          <a:stretch>
            <a:fillRect/>
          </a:stretch>
        </p:blipFill>
        <p:spPr bwMode="auto">
          <a:xfrm>
            <a:off x="6154919" y="1841863"/>
            <a:ext cx="5838825" cy="4275364"/>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339634" y="1825625"/>
            <a:ext cx="6128401" cy="4340044"/>
          </a:xfrm>
        </p:spPr>
        <p:txBody>
          <a:bodyPr wrap="square">
            <a:normAutofit/>
          </a:bodyPr>
          <a:lstStyle/>
          <a:p>
            <a:r>
              <a:rPr lang="pt-BR" sz="1700" dirty="0" smtClean="0"/>
              <a:t>Comparându-se curbele de răspuns, se pot face următoarele aprecieri:</a:t>
            </a:r>
            <a:endParaRPr lang="en-US" sz="1700" dirty="0" smtClean="0"/>
          </a:p>
          <a:p>
            <a:pPr>
              <a:buNone/>
            </a:pPr>
            <a:r>
              <a:rPr lang="pt-BR" sz="1700" dirty="0" smtClean="0"/>
              <a:t>• regulatorul de tip P reduce apreciabil suprareglajul, conduce la un timp tranzitoriu scurt, dar introduce o eroare staționară </a:t>
            </a:r>
            <a:r>
              <a:rPr lang="ro-RO" sz="1700" dirty="0" smtClean="0"/>
              <a:t>ε</a:t>
            </a:r>
            <a:r>
              <a:rPr lang="pt-BR" sz="1700" i="1" baseline="-25000" dirty="0" smtClean="0"/>
              <a:t>st</a:t>
            </a:r>
            <a:r>
              <a:rPr lang="pt-BR" sz="1700" i="1" dirty="0" smtClean="0"/>
              <a:t> </a:t>
            </a:r>
            <a:r>
              <a:rPr lang="pt-BR" sz="1700" dirty="0" smtClean="0"/>
              <a:t>mare;</a:t>
            </a:r>
            <a:endParaRPr lang="en-US" sz="1700" dirty="0" smtClean="0"/>
          </a:p>
          <a:p>
            <a:pPr>
              <a:buNone/>
            </a:pPr>
            <a:r>
              <a:rPr lang="pt-BR" sz="1700" dirty="0" smtClean="0"/>
              <a:t>• prin introducerea componentei I</a:t>
            </a:r>
            <a:r>
              <a:rPr lang="pt-BR" sz="1700" i="1" dirty="0" smtClean="0"/>
              <a:t>, </a:t>
            </a:r>
            <a:r>
              <a:rPr lang="pt-BR" sz="1700" dirty="0" smtClean="0"/>
              <a:t>regulatorul de tip PI</a:t>
            </a:r>
            <a:r>
              <a:rPr lang="pt-BR" sz="1700" i="1" dirty="0" smtClean="0"/>
              <a:t> </a:t>
            </a:r>
            <a:r>
              <a:rPr lang="pt-BR" sz="1700" dirty="0" smtClean="0"/>
              <a:t>anulează eroarea staționară la intrare treaptă, însă duce la un suprareglaj mai mare decât la regulatorul </a:t>
            </a:r>
            <a:r>
              <a:rPr lang="pt-BR" sz="1700" i="1" dirty="0" smtClean="0"/>
              <a:t>P </a:t>
            </a:r>
            <a:r>
              <a:rPr lang="pt-BR" sz="1700" dirty="0" smtClean="0"/>
              <a:t>și la o valoare mare a timpului de răspuns; </a:t>
            </a:r>
            <a:endParaRPr lang="en-US" sz="1700" dirty="0" smtClean="0"/>
          </a:p>
          <a:p>
            <a:pPr>
              <a:buNone/>
            </a:pPr>
            <a:r>
              <a:rPr lang="pt-BR" sz="1700" dirty="0" smtClean="0"/>
              <a:t>• prin introducerea componentei </a:t>
            </a:r>
            <a:r>
              <a:rPr lang="pt-BR" sz="1700" i="1" dirty="0" smtClean="0"/>
              <a:t>D </a:t>
            </a:r>
            <a:r>
              <a:rPr lang="pt-BR" sz="1700" dirty="0" smtClean="0"/>
              <a:t>regulatorul de tip </a:t>
            </a:r>
            <a:r>
              <a:rPr lang="pt-BR" sz="1700" i="1" dirty="0" smtClean="0"/>
              <a:t>PD </a:t>
            </a:r>
            <a:r>
              <a:rPr lang="pt-BR" sz="1700" dirty="0" smtClean="0"/>
              <a:t>îmbunătățește comportarea dinamică (suprareglajul </a:t>
            </a:r>
            <a:r>
              <a:rPr lang="ro-RO" sz="1700" dirty="0" smtClean="0"/>
              <a:t>σ </a:t>
            </a:r>
            <a:r>
              <a:rPr lang="pt-BR" sz="1700" dirty="0" smtClean="0"/>
              <a:t>și durata regimului tranzitoriu sunt mici), însă menține o eroare staționară mare;</a:t>
            </a:r>
            <a:endParaRPr lang="en-US" sz="1700" dirty="0" smtClean="0"/>
          </a:p>
          <a:p>
            <a:pPr>
              <a:buNone/>
            </a:pPr>
            <a:r>
              <a:rPr lang="pt-BR" sz="1700" dirty="0" smtClean="0"/>
              <a:t>• regulatorul de tip PID, combinând efectele P, I și D, oferă performanțe superioare atât în regim stationar, cât și în regim tranzitoriu.</a:t>
            </a:r>
            <a:endParaRPr lang="en-US" sz="1700"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ro-RO" dirty="0"/>
          </a:p>
        </p:txBody>
      </p:sp>
      <p:sp>
        <p:nvSpPr>
          <p:cNvPr id="3" name="Content Placeholder 2"/>
          <p:cNvSpPr>
            <a:spLocks noGrp="1"/>
          </p:cNvSpPr>
          <p:nvPr>
            <p:ph idx="1"/>
          </p:nvPr>
        </p:nvSpPr>
        <p:spPr>
          <a:xfrm>
            <a:off x="4469674" y="3144973"/>
            <a:ext cx="2701834" cy="473438"/>
          </a:xfrm>
        </p:spPr>
        <p:txBody>
          <a:bodyPr>
            <a:noAutofit/>
          </a:bodyPr>
          <a:lstStyle/>
          <a:p>
            <a:r>
              <a:rPr lang="ro-RO" sz="6600" dirty="0" smtClean="0">
                <a:latin typeface="Times New Roman" panose="02020603050405020304" pitchFamily="18" charset="0"/>
                <a:cs typeface="Times New Roman" panose="02020603050405020304" pitchFamily="18" charset="0"/>
              </a:rPr>
              <a:t>END?</a:t>
            </a:r>
            <a:endParaRPr lang="ro-RO" sz="6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73992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ro-RO" sz="4000" b="1" dirty="0" smtClean="0"/>
              <a:t>NOȚIUNI GENERALE</a:t>
            </a:r>
            <a:endParaRPr lang="en-US" sz="4000" b="1" dirty="0"/>
          </a:p>
        </p:txBody>
      </p:sp>
      <p:sp>
        <p:nvSpPr>
          <p:cNvPr id="3" name="Content Placeholder 2"/>
          <p:cNvSpPr>
            <a:spLocks noGrp="1"/>
          </p:cNvSpPr>
          <p:nvPr>
            <p:ph idx="1"/>
          </p:nvPr>
        </p:nvSpPr>
        <p:spPr>
          <a:xfrm>
            <a:off x="838200" y="1825625"/>
            <a:ext cx="10515600" cy="1845038"/>
          </a:xfrm>
        </p:spPr>
        <p:txBody>
          <a:bodyPr>
            <a:normAutofit fontScale="55000" lnSpcReduction="20000"/>
          </a:bodyPr>
          <a:lstStyle/>
          <a:p>
            <a:r>
              <a:rPr lang="ro-RO" sz="2900" b="1" dirty="0" smtClean="0"/>
              <a:t>Regulatorul automat (RA)</a:t>
            </a:r>
            <a:r>
              <a:rPr lang="ro-RO" sz="2900" dirty="0" smtClean="0"/>
              <a:t> are rolul de a prelucra operațional semnalul de eroare ε și de a da la ieșire un semnal de comandă x</a:t>
            </a:r>
            <a:r>
              <a:rPr lang="ro-RO" sz="2900" baseline="-25000" dirty="0" smtClean="0"/>
              <a:t>c</a:t>
            </a:r>
            <a:r>
              <a:rPr lang="ro-RO" sz="2900" dirty="0" smtClean="0"/>
              <a:t> pentru elementul de execuție. Este plasat pe calea directă, între elementul de comparație și elementul de execuție.</a:t>
            </a:r>
          </a:p>
          <a:p>
            <a:r>
              <a:rPr lang="en-US" sz="2900" dirty="0" smtClean="0"/>
              <a:t> </a:t>
            </a:r>
            <a:r>
              <a:rPr lang="ro-RO" sz="2900" dirty="0" smtClean="0"/>
              <a:t>Informațiile curente asupra procesului automatizat se obțin cu ajutorul traductorului de reacție TR și sunt prelucrate de regulatorul automat RA în conformitate cu o anumită lege care definește </a:t>
            </a:r>
            <a:r>
              <a:rPr lang="ro-RO" sz="2900" b="1" dirty="0" smtClean="0"/>
              <a:t>algoritmul de reglare automată (legea de reglare)</a:t>
            </a:r>
            <a:r>
              <a:rPr lang="ro-RO" sz="2900" dirty="0" smtClean="0"/>
              <a:t>. </a:t>
            </a:r>
            <a:endParaRPr lang="en-US" sz="2900" dirty="0" smtClean="0"/>
          </a:p>
          <a:p>
            <a:r>
              <a:rPr lang="ro-RO" sz="2900" dirty="0" smtClean="0"/>
              <a:t>Implementarea unei anumite legi de reglare se poate realiza printr-o varietate destul de largă a construcției regulatorului, ca regulator electronic, pneumatic, hidraulic sau mixt.  </a:t>
            </a:r>
            <a:endParaRPr lang="en-US" sz="2900" dirty="0" smtClean="0"/>
          </a:p>
          <a:p>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2395401" y="3553097"/>
            <a:ext cx="6591300" cy="30436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ro-RO" sz="4000" b="1" dirty="0" smtClean="0"/>
              <a:t>NOTIUNI GENERALE</a:t>
            </a:r>
            <a:endParaRPr lang="ro-RO" sz="4000" b="1" dirty="0"/>
          </a:p>
        </p:txBody>
      </p:sp>
      <p:sp>
        <p:nvSpPr>
          <p:cNvPr id="3" name="Content Placeholder 2"/>
          <p:cNvSpPr>
            <a:spLocks noGrp="1"/>
          </p:cNvSpPr>
          <p:nvPr>
            <p:ph idx="1"/>
          </p:nvPr>
        </p:nvSpPr>
        <p:spPr>
          <a:xfrm>
            <a:off x="838200" y="1825625"/>
            <a:ext cx="10515600" cy="2027918"/>
          </a:xfrm>
        </p:spPr>
        <p:txBody>
          <a:bodyPr>
            <a:normAutofit fontScale="77500" lnSpcReduction="20000"/>
          </a:bodyPr>
          <a:lstStyle/>
          <a:p>
            <a:pPr lvl="0"/>
            <a:r>
              <a:rPr lang="ro-RO" dirty="0" smtClean="0"/>
              <a:t>Orice regulator va conține următoarele elemente componente (fig.2.):</a:t>
            </a:r>
          </a:p>
          <a:p>
            <a:pPr lvl="0">
              <a:buNone/>
            </a:pPr>
            <a:r>
              <a:rPr lang="ro-RO" dirty="0" smtClean="0"/>
              <a:t>	- </a:t>
            </a:r>
            <a:r>
              <a:rPr lang="en-US" dirty="0" smtClean="0"/>
              <a:t> </a:t>
            </a:r>
            <a:r>
              <a:rPr lang="ro-RO" dirty="0" smtClean="0"/>
              <a:t>amplificatorul (A)</a:t>
            </a:r>
            <a:endParaRPr lang="en-US" dirty="0" smtClean="0"/>
          </a:p>
          <a:p>
            <a:pPr lvl="0">
              <a:buNone/>
            </a:pPr>
            <a:r>
              <a:rPr lang="ro-RO" dirty="0" smtClean="0"/>
              <a:t> 	- elementul de reacție secundară (ERS) </a:t>
            </a:r>
            <a:endParaRPr lang="en-US" dirty="0" smtClean="0"/>
          </a:p>
          <a:p>
            <a:pPr>
              <a:buNone/>
            </a:pPr>
            <a:r>
              <a:rPr lang="ro-RO" dirty="0" smtClean="0"/>
              <a:t>	- elementul de comparare secundară (ECS)</a:t>
            </a:r>
          </a:p>
          <a:p>
            <a:r>
              <a:rPr lang="ro-RO" dirty="0" smtClean="0"/>
              <a:t> Amplificatorul (A) este elementul de bază. El amplifică mărimea ε</a:t>
            </a:r>
            <a:r>
              <a:rPr lang="ro-RO" baseline="-25000" dirty="0" smtClean="0"/>
              <a:t>1</a:t>
            </a:r>
            <a:r>
              <a:rPr lang="ro-RO" dirty="0" smtClean="0"/>
              <a:t> cu un factor K</a:t>
            </a:r>
            <a:r>
              <a:rPr lang="ro-RO" baseline="-25000" dirty="0" smtClean="0"/>
              <a:t>R</a:t>
            </a:r>
            <a:r>
              <a:rPr lang="ro-RO" dirty="0" smtClean="0"/>
              <a:t>, deci realizează o relație de tipul:</a:t>
            </a:r>
            <a:endParaRPr lang="en-US" dirty="0" smtClean="0"/>
          </a:p>
          <a:p>
            <a:pPr lvl="0">
              <a:buNone/>
            </a:pPr>
            <a:endParaRPr lang="ro-RO" dirty="0" smtClean="0"/>
          </a:p>
          <a:p>
            <a:pPr lvl="0">
              <a:buNone/>
            </a:pPr>
            <a:endParaRPr lang="en-US" dirty="0"/>
          </a:p>
        </p:txBody>
      </p:sp>
      <p:sp>
        <p:nvSpPr>
          <p:cNvPr id="1638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5" name="Object 1"/>
          <p:cNvGraphicFramePr>
            <a:graphicFrameLocks noChangeAspect="1"/>
          </p:cNvGraphicFramePr>
          <p:nvPr/>
        </p:nvGraphicFramePr>
        <p:xfrm>
          <a:off x="2259874" y="4088674"/>
          <a:ext cx="2690949" cy="653143"/>
        </p:xfrm>
        <a:graphic>
          <a:graphicData uri="http://schemas.openxmlformats.org/presentationml/2006/ole">
            <p:oleObj spid="_x0000_s16385" name="Equation" r:id="rId3" imgW="1041400" imgH="228600" progId="Equation.3">
              <p:embed/>
            </p:oleObj>
          </a:graphicData>
        </a:graphic>
      </p:graphicFrame>
      <p:pic>
        <p:nvPicPr>
          <p:cNvPr id="16387" name="Picture 3"/>
          <p:cNvPicPr>
            <a:picLocks noChangeAspect="1" noChangeArrowheads="1"/>
          </p:cNvPicPr>
          <p:nvPr/>
        </p:nvPicPr>
        <p:blipFill>
          <a:blip r:embed="rId4" cstate="print"/>
          <a:srcRect/>
          <a:stretch>
            <a:fillRect/>
          </a:stretch>
        </p:blipFill>
        <p:spPr bwMode="auto">
          <a:xfrm>
            <a:off x="7213146" y="3640183"/>
            <a:ext cx="3905250" cy="2895600"/>
          </a:xfrm>
          <a:prstGeom prst="rect">
            <a:avLst/>
          </a:prstGeom>
          <a:noFill/>
          <a:ln w="9525">
            <a:noFill/>
            <a:miter lim="800000"/>
            <a:headEnd/>
            <a:tailEnd/>
          </a:ln>
          <a:effectLst/>
        </p:spPr>
      </p:pic>
      <p:sp>
        <p:nvSpPr>
          <p:cNvPr id="7" name="TextBox 6"/>
          <p:cNvSpPr txBox="1"/>
          <p:nvPr/>
        </p:nvSpPr>
        <p:spPr>
          <a:xfrm>
            <a:off x="1240971" y="5826034"/>
            <a:ext cx="5633081" cy="646331"/>
          </a:xfrm>
          <a:prstGeom prst="rect">
            <a:avLst/>
          </a:prstGeom>
          <a:noFill/>
        </p:spPr>
        <p:txBody>
          <a:bodyPr wrap="none" rtlCol="0">
            <a:spAutoFit/>
          </a:bodyPr>
          <a:lstStyle/>
          <a:p>
            <a:r>
              <a:rPr lang="ro-RO" dirty="0" smtClean="0"/>
              <a:t>unde K</a:t>
            </a:r>
            <a:r>
              <a:rPr lang="ro-RO" baseline="-25000" dirty="0" smtClean="0"/>
              <a:t>R</a:t>
            </a:r>
            <a:r>
              <a:rPr lang="ro-RO" dirty="0" smtClean="0"/>
              <a:t> reprezintă factorul de amplificare al regulatorului.</a:t>
            </a:r>
            <a:endParaRPr lang="en-US" dirty="0" smtClean="0"/>
          </a:p>
          <a:p>
            <a:endParaRPr lang="en-US" dirty="0"/>
          </a:p>
        </p:txBody>
      </p:sp>
    </p:spTree>
    <p:extLst>
      <p:ext uri="{BB962C8B-B14F-4D97-AF65-F5344CB8AC3E}">
        <p14:creationId xmlns="" xmlns:p14="http://schemas.microsoft.com/office/powerpoint/2010/main" val="1873093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ro-RO" sz="4000" b="1" dirty="0" smtClean="0"/>
              <a:t>NOȚIUNI GENERALE</a:t>
            </a:r>
            <a:endParaRPr lang="ro-RO" sz="4000" b="1" dirty="0"/>
          </a:p>
        </p:txBody>
      </p:sp>
      <p:sp>
        <p:nvSpPr>
          <p:cNvPr id="3" name="Content Placeholder 2"/>
          <p:cNvSpPr>
            <a:spLocks noGrp="1"/>
          </p:cNvSpPr>
          <p:nvPr>
            <p:ph idx="1"/>
          </p:nvPr>
        </p:nvSpPr>
        <p:spPr>
          <a:xfrm>
            <a:off x="838200" y="1825625"/>
            <a:ext cx="10515600" cy="2772501"/>
          </a:xfrm>
        </p:spPr>
        <p:txBody>
          <a:bodyPr/>
          <a:lstStyle/>
          <a:p>
            <a:r>
              <a:rPr lang="ro-RO" dirty="0" smtClean="0"/>
              <a:t>Elementul de reacție secundară ERS primește la intrare mărimea de comandă x</a:t>
            </a:r>
            <a:r>
              <a:rPr lang="ro-RO" baseline="-25000" dirty="0" smtClean="0"/>
              <a:t>c</a:t>
            </a:r>
            <a:r>
              <a:rPr lang="ro-RO" dirty="0" smtClean="0"/>
              <a:t> (de la ieșirea amplificatorului) și elaborează la ieșire un semnal x</a:t>
            </a:r>
            <a:r>
              <a:rPr lang="ro-RO" baseline="-25000" dirty="0" smtClean="0"/>
              <a:t>rs</a:t>
            </a:r>
            <a:r>
              <a:rPr lang="ro-RO" dirty="0" smtClean="0"/>
              <a:t> denumit mărime de reacție secundară. ERS este de obicei un element care determină o dependență proporțională între x</a:t>
            </a:r>
            <a:r>
              <a:rPr lang="ro-RO" baseline="-25000" dirty="0" smtClean="0"/>
              <a:t>rs</a:t>
            </a:r>
            <a:r>
              <a:rPr lang="ro-RO" dirty="0" smtClean="0"/>
              <a:t> și x</a:t>
            </a:r>
            <a:r>
              <a:rPr lang="ro-RO" baseline="-25000" dirty="0" smtClean="0"/>
              <a:t>c</a:t>
            </a:r>
            <a:r>
              <a:rPr lang="ro-RO" dirty="0" smtClean="0"/>
              <a:t>.</a:t>
            </a:r>
            <a:endParaRPr lang="en-US" dirty="0" smtClean="0"/>
          </a:p>
          <a:p>
            <a:r>
              <a:rPr lang="ro-RO" dirty="0" smtClean="0"/>
              <a:t>Elementul de comparare secundară (ECS) efectuează continuu compararea valorilor abaterii ε  și a lui x</a:t>
            </a:r>
            <a:r>
              <a:rPr lang="ro-RO" baseline="-25000" dirty="0" smtClean="0"/>
              <a:t>rs</a:t>
            </a:r>
            <a:r>
              <a:rPr lang="ro-RO" dirty="0" smtClean="0"/>
              <a:t> după relația: </a:t>
            </a:r>
            <a:endParaRPr lang="ro-RO" dirty="0">
              <a:latin typeface="Times New Roman" panose="02020603050405020304" pitchFamily="18" charset="0"/>
              <a:cs typeface="Times New Roman" panose="02020603050405020304" pitchFamily="18" charset="0"/>
            </a:endParaRPr>
          </a:p>
        </p:txBody>
      </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1" name="Object 1"/>
          <p:cNvGraphicFramePr>
            <a:graphicFrameLocks noChangeAspect="1"/>
          </p:cNvGraphicFramePr>
          <p:nvPr/>
        </p:nvGraphicFramePr>
        <p:xfrm>
          <a:off x="3971108" y="4650377"/>
          <a:ext cx="4103829" cy="862149"/>
        </p:xfrm>
        <a:graphic>
          <a:graphicData uri="http://schemas.openxmlformats.org/presentationml/2006/ole">
            <p:oleObj spid="_x0000_s15361" name="Equation" r:id="rId3" imgW="1155700" imgH="228600" progId="Equation.3">
              <p:embed/>
            </p:oleObj>
          </a:graphicData>
        </a:graphic>
      </p:graphicFrame>
    </p:spTree>
    <p:extLst>
      <p:ext uri="{BB962C8B-B14F-4D97-AF65-F5344CB8AC3E}">
        <p14:creationId xmlns="" xmlns:p14="http://schemas.microsoft.com/office/powerpoint/2010/main" val="3700218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NOȚIUNI GENERALE</a:t>
            </a:r>
            <a:endParaRPr lang="en-US" dirty="0"/>
          </a:p>
        </p:txBody>
      </p:sp>
      <p:sp>
        <p:nvSpPr>
          <p:cNvPr id="3" name="Content Placeholder 2"/>
          <p:cNvSpPr>
            <a:spLocks noGrp="1"/>
          </p:cNvSpPr>
          <p:nvPr>
            <p:ph idx="1"/>
          </p:nvPr>
        </p:nvSpPr>
        <p:spPr/>
        <p:txBody>
          <a:bodyPr/>
          <a:lstStyle/>
          <a:p>
            <a:r>
              <a:rPr lang="ro-RO" dirty="0" smtClean="0"/>
              <a:t>Din punct de vedere constructiv regulatorul automat include de obicei și elementul de comparație EC al sistemului de reglare automată. În cazul sistemelor de reglare unificate, electronice sau pneumatice, el poate include și dispozitivul de prescriere a referinței.</a:t>
            </a:r>
            <a:endParaRPr lang="en-US" dirty="0" smtClean="0"/>
          </a:p>
          <a:p>
            <a:r>
              <a:rPr lang="ro-RO" dirty="0" smtClean="0"/>
              <a:t>Regulatorul poate avea o structură mai complicată. De exemplu, la unele regulatoare există mai multe etaje de amplificare, la altele există mai multe reacții secundare necesare obținerii unor legi de reglare mai complexe.</a:t>
            </a: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b="1" dirty="0" smtClean="0"/>
              <a:t>RĂSPUNSUL REGULATOARELOR AUTOMATE LA SEMNALUL TREAPTĂ UNITARĂ </a:t>
            </a:r>
            <a:r>
              <a:rPr lang="en-US" b="1" dirty="0" smtClean="0"/>
              <a:t/>
            </a:r>
            <a:br>
              <a:rPr lang="en-US" b="1" dirty="0" smtClean="0"/>
            </a:br>
            <a:endParaRPr lang="en-US" dirty="0"/>
          </a:p>
        </p:txBody>
      </p:sp>
      <p:sp>
        <p:nvSpPr>
          <p:cNvPr id="3" name="Content Placeholder 2"/>
          <p:cNvSpPr>
            <a:spLocks noGrp="1"/>
          </p:cNvSpPr>
          <p:nvPr>
            <p:ph idx="1"/>
          </p:nvPr>
        </p:nvSpPr>
        <p:spPr>
          <a:xfrm>
            <a:off x="838200" y="1825625"/>
            <a:ext cx="10515600" cy="1505404"/>
          </a:xfrm>
        </p:spPr>
        <p:txBody>
          <a:bodyPr/>
          <a:lstStyle/>
          <a:p>
            <a:r>
              <a:rPr lang="ro-RO" dirty="0" smtClean="0"/>
              <a:t>În figura următoare este dată reprezentarea convențională a unui semnal treaptă unitară, considerând că valoarea anterioară m</a:t>
            </a:r>
            <a:r>
              <a:rPr lang="ro-RO" baseline="-25000" dirty="0" smtClean="0"/>
              <a:t>1</a:t>
            </a:r>
            <a:r>
              <a:rPr lang="ro-RO" dirty="0" smtClean="0"/>
              <a:t> este nulă, iar trecerea la m</a:t>
            </a:r>
            <a:r>
              <a:rPr lang="ro-RO" baseline="-25000" dirty="0" smtClean="0"/>
              <a:t>2</a:t>
            </a:r>
            <a:r>
              <a:rPr lang="ro-RO" dirty="0" smtClean="0"/>
              <a:t> = 1 se face la momentul inițial t = 0.</a:t>
            </a:r>
            <a:endParaRPr lang="en-US" dirty="0" smtClean="0"/>
          </a:p>
          <a:p>
            <a:endParaRPr lang="en-US" dirty="0"/>
          </a:p>
        </p:txBody>
      </p:sp>
      <p:pic>
        <p:nvPicPr>
          <p:cNvPr id="35842" name="Picture 2"/>
          <p:cNvPicPr>
            <a:picLocks noChangeAspect="1" noChangeArrowheads="1"/>
          </p:cNvPicPr>
          <p:nvPr/>
        </p:nvPicPr>
        <p:blipFill>
          <a:blip r:embed="rId2" cstate="print"/>
          <a:srcRect/>
          <a:stretch>
            <a:fillRect/>
          </a:stretch>
        </p:blipFill>
        <p:spPr bwMode="auto">
          <a:xfrm>
            <a:off x="1356769" y="3133725"/>
            <a:ext cx="8982075" cy="3724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1570718"/>
          </a:xfrm>
        </p:spPr>
        <p:txBody>
          <a:bodyPr/>
          <a:lstStyle/>
          <a:p>
            <a:r>
              <a:rPr lang="ro-RO" b="1" dirty="0" smtClean="0"/>
              <a:t>Regulatoare cu acțiune proporțională (de tip P)</a:t>
            </a:r>
            <a:endParaRPr lang="en-US" dirty="0" smtClean="0"/>
          </a:p>
          <a:p>
            <a:r>
              <a:rPr lang="ro-RO" dirty="0" smtClean="0"/>
              <a:t>Aceste regulatoare stabilesc între mărimea de ieșire x</a:t>
            </a:r>
            <a:r>
              <a:rPr lang="ro-RO" baseline="-25000" dirty="0" smtClean="0"/>
              <a:t>c</a:t>
            </a:r>
            <a:r>
              <a:rPr lang="ro-RO" dirty="0" smtClean="0"/>
              <a:t>(t) și mărimea de intrare ε(t) o relație de dependență proporțională descrisă de :</a:t>
            </a:r>
            <a:endParaRPr lang="en-US" dirty="0" smtClean="0"/>
          </a:p>
          <a:p>
            <a:endParaRPr lang="en-US" dirty="0"/>
          </a:p>
        </p:txBody>
      </p:sp>
      <p:pic>
        <p:nvPicPr>
          <p:cNvPr id="4" name="Picture 3"/>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4722767" y="3474130"/>
            <a:ext cx="2122169" cy="575356"/>
          </a:xfrm>
          <a:prstGeom prst="rect">
            <a:avLst/>
          </a:prstGeom>
          <a:noFill/>
        </p:spPr>
      </p:pic>
      <p:sp>
        <p:nvSpPr>
          <p:cNvPr id="5" name="TextBox 4"/>
          <p:cNvSpPr txBox="1"/>
          <p:nvPr/>
        </p:nvSpPr>
        <p:spPr>
          <a:xfrm>
            <a:off x="1881051" y="4741817"/>
            <a:ext cx="5070299" cy="646331"/>
          </a:xfrm>
          <a:prstGeom prst="rect">
            <a:avLst/>
          </a:prstGeom>
          <a:noFill/>
        </p:spPr>
        <p:txBody>
          <a:bodyPr wrap="none" rtlCol="0">
            <a:spAutoFit/>
          </a:bodyPr>
          <a:lstStyle/>
          <a:p>
            <a:r>
              <a:rPr lang="ro-RO" dirty="0" smtClean="0"/>
              <a:t>unde K</a:t>
            </a:r>
            <a:r>
              <a:rPr lang="ro-RO" baseline="-25000" dirty="0" smtClean="0"/>
              <a:t>R</a:t>
            </a:r>
            <a:r>
              <a:rPr lang="ro-RO" dirty="0" smtClean="0"/>
              <a:t> este </a:t>
            </a:r>
            <a:r>
              <a:rPr lang="ro-RO" i="1" dirty="0" smtClean="0"/>
              <a:t>factorul de amplificare</a:t>
            </a:r>
            <a:r>
              <a:rPr lang="ro-RO" dirty="0" smtClean="0"/>
              <a:t> al regulatorului.</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smtClean="0"/>
              <a:t>RĂSPUNSUL REGULATOARELOR AUTOMATE LA SEMNALUL TREAPTĂ UNITARĂ</a:t>
            </a:r>
            <a:endParaRPr lang="en-US" dirty="0"/>
          </a:p>
        </p:txBody>
      </p:sp>
      <p:sp>
        <p:nvSpPr>
          <p:cNvPr id="3" name="Content Placeholder 2"/>
          <p:cNvSpPr>
            <a:spLocks noGrp="1"/>
          </p:cNvSpPr>
          <p:nvPr>
            <p:ph idx="1"/>
          </p:nvPr>
        </p:nvSpPr>
        <p:spPr>
          <a:xfrm>
            <a:off x="838200" y="1825625"/>
            <a:ext cx="10515600" cy="1204958"/>
          </a:xfrm>
        </p:spPr>
        <p:txBody>
          <a:bodyPr>
            <a:normAutofit lnSpcReduction="10000"/>
          </a:bodyPr>
          <a:lstStyle/>
          <a:p>
            <a:r>
              <a:rPr lang="ro-RO" dirty="0" smtClean="0"/>
              <a:t>Datorită inerției elementelor componente ale regulatorului mărimea de comandă nu poate urmări instantaneu variația erorii și din această cauză variația reală a mărimii x</a:t>
            </a:r>
            <a:r>
              <a:rPr lang="ro-RO" baseline="-25000" dirty="0" smtClean="0"/>
              <a:t>c</a:t>
            </a:r>
            <a:r>
              <a:rPr lang="ro-RO" dirty="0" smtClean="0"/>
              <a:t>(t) este trasată punctat.</a:t>
            </a:r>
            <a:endParaRPr lang="en-US" dirty="0" smtClean="0"/>
          </a:p>
          <a:p>
            <a:pPr>
              <a:buNone/>
            </a:pP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1961606" y="3096987"/>
            <a:ext cx="8686800" cy="2781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B5D19FEBEA74498DFEE27CE2C04205" ma:contentTypeVersion="14" ma:contentTypeDescription="Creați un document nou." ma:contentTypeScope="" ma:versionID="c7ea760204c1af8d5d3e5c5fe3c546cf">
  <xsd:schema xmlns:xsd="http://www.w3.org/2001/XMLSchema" xmlns:xs="http://www.w3.org/2001/XMLSchema" xmlns:p="http://schemas.microsoft.com/office/2006/metadata/properties" xmlns:ns2="c61c6339-0837-4246-91dd-ab7bd25b3504" xmlns:ns3="dc770270-5e24-459d-aaf3-eeebbc46ab14" targetNamespace="http://schemas.microsoft.com/office/2006/metadata/properties" ma:root="true" ma:fieldsID="cdb491272b31738ba33f5e5dc8d09eae" ns2:_="" ns3:_="">
    <xsd:import namespace="c61c6339-0837-4246-91dd-ab7bd25b3504"/>
    <xsd:import namespace="dc770270-5e24-459d-aaf3-eeebbc46ab1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1c6339-0837-4246-91dd-ab7bd25b35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chete imagine" ma:readOnly="false" ma:fieldId="{5cf76f15-5ced-4ddc-b409-7134ff3c332f}" ma:taxonomyMulti="true" ma:sspId="fd59429c-2ec5-47d9-ac23-ecd773c54e4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770270-5e24-459d-aaf3-eeebbc46ab1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b312ada-bb94-4e05-a81d-9905e2487240}" ma:internalName="TaxCatchAll" ma:showField="CatchAllData" ma:web="dc770270-5e24-459d-aaf3-eeebbc46ab1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jat c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jat cu detali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770270-5e24-459d-aaf3-eeebbc46ab14" xsi:nil="true"/>
    <lcf76f155ced4ddcb4097134ff3c332f xmlns="c61c6339-0837-4246-91dd-ab7bd25b35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97BC496-4EAD-452C-8B88-B4177E6E96CC}"/>
</file>

<file path=customXml/itemProps2.xml><?xml version="1.0" encoding="utf-8"?>
<ds:datastoreItem xmlns:ds="http://schemas.openxmlformats.org/officeDocument/2006/customXml" ds:itemID="{97FECBF8-7C10-462C-8E3B-1691A7BCDA7B}"/>
</file>

<file path=customXml/itemProps3.xml><?xml version="1.0" encoding="utf-8"?>
<ds:datastoreItem xmlns:ds="http://schemas.openxmlformats.org/officeDocument/2006/customXml" ds:itemID="{42B15FE3-D65E-4F8B-BEEA-D112EF663A4C}"/>
</file>

<file path=docProps/app.xml><?xml version="1.0" encoding="utf-8"?>
<Properties xmlns="http://schemas.openxmlformats.org/officeDocument/2006/extended-properties" xmlns:vt="http://schemas.openxmlformats.org/officeDocument/2006/docPropsVTypes">
  <TotalTime>562</TotalTime>
  <Words>1786</Words>
  <Application>Microsoft Office PowerPoint</Application>
  <PresentationFormat>Custom</PresentationFormat>
  <Paragraphs>90</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28" baseType="lpstr">
      <vt:lpstr>Office Theme</vt:lpstr>
      <vt:lpstr>Equation</vt:lpstr>
      <vt:lpstr>Microsoft Equation 3.0</vt:lpstr>
      <vt:lpstr>Slide 1</vt:lpstr>
      <vt:lpstr>INTRODUCERE</vt:lpstr>
      <vt:lpstr>NOȚIUNI GENERALE</vt:lpstr>
      <vt:lpstr>NOTIUNI GENERALE</vt:lpstr>
      <vt:lpstr>NOȚIUNI GENERALE</vt:lpstr>
      <vt:lpstr>NOȚIUNI GENERALE</vt:lpstr>
      <vt:lpstr>RĂSPUNSUL REGULATOARELOR AUTOMATE LA SEMNALUL TREAPTĂ UNITARĂ  </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lpstr>RĂSPUNSUL REGULATOARELOR AUTOMATE LA SEMNALUL TREAPTĂ UNITARĂ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Popescu Stefan</dc:creator>
  <cp:lastModifiedBy>LAUR</cp:lastModifiedBy>
  <cp:revision>60</cp:revision>
  <dcterms:created xsi:type="dcterms:W3CDTF">2015-06-08T15:26:26Z</dcterms:created>
  <dcterms:modified xsi:type="dcterms:W3CDTF">2015-12-04T08:23:08Z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0x01010004B5D19FEBEA74498DFEE27CE2C04205</vt:lpwstr>
  </property>
</Properties>
</file>