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notesMasterIdLst>
    <p:notesMasterId r:id="rId28"/>
  </p:notesMasterIdLst>
  <p:handoutMasterIdLst>
    <p:handoutMasterId r:id="rId29"/>
  </p:handoutMasterIdLst>
  <p:sldIdLst>
    <p:sldId id="256" r:id="rId6"/>
    <p:sldId id="257" r:id="rId7"/>
    <p:sldId id="330" r:id="rId8"/>
    <p:sldId id="258" r:id="rId9"/>
    <p:sldId id="351" r:id="rId10"/>
    <p:sldId id="303" r:id="rId11"/>
    <p:sldId id="308" r:id="rId12"/>
    <p:sldId id="341" r:id="rId13"/>
    <p:sldId id="309" r:id="rId14"/>
    <p:sldId id="338" r:id="rId15"/>
    <p:sldId id="259" r:id="rId16"/>
    <p:sldId id="261" r:id="rId17"/>
    <p:sldId id="268" r:id="rId18"/>
    <p:sldId id="277" r:id="rId19"/>
    <p:sldId id="284" r:id="rId20"/>
    <p:sldId id="322" r:id="rId21"/>
    <p:sldId id="271" r:id="rId22"/>
    <p:sldId id="325" r:id="rId23"/>
    <p:sldId id="326" r:id="rId24"/>
    <p:sldId id="327" r:id="rId25"/>
    <p:sldId id="328" r:id="rId26"/>
    <p:sldId id="350" r:id="rId27"/>
  </p:sldIdLst>
  <p:sldSz cx="9144000" cy="6858000" type="screen4x3"/>
  <p:notesSz cx="7077075" cy="9418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20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30670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5563"/>
            <a:ext cx="30670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8945563"/>
            <a:ext cx="30670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C81666-081E-4EEE-B39E-7B583B982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6438"/>
            <a:ext cx="4708525" cy="3532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73575"/>
            <a:ext cx="56610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5563"/>
            <a:ext cx="30670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945563"/>
            <a:ext cx="30670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6" tIns="47128" rIns="94256" bIns="4712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D771BE-27A9-4542-AAB1-0CC152F64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8D7B1-6C0C-49AC-8BFE-793D3C0F6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E9164-33A6-4E8A-BB03-275F36595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C9D1-B6D7-4DF9-A6D4-897B1F100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8FB16-1E8D-451B-BAAD-8F641C405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DF559-C99A-4E21-8277-FAE4E1925C42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1E403-C889-4C5F-A465-267B48A75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43B97-2DBD-45DF-9F4B-EA8FA03A41C1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D31EF-ED42-4F01-B9A8-3AB7F47D9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ADE2F-673A-4C72-A52C-CA346942D729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69E8-75CB-4766-890B-30D416E28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ED0D3-452E-4C7F-827A-D4DC874860EF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EDEE4-AED1-4E3C-8169-9543B61ED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03121-984F-4CFC-9168-C5486FC16B24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095B8-D61F-410B-9197-A382CBCD7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A5F6F-4460-4C47-B8F0-2EF208C5D662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A42CA-590B-4CB9-ABE2-96F798485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98F2-130C-4619-B2BE-6BEC77D7180D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B414A-2630-478F-BB20-F1385F6FC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F74EC-1849-4624-A9B7-C3D0496A3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B9CEE-33BF-4F3F-9E5A-1EC91F842DD6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557BE-3388-47F6-99AA-35D847C89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81912-F9DE-4113-A4DA-4D464A5766D0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2661C-78B6-444F-97AE-5183ABCE4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08435-708C-4022-9253-AC5CAAE79CEA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B23C2-C420-4BC9-B8B7-1B8E73D0D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58505-7269-4793-A184-9DB63FE7E58C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C4951-B137-412C-B9CF-3C6FF78A2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E269C-2D43-4F77-BAE0-8AFC7E6E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BAC72-31B6-4DD9-B101-E47E1B566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64F7D-AC7C-4D07-B281-EF8D99A46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CFF3C-61BC-459D-9715-E23ECFE22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FA4D6-5214-48A6-9E3F-A489891FE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F63F-86F1-413F-A3D4-6789B582B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5E0A-F7EA-420D-B988-ADA5D67BF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609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Guide to MCSE 70-291, Enhanced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6C1C6B-5624-4AF5-AF30-D9BD3AAA2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E6D1BB-D9EB-4718-B768-85A89CE7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1470025"/>
          </a:xfrm>
        </p:spPr>
        <p:txBody>
          <a:bodyPr/>
          <a:lstStyle/>
          <a:p>
            <a:pPr eaLnBrk="1" hangingPunct="1"/>
            <a:r>
              <a:rPr lang="en-US" sz="5400" dirty="0">
                <a:solidFill>
                  <a:schemeClr val="tx1"/>
                </a:solidFill>
              </a:rPr>
              <a:t>DHCP</a:t>
            </a:r>
            <a:endParaRPr lang="en-US" sz="72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F0867D-54A1-4EED-85BD-258949A4DC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ro-RO" sz="3600" dirty="0"/>
              <a:t>Mai mult despre reînnoire a</a:t>
            </a:r>
            <a:r>
              <a:rPr lang="en-US" sz="3600" dirty="0" err="1"/>
              <a:t>dres</a:t>
            </a:r>
            <a:r>
              <a:rPr lang="ro-RO" sz="3600" dirty="0"/>
              <a:t>ă </a:t>
            </a:r>
            <a:endParaRPr lang="en-US" sz="3600" b="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839200" cy="5486400"/>
          </a:xfrm>
        </p:spPr>
        <p:txBody>
          <a:bodyPr/>
          <a:lstStyle/>
          <a:p>
            <a:pPr algn="l" eaLnBrk="1" hangingPunct="1">
              <a:defRPr/>
            </a:pPr>
            <a:r>
              <a:rPr lang="ro-RO" sz="2400" dirty="0"/>
              <a:t>La</a:t>
            </a:r>
            <a:r>
              <a:rPr lang="en-US" sz="2400" dirty="0"/>
              <a:t> startup, DHCP Client </a:t>
            </a:r>
            <a:r>
              <a:rPr lang="ro-RO" sz="2400" dirty="0"/>
              <a:t>caută un </a:t>
            </a:r>
            <a:r>
              <a:rPr lang="en-US" sz="2400" dirty="0"/>
              <a:t>DHCP Server </a:t>
            </a:r>
            <a:endParaRPr lang="ro-RO" sz="2400" dirty="0"/>
          </a:p>
          <a:p>
            <a:pPr marL="0" indent="0" algn="l" eaLnBrk="1" hangingPunct="1">
              <a:buNone/>
              <a:defRPr/>
            </a:pPr>
            <a:r>
              <a:rPr lang="en-US" sz="2400" dirty="0"/>
              <a:t>Server </a:t>
            </a:r>
            <a:r>
              <a:rPr lang="ro-RO" sz="2400" dirty="0"/>
              <a:t>disponibil</a:t>
            </a:r>
            <a:r>
              <a:rPr lang="en-US" sz="2400" dirty="0"/>
              <a:t>:</a:t>
            </a:r>
          </a:p>
          <a:p>
            <a:pPr lvl="1" eaLnBrk="1" hangingPunct="1">
              <a:defRPr/>
            </a:pPr>
            <a:r>
              <a:rPr lang="ro-RO" sz="2400" dirty="0">
                <a:latin typeface="+mj-lt"/>
              </a:rPr>
              <a:t>Dacă </a:t>
            </a:r>
            <a:r>
              <a:rPr lang="en-US" sz="2400" dirty="0">
                <a:latin typeface="+mj-lt"/>
              </a:rPr>
              <a:t>server</a:t>
            </a:r>
            <a:r>
              <a:rPr lang="ro-RO" sz="2400" dirty="0">
                <a:latin typeface="+mj-lt"/>
              </a:rPr>
              <a:t>ul este disponibil și</a:t>
            </a:r>
            <a:r>
              <a:rPr lang="en-US" sz="2400" dirty="0">
                <a:latin typeface="+mj-lt"/>
              </a:rPr>
              <a:t> </a:t>
            </a:r>
            <a:r>
              <a:rPr lang="ro-RO" sz="2400" dirty="0">
                <a:latin typeface="+mj-lt"/>
              </a:rPr>
              <a:t>timpul de închiriere nu a expirat, </a:t>
            </a:r>
            <a:r>
              <a:rPr lang="en-US" sz="2400" dirty="0">
                <a:latin typeface="+mj-lt"/>
              </a:rPr>
              <a:t>client</a:t>
            </a:r>
            <a:r>
              <a:rPr lang="ro-RO" sz="2400" dirty="0">
                <a:latin typeface="+mj-lt"/>
              </a:rPr>
              <a:t>ul</a:t>
            </a:r>
            <a:r>
              <a:rPr lang="en-US" sz="2400" dirty="0">
                <a:latin typeface="+mj-lt"/>
              </a:rPr>
              <a:t> </a:t>
            </a:r>
            <a:r>
              <a:rPr lang="ro-RO" sz="2400" dirty="0">
                <a:latin typeface="+mj-lt"/>
              </a:rPr>
              <a:t>reține </a:t>
            </a:r>
            <a:r>
              <a:rPr lang="en-US" sz="2400" dirty="0">
                <a:latin typeface="+mj-lt"/>
              </a:rPr>
              <a:t>IP address</a:t>
            </a:r>
          </a:p>
          <a:p>
            <a:pPr lvl="1" eaLnBrk="1" hangingPunct="1">
              <a:defRPr/>
            </a:pPr>
            <a:r>
              <a:rPr lang="ro-RO" sz="2400" dirty="0">
                <a:latin typeface="+mn-lt"/>
              </a:rPr>
              <a:t>Dacă </a:t>
            </a:r>
            <a:r>
              <a:rPr lang="en-US" sz="2400" dirty="0">
                <a:latin typeface="+mn-lt"/>
              </a:rPr>
              <a:t>server</a:t>
            </a:r>
            <a:r>
              <a:rPr lang="ro-RO" sz="2400" dirty="0">
                <a:latin typeface="+mn-lt"/>
              </a:rPr>
              <a:t>ul este disponibil și</a:t>
            </a:r>
            <a:r>
              <a:rPr lang="en-US" sz="2400" dirty="0">
                <a:latin typeface="+mn-lt"/>
              </a:rPr>
              <a:t> </a:t>
            </a:r>
            <a:r>
              <a:rPr lang="ro-RO" sz="2400" dirty="0">
                <a:latin typeface="+mn-lt"/>
              </a:rPr>
              <a:t>timpul de închiriere a expirat</a:t>
            </a:r>
            <a:r>
              <a:rPr lang="ro-RO" sz="2400" dirty="0"/>
              <a:t>,</a:t>
            </a:r>
            <a:r>
              <a:rPr lang="en-US" sz="2400" dirty="0">
                <a:latin typeface="+mj-lt"/>
              </a:rPr>
              <a:t> </a:t>
            </a:r>
            <a:r>
              <a:rPr lang="ro-RO" sz="2400" dirty="0">
                <a:latin typeface="+mj-lt"/>
              </a:rPr>
              <a:t>clientul încearcă să reînnoiască închirierea</a:t>
            </a:r>
            <a:r>
              <a:rPr lang="en-US" sz="2400" dirty="0">
                <a:latin typeface="+mj-lt"/>
              </a:rPr>
              <a:t>.</a:t>
            </a:r>
            <a:endParaRPr lang="ro-RO" sz="2400" dirty="0">
              <a:latin typeface="+mj-lt"/>
            </a:endParaRPr>
          </a:p>
          <a:p>
            <a:pPr marL="0" indent="0" algn="l" eaLnBrk="1" hangingPunct="1">
              <a:buNone/>
              <a:defRPr/>
            </a:pPr>
            <a:r>
              <a:rPr lang="en-US" sz="2400" dirty="0"/>
              <a:t>Server </a:t>
            </a:r>
            <a:r>
              <a:rPr lang="ro-RO" sz="2400" dirty="0"/>
              <a:t>indisponibil</a:t>
            </a:r>
            <a:r>
              <a:rPr lang="en-US" sz="2400" dirty="0"/>
              <a:t>:</a:t>
            </a:r>
          </a:p>
          <a:p>
            <a:pPr lvl="1" eaLnBrk="1" hangingPunct="1">
              <a:defRPr/>
            </a:pPr>
            <a:r>
              <a:rPr lang="ro-RO" sz="2400" dirty="0">
                <a:latin typeface="+mn-lt"/>
              </a:rPr>
              <a:t>Dacă </a:t>
            </a:r>
            <a:r>
              <a:rPr lang="en-US" sz="2400" dirty="0">
                <a:latin typeface="+mn-lt"/>
              </a:rPr>
              <a:t>server</a:t>
            </a:r>
            <a:r>
              <a:rPr lang="ro-RO" sz="2400" dirty="0">
                <a:latin typeface="+mn-lt"/>
              </a:rPr>
              <a:t>ul nu este disponibil</a:t>
            </a:r>
            <a:r>
              <a:rPr lang="en-US" sz="2400" dirty="0">
                <a:latin typeface="+mn-lt"/>
              </a:rPr>
              <a:t>, client</a:t>
            </a:r>
            <a:r>
              <a:rPr lang="ro-RO" sz="2400" dirty="0">
                <a:latin typeface="+mn-lt"/>
              </a:rPr>
              <a:t>ul</a:t>
            </a:r>
            <a:r>
              <a:rPr lang="en-US" sz="2400" dirty="0">
                <a:latin typeface="+mn-lt"/>
              </a:rPr>
              <a:t> </a:t>
            </a:r>
            <a:r>
              <a:rPr lang="ro-RO" sz="2400" dirty="0">
                <a:latin typeface="+mn-lt"/>
              </a:rPr>
              <a:t>va trimite ping la </a:t>
            </a:r>
            <a:r>
              <a:rPr lang="en-US" sz="2400" dirty="0">
                <a:latin typeface="+mn-lt"/>
              </a:rPr>
              <a:t> default gateway </a:t>
            </a:r>
            <a:r>
              <a:rPr lang="ro-RO" sz="2400" dirty="0">
                <a:latin typeface="+mn-lt"/>
              </a:rPr>
              <a:t>pentru 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determin</a:t>
            </a:r>
            <a:r>
              <a:rPr lang="ro-RO" sz="2400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 </a:t>
            </a:r>
            <a:r>
              <a:rPr lang="ro-RO" sz="2400" dirty="0">
                <a:latin typeface="+mn-lt"/>
              </a:rPr>
              <a:t>dacă el este în aceeași rețea</a:t>
            </a:r>
            <a:r>
              <a:rPr lang="en-US" sz="2400" dirty="0">
                <a:latin typeface="+mn-lt"/>
              </a:rPr>
              <a:t>.</a:t>
            </a:r>
          </a:p>
          <a:p>
            <a:pPr lvl="2" eaLnBrk="1" hangingPunct="1">
              <a:defRPr/>
            </a:pPr>
            <a:r>
              <a:rPr lang="ro-RO" dirty="0">
                <a:latin typeface="+mn-lt"/>
              </a:rPr>
              <a:t>Dacă </a:t>
            </a:r>
            <a:r>
              <a:rPr lang="en-US" dirty="0">
                <a:latin typeface="+mn-lt"/>
              </a:rPr>
              <a:t>gateway r</a:t>
            </a:r>
            <a:r>
              <a:rPr lang="ro-RO" dirty="0">
                <a:latin typeface="+mn-lt"/>
              </a:rPr>
              <a:t>ă</a:t>
            </a:r>
            <a:r>
              <a:rPr lang="en-US" dirty="0" err="1">
                <a:latin typeface="+mn-lt"/>
              </a:rPr>
              <a:t>sp</a:t>
            </a:r>
            <a:r>
              <a:rPr lang="ro-RO" dirty="0">
                <a:latin typeface="+mn-lt"/>
              </a:rPr>
              <a:t>u</a:t>
            </a:r>
            <a:r>
              <a:rPr lang="en-US" dirty="0" err="1">
                <a:latin typeface="+mn-lt"/>
              </a:rPr>
              <a:t>nd</a:t>
            </a:r>
            <a:r>
              <a:rPr lang="ro-RO" dirty="0">
                <a:latin typeface="+mn-lt"/>
              </a:rPr>
              <a:t>e</a:t>
            </a:r>
            <a:r>
              <a:rPr lang="en-US" dirty="0">
                <a:latin typeface="+mn-lt"/>
              </a:rPr>
              <a:t> </a:t>
            </a:r>
            <a:r>
              <a:rPr lang="ro-RO" dirty="0">
                <a:latin typeface="+mn-lt"/>
              </a:rPr>
              <a:t>și închirierea nu a expirat</a:t>
            </a:r>
            <a:r>
              <a:rPr lang="en-US" dirty="0">
                <a:latin typeface="+mn-lt"/>
              </a:rPr>
              <a:t>, client</a:t>
            </a:r>
            <a:r>
              <a:rPr lang="ro-RO" dirty="0">
                <a:latin typeface="+mn-lt"/>
              </a:rPr>
              <a:t>ul</a:t>
            </a:r>
            <a:r>
              <a:rPr lang="en-US" dirty="0">
                <a:latin typeface="+mn-lt"/>
              </a:rPr>
              <a:t> ret</a:t>
            </a:r>
            <a:r>
              <a:rPr lang="ro-RO" dirty="0">
                <a:latin typeface="+mn-lt"/>
              </a:rPr>
              <a:t>ine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adres</a:t>
            </a:r>
            <a:r>
              <a:rPr lang="ro-RO" dirty="0">
                <a:latin typeface="+mn-lt"/>
              </a:rPr>
              <a:t>a</a:t>
            </a:r>
            <a:r>
              <a:rPr lang="en-US" dirty="0">
                <a:latin typeface="+mn-lt"/>
              </a:rPr>
              <a:t>  IP</a:t>
            </a:r>
          </a:p>
          <a:p>
            <a:pPr lvl="2" eaLnBrk="1" hangingPunct="1">
              <a:defRPr/>
            </a:pPr>
            <a:r>
              <a:rPr lang="ro-RO" sz="2000" dirty="0"/>
              <a:t>Dacă </a:t>
            </a:r>
            <a:r>
              <a:rPr lang="en-US" sz="2000" dirty="0"/>
              <a:t>gateway </a:t>
            </a:r>
            <a:r>
              <a:rPr lang="ro-RO" sz="2000" dirty="0"/>
              <a:t>nu </a:t>
            </a:r>
            <a:r>
              <a:rPr lang="en-US" sz="2000" dirty="0"/>
              <a:t>r</a:t>
            </a:r>
            <a:r>
              <a:rPr lang="ro-RO" sz="2000" dirty="0"/>
              <a:t>ă</a:t>
            </a:r>
            <a:r>
              <a:rPr lang="en-US" sz="2000" dirty="0" err="1"/>
              <a:t>sp</a:t>
            </a:r>
            <a:r>
              <a:rPr lang="ro-RO" sz="2000" dirty="0"/>
              <a:t>u</a:t>
            </a:r>
            <a:r>
              <a:rPr lang="en-US" sz="2000" dirty="0" err="1"/>
              <a:t>nd</a:t>
            </a:r>
            <a:r>
              <a:rPr lang="ro-RO" sz="2000" dirty="0"/>
              <a:t>e,</a:t>
            </a:r>
            <a:r>
              <a:rPr lang="en-US" dirty="0">
                <a:latin typeface="+mn-lt"/>
              </a:rPr>
              <a:t> client</a:t>
            </a:r>
            <a:r>
              <a:rPr lang="ro-RO" dirty="0">
                <a:latin typeface="+mn-lt"/>
              </a:rPr>
              <a:t>ul</a:t>
            </a:r>
            <a:r>
              <a:rPr lang="en-US" dirty="0">
                <a:latin typeface="+mn-lt"/>
              </a:rPr>
              <a:t> </a:t>
            </a:r>
            <a:r>
              <a:rPr lang="ro-RO" dirty="0">
                <a:latin typeface="+mn-lt"/>
              </a:rPr>
              <a:t>va trimite un pachet </a:t>
            </a:r>
            <a:r>
              <a:rPr lang="en-US" dirty="0">
                <a:latin typeface="+mn-lt"/>
              </a:rPr>
              <a:t>DISCOVER </a:t>
            </a:r>
            <a:r>
              <a:rPr lang="ro-RO" dirty="0">
                <a:latin typeface="+mn-lt"/>
              </a:rPr>
              <a:t>pentru a începe procesul de închiriere</a:t>
            </a:r>
            <a:endParaRPr lang="en-US" dirty="0">
              <a:latin typeface="+mn-lt"/>
            </a:endParaRPr>
          </a:p>
          <a:p>
            <a:pPr lvl="1" eaLnBrk="1" hangingPunct="1">
              <a:defRPr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E4BB63-1178-4C85-9E60-302E7E2817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Autoconfigura</a:t>
            </a:r>
            <a:r>
              <a:rPr lang="ro-RO" dirty="0"/>
              <a:t>rea</a:t>
            </a:r>
            <a:r>
              <a:rPr lang="en-US" dirty="0"/>
              <a:t>	</a:t>
            </a:r>
            <a:endParaRPr lang="en-US" b="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ro-RO" dirty="0"/>
              <a:t>Când un </a:t>
            </a:r>
            <a:r>
              <a:rPr lang="en-US" dirty="0"/>
              <a:t>Server</a:t>
            </a:r>
            <a:r>
              <a:rPr lang="ro-RO" dirty="0"/>
              <a:t> </a:t>
            </a:r>
            <a:r>
              <a:rPr lang="en-US" dirty="0"/>
              <a:t>DHCP </a:t>
            </a:r>
            <a:r>
              <a:rPr lang="ro-RO" dirty="0"/>
              <a:t>nu răspunde la apelul clientului pentru o cerere de adresă </a:t>
            </a:r>
            <a:r>
              <a:rPr lang="en-US" dirty="0"/>
              <a:t>IP, </a:t>
            </a:r>
            <a:r>
              <a:rPr lang="ro-RO" dirty="0"/>
              <a:t>clientul se va autoconfigura astfel:</a:t>
            </a:r>
          </a:p>
          <a:p>
            <a:pPr lvl="1" eaLnBrk="1" hangingPunct="1">
              <a:defRPr/>
            </a:pPr>
            <a:r>
              <a:rPr lang="ro-RO" dirty="0">
                <a:latin typeface="+mj-lt"/>
              </a:rPr>
              <a:t>S</a:t>
            </a:r>
            <a:r>
              <a:rPr lang="en-US" dirty="0">
                <a:latin typeface="+mj-lt"/>
              </a:rPr>
              <a:t>elect</a:t>
            </a:r>
            <a:r>
              <a:rPr lang="ro-RO" dirty="0">
                <a:latin typeface="+mj-lt"/>
              </a:rPr>
              <a:t>ează o adresă</a:t>
            </a:r>
            <a:r>
              <a:rPr lang="en-US" dirty="0">
                <a:latin typeface="+mj-lt"/>
              </a:rPr>
              <a:t> IP </a:t>
            </a:r>
            <a:r>
              <a:rPr lang="ro-RO" dirty="0">
                <a:latin typeface="+mj-lt"/>
              </a:rPr>
              <a:t>din rețeaua </a:t>
            </a:r>
            <a:r>
              <a:rPr lang="en-US" dirty="0">
                <a:latin typeface="+mj-lt"/>
              </a:rPr>
              <a:t>169.254.0.0 </a:t>
            </a:r>
            <a:r>
              <a:rPr lang="ro-RO" dirty="0">
                <a:latin typeface="+mj-lt"/>
              </a:rPr>
              <a:t>Procesul se numește </a:t>
            </a:r>
            <a:r>
              <a:rPr lang="ro-RO" b="1" dirty="0">
                <a:latin typeface="+mj-lt"/>
              </a:rPr>
              <a:t>APIPA</a:t>
            </a:r>
            <a:r>
              <a:rPr lang="ro-RO" dirty="0">
                <a:latin typeface="+mj-lt"/>
              </a:rPr>
              <a:t> 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utomatic </a:t>
            </a:r>
            <a:r>
              <a:rPr lang="en-US" b="1" dirty="0"/>
              <a:t>P</a:t>
            </a:r>
            <a:r>
              <a:rPr lang="en-US" dirty="0"/>
              <a:t>rivate </a:t>
            </a:r>
            <a:r>
              <a:rPr lang="en-US" b="1" dirty="0"/>
              <a:t>IP A</a:t>
            </a:r>
            <a:r>
              <a:rPr lang="en-US" dirty="0"/>
              <a:t>ddressing)</a:t>
            </a:r>
            <a:r>
              <a:rPr lang="en-US" dirty="0">
                <a:latin typeface="+mj-lt"/>
              </a:rPr>
              <a:t> </a:t>
            </a:r>
          </a:p>
          <a:p>
            <a:pPr lvl="1" eaLnBrk="1" hangingPunct="1">
              <a:defRPr/>
            </a:pPr>
            <a:r>
              <a:rPr lang="ro-RO" dirty="0">
                <a:latin typeface="+mj-lt"/>
              </a:rPr>
              <a:t>Apoi la fiecare 5 minute</a:t>
            </a:r>
            <a:r>
              <a:rPr lang="en-US" dirty="0">
                <a:latin typeface="+mj-lt"/>
              </a:rPr>
              <a:t> client</a:t>
            </a:r>
            <a:r>
              <a:rPr lang="ro-RO" dirty="0">
                <a:latin typeface="+mj-lt"/>
              </a:rPr>
              <a:t>ul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va încerca să caute un </a:t>
            </a:r>
            <a:r>
              <a:rPr lang="en-US" dirty="0">
                <a:latin typeface="+mj-lt"/>
              </a:rPr>
              <a:t> DHCP server </a:t>
            </a:r>
            <a:r>
              <a:rPr lang="ro-RO" dirty="0">
                <a:latin typeface="+mj-lt"/>
              </a:rPr>
              <a:t>folosind pachete </a:t>
            </a:r>
            <a:r>
              <a:rPr lang="en-US" dirty="0">
                <a:latin typeface="+mj-lt"/>
              </a:rPr>
              <a:t> DISCOVER</a:t>
            </a:r>
          </a:p>
          <a:p>
            <a:pPr lvl="1" eaLnBrk="1" hangingPunct="1">
              <a:defRPr/>
            </a:pPr>
            <a:endParaRPr lang="en-US" dirty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0644BD-FC91-40EF-812B-86B614EE7E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err="1"/>
              <a:t>Instalarea</a:t>
            </a:r>
            <a:r>
              <a:rPr lang="en-US" sz="4000" dirty="0"/>
              <a:t> </a:t>
            </a:r>
            <a:r>
              <a:rPr lang="en-US" sz="4000" dirty="0" err="1"/>
              <a:t>Serviciului</a:t>
            </a:r>
            <a:r>
              <a:rPr lang="en-US" sz="4000" dirty="0"/>
              <a:t> DHCP</a:t>
            </a:r>
            <a:endParaRPr lang="en-US" sz="4000" b="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dirty="0" err="1"/>
              <a:t>Dac</a:t>
            </a:r>
            <a:r>
              <a:rPr lang="ro-RO" sz="2400" dirty="0"/>
              <a:t>ă serviciul </a:t>
            </a:r>
            <a:r>
              <a:rPr lang="en-US" sz="2400" dirty="0"/>
              <a:t>DHCP </a:t>
            </a:r>
            <a:r>
              <a:rPr lang="ro-RO" sz="2400" dirty="0"/>
              <a:t>este pe un server dintr-un </a:t>
            </a:r>
            <a:r>
              <a:rPr lang="en-US" sz="2400" dirty="0"/>
              <a:t>Dom</a:t>
            </a:r>
            <a:r>
              <a:rPr lang="ro-RO" sz="2400" dirty="0"/>
              <a:t>eniu </a:t>
            </a:r>
            <a:r>
              <a:rPr lang="en-US" sz="2400" dirty="0"/>
              <a:t>:</a:t>
            </a:r>
          </a:p>
          <a:p>
            <a:pPr lvl="1" eaLnBrk="1" hangingPunct="1">
              <a:defRPr/>
            </a:pPr>
            <a:r>
              <a:rPr lang="ro-RO" sz="2400" dirty="0">
                <a:latin typeface="+mj-lt"/>
              </a:rPr>
              <a:t>Se instalează serviciul </a:t>
            </a:r>
            <a:r>
              <a:rPr lang="en-US" sz="2400" dirty="0">
                <a:latin typeface="+mj-lt"/>
              </a:rPr>
              <a:t>DHCP Server</a:t>
            </a:r>
          </a:p>
          <a:p>
            <a:pPr lvl="1" eaLnBrk="1" hangingPunct="1">
              <a:defRPr/>
            </a:pPr>
            <a:r>
              <a:rPr lang="ro-RO" sz="2400" dirty="0">
                <a:latin typeface="+mj-lt"/>
              </a:rPr>
              <a:t>Se autorizează</a:t>
            </a:r>
            <a:r>
              <a:rPr lang="en-US" sz="2400" dirty="0">
                <a:latin typeface="+mj-lt"/>
              </a:rPr>
              <a:t> Server</a:t>
            </a:r>
            <a:r>
              <a:rPr lang="ro-RO" sz="2400" dirty="0">
                <a:latin typeface="+mj-lt"/>
              </a:rPr>
              <a:t>ul </a:t>
            </a:r>
            <a:r>
              <a:rPr lang="en-US" sz="2400" dirty="0">
                <a:latin typeface="+mj-lt"/>
              </a:rPr>
              <a:t>DHCP in Active Directory</a:t>
            </a:r>
          </a:p>
          <a:p>
            <a:pPr lvl="1" eaLnBrk="1" hangingPunct="1">
              <a:defRPr/>
            </a:pPr>
            <a:r>
              <a:rPr lang="ro-RO" sz="2400" dirty="0">
                <a:latin typeface="+mj-lt"/>
              </a:rPr>
              <a:t>Se configurează</a:t>
            </a:r>
            <a:r>
              <a:rPr lang="en-US" sz="2400" dirty="0">
                <a:latin typeface="+mj-lt"/>
              </a:rPr>
              <a:t> Server</a:t>
            </a:r>
            <a:r>
              <a:rPr lang="ro-RO" sz="2400" dirty="0">
                <a:latin typeface="+mj-lt"/>
              </a:rPr>
              <a:t>ul </a:t>
            </a:r>
            <a:r>
              <a:rPr lang="en-US" sz="2400" dirty="0">
                <a:latin typeface="+mj-lt"/>
              </a:rPr>
              <a:t>DHCP </a:t>
            </a:r>
            <a:r>
              <a:rPr lang="ro-RO" sz="2400" dirty="0">
                <a:latin typeface="+mj-lt"/>
              </a:rPr>
              <a:t>cu </a:t>
            </a:r>
            <a:r>
              <a:rPr lang="en-US" sz="2400" dirty="0" err="1">
                <a:latin typeface="+mj-lt"/>
              </a:rPr>
              <a:t>scop</a:t>
            </a:r>
            <a:r>
              <a:rPr lang="ro-RO" sz="2400" dirty="0">
                <a:latin typeface="+mj-lt"/>
              </a:rPr>
              <a:t>urile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exclu</a:t>
            </a:r>
            <a:r>
              <a:rPr lang="ro-RO" sz="2400" dirty="0">
                <a:latin typeface="+mj-lt"/>
              </a:rPr>
              <a:t>derile</a:t>
            </a:r>
            <a:r>
              <a:rPr lang="en-US" sz="2400" dirty="0">
                <a:latin typeface="+mj-lt"/>
              </a:rPr>
              <a:t>, re</a:t>
            </a:r>
            <a:r>
              <a:rPr lang="ro-RO" sz="2400" dirty="0">
                <a:latin typeface="+mj-lt"/>
              </a:rPr>
              <a:t>z</a:t>
            </a:r>
            <a:r>
              <a:rPr lang="en-US" sz="2400" dirty="0" err="1">
                <a:latin typeface="+mj-lt"/>
              </a:rPr>
              <a:t>erv</a:t>
            </a:r>
            <a:r>
              <a:rPr lang="ro-RO" sz="2400" dirty="0">
                <a:latin typeface="+mj-lt"/>
              </a:rPr>
              <a:t>ările și alte</a:t>
            </a:r>
            <a:r>
              <a:rPr lang="en-US" sz="2400" dirty="0">
                <a:latin typeface="+mj-lt"/>
              </a:rPr>
              <a:t> op</a:t>
            </a:r>
            <a:r>
              <a:rPr lang="ro-RO" sz="2400" dirty="0">
                <a:latin typeface="+mj-lt"/>
              </a:rPr>
              <a:t>ț</a:t>
            </a:r>
            <a:r>
              <a:rPr lang="en-US" sz="2400" dirty="0" err="1">
                <a:latin typeface="+mj-lt"/>
              </a:rPr>
              <a:t>i</a:t>
            </a:r>
            <a:r>
              <a:rPr lang="ro-RO" sz="2400" dirty="0">
                <a:latin typeface="+mj-lt"/>
              </a:rPr>
              <a:t>u</a:t>
            </a:r>
            <a:r>
              <a:rPr lang="en-US" sz="2400" dirty="0">
                <a:latin typeface="+mj-lt"/>
              </a:rPr>
              <a:t>n</a:t>
            </a:r>
            <a:r>
              <a:rPr lang="ro-RO" sz="2400" dirty="0">
                <a:latin typeface="+mj-lt"/>
              </a:rPr>
              <a:t>i</a:t>
            </a:r>
            <a:endParaRPr lang="en-US" sz="2400" dirty="0">
              <a:latin typeface="+mj-lt"/>
            </a:endParaRPr>
          </a:p>
          <a:p>
            <a:pPr eaLnBrk="1" hangingPunct="1">
              <a:defRPr/>
            </a:pPr>
            <a:r>
              <a:rPr lang="en-US" sz="2400" dirty="0" err="1"/>
              <a:t>Dac</a:t>
            </a:r>
            <a:r>
              <a:rPr lang="ro-RO" sz="2400" dirty="0"/>
              <a:t>ă serviciul </a:t>
            </a:r>
            <a:r>
              <a:rPr lang="en-US" sz="2400" dirty="0"/>
              <a:t>DHCP </a:t>
            </a:r>
            <a:r>
              <a:rPr lang="ro-RO" sz="2400" dirty="0"/>
              <a:t>este pe un server dintr-un</a:t>
            </a:r>
            <a:r>
              <a:rPr lang="en-US" sz="2400" dirty="0">
                <a:latin typeface="+mj-lt"/>
              </a:rPr>
              <a:t> Workgroup:</a:t>
            </a:r>
          </a:p>
          <a:p>
            <a:pPr lvl="1" eaLnBrk="1" hangingPunct="1">
              <a:defRPr/>
            </a:pPr>
            <a:r>
              <a:rPr lang="ro-RO" sz="2400" dirty="0">
                <a:latin typeface="+mj-lt"/>
              </a:rPr>
              <a:t>Se instalează</a:t>
            </a:r>
            <a:r>
              <a:rPr lang="en-US" sz="2400" dirty="0">
                <a:latin typeface="+mj-lt"/>
              </a:rPr>
              <a:t> </a:t>
            </a:r>
            <a:r>
              <a:rPr lang="ro-RO" sz="2400" dirty="0">
                <a:latin typeface="+mj-lt"/>
              </a:rPr>
              <a:t>serviciul</a:t>
            </a:r>
            <a:r>
              <a:rPr lang="en-US" sz="2400" dirty="0">
                <a:latin typeface="+mj-lt"/>
              </a:rPr>
              <a:t> DHCP Server</a:t>
            </a:r>
          </a:p>
          <a:p>
            <a:pPr lvl="1" eaLnBrk="1" hangingPunct="1">
              <a:defRPr/>
            </a:pPr>
            <a:r>
              <a:rPr lang="ro-RO" sz="2400" dirty="0">
                <a:latin typeface="+mn-lt"/>
              </a:rPr>
              <a:t>Se configurează</a:t>
            </a:r>
            <a:r>
              <a:rPr lang="en-US" sz="2400" dirty="0">
                <a:latin typeface="+mn-lt"/>
              </a:rPr>
              <a:t> Server</a:t>
            </a:r>
            <a:r>
              <a:rPr lang="ro-RO" sz="2400" dirty="0">
                <a:latin typeface="+mn-lt"/>
              </a:rPr>
              <a:t>ul </a:t>
            </a:r>
            <a:r>
              <a:rPr lang="en-US" sz="2400" dirty="0">
                <a:latin typeface="+mn-lt"/>
              </a:rPr>
              <a:t>DHCP </a:t>
            </a:r>
            <a:r>
              <a:rPr lang="ro-RO" sz="2400" dirty="0">
                <a:latin typeface="+mn-lt"/>
              </a:rPr>
              <a:t>cu </a:t>
            </a:r>
            <a:r>
              <a:rPr lang="en-US" sz="2400" dirty="0" err="1">
                <a:latin typeface="+mn-lt"/>
              </a:rPr>
              <a:t>scop</a:t>
            </a:r>
            <a:r>
              <a:rPr lang="ro-RO" sz="2400" dirty="0">
                <a:latin typeface="+mn-lt"/>
              </a:rPr>
              <a:t>urile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exclu</a:t>
            </a:r>
            <a:r>
              <a:rPr lang="ro-RO" sz="2400" dirty="0">
                <a:latin typeface="+mn-lt"/>
              </a:rPr>
              <a:t>derile</a:t>
            </a:r>
            <a:r>
              <a:rPr lang="en-US" sz="2400" dirty="0">
                <a:latin typeface="+mn-lt"/>
              </a:rPr>
              <a:t>, re</a:t>
            </a:r>
            <a:r>
              <a:rPr lang="ro-RO" sz="2400" dirty="0">
                <a:latin typeface="+mn-lt"/>
              </a:rPr>
              <a:t>z</a:t>
            </a:r>
            <a:r>
              <a:rPr lang="en-US" sz="2400" dirty="0" err="1">
                <a:latin typeface="+mn-lt"/>
              </a:rPr>
              <a:t>erv</a:t>
            </a:r>
            <a:r>
              <a:rPr lang="ro-RO" sz="2400" dirty="0">
                <a:latin typeface="+mn-lt"/>
              </a:rPr>
              <a:t>ările și alte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opti</a:t>
            </a:r>
            <a:r>
              <a:rPr lang="ro-RO" sz="2400" dirty="0">
                <a:latin typeface="+mn-lt"/>
              </a:rPr>
              <a:t>u</a:t>
            </a:r>
            <a:r>
              <a:rPr lang="en-US" sz="2400" dirty="0">
                <a:latin typeface="+mn-lt"/>
              </a:rPr>
              <a:t>n</a:t>
            </a:r>
            <a:r>
              <a:rPr lang="ro-RO" sz="2400" dirty="0">
                <a:latin typeface="+mn-lt"/>
              </a:rPr>
              <a:t>i</a:t>
            </a:r>
            <a:endParaRPr lang="en-US" sz="2400" dirty="0">
              <a:latin typeface="+mn-lt"/>
            </a:endParaRPr>
          </a:p>
          <a:p>
            <a:pPr lvl="1" eaLnBrk="1" hangingPunct="1">
              <a:defRPr/>
            </a:pPr>
            <a:r>
              <a:rPr lang="ro-RO" sz="2400" dirty="0">
                <a:latin typeface="+mj-lt"/>
              </a:rPr>
              <a:t>Se activează scopurile </a:t>
            </a:r>
            <a:r>
              <a:rPr lang="en-US" sz="2400" dirty="0">
                <a:latin typeface="+mj-lt"/>
              </a:rPr>
              <a:t>DHCP Server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F7F6FC-07AA-4741-A08C-4A861F6B43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err="1"/>
              <a:t>Configur</a:t>
            </a:r>
            <a:r>
              <a:rPr lang="ro-RO" dirty="0"/>
              <a:t>area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ro-RO" dirty="0"/>
              <a:t>urilor </a:t>
            </a:r>
            <a:r>
              <a:rPr lang="en-US" dirty="0"/>
              <a:t>DHCP</a:t>
            </a:r>
            <a:endParaRPr lang="en-US" b="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817" y="1127124"/>
            <a:ext cx="8229600" cy="534987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dirty="0" err="1"/>
              <a:t>Sco</a:t>
            </a:r>
            <a:r>
              <a:rPr lang="ro-RO" dirty="0"/>
              <a:t>purile</a:t>
            </a:r>
            <a:r>
              <a:rPr lang="en-US" b="1" dirty="0"/>
              <a:t> </a:t>
            </a:r>
            <a:r>
              <a:rPr lang="en-US" dirty="0" err="1"/>
              <a:t>defin</a:t>
            </a:r>
            <a:r>
              <a:rPr lang="ro-RO" dirty="0"/>
              <a:t>esc</a:t>
            </a:r>
            <a:r>
              <a:rPr lang="en-US" dirty="0"/>
              <a:t> </a:t>
            </a:r>
            <a:r>
              <a:rPr lang="ro-RO" dirty="0"/>
              <a:t>o gamă (interval) de adrese </a:t>
            </a:r>
            <a:r>
              <a:rPr lang="en-US" dirty="0"/>
              <a:t>IP </a:t>
            </a:r>
            <a:endParaRPr lang="ro-RO" dirty="0"/>
          </a:p>
          <a:p>
            <a:pPr algn="l" eaLnBrk="1" hangingPunct="1">
              <a:lnSpc>
                <a:spcPct val="80000"/>
              </a:lnSpc>
            </a:pPr>
            <a:r>
              <a:rPr lang="ro-RO" dirty="0"/>
              <a:t>Fiecare scop este </a:t>
            </a:r>
            <a:r>
              <a:rPr lang="en-US" dirty="0" err="1"/>
              <a:t>configur</a:t>
            </a:r>
            <a:r>
              <a:rPr lang="ro-RO" dirty="0"/>
              <a:t>at cu</a:t>
            </a:r>
            <a:r>
              <a:rPr lang="en-US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latin typeface="Times New Roman" pitchFamily="18" charset="0"/>
              </a:rPr>
              <a:t>Descr</a:t>
            </a:r>
            <a:r>
              <a:rPr lang="ro-RO" sz="2400" dirty="0">
                <a:latin typeface="Times New Roman" pitchFamily="18" charset="0"/>
              </a:rPr>
              <a:t>iere</a:t>
            </a:r>
            <a:endParaRPr 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o-RO" sz="2400" dirty="0">
                <a:latin typeface="Times New Roman" pitchFamily="18" charset="0"/>
              </a:rPr>
              <a:t>Adresa</a:t>
            </a:r>
            <a:r>
              <a:rPr lang="en-US" sz="2400" dirty="0">
                <a:latin typeface="Times New Roman" pitchFamily="18" charset="0"/>
              </a:rPr>
              <a:t> IP </a:t>
            </a:r>
            <a:r>
              <a:rPr lang="ro-RO" sz="2400" dirty="0">
                <a:latin typeface="Times New Roman" pitchFamily="18" charset="0"/>
              </a:rPr>
              <a:t>de start</a:t>
            </a:r>
            <a:endParaRPr 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o-RO" sz="2400" dirty="0">
                <a:latin typeface="Times New Roman" pitchFamily="18" charset="0"/>
              </a:rPr>
              <a:t>Adresa</a:t>
            </a:r>
            <a:r>
              <a:rPr lang="en-US" sz="2400" dirty="0">
                <a:latin typeface="Times New Roman" pitchFamily="18" charset="0"/>
              </a:rPr>
              <a:t> IP </a:t>
            </a:r>
            <a:r>
              <a:rPr lang="ro-RO" sz="2400" dirty="0">
                <a:latin typeface="Times New Roman" pitchFamily="18" charset="0"/>
              </a:rPr>
              <a:t>de sfârșit (sau nr. de adrese)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Subnet mask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400" dirty="0">
                <a:latin typeface="Times New Roman" pitchFamily="18" charset="0"/>
              </a:rPr>
              <a:t>Adresele IP excluse</a:t>
            </a:r>
            <a:endParaRPr 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o-RO" sz="2400" dirty="0">
                <a:latin typeface="Times New Roman" pitchFamily="18" charset="0"/>
              </a:rPr>
              <a:t>Durata valabilității adreselor</a:t>
            </a:r>
          </a:p>
          <a:p>
            <a:pPr marL="0" indent="0" algn="l" eaLnBrk="1" hangingPunct="1">
              <a:buNone/>
            </a:pPr>
            <a:r>
              <a:rPr lang="ro-RO" sz="2400" dirty="0"/>
              <a:t>Durata valabilității </a:t>
            </a:r>
            <a:r>
              <a:rPr lang="en-US" sz="2400" dirty="0" err="1"/>
              <a:t>defin</a:t>
            </a:r>
            <a:r>
              <a:rPr lang="ro-RO" sz="2400" dirty="0"/>
              <a:t>este </a:t>
            </a:r>
            <a:r>
              <a:rPr lang="en-US" sz="2400" dirty="0"/>
              <a:t> </a:t>
            </a:r>
            <a:r>
              <a:rPr lang="ro-RO" sz="2400" dirty="0"/>
              <a:t>cât timp un </a:t>
            </a:r>
            <a:r>
              <a:rPr lang="en-US" sz="2400" dirty="0"/>
              <a:t>computer client</a:t>
            </a:r>
            <a:r>
              <a:rPr lang="ro-RO" sz="2400" dirty="0"/>
              <a:t> are permisiunea de a folosi </a:t>
            </a:r>
            <a:r>
              <a:rPr lang="en-US" sz="2400" dirty="0"/>
              <a:t> </a:t>
            </a:r>
            <a:r>
              <a:rPr lang="ro-RO" sz="2400" dirty="0"/>
              <a:t>o adresă </a:t>
            </a:r>
            <a:r>
              <a:rPr lang="en-US" sz="2400" dirty="0"/>
              <a:t>IP </a:t>
            </a:r>
            <a:endParaRPr lang="ro-RO" sz="2400" dirty="0"/>
          </a:p>
          <a:p>
            <a:pPr marL="0" indent="0" algn="l" eaLnBrk="1" hangingPunct="1">
              <a:buNone/>
            </a:pPr>
            <a:r>
              <a:rPr lang="ro-RO" sz="2400" dirty="0"/>
              <a:t>Durata implicită a valabilității depinde de tipul de rețea și de versiunea </a:t>
            </a:r>
            <a:r>
              <a:rPr lang="en-US" sz="2400" dirty="0"/>
              <a:t>Server</a:t>
            </a:r>
            <a:r>
              <a:rPr lang="ro-RO" sz="2400" dirty="0"/>
              <a:t>ului </a:t>
            </a:r>
            <a:r>
              <a:rPr lang="en-US" sz="2400" dirty="0"/>
              <a:t>DHCP</a:t>
            </a:r>
            <a:endParaRPr lang="ro-RO" sz="2400" dirty="0"/>
          </a:p>
          <a:p>
            <a:pPr marL="0" indent="0" algn="l" eaLnBrk="1" hangingPunct="1">
              <a:buNone/>
            </a:pPr>
            <a:r>
              <a:rPr lang="ro-RO" sz="2400" dirty="0"/>
              <a:t>Un scop trebuie </a:t>
            </a:r>
            <a:r>
              <a:rPr lang="en-US" sz="2400" dirty="0" err="1"/>
              <a:t>activat</a:t>
            </a:r>
            <a:r>
              <a:rPr lang="en-US" sz="2400" dirty="0"/>
              <a:t> </a:t>
            </a:r>
            <a:r>
              <a:rPr lang="ro-RO" sz="2400" dirty="0"/>
              <a:t>înainte ca serviciul </a:t>
            </a:r>
            <a:r>
              <a:rPr lang="en-US" sz="2400" dirty="0"/>
              <a:t>DHCP </a:t>
            </a:r>
            <a:r>
              <a:rPr lang="ro-RO" sz="2400" dirty="0"/>
              <a:t>să îl poată folosi</a:t>
            </a:r>
            <a:endParaRPr lang="en-US" sz="2400" dirty="0"/>
          </a:p>
          <a:p>
            <a:pPr marL="57150" indent="0" eaLnBrk="1" hangingPunct="1">
              <a:lnSpc>
                <a:spcPct val="80000"/>
              </a:lnSpc>
              <a:buNone/>
            </a:pPr>
            <a:endParaRPr lang="ro-RO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74EA97-973A-47A5-9341-4C82ADC4360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Re</a:t>
            </a:r>
            <a:r>
              <a:rPr lang="ro-RO" dirty="0"/>
              <a:t>z</a:t>
            </a:r>
            <a:r>
              <a:rPr lang="en-US" dirty="0" err="1"/>
              <a:t>erv</a:t>
            </a:r>
            <a:r>
              <a:rPr lang="ro-RO" dirty="0"/>
              <a:t>ări și excluderi </a:t>
            </a:r>
            <a:r>
              <a:rPr lang="en-US" dirty="0"/>
              <a:t>DHCP</a:t>
            </a:r>
            <a:endParaRPr lang="en-US" b="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ro-RO" dirty="0"/>
              <a:t>Rezervările sunt folosite pentru a aloca o adresă anume unui client </a:t>
            </a:r>
            <a:r>
              <a:rPr lang="en-US" dirty="0"/>
              <a:t>particular</a:t>
            </a:r>
          </a:p>
          <a:p>
            <a:pPr algn="l" eaLnBrk="1" hangingPunct="1"/>
            <a:r>
              <a:rPr lang="ro-RO" dirty="0"/>
              <a:t>Este utilă când un client anume folosește adrese </a:t>
            </a:r>
            <a:r>
              <a:rPr lang="en-US" dirty="0"/>
              <a:t>I</a:t>
            </a:r>
            <a:r>
              <a:rPr lang="ro-RO" dirty="0"/>
              <a:t>P statice</a:t>
            </a:r>
          </a:p>
          <a:p>
            <a:pPr algn="l" eaLnBrk="1" hangingPunct="1"/>
            <a:r>
              <a:rPr lang="ro-RO" dirty="0"/>
              <a:t>Rezervările sunt </a:t>
            </a:r>
            <a:r>
              <a:rPr lang="en-US" dirty="0" err="1"/>
              <a:t>creat</a:t>
            </a:r>
            <a:r>
              <a:rPr lang="ro-RO" dirty="0"/>
              <a:t>e pe baza adreselor</a:t>
            </a:r>
            <a:r>
              <a:rPr lang="en-US" dirty="0"/>
              <a:t> MAC </a:t>
            </a:r>
            <a:endParaRPr lang="ro-RO" dirty="0"/>
          </a:p>
          <a:p>
            <a:pPr algn="l" eaLnBrk="1" hangingPunct="1"/>
            <a:r>
              <a:rPr lang="en-US" dirty="0" err="1"/>
              <a:t>Exclu</a:t>
            </a:r>
            <a:r>
              <a:rPr lang="ro-RO" dirty="0"/>
              <a:t>derile sunt adrese</a:t>
            </a:r>
            <a:r>
              <a:rPr lang="en-US" dirty="0"/>
              <a:t> IP </a:t>
            </a:r>
            <a:r>
              <a:rPr lang="ro-RO" dirty="0"/>
              <a:t>din interiorul unui scop care nu pot fi asignate unui </a:t>
            </a:r>
            <a:r>
              <a:rPr lang="en-US" dirty="0"/>
              <a:t>client</a:t>
            </a:r>
            <a:r>
              <a:rPr lang="ro-RO" dirty="0"/>
              <a:t> </a:t>
            </a:r>
            <a:r>
              <a:rPr lang="en-US" dirty="0" err="1"/>
              <a:t>dhcp</a:t>
            </a:r>
            <a:r>
              <a:rPr lang="ro-RO" dirty="0"/>
              <a:t> (de exemplu adresa IP a ruterului dintr-o rețea, adresă care se atribuie static)</a:t>
            </a:r>
            <a:endParaRPr lang="en-US" dirty="0"/>
          </a:p>
          <a:p>
            <a:pPr algn="l" eaLnBrk="1" hangingPunct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830AF3-C204-41A3-8CEC-A67051FD25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Agent</a:t>
            </a:r>
            <a:r>
              <a:rPr lang="ro-RO" dirty="0"/>
              <a:t> </a:t>
            </a:r>
            <a:r>
              <a:rPr lang="en-US" dirty="0"/>
              <a:t>Relay</a:t>
            </a:r>
            <a:r>
              <a:rPr lang="ro-RO" dirty="0"/>
              <a:t> </a:t>
            </a:r>
            <a:r>
              <a:rPr lang="en-US" dirty="0"/>
              <a:t>DHCP </a:t>
            </a:r>
            <a:r>
              <a:rPr lang="ro-RO" dirty="0"/>
              <a:t>și helper address</a:t>
            </a:r>
            <a:endParaRPr lang="en-US" b="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ro-RO" sz="2400" dirty="0"/>
              <a:t>Pachetele </a:t>
            </a:r>
            <a:r>
              <a:rPr lang="en-US" sz="2400" dirty="0"/>
              <a:t>DHCP </a:t>
            </a:r>
            <a:r>
              <a:rPr lang="ro-RO" sz="2400" dirty="0"/>
              <a:t>nu pot traversa un </a:t>
            </a:r>
            <a:r>
              <a:rPr lang="en-US" sz="2400" dirty="0"/>
              <a:t>router</a:t>
            </a:r>
            <a:r>
              <a:rPr lang="ro-RO" sz="2400" dirty="0"/>
              <a:t> (De ce?)</a:t>
            </a:r>
            <a:endParaRPr lang="en-US" sz="2400" dirty="0"/>
          </a:p>
          <a:p>
            <a:pPr algn="l" eaLnBrk="1" hangingPunct="1">
              <a:lnSpc>
                <a:spcPct val="90000"/>
              </a:lnSpc>
            </a:pPr>
            <a:r>
              <a:rPr lang="ro-RO" sz="2400" dirty="0"/>
              <a:t>Un </a:t>
            </a:r>
            <a:r>
              <a:rPr lang="ro-RO" sz="2400" b="1" i="1" dirty="0"/>
              <a:t>agent releu </a:t>
            </a:r>
            <a:r>
              <a:rPr lang="ro-RO" sz="2400" dirty="0"/>
              <a:t>este </a:t>
            </a:r>
            <a:r>
              <a:rPr lang="en-US" sz="2400" dirty="0" err="1"/>
              <a:t>neces</a:t>
            </a:r>
            <a:r>
              <a:rPr lang="ro-RO" sz="2400" dirty="0"/>
              <a:t>ar</a:t>
            </a:r>
            <a:r>
              <a:rPr lang="en-US" sz="2400" b="1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ro-RO" sz="2400" dirty="0"/>
              <a:t>scopul ca un singur </a:t>
            </a:r>
            <a:r>
              <a:rPr lang="en-US" sz="2400" dirty="0"/>
              <a:t>server </a:t>
            </a:r>
            <a:r>
              <a:rPr lang="ro-RO" sz="2400" dirty="0"/>
              <a:t> </a:t>
            </a:r>
            <a:r>
              <a:rPr lang="en-US" sz="2400" dirty="0"/>
              <a:t>DHCP </a:t>
            </a:r>
            <a:r>
              <a:rPr lang="ro-RO" sz="2400" dirty="0"/>
              <a:t>să asigure adrese pe mai multe </a:t>
            </a:r>
            <a:r>
              <a:rPr lang="en-US" sz="2400" dirty="0"/>
              <a:t>segment</a:t>
            </a:r>
            <a:r>
              <a:rPr lang="ro-RO" sz="2400" dirty="0"/>
              <a:t>e de rețea</a:t>
            </a:r>
            <a:endParaRPr lang="en-US" sz="2400" dirty="0"/>
          </a:p>
          <a:p>
            <a:pPr algn="l" eaLnBrk="1" hangingPunct="1">
              <a:lnSpc>
                <a:spcPct val="90000"/>
              </a:lnSpc>
            </a:pPr>
            <a:r>
              <a:rPr lang="ro-RO" sz="2400" dirty="0"/>
              <a:t>Agent releu primește pachetele </a:t>
            </a:r>
            <a:r>
              <a:rPr lang="en-US" sz="2400" dirty="0"/>
              <a:t>broadcast DHCP </a:t>
            </a:r>
            <a:r>
              <a:rPr lang="ro-RO" sz="2400" dirty="0"/>
              <a:t>și le</a:t>
            </a:r>
            <a:r>
              <a:rPr lang="en-US" sz="2400" dirty="0"/>
              <a:t> forward</a:t>
            </a:r>
            <a:r>
              <a:rPr lang="ro-RO" sz="2400" dirty="0"/>
              <a:t>ează</a:t>
            </a:r>
            <a:r>
              <a:rPr lang="en-US" sz="2400" dirty="0"/>
              <a:t> </a:t>
            </a:r>
            <a:r>
              <a:rPr lang="ro-RO" sz="2400" dirty="0"/>
              <a:t>ca pachete unicast spre un </a:t>
            </a:r>
            <a:r>
              <a:rPr lang="en-US" sz="2400" dirty="0"/>
              <a:t>DHCP server</a:t>
            </a:r>
            <a:r>
              <a:rPr lang="ro-RO" sz="2400" dirty="0"/>
              <a:t>. El trebuie să cunoască adresa IP a serverului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400" b="1" i="1" dirty="0"/>
              <a:t>Helper addresses </a:t>
            </a:r>
            <a:r>
              <a:rPr lang="ro-RO" sz="2400" dirty="0"/>
              <a:t>este configurată pe </a:t>
            </a:r>
            <a:r>
              <a:rPr lang="en-US" sz="2400" dirty="0"/>
              <a:t>router </a:t>
            </a:r>
            <a:r>
              <a:rPr lang="ro-RO" sz="2400" dirty="0"/>
              <a:t>(</a:t>
            </a:r>
            <a:r>
              <a:rPr lang="ro-RO" sz="2400" dirty="0">
                <a:highlight>
                  <a:srgbClr val="FFFF00"/>
                </a:highlight>
              </a:rPr>
              <a:t>pe interfețe</a:t>
            </a:r>
            <a:r>
              <a:rPr lang="ro-RO" sz="2400" dirty="0"/>
              <a:t>) și permite </a:t>
            </a:r>
            <a:r>
              <a:rPr lang="en-US" sz="2400" dirty="0"/>
              <a:t>router</a:t>
            </a:r>
            <a:r>
              <a:rPr lang="ro-RO" sz="2400" dirty="0"/>
              <a:t>ului să trimită cererile spre un server (servere) </a:t>
            </a:r>
            <a:r>
              <a:rPr lang="en-US" sz="2400" dirty="0"/>
              <a:t>DHCP </a:t>
            </a:r>
            <a:r>
              <a:rPr lang="ro-RO" sz="2400" dirty="0"/>
              <a:t>din alt </a:t>
            </a:r>
            <a:r>
              <a:rPr lang="en-US" sz="2400" dirty="0"/>
              <a:t>segment</a:t>
            </a:r>
            <a:r>
              <a:rPr lang="ro-RO" sz="2400" dirty="0"/>
              <a:t> de rețea</a:t>
            </a:r>
            <a:r>
              <a:rPr lang="en-US" sz="2400" dirty="0"/>
              <a:t>.</a:t>
            </a:r>
            <a:endParaRPr lang="ro-RO" sz="2400" dirty="0"/>
          </a:p>
          <a:p>
            <a:pPr algn="l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EF85A4-5D80-4712-BF83-FDE7B0E8DC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/>
              <a:t>Agent</a:t>
            </a:r>
            <a:r>
              <a:rPr lang="ro-RO" sz="4000" dirty="0"/>
              <a:t> </a:t>
            </a:r>
            <a:r>
              <a:rPr lang="en-US" sz="4000" dirty="0"/>
              <a:t>Relay</a:t>
            </a:r>
            <a:r>
              <a:rPr lang="ro-RO" sz="4000" dirty="0"/>
              <a:t> </a:t>
            </a:r>
            <a:r>
              <a:rPr lang="en-US" sz="4000" dirty="0"/>
              <a:t>DHCP </a:t>
            </a:r>
            <a:r>
              <a:rPr lang="ro-RO" sz="4000" dirty="0"/>
              <a:t>și helper address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70234-6109-4697-AE93-2B5C135C6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095" y="1295400"/>
            <a:ext cx="7110705" cy="48587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BF6A15-1346-45E2-BD9C-CDBE334E283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Superscop</a:t>
            </a:r>
            <a:r>
              <a:rPr lang="ro-RO" dirty="0"/>
              <a:t>uri</a:t>
            </a:r>
            <a:endParaRPr lang="en-US" b="0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ro-RO" dirty="0"/>
              <a:t>Sunt folosite pentru a </a:t>
            </a:r>
            <a:r>
              <a:rPr lang="en-US" dirty="0" err="1"/>
              <a:t>combin</a:t>
            </a:r>
            <a:r>
              <a:rPr lang="ro-RO" dirty="0"/>
              <a:t>a</a:t>
            </a:r>
            <a:r>
              <a:rPr lang="en-US" dirty="0"/>
              <a:t>  </a:t>
            </a:r>
            <a:r>
              <a:rPr lang="en-US" dirty="0" err="1"/>
              <a:t>scop</a:t>
            </a:r>
            <a:r>
              <a:rPr lang="ro-RO" dirty="0"/>
              <a:t>uri</a:t>
            </a:r>
            <a:r>
              <a:rPr lang="en-US" dirty="0"/>
              <a:t> multiple </a:t>
            </a:r>
            <a:r>
              <a:rPr lang="en-US" dirty="0" err="1"/>
              <a:t>int</a:t>
            </a:r>
            <a:r>
              <a:rPr lang="ro-RO" dirty="0"/>
              <a:t>r-un</a:t>
            </a:r>
            <a:r>
              <a:rPr lang="en-US" dirty="0"/>
              <a:t> </a:t>
            </a:r>
            <a:r>
              <a:rPr lang="ro-RO" dirty="0"/>
              <a:t>scop logic </a:t>
            </a:r>
          </a:p>
          <a:p>
            <a:pPr algn="l" eaLnBrk="1" hangingPunct="1"/>
            <a:r>
              <a:rPr lang="ro-RO" dirty="0"/>
              <a:t>Permite ca scopurile multiple sa fie tratate ca un singur scop</a:t>
            </a:r>
            <a:r>
              <a:rPr lang="en-US" dirty="0"/>
              <a:t> </a:t>
            </a:r>
            <a:endParaRPr lang="ro-RO" dirty="0"/>
          </a:p>
          <a:p>
            <a:pPr algn="l" eaLnBrk="1" hangingPunct="1"/>
            <a:r>
              <a:rPr lang="ro-RO" dirty="0"/>
              <a:t>Sunt utile când un singur </a:t>
            </a:r>
            <a:r>
              <a:rPr lang="en-US" dirty="0"/>
              <a:t>segment</a:t>
            </a:r>
            <a:r>
              <a:rPr lang="ro-RO" dirty="0"/>
              <a:t> de rețea fizică </a:t>
            </a:r>
            <a:r>
              <a:rPr lang="en-US" dirty="0"/>
              <a:t> con</a:t>
            </a:r>
            <a:r>
              <a:rPr lang="ro-RO" dirty="0"/>
              <a:t>ține mai multe subrețele logice</a:t>
            </a:r>
            <a:r>
              <a:rPr lang="en-US" dirty="0"/>
              <a:t> </a:t>
            </a:r>
          </a:p>
          <a:p>
            <a:pPr algn="l" eaLnBrk="1" hangingPunct="1"/>
            <a:r>
              <a:rPr lang="ro-RO" dirty="0"/>
              <a:t>Dacă este folosit un </a:t>
            </a:r>
            <a:r>
              <a:rPr lang="en-US" dirty="0" err="1"/>
              <a:t>superscop</a:t>
            </a:r>
            <a:r>
              <a:rPr lang="en-US" dirty="0"/>
              <a:t>, </a:t>
            </a:r>
            <a:r>
              <a:rPr lang="ro-RO" dirty="0"/>
              <a:t>atunci </a:t>
            </a:r>
            <a:r>
              <a:rPr lang="en-US" dirty="0"/>
              <a:t>DHCP server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o singură închiriere în loc de mai multe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BD5754-F4F5-4E46-AA9B-02941F80CD1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1: No </a:t>
            </a:r>
            <a:r>
              <a:rPr lang="en-US" dirty="0" err="1"/>
              <a:t>Superscope</a:t>
            </a:r>
            <a:endParaRPr lang="en-US" b="0" dirty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703573"/>
            <a:ext cx="2743200" cy="2868428"/>
          </a:xfrm>
        </p:spPr>
        <p:txBody>
          <a:bodyPr/>
          <a:lstStyle/>
          <a:p>
            <a:pPr algn="l" eaLnBrk="1" hangingPunct="1"/>
            <a:r>
              <a:rPr lang="en-US" sz="2000" dirty="0"/>
              <a:t>One physical network segment</a:t>
            </a:r>
          </a:p>
          <a:p>
            <a:pPr algn="l" eaLnBrk="1" hangingPunct="1"/>
            <a:r>
              <a:rPr lang="en-US" sz="2000" dirty="0"/>
              <a:t>One logical subnet (192.168.1)</a:t>
            </a:r>
          </a:p>
          <a:p>
            <a:pPr eaLnBrk="1" hangingPunct="1"/>
            <a:r>
              <a:rPr lang="en-US" sz="2000" dirty="0"/>
              <a:t>One DHCP Server</a:t>
            </a:r>
          </a:p>
          <a:p>
            <a:pPr algn="l" eaLnBrk="1" hangingPunct="1"/>
            <a:r>
              <a:rPr lang="en-US" sz="2000" dirty="0"/>
              <a:t>Single scope is used to service all DHCP clients on Subnet A</a:t>
            </a:r>
          </a:p>
          <a:p>
            <a:pPr eaLnBrk="1" hangingPunct="1"/>
            <a:endParaRPr lang="en-US" sz="2400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 l="2083" t="12712" r="39583" b="31355"/>
          <a:stretch>
            <a:fillRect/>
          </a:stretch>
        </p:blipFill>
        <p:spPr bwMode="auto">
          <a:xfrm>
            <a:off x="533401" y="1676399"/>
            <a:ext cx="5272348" cy="414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F2DCF9-64D9-421B-8A93-A8288AAACA7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2: Superscope</a:t>
            </a:r>
            <a:endParaRPr lang="en-US" b="0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/>
          <a:srcRect l="2083" t="13771" r="39583" b="13983"/>
          <a:stretch>
            <a:fillRect/>
          </a:stretch>
        </p:blipFill>
        <p:spPr bwMode="auto">
          <a:xfrm>
            <a:off x="76200" y="1600199"/>
            <a:ext cx="4953000" cy="472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09700"/>
            <a:ext cx="3886200" cy="4152900"/>
          </a:xfrm>
          <a:noFill/>
        </p:spPr>
        <p:txBody>
          <a:bodyPr/>
          <a:lstStyle/>
          <a:p>
            <a:pPr algn="l" eaLnBrk="1" hangingPunct="1"/>
            <a:r>
              <a:rPr lang="ro-RO" sz="1800" dirty="0"/>
              <a:t>Un singur segment fizic</a:t>
            </a:r>
            <a:endParaRPr lang="en-US" sz="1800" dirty="0"/>
          </a:p>
          <a:p>
            <a:pPr algn="l" eaLnBrk="1" hangingPunct="1"/>
            <a:r>
              <a:rPr lang="ro-RO" sz="1800" dirty="0"/>
              <a:t>Mai multe subrețele logice</a:t>
            </a:r>
            <a:endParaRPr lang="en-US" sz="1800" dirty="0"/>
          </a:p>
          <a:p>
            <a:pPr lvl="1" eaLnBrk="1" hangingPunct="1"/>
            <a:r>
              <a:rPr lang="en-US" sz="1800" dirty="0"/>
              <a:t>192.168.1</a:t>
            </a:r>
          </a:p>
          <a:p>
            <a:pPr lvl="1" eaLnBrk="1" hangingPunct="1"/>
            <a:r>
              <a:rPr lang="en-US" sz="1800" dirty="0"/>
              <a:t>192.168.2</a:t>
            </a:r>
          </a:p>
          <a:p>
            <a:pPr lvl="1" eaLnBrk="1" hangingPunct="1"/>
            <a:r>
              <a:rPr lang="en-US" sz="1800" dirty="0"/>
              <a:t>192.168.3</a:t>
            </a:r>
          </a:p>
          <a:p>
            <a:pPr algn="l" eaLnBrk="1" hangingPunct="1"/>
            <a:r>
              <a:rPr lang="ro-RO" sz="1800" dirty="0"/>
              <a:t>Trei scopuri simple reunite într-un </a:t>
            </a:r>
            <a:r>
              <a:rPr lang="en-US" sz="1800" dirty="0" err="1"/>
              <a:t>superscop</a:t>
            </a:r>
            <a:endParaRPr lang="en-US" sz="1800" dirty="0"/>
          </a:p>
          <a:p>
            <a:pPr algn="l" eaLnBrk="1" hangingPunct="1"/>
            <a:r>
              <a:rPr lang="ro-RO" sz="1800" dirty="0"/>
              <a:t>Un</a:t>
            </a:r>
            <a:r>
              <a:rPr lang="en-US" sz="1800" dirty="0"/>
              <a:t> DHCP Server </a:t>
            </a:r>
            <a:r>
              <a:rPr lang="ro-RO" sz="1800" dirty="0"/>
              <a:t>atribuie tuturor</a:t>
            </a:r>
            <a:r>
              <a:rPr lang="en-US" sz="1800" dirty="0"/>
              <a:t> </a:t>
            </a:r>
            <a:r>
              <a:rPr lang="en-US" sz="1800" dirty="0" err="1"/>
              <a:t>clien</a:t>
            </a:r>
            <a:r>
              <a:rPr lang="ro-RO" sz="1800" dirty="0"/>
              <a:t>ților</a:t>
            </a:r>
            <a:r>
              <a:rPr lang="en-US" sz="1800" dirty="0"/>
              <a:t> </a:t>
            </a:r>
            <a:r>
              <a:rPr lang="ro-RO" sz="1800" dirty="0"/>
              <a:t>din</a:t>
            </a:r>
            <a:r>
              <a:rPr lang="en-US" sz="1800" dirty="0"/>
              <a:t> Subnet A </a:t>
            </a:r>
            <a:r>
              <a:rPr lang="ro-RO" sz="1800" dirty="0"/>
              <a:t>adrese </a:t>
            </a:r>
            <a:r>
              <a:rPr lang="en-US" sz="1800" dirty="0"/>
              <a:t>IP </a:t>
            </a:r>
            <a:r>
              <a:rPr lang="ro-RO" sz="1800" dirty="0"/>
              <a:t>din </a:t>
            </a:r>
            <a:r>
              <a:rPr lang="en-US" sz="1800" dirty="0" err="1"/>
              <a:t>superscope</a:t>
            </a:r>
            <a:endParaRPr lang="en-US" sz="1800" dirty="0"/>
          </a:p>
          <a:p>
            <a:pPr algn="l" eaLnBrk="1" hangingPunct="1"/>
            <a:r>
              <a:rPr lang="en-US" sz="1800" dirty="0"/>
              <a:t>Router</a:t>
            </a:r>
            <a:r>
              <a:rPr lang="ro-RO" sz="1800" dirty="0"/>
              <a:t>ul</a:t>
            </a:r>
            <a:r>
              <a:rPr lang="en-US" sz="1800" dirty="0"/>
              <a:t> </a:t>
            </a:r>
            <a:r>
              <a:rPr lang="en-US" sz="1800" dirty="0" err="1"/>
              <a:t>configur</a:t>
            </a:r>
            <a:r>
              <a:rPr lang="ro-RO" sz="1800" dirty="0"/>
              <a:t>at</a:t>
            </a:r>
            <a:r>
              <a:rPr lang="en-US" sz="1800" dirty="0"/>
              <a:t> </a:t>
            </a:r>
            <a:r>
              <a:rPr lang="ro-RO" sz="1800" dirty="0"/>
              <a:t>cu </a:t>
            </a:r>
            <a:r>
              <a:rPr lang="en-US" sz="1800" dirty="0"/>
              <a:t>multiple addresses </a:t>
            </a:r>
            <a:r>
              <a:rPr lang="ro-RO" sz="1800" dirty="0"/>
              <a:t>permite </a:t>
            </a:r>
            <a:r>
              <a:rPr lang="en-US" sz="1800" dirty="0"/>
              <a:t>packets </a:t>
            </a:r>
            <a:r>
              <a:rPr lang="ro-RO" sz="1800" dirty="0"/>
              <a:t>să</a:t>
            </a:r>
            <a:r>
              <a:rPr lang="en-US" sz="1800" dirty="0"/>
              <a:t> </a:t>
            </a:r>
            <a:r>
              <a:rPr lang="ro-RO" sz="1800" dirty="0"/>
              <a:t>treacă de pe o</a:t>
            </a:r>
            <a:r>
              <a:rPr lang="en-US" sz="1800" dirty="0"/>
              <a:t> logical network </a:t>
            </a:r>
            <a:r>
              <a:rPr lang="ro-RO" sz="1800" dirty="0"/>
              <a:t>pe</a:t>
            </a:r>
            <a:r>
              <a:rPr lang="en-US" sz="1800" dirty="0"/>
              <a:t> a</a:t>
            </a:r>
            <a:r>
              <a:rPr lang="ro-RO" sz="1800" dirty="0"/>
              <a:t>lta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2FF10-FEDF-4D9D-BEA2-DFC89A526296}"/>
              </a:ext>
            </a:extLst>
          </p:cNvPr>
          <p:cNvSpPr txBox="1"/>
          <p:nvPr/>
        </p:nvSpPr>
        <p:spPr>
          <a:xfrm>
            <a:off x="4953000" y="5791200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/>
              <a:t>OBS. </a:t>
            </a:r>
            <a:r>
              <a:rPr lang="ro-RO" sz="1400" dirty="0"/>
              <a:t>Se pot configura mai multe adrese IP</a:t>
            </a:r>
          </a:p>
          <a:p>
            <a:r>
              <a:rPr lang="ro-RO" sz="1400" dirty="0"/>
              <a:t>pe o interfață? De verificat!!!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BA5368-9DA4-471A-9A87-C27C6F0CC40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DHCP Overview</a:t>
            </a:r>
            <a:endParaRPr lang="en-US" b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algn="l" eaLnBrk="1" hangingPunct="1"/>
            <a:r>
              <a:rPr lang="en-US" dirty="0"/>
              <a:t>Este o </a:t>
            </a:r>
            <a:r>
              <a:rPr lang="en-US" dirty="0" err="1"/>
              <a:t>aplica</a:t>
            </a:r>
            <a:r>
              <a:rPr lang="ro-RO" dirty="0"/>
              <a:t>ție client-server </a:t>
            </a:r>
            <a:r>
              <a:rPr lang="en-US" dirty="0"/>
              <a:t>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 client s</a:t>
            </a:r>
            <a:r>
              <a:rPr lang="ro-RO" dirty="0"/>
              <a:t>ă primească automat adrese </a:t>
            </a:r>
            <a:r>
              <a:rPr lang="en-US" dirty="0"/>
              <a:t>IP </a:t>
            </a:r>
            <a:r>
              <a:rPr lang="ro-RO" dirty="0"/>
              <a:t>și alte setări</a:t>
            </a:r>
            <a:r>
              <a:rPr lang="en-US" dirty="0"/>
              <a:t> TCP/IP </a:t>
            </a:r>
            <a:r>
              <a:rPr lang="ro-RO" dirty="0"/>
              <a:t>necesare de la un </a:t>
            </a:r>
            <a:r>
              <a:rPr lang="en-US" dirty="0"/>
              <a:t>Server</a:t>
            </a:r>
            <a:r>
              <a:rPr lang="ro-RO" dirty="0"/>
              <a:t> DHCP</a:t>
            </a:r>
          </a:p>
          <a:p>
            <a:pPr algn="l" eaLnBrk="1" hangingPunct="1"/>
            <a:r>
              <a:rPr lang="ro-RO" dirty="0"/>
              <a:t>Este un protocol de nivel aplicație care funcționează peste UDP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b="1" dirty="0"/>
              <a:t>Client requests </a:t>
            </a:r>
            <a:r>
              <a:rPr lang="en-US" sz="2000" dirty="0"/>
              <a:t>use </a:t>
            </a:r>
            <a:r>
              <a:rPr lang="en-US" sz="2000" b="1" dirty="0"/>
              <a:t>UDP port 67</a:t>
            </a:r>
            <a:r>
              <a:rPr lang="en-US" sz="2000" dirty="0"/>
              <a:t>, </a:t>
            </a:r>
            <a:r>
              <a:rPr lang="en-US" sz="2000" b="1" dirty="0"/>
              <a:t>server responses </a:t>
            </a:r>
            <a:r>
              <a:rPr lang="en-US" sz="2000" dirty="0"/>
              <a:t>use </a:t>
            </a:r>
            <a:r>
              <a:rPr lang="en-US" sz="2000" b="1" dirty="0"/>
              <a:t>UDP port 68</a:t>
            </a:r>
            <a:r>
              <a:rPr lang="en-US" sz="2000" dirty="0"/>
              <a:t>.)</a:t>
            </a:r>
            <a:endParaRPr lang="en-US" dirty="0"/>
          </a:p>
          <a:p>
            <a:pPr algn="l" eaLnBrk="1" hangingPunct="1"/>
            <a:r>
              <a:rPr lang="en-US" dirty="0"/>
              <a:t>Reduce</a:t>
            </a:r>
            <a:r>
              <a:rPr lang="ro-RO" dirty="0"/>
              <a:t> timpul și complexitatea configurării </a:t>
            </a:r>
            <a:r>
              <a:rPr lang="en-US" dirty="0"/>
              <a:t>computer</a:t>
            </a:r>
            <a:r>
              <a:rPr lang="ro-RO" dirty="0"/>
              <a:t>elor în rețea</a:t>
            </a:r>
            <a:endParaRPr lang="en-US" dirty="0"/>
          </a:p>
          <a:p>
            <a:pPr eaLnBrk="1" hangingPunct="1"/>
            <a:r>
              <a:rPr lang="ro-RO" dirty="0"/>
              <a:t>Constituie </a:t>
            </a:r>
            <a:r>
              <a:rPr lang="en-US" dirty="0" err="1"/>
              <a:t>configura</a:t>
            </a:r>
            <a:r>
              <a:rPr lang="ro-RO" dirty="0"/>
              <a:t>rea implicită pentru </a:t>
            </a:r>
            <a:r>
              <a:rPr lang="en-US" dirty="0" err="1"/>
              <a:t>clien</a:t>
            </a:r>
            <a:r>
              <a:rPr lang="ro-RO" dirty="0"/>
              <a:t>ți</a:t>
            </a:r>
            <a:r>
              <a:rPr lang="en-US" dirty="0"/>
              <a:t>.</a:t>
            </a:r>
          </a:p>
          <a:p>
            <a:pPr eaLnBrk="1" hangingPunct="1"/>
            <a:r>
              <a:rPr lang="ro-RO" dirty="0"/>
              <a:t>Comanda</a:t>
            </a:r>
            <a:r>
              <a:rPr lang="en-US" dirty="0"/>
              <a:t> </a:t>
            </a:r>
            <a:r>
              <a:rPr lang="en-US" i="1" dirty="0"/>
              <a:t>ipconfig /all </a:t>
            </a:r>
            <a:r>
              <a:rPr lang="ro-RO" dirty="0"/>
              <a:t>va </a:t>
            </a:r>
            <a:r>
              <a:rPr lang="en-US" dirty="0" err="1"/>
              <a:t>indica</a:t>
            </a:r>
            <a:r>
              <a:rPr lang="ro-RO" dirty="0"/>
              <a:t> serverul de la care vine </a:t>
            </a:r>
            <a:r>
              <a:rPr lang="en-US" dirty="0" err="1"/>
              <a:t>configur</a:t>
            </a:r>
            <a:r>
              <a:rPr lang="ro-RO" dirty="0"/>
              <a:t>area </a:t>
            </a:r>
            <a:r>
              <a:rPr lang="en-US" dirty="0"/>
              <a:t>DHCP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1312D8-E5F3-48DF-A061-F17AD08D0AB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/>
              <a:t>Example 3: Superscope </a:t>
            </a:r>
            <a:br>
              <a:rPr lang="en-US" sz="3600"/>
            </a:br>
            <a:r>
              <a:rPr lang="en-US" sz="3600"/>
              <a:t>I</a:t>
            </a:r>
            <a:r>
              <a:rPr lang="en-US" sz="2800"/>
              <a:t>mplemented across a Router</a:t>
            </a:r>
            <a:endParaRPr lang="en-US" sz="2800" b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600200"/>
            <a:ext cx="3581400" cy="4038600"/>
          </a:xfrm>
          <a:noFill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ro-RO" sz="2400" dirty="0"/>
              <a:t>Două</a:t>
            </a:r>
            <a:r>
              <a:rPr lang="en-US" sz="2400" dirty="0"/>
              <a:t> </a:t>
            </a:r>
            <a:r>
              <a:rPr lang="ro-RO" sz="2400" dirty="0"/>
              <a:t>segmente fizice de rețea</a:t>
            </a:r>
            <a:r>
              <a:rPr lang="en-US" sz="2400" dirty="0"/>
              <a:t>: Subnet A </a:t>
            </a:r>
            <a:r>
              <a:rPr lang="ro-RO" sz="2400" dirty="0"/>
              <a:t>și</a:t>
            </a:r>
            <a:r>
              <a:rPr lang="en-US" sz="2400" dirty="0"/>
              <a:t> Subnet B</a:t>
            </a:r>
          </a:p>
          <a:p>
            <a:pPr algn="l" eaLnBrk="1" hangingPunct="1">
              <a:lnSpc>
                <a:spcPct val="80000"/>
              </a:lnSpc>
            </a:pPr>
            <a:r>
              <a:rPr lang="ro-RO" sz="2400" dirty="0"/>
              <a:t>Un</a:t>
            </a:r>
            <a:r>
              <a:rPr lang="en-US" sz="2400" dirty="0"/>
              <a:t> DHCP Server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400" dirty="0"/>
              <a:t>Router </a:t>
            </a:r>
            <a:r>
              <a:rPr lang="en-US" sz="2400" dirty="0" err="1"/>
              <a:t>configur</a:t>
            </a:r>
            <a:r>
              <a:rPr lang="ro-RO" sz="2400" dirty="0"/>
              <a:t>at cu </a:t>
            </a:r>
            <a:r>
              <a:rPr lang="en-US" sz="2400" dirty="0"/>
              <a:t> Relay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Something that will pass Discover Packets back and forth from DHCP Clients and DHCP Server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 l="2083" t="12712" r="31497" b="3391"/>
          <a:stretch>
            <a:fillRect/>
          </a:stretch>
        </p:blipFill>
        <p:spPr bwMode="auto">
          <a:xfrm>
            <a:off x="152400" y="1371600"/>
            <a:ext cx="510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D3630A-34A0-48C5-868E-57A8E8401B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/>
              <a:t>Example 3: Superscope </a:t>
            </a:r>
            <a:br>
              <a:rPr lang="en-US" sz="3600"/>
            </a:br>
            <a:r>
              <a:rPr lang="en-US" sz="3600"/>
              <a:t>I</a:t>
            </a:r>
            <a:r>
              <a:rPr lang="en-US" sz="2800"/>
              <a:t>mplemented across a Router</a:t>
            </a:r>
            <a:endParaRPr lang="en-US" sz="2800" b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4191000" cy="5181600"/>
          </a:xfrm>
          <a:noFill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000"/>
              <a:t>Subnet A: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One physical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One logical subnet  (192.168.1)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One single scope defined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DHCP server distributes addresses to clients on Subnet A using addresses in single scope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/>
              <a:t>Subnet B: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One physical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Two logical subnets (192.168.2 &amp; 192.168.3)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Two single scopes defined and joined into one Superscope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DHCP server distributes address to clients on Subnet B using addresses in superscope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/>
          <a:srcRect l="2083" t="12712" r="31497" b="3391"/>
          <a:stretch>
            <a:fillRect/>
          </a:stretch>
        </p:blipFill>
        <p:spPr bwMode="auto">
          <a:xfrm>
            <a:off x="152400" y="1447800"/>
            <a:ext cx="45640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8DB125-F8B5-498A-A850-1EF6C394B2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/>
              <a:t>Detec</a:t>
            </a:r>
            <a:r>
              <a:rPr lang="ro-RO" sz="4000" dirty="0"/>
              <a:t>ția c</a:t>
            </a:r>
            <a:r>
              <a:rPr lang="en-US" sz="4000" dirty="0" err="1"/>
              <a:t>onflict</a:t>
            </a:r>
            <a:r>
              <a:rPr lang="ro-RO" sz="4000" dirty="0"/>
              <a:t>elor de adrese IP</a:t>
            </a:r>
            <a:endParaRPr lang="en-US" sz="4000" b="0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ro-RO" dirty="0"/>
              <a:t>Folosirea</a:t>
            </a:r>
            <a:r>
              <a:rPr lang="en-US" dirty="0"/>
              <a:t> DHCP </a:t>
            </a:r>
            <a:r>
              <a:rPr lang="ro-RO" dirty="0"/>
              <a:t>nu exclude asignarea statică de adrese </a:t>
            </a:r>
            <a:r>
              <a:rPr lang="en-US" dirty="0"/>
              <a:t>IP </a:t>
            </a:r>
            <a:endParaRPr lang="ro-RO" dirty="0"/>
          </a:p>
          <a:p>
            <a:pPr eaLnBrk="1" hangingPunct="1"/>
            <a:r>
              <a:rPr lang="ro-RO" dirty="0"/>
              <a:t>Un</a:t>
            </a:r>
            <a:r>
              <a:rPr lang="en-US" dirty="0"/>
              <a:t> server DHCP </a:t>
            </a:r>
            <a:r>
              <a:rPr lang="ro-RO" dirty="0"/>
              <a:t>nu trebuie să aloce o adresă </a:t>
            </a:r>
            <a:r>
              <a:rPr lang="en-US" dirty="0"/>
              <a:t>IP </a:t>
            </a:r>
            <a:r>
              <a:rPr lang="ro-RO" dirty="0"/>
              <a:t>dacă ea a fost deja atribuită (să prevină conflictul de adrese)</a:t>
            </a:r>
            <a:endParaRPr lang="en-US" dirty="0"/>
          </a:p>
          <a:p>
            <a:pPr algn="l" eaLnBrk="1" hangingPunct="1"/>
            <a:r>
              <a:rPr lang="ro-RO" dirty="0"/>
              <a:t>Un</a:t>
            </a:r>
            <a:r>
              <a:rPr lang="en-US" dirty="0"/>
              <a:t> server DHCP </a:t>
            </a:r>
            <a:r>
              <a:rPr lang="ro-RO" dirty="0"/>
              <a:t>verifică cu </a:t>
            </a:r>
            <a:r>
              <a:rPr lang="en-US" dirty="0"/>
              <a:t>ping </a:t>
            </a:r>
            <a:r>
              <a:rPr lang="ro-RO" dirty="0"/>
              <a:t>o adresă</a:t>
            </a:r>
            <a:r>
              <a:rPr lang="en-US" dirty="0"/>
              <a:t> IP </a:t>
            </a:r>
            <a:r>
              <a:rPr lang="ro-RO" dirty="0"/>
              <a:t>înainte ca ea să fie alocată unui </a:t>
            </a:r>
            <a:r>
              <a:rPr lang="en-US" dirty="0"/>
              <a:t>computer</a:t>
            </a:r>
            <a:r>
              <a:rPr lang="ro-RO" dirty="0"/>
              <a:t> </a:t>
            </a:r>
            <a:r>
              <a:rPr lang="en-US" dirty="0"/>
              <a:t>client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F175A1-AE2E-4C2D-8FFC-4297F3EE0E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DHCP Overview (continued)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1389A2-2D08-4D52-B9C3-2FB4A1FE2FD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o-RO" dirty="0"/>
              <a:t>Închirierea a</a:t>
            </a:r>
            <a:r>
              <a:rPr lang="en-US" dirty="0" err="1"/>
              <a:t>dres</a:t>
            </a:r>
            <a:r>
              <a:rPr lang="ro-RO" dirty="0"/>
              <a:t>ei </a:t>
            </a:r>
            <a:r>
              <a:rPr lang="en-US" dirty="0"/>
              <a:t>IP</a:t>
            </a:r>
            <a:endParaRPr lang="en-US" b="0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algn="l" eaLnBrk="1" hangingPunct="1"/>
            <a:r>
              <a:rPr lang="ro-RO" dirty="0"/>
              <a:t>O adresă</a:t>
            </a:r>
            <a:r>
              <a:rPr lang="en-US" dirty="0"/>
              <a:t> IP </a:t>
            </a:r>
            <a:r>
              <a:rPr lang="ro-RO" dirty="0"/>
              <a:t>este închiriată în procesul de </a:t>
            </a:r>
            <a:r>
              <a:rPr lang="en-US" dirty="0"/>
              <a:t>boot</a:t>
            </a:r>
            <a:r>
              <a:rPr lang="ro-RO" dirty="0"/>
              <a:t>are</a:t>
            </a:r>
            <a:endParaRPr lang="en-US" dirty="0"/>
          </a:p>
          <a:p>
            <a:pPr algn="l" eaLnBrk="1" hangingPunct="1"/>
            <a:r>
              <a:rPr lang="ro-RO" dirty="0"/>
              <a:t>Întregul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ro-RO" dirty="0"/>
              <a:t>este compus din patru pachete</a:t>
            </a:r>
            <a:r>
              <a:rPr lang="en-US" dirty="0"/>
              <a:t> broadcast :</a:t>
            </a:r>
          </a:p>
          <a:p>
            <a:pPr lvl="1" eaLnBrk="1" hangingPunct="1"/>
            <a:r>
              <a:rPr lang="en-US" sz="2400" b="1" dirty="0">
                <a:latin typeface="Times New Roman" pitchFamily="18" charset="0"/>
              </a:rPr>
              <a:t>DHCPDISCOVER</a:t>
            </a:r>
          </a:p>
          <a:p>
            <a:pPr lvl="1" eaLnBrk="1" hangingPunct="1"/>
            <a:r>
              <a:rPr lang="en-US" sz="2400" b="1" dirty="0">
                <a:latin typeface="Times New Roman" pitchFamily="18" charset="0"/>
              </a:rPr>
              <a:t>DHCPOFFER</a:t>
            </a:r>
          </a:p>
          <a:p>
            <a:pPr lvl="1" eaLnBrk="1" hangingPunct="1"/>
            <a:r>
              <a:rPr lang="en-US" sz="2400" b="1" dirty="0">
                <a:latin typeface="Times New Roman" pitchFamily="18" charset="0"/>
              </a:rPr>
              <a:t>DHCPREQUEST</a:t>
            </a:r>
          </a:p>
          <a:p>
            <a:pPr lvl="1" eaLnBrk="1" hangingPunct="1"/>
            <a:r>
              <a:rPr lang="en-US" sz="2400" b="1" dirty="0">
                <a:latin typeface="Times New Roman" pitchFamily="18" charset="0"/>
              </a:rPr>
              <a:t>DHCPACK</a:t>
            </a:r>
            <a:endParaRPr lang="en-US" b="1" dirty="0"/>
          </a:p>
          <a:p>
            <a:pPr algn="l" eaLnBrk="1" hangingPunct="1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1389A2-2D08-4D52-B9C3-2FB4A1FE2F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172200"/>
            <a:ext cx="2743200" cy="258763"/>
          </a:xfrm>
        </p:spPr>
        <p:txBody>
          <a:bodyPr/>
          <a:lstStyle/>
          <a:p>
            <a:pPr algn="l" eaLnBrk="1" hangingPunct="1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3F96D-7184-49E9-825C-245A3CBD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685801"/>
            <a:ext cx="8496300" cy="58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A5A444-F97C-435F-A414-BFB5FBD035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5746" y="148362"/>
            <a:ext cx="8229600" cy="1143000"/>
          </a:xfrm>
        </p:spPr>
        <p:txBody>
          <a:bodyPr/>
          <a:lstStyle/>
          <a:p>
            <a:pPr eaLnBrk="1" hangingPunct="1"/>
            <a:r>
              <a:rPr lang="ro-RO" dirty="0"/>
              <a:t>Închirierea a</a:t>
            </a:r>
            <a:r>
              <a:rPr lang="en-US" dirty="0" err="1"/>
              <a:t>dres</a:t>
            </a:r>
            <a:r>
              <a:rPr lang="ro-RO" dirty="0"/>
              <a:t>ei </a:t>
            </a:r>
            <a:r>
              <a:rPr lang="en-US" dirty="0"/>
              <a:t>IP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42196"/>
            <a:ext cx="8883588" cy="5467442"/>
          </a:xfrm>
        </p:spPr>
        <p:txBody>
          <a:bodyPr/>
          <a:lstStyle/>
          <a:p>
            <a:pPr algn="l" eaLnBrk="1" hangingPunct="1"/>
            <a:r>
              <a:rPr lang="ro-RO" dirty="0"/>
              <a:t>La butare, un client trimite prin broadcast o cerere </a:t>
            </a:r>
            <a:r>
              <a:rPr lang="en-US" sz="2400" b="1" dirty="0"/>
              <a:t>DHCPDISCOVER</a:t>
            </a:r>
            <a:r>
              <a:rPr lang="ro-RO" dirty="0"/>
              <a:t> de descoperire a unui server DHCP</a:t>
            </a:r>
          </a:p>
          <a:p>
            <a:pPr algn="l" eaLnBrk="1" hangingPunct="1"/>
            <a:r>
              <a:rPr lang="ro-RO" dirty="0"/>
              <a:t>Orice</a:t>
            </a:r>
            <a:r>
              <a:rPr lang="en-US" dirty="0"/>
              <a:t> server DHCP</a:t>
            </a:r>
            <a:r>
              <a:rPr lang="ro-RO" dirty="0"/>
              <a:t> care primește un pachet</a:t>
            </a:r>
            <a:r>
              <a:rPr lang="en-US" dirty="0"/>
              <a:t> </a:t>
            </a:r>
            <a:r>
              <a:rPr lang="en-US" sz="2400" b="1" dirty="0"/>
              <a:t>DHCPDISCOVER</a:t>
            </a:r>
            <a:r>
              <a:rPr lang="en-US" dirty="0"/>
              <a:t> r</a:t>
            </a:r>
            <a:r>
              <a:rPr lang="ro-RO" dirty="0"/>
              <a:t>ă</a:t>
            </a:r>
            <a:r>
              <a:rPr lang="en-US" dirty="0" err="1"/>
              <a:t>sp</a:t>
            </a:r>
            <a:r>
              <a:rPr lang="ro-RO" dirty="0"/>
              <a:t>u</a:t>
            </a:r>
            <a:r>
              <a:rPr lang="en-US" dirty="0" err="1"/>
              <a:t>nd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cu un pachet </a:t>
            </a:r>
            <a:r>
              <a:rPr lang="en-US" sz="2400" b="1" dirty="0"/>
              <a:t>DHCPOFFER </a:t>
            </a:r>
            <a:endParaRPr lang="ro-RO" sz="2400" b="1" dirty="0"/>
          </a:p>
          <a:p>
            <a:pPr algn="l" eaLnBrk="1" hangingPunct="1"/>
            <a:r>
              <a:rPr lang="ro-RO" dirty="0"/>
              <a:t>Apoi clientul trimite o cerere</a:t>
            </a:r>
            <a:r>
              <a:rPr lang="en-US" dirty="0"/>
              <a:t> </a:t>
            </a:r>
            <a:r>
              <a:rPr lang="ro-RO" dirty="0"/>
              <a:t>(un pachet) </a:t>
            </a:r>
            <a:r>
              <a:rPr lang="en-US" sz="2400" b="1" dirty="0"/>
              <a:t>DHCPREQUEST</a:t>
            </a:r>
          </a:p>
          <a:p>
            <a:pPr algn="l" eaLnBrk="1" hangingPunct="1"/>
            <a:r>
              <a:rPr lang="ro-RO" dirty="0"/>
              <a:t>Primind cererea, serverul întoarce clientului adresa IP și alte informații necesare configurării TCP/</a:t>
            </a:r>
            <a:r>
              <a:rPr lang="en-US" dirty="0"/>
              <a:t>IP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ro-RO" dirty="0"/>
              <a:t>(masca de retea, adresa gateway-ului, adresa DNS server, timpul de închiriere a adresei) </a:t>
            </a:r>
            <a:endParaRPr lang="en-US" dirty="0"/>
          </a:p>
          <a:p>
            <a:pPr eaLnBrk="1" hangingPunct="1"/>
            <a:r>
              <a:rPr lang="ro-RO" dirty="0"/>
              <a:t>Primind aceste date, clientul răspunde cu</a:t>
            </a:r>
            <a:r>
              <a:rPr lang="en-US" dirty="0"/>
              <a:t> </a:t>
            </a:r>
            <a:r>
              <a:rPr lang="en-US" sz="2400" b="1" dirty="0"/>
              <a:t>DHCPACK</a:t>
            </a:r>
            <a:r>
              <a:rPr lang="en-US" dirty="0"/>
              <a:t> </a:t>
            </a:r>
            <a:r>
              <a:rPr lang="ro-RO" dirty="0"/>
              <a:t>și poate face configurarea de rețea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58B432-65A7-4D27-B37D-0287C2D05C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o-RO" dirty="0"/>
              <a:t>Închirierea a</a:t>
            </a:r>
            <a:r>
              <a:rPr lang="en-US" dirty="0" err="1"/>
              <a:t>dres</a:t>
            </a:r>
            <a:r>
              <a:rPr lang="ro-RO" dirty="0"/>
              <a:t>ei </a:t>
            </a:r>
            <a:r>
              <a:rPr lang="en-US" dirty="0"/>
              <a:t>IP</a:t>
            </a:r>
          </a:p>
        </p:txBody>
      </p:sp>
      <p:pic>
        <p:nvPicPr>
          <p:cNvPr id="21508" name="Picture 4" descr="Fig4-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133600"/>
            <a:ext cx="7543800" cy="378142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C49656-B33F-40B3-9DEF-3022666685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o-RO" dirty="0"/>
              <a:t>Reînnoirea a</a:t>
            </a:r>
            <a:r>
              <a:rPr lang="en-US" dirty="0" err="1"/>
              <a:t>dres</a:t>
            </a:r>
            <a:r>
              <a:rPr lang="ro-RO" dirty="0"/>
              <a:t>ei </a:t>
            </a:r>
            <a:r>
              <a:rPr lang="en-US" dirty="0"/>
              <a:t>IP</a:t>
            </a:r>
            <a:endParaRPr lang="en-US" b="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ro-RO" dirty="0"/>
              <a:t>Adresa</a:t>
            </a:r>
            <a:r>
              <a:rPr lang="en-US" dirty="0"/>
              <a:t> IP </a:t>
            </a:r>
            <a:r>
              <a:rPr lang="ro-RO" dirty="0"/>
              <a:t>poate fi </a:t>
            </a:r>
            <a:r>
              <a:rPr lang="ro-RO" b="1" dirty="0"/>
              <a:t>permanentă</a:t>
            </a:r>
            <a:r>
              <a:rPr lang="ro-RO" dirty="0"/>
              <a:t> sau </a:t>
            </a:r>
            <a:r>
              <a:rPr lang="ro-RO" b="1" dirty="0"/>
              <a:t>temporară</a:t>
            </a:r>
            <a:endParaRPr lang="en-US" b="1" dirty="0"/>
          </a:p>
          <a:p>
            <a:pPr eaLnBrk="1" hangingPunct="1"/>
            <a:r>
              <a:rPr lang="ro-RO" dirty="0"/>
              <a:t>O adresă permanentă nu poate fi folosită de un alt client </a:t>
            </a:r>
          </a:p>
          <a:p>
            <a:pPr eaLnBrk="1" hangingPunct="1"/>
            <a:r>
              <a:rPr lang="ro-RO" b="1" dirty="0"/>
              <a:t>Adresele temporare expiră </a:t>
            </a:r>
            <a:r>
              <a:rPr lang="ro-RO" dirty="0"/>
              <a:t>după un anumit timp</a:t>
            </a:r>
          </a:p>
          <a:p>
            <a:pPr eaLnBrk="1" hangingPunct="1"/>
            <a:r>
              <a:rPr lang="ro-RO" dirty="0"/>
              <a:t>Clienții </a:t>
            </a:r>
            <a:r>
              <a:rPr lang="en-US" dirty="0"/>
              <a:t>Windows </a:t>
            </a:r>
            <a:r>
              <a:rPr lang="ro-RO" dirty="0"/>
              <a:t>încearcă să înoiască adresele temporare după ce a trecut </a:t>
            </a:r>
            <a:r>
              <a:rPr lang="en-US" dirty="0"/>
              <a:t>50% </a:t>
            </a:r>
            <a:r>
              <a:rPr lang="ro-RO" dirty="0"/>
              <a:t>din timpul de închiriere</a:t>
            </a:r>
            <a:r>
              <a:rPr lang="en-US" dirty="0"/>
              <a:t>. </a:t>
            </a:r>
            <a:r>
              <a:rPr lang="ro-RO" dirty="0"/>
              <a:t>Dacă reînnoirea eșuează, se face o nouă încercare </a:t>
            </a:r>
            <a:r>
              <a:rPr lang="en-US" dirty="0"/>
              <a:t>87.5% </a:t>
            </a:r>
            <a:r>
              <a:rPr lang="ro-RO" dirty="0"/>
              <a:t>din timpul de închiriere</a:t>
            </a:r>
            <a:r>
              <a:rPr lang="en-US" dirty="0"/>
              <a:t>.</a:t>
            </a:r>
          </a:p>
          <a:p>
            <a:pPr eaLnBrk="1" hangingPunct="1"/>
            <a:r>
              <a:rPr lang="ro-RO" dirty="0"/>
              <a:t>Reînnoirea închirierii implică trimiterea de către client a unei cereri </a:t>
            </a:r>
            <a:r>
              <a:rPr lang="en-US" dirty="0"/>
              <a:t>DHCP </a:t>
            </a:r>
            <a:r>
              <a:rPr lang="ro-RO" dirty="0"/>
              <a:t>la server </a:t>
            </a:r>
            <a:r>
              <a:rPr lang="en-US" dirty="0"/>
              <a:t>DHCP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DCDF6F-2A6D-44B4-9F60-9CDAA52DD2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o-RO"/>
              <a:t>Reînoirea </a:t>
            </a:r>
            <a:r>
              <a:rPr lang="ro-RO" dirty="0"/>
              <a:t>a</a:t>
            </a:r>
            <a:r>
              <a:rPr lang="en-US" dirty="0" err="1"/>
              <a:t>dres</a:t>
            </a:r>
            <a:r>
              <a:rPr lang="ro-RO" dirty="0"/>
              <a:t>ei </a:t>
            </a:r>
            <a:r>
              <a:rPr lang="en-US" dirty="0"/>
              <a:t>IP</a:t>
            </a:r>
          </a:p>
        </p:txBody>
      </p:sp>
      <p:pic>
        <p:nvPicPr>
          <p:cNvPr id="23556" name="Picture 4" descr="Fig4-0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1524000"/>
            <a:ext cx="4419600" cy="480060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CCD6D-2C42-41D3-9C7E-F97AC1DADB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F40460-0BF9-41C5-AD08-94242C7ED3CE}">
  <ds:schemaRefs>
    <ds:schemaRef ds:uri="http://purl.org/dc/elements/1.1/"/>
    <ds:schemaRef ds:uri="http://schemas.microsoft.com/office/2006/metadata/properties"/>
    <ds:schemaRef ds:uri="http://purl.org/dc/terms/"/>
    <ds:schemaRef ds:uri="bb01bd01-4923-4424-a6aa-6ed5e922ba0a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d702702d-d6c3-4db0-a41b-2ce225d68b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C3FAAF-EE10-4460-B81F-8CDAA3A9476A}"/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1217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Default Design</vt:lpstr>
      <vt:lpstr>Custom Design</vt:lpstr>
      <vt:lpstr>DHCP</vt:lpstr>
      <vt:lpstr>DHCP Overview</vt:lpstr>
      <vt:lpstr>DHCP Overview (continued)</vt:lpstr>
      <vt:lpstr>Închirierea adresei IP</vt:lpstr>
      <vt:lpstr>PowerPoint Presentation</vt:lpstr>
      <vt:lpstr>Închirierea adresei IP</vt:lpstr>
      <vt:lpstr>Închirierea adresei IP</vt:lpstr>
      <vt:lpstr>Reînnoirea adresei IP</vt:lpstr>
      <vt:lpstr>Reînoirea adresei IP</vt:lpstr>
      <vt:lpstr>Mai mult despre reînnoire adresă </vt:lpstr>
      <vt:lpstr>Autoconfigurarea </vt:lpstr>
      <vt:lpstr>Instalarea Serviciului DHCP</vt:lpstr>
      <vt:lpstr>Configurarea Scopurilor DHCP</vt:lpstr>
      <vt:lpstr>Rezervări și excluderi DHCP</vt:lpstr>
      <vt:lpstr>Agent Relay DHCP și helper address</vt:lpstr>
      <vt:lpstr>Agent Relay DHCP și helper address</vt:lpstr>
      <vt:lpstr>Superscopuri</vt:lpstr>
      <vt:lpstr>Example 1: No Superscope</vt:lpstr>
      <vt:lpstr>Example 2: Superscope</vt:lpstr>
      <vt:lpstr>Example 3: Superscope  Implemented across a Router</vt:lpstr>
      <vt:lpstr>Example 3: Superscope  Implemented across a Router</vt:lpstr>
      <vt:lpstr>Detecția conflictelor de adrese IP</vt:lpstr>
    </vt:vector>
  </TitlesOfParts>
  <Company>Texas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Network Protocols</dc:title>
  <dc:creator>psking</dc:creator>
  <cp:lastModifiedBy>Iosif Praoveanu</cp:lastModifiedBy>
  <cp:revision>386</cp:revision>
  <dcterms:created xsi:type="dcterms:W3CDTF">2004-01-11T19:19:30Z</dcterms:created>
  <dcterms:modified xsi:type="dcterms:W3CDTF">2023-03-23T07:59:36Z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