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sldIdLst>
    <p:sldId id="508" r:id="rId2"/>
    <p:sldId id="493" r:id="rId3"/>
    <p:sldId id="494" r:id="rId4"/>
    <p:sldId id="495" r:id="rId5"/>
    <p:sldId id="509" r:id="rId6"/>
    <p:sldId id="460" r:id="rId7"/>
    <p:sldId id="458" r:id="rId8"/>
    <p:sldId id="459" r:id="rId9"/>
    <p:sldId id="497" r:id="rId10"/>
    <p:sldId id="461" r:id="rId11"/>
    <p:sldId id="511" r:id="rId12"/>
    <p:sldId id="503" r:id="rId13"/>
    <p:sldId id="504" r:id="rId14"/>
    <p:sldId id="491" r:id="rId15"/>
    <p:sldId id="505" r:id="rId16"/>
    <p:sldId id="506" r:id="rId17"/>
    <p:sldId id="492" r:id="rId18"/>
    <p:sldId id="507" r:id="rId19"/>
    <p:sldId id="512" r:id="rId20"/>
    <p:sldId id="510" r:id="rId21"/>
    <p:sldId id="513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CC00"/>
    <a:srgbClr val="996633"/>
    <a:srgbClr val="6666FF"/>
    <a:srgbClr val="3366FF"/>
    <a:srgbClr val="CCFF99"/>
    <a:srgbClr val="6AF4A5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59" autoAdjust="0"/>
  </p:normalViewPr>
  <p:slideViewPr>
    <p:cSldViewPr>
      <p:cViewPr varScale="1">
        <p:scale>
          <a:sx n="81" d="100"/>
          <a:sy n="81" d="100"/>
        </p:scale>
        <p:origin x="1498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6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6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6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FBDAEE0F-FF30-422D-9E02-6061359BA0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03778D-A77A-404B-B828-7BA2ED33D9E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C172FA-A9B7-4E1D-98FE-C09BEA25ADC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876408-20C2-40F9-93E6-0D93C6E6312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280A66-FD65-445F-9B7B-FFDE5E67D13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Text Box 17"/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400" b="0">
                <a:latin typeface="McGrawHill-Italic" charset="0"/>
              </a:rPr>
              <a:t>McGraw-Hill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2F7B380-87E4-4D07-91E3-35FF5B3879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BDA690-8B12-40D2-B4FA-7698955D76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A31B7-93CD-4BC7-8EB0-DCDB3AEBF7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5093E-F2EC-40CF-A3A1-C2EB8F031F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BB0BA-1757-4C0B-B5D5-35CF095668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21EAC-896A-43ED-8419-CDEDE625FC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CA123-319E-40F1-93EE-C08942C9A5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F143F-E060-4DCA-9C59-443BA32B67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3558D-257A-46EB-98ED-9FE167B73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1089B-5FEE-4FB4-AFA1-B14686CD35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82404-07C3-48F2-9587-4552129DE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2D7CF-44E8-48A2-A2D6-24C98A3D72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99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99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pPr>
              <a:defRPr/>
            </a:pPr>
            <a:fld id="{2B92111A-D200-447E-9D8B-55D565BC2D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Text Box 14"/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400" b="0">
                <a:latin typeface="McGrawHill-Italic" charset="0"/>
              </a:rPr>
              <a:t>McGraw-Hill</a:t>
            </a:r>
            <a:endParaRPr lang="en-US" altLang="en-US" sz="2400" b="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png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png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0" y="6507163"/>
            <a:ext cx="9144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1200" b="0">
                <a:latin typeface="Times New Roman" pitchFamily="18" charset="0"/>
              </a:rPr>
              <a:t>Copyright © The McGraw-Hill Companies, Inc. Permission required for reproduction or display.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3D92A-FF62-4D42-87CC-9A4DE974163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200" y="2281598"/>
            <a:ext cx="82296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ro-RO" b="1" dirty="0"/>
              <a:t>SISTEMUL NUMELOR DE DOMENIU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685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Times New Roman" pitchFamily="18" charset="0"/>
              </a:rPr>
              <a:t>Figure 25.6</a:t>
            </a:r>
            <a:r>
              <a:rPr lang="en-US" altLang="en-US" dirty="0">
                <a:solidFill>
                  <a:schemeClr val="accent2"/>
                </a:solidFill>
                <a:latin typeface="Times New Roman" pitchFamily="18" charset="0"/>
              </a:rPr>
              <a:t>    </a:t>
            </a:r>
            <a:r>
              <a:rPr lang="ro-RO" altLang="en-US" sz="2800" dirty="0">
                <a:latin typeface="Times New Roman" pitchFamily="18" charset="0"/>
              </a:rPr>
              <a:t>Ierarhia serverelor de nume </a:t>
            </a:r>
            <a:r>
              <a:rPr lang="en-US" altLang="en-US" sz="2800" dirty="0">
                <a:latin typeface="Times New Roman" pitchFamily="18" charset="0"/>
              </a:rPr>
              <a:t> 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pic>
        <p:nvPicPr>
          <p:cNvPr id="1229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00200"/>
            <a:ext cx="7578725" cy="363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299" name="Straight Arrow Connector 2"/>
          <p:cNvCxnSpPr>
            <a:cxnSpLocks noChangeShapeType="1"/>
          </p:cNvCxnSpPr>
          <p:nvPr/>
        </p:nvCxnSpPr>
        <p:spPr bwMode="auto">
          <a:xfrm flipH="1">
            <a:off x="6172200" y="1828800"/>
            <a:ext cx="1295400" cy="1143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300" name="Straight Arrow Connector 4"/>
          <p:cNvCxnSpPr>
            <a:cxnSpLocks noChangeShapeType="1"/>
          </p:cNvCxnSpPr>
          <p:nvPr/>
        </p:nvCxnSpPr>
        <p:spPr bwMode="auto">
          <a:xfrm rot="16200000" flipH="1">
            <a:off x="1981200" y="2133600"/>
            <a:ext cx="914400" cy="914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2301" name="TextBox 5"/>
          <p:cNvSpPr txBox="1">
            <a:spLocks noChangeArrowheads="1"/>
          </p:cNvSpPr>
          <p:nvPr/>
        </p:nvSpPr>
        <p:spPr bwMode="auto">
          <a:xfrm>
            <a:off x="6172200" y="1182688"/>
            <a:ext cx="2819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dirty="0"/>
              <a:t>Cunoaşte despre toate </a:t>
            </a:r>
            <a:r>
              <a:rPr lang="en-US" dirty="0"/>
              <a:t>n</a:t>
            </a:r>
            <a:r>
              <a:rPr lang="ro-RO" dirty="0"/>
              <a:t>umele de sub el</a:t>
            </a:r>
            <a:endParaRPr lang="en-US" dirty="0"/>
          </a:p>
        </p:txBody>
      </p:sp>
      <p:sp>
        <p:nvSpPr>
          <p:cNvPr id="12302" name="TextBox 15"/>
          <p:cNvSpPr txBox="1">
            <a:spLocks noChangeArrowheads="1"/>
          </p:cNvSpPr>
          <p:nvPr/>
        </p:nvSpPr>
        <p:spPr bwMode="auto">
          <a:xfrm>
            <a:off x="914400" y="1504950"/>
            <a:ext cx="28955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dirty="0"/>
              <a:t>Cunoaşte despre toate </a:t>
            </a:r>
            <a:r>
              <a:rPr lang="en-US" dirty="0"/>
              <a:t>n</a:t>
            </a:r>
            <a:r>
              <a:rPr lang="ro-RO" dirty="0"/>
              <a:t>umele de sub el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525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Figure 25.7  </a:t>
            </a:r>
            <a:r>
              <a:rPr lang="en-US" sz="2800" i="1" dirty="0">
                <a:latin typeface="Times New Roman" pitchFamily="18" charset="0"/>
              </a:rPr>
              <a:t>Zone </a:t>
            </a:r>
            <a:r>
              <a:rPr lang="ro-RO" sz="2800" i="1" dirty="0">
                <a:latin typeface="Times New Roman" pitchFamily="18" charset="0"/>
              </a:rPr>
              <a:t>şi</a:t>
            </a:r>
            <a:r>
              <a:rPr lang="en-US" sz="2800" i="1" dirty="0">
                <a:latin typeface="Times New Roman" pitchFamily="18" charset="0"/>
              </a:rPr>
              <a:t> </a:t>
            </a:r>
            <a:r>
              <a:rPr lang="en-US" sz="2800" i="1" dirty="0" err="1">
                <a:latin typeface="Times New Roman" pitchFamily="18" charset="0"/>
              </a:rPr>
              <a:t>dom</a:t>
            </a:r>
            <a:r>
              <a:rPr lang="ro-RO" sz="2800" i="1" dirty="0">
                <a:latin typeface="Times New Roman" pitchFamily="18" charset="0"/>
              </a:rPr>
              <a:t>enii</a:t>
            </a:r>
            <a:endParaRPr lang="en-US" sz="2800" i="1" dirty="0">
              <a:latin typeface="Times New Roman" pitchFamily="18" charset="0"/>
            </a:endParaRP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0"/>
            <a:ext cx="5105400" cy="319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TextBox 8"/>
          <p:cNvSpPr txBox="1">
            <a:spLocks noChangeArrowheads="1"/>
          </p:cNvSpPr>
          <p:nvPr/>
        </p:nvSpPr>
        <p:spPr bwMode="auto">
          <a:xfrm>
            <a:off x="5334000" y="1524000"/>
            <a:ext cx="3733800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/>
              <a:t>Zon</a:t>
            </a:r>
            <a:r>
              <a:rPr lang="ro-RO" sz="1600" dirty="0"/>
              <a:t>a</a:t>
            </a:r>
            <a:r>
              <a:rPr lang="en-US" sz="1600" b="0" dirty="0"/>
              <a:t> </a:t>
            </a:r>
            <a:r>
              <a:rPr lang="ro-RO" sz="1600" b="0" dirty="0"/>
              <a:t>este o</a:t>
            </a:r>
            <a:r>
              <a:rPr lang="en-US" sz="1600" b="0" dirty="0"/>
              <a:t> part</a:t>
            </a:r>
            <a:r>
              <a:rPr lang="ro-RO" sz="1600" b="0" dirty="0"/>
              <a:t>e</a:t>
            </a:r>
            <a:r>
              <a:rPr lang="en-US" sz="1600" b="0" dirty="0"/>
              <a:t> </a:t>
            </a:r>
            <a:r>
              <a:rPr lang="ro-RO" sz="1600" b="0" dirty="0"/>
              <a:t>a arborelui pentru care</a:t>
            </a:r>
            <a:r>
              <a:rPr lang="en-US" sz="1600" b="0" dirty="0"/>
              <a:t> server</a:t>
            </a:r>
            <a:r>
              <a:rPr lang="ro-RO" sz="1600" b="0" dirty="0"/>
              <a:t>ul </a:t>
            </a:r>
            <a:r>
              <a:rPr lang="en-US" sz="1600" b="0" dirty="0"/>
              <a:t>DNS </a:t>
            </a:r>
            <a:r>
              <a:rPr lang="ro-RO" sz="1600" b="0" dirty="0"/>
              <a:t>este</a:t>
            </a:r>
            <a:r>
              <a:rPr lang="en-US" sz="1600" b="0" dirty="0"/>
              <a:t> </a:t>
            </a:r>
            <a:r>
              <a:rPr lang="en-US" sz="1600" b="0" dirty="0" err="1"/>
              <a:t>respons</a:t>
            </a:r>
            <a:r>
              <a:rPr lang="ro-RO" sz="1600" b="0" dirty="0"/>
              <a:t>abil</a:t>
            </a:r>
            <a:r>
              <a:rPr lang="en-US" sz="1600" b="0" dirty="0"/>
              <a:t> </a:t>
            </a:r>
            <a:r>
              <a:rPr lang="ro-RO" sz="1600" b="0" dirty="0"/>
              <a:t>sau peste care are </a:t>
            </a:r>
            <a:r>
              <a:rPr lang="en-US" sz="1600" b="0" dirty="0" err="1"/>
              <a:t>autorit</a:t>
            </a:r>
            <a:r>
              <a:rPr lang="ro-RO" sz="1600" b="0" dirty="0"/>
              <a:t>ate</a:t>
            </a:r>
            <a:r>
              <a:rPr lang="en-US" sz="1600" b="0" dirty="0"/>
              <a:t> (</a:t>
            </a:r>
            <a:r>
              <a:rPr lang="ro-RO" sz="1600" b="0" dirty="0"/>
              <a:t>el fie </a:t>
            </a:r>
            <a:r>
              <a:rPr lang="en-US" sz="1600" b="0" dirty="0"/>
              <a:t> </a:t>
            </a:r>
            <a:r>
              <a:rPr lang="ro-RO" sz="1600" b="0" dirty="0"/>
              <a:t>cunoaşte direct maparea, fie ştie adresa unui server DNS</a:t>
            </a:r>
            <a:r>
              <a:rPr lang="en-US" sz="1600" b="0" dirty="0"/>
              <a:t> </a:t>
            </a:r>
            <a:r>
              <a:rPr lang="ro-RO" sz="1600" b="0" dirty="0"/>
              <a:t>care poate face</a:t>
            </a:r>
            <a:r>
              <a:rPr lang="en-US" sz="1600" b="0" dirty="0"/>
              <a:t> map</a:t>
            </a:r>
            <a:r>
              <a:rPr lang="ro-RO" sz="1600" b="0" dirty="0"/>
              <a:t>area</a:t>
            </a:r>
            <a:r>
              <a:rPr lang="en-US" sz="1600" b="0" dirty="0"/>
              <a:t>)</a:t>
            </a:r>
          </a:p>
          <a:p>
            <a:endParaRPr lang="en-US" sz="1600" b="0" dirty="0"/>
          </a:p>
          <a:p>
            <a:r>
              <a:rPr lang="ro-RO" sz="1600" b="0" dirty="0"/>
              <a:t>Când </a:t>
            </a:r>
            <a:r>
              <a:rPr lang="en-US" sz="1600" b="0" dirty="0"/>
              <a:t>server</a:t>
            </a:r>
            <a:r>
              <a:rPr lang="ro-RO" sz="1600" b="0" dirty="0"/>
              <a:t>ul</a:t>
            </a:r>
            <a:r>
              <a:rPr lang="en-US" sz="1600" b="0" dirty="0"/>
              <a:t> DNS </a:t>
            </a:r>
            <a:r>
              <a:rPr lang="ro-RO" sz="1600" b="0" dirty="0"/>
              <a:t>conţine </a:t>
            </a:r>
            <a:r>
              <a:rPr lang="en-US" sz="1600" b="0" dirty="0" err="1"/>
              <a:t>informa</a:t>
            </a:r>
            <a:r>
              <a:rPr lang="ro-RO" sz="1600" b="0" dirty="0"/>
              <a:t>ţii</a:t>
            </a:r>
            <a:r>
              <a:rPr lang="en-US" sz="1600" b="0" dirty="0"/>
              <a:t> </a:t>
            </a:r>
            <a:r>
              <a:rPr lang="ro-RO" sz="1600" b="0" dirty="0"/>
              <a:t>pentru fiecare nod din acel </a:t>
            </a:r>
            <a:r>
              <a:rPr lang="en-US" sz="1600" b="0" dirty="0" err="1"/>
              <a:t>dom</a:t>
            </a:r>
            <a:r>
              <a:rPr lang="ro-RO" sz="1600" b="0" dirty="0"/>
              <a:t>eniu,</a:t>
            </a:r>
            <a:r>
              <a:rPr lang="en-US" sz="1600" b="0" dirty="0"/>
              <a:t> </a:t>
            </a:r>
            <a:r>
              <a:rPr lang="ro-RO" sz="1600" b="0" dirty="0"/>
              <a:t>atunci</a:t>
            </a:r>
            <a:r>
              <a:rPr lang="en-US" sz="1600" b="0" dirty="0"/>
              <a:t> </a:t>
            </a:r>
            <a:r>
              <a:rPr lang="en-US" sz="1600" dirty="0" err="1"/>
              <a:t>dom</a:t>
            </a:r>
            <a:r>
              <a:rPr lang="ro-RO" sz="1600" dirty="0"/>
              <a:t>eniul</a:t>
            </a:r>
            <a:r>
              <a:rPr lang="en-US" sz="1600" b="0" dirty="0"/>
              <a:t> </a:t>
            </a:r>
            <a:r>
              <a:rPr lang="ro-RO" sz="1600" b="0" dirty="0"/>
              <a:t>şi</a:t>
            </a:r>
            <a:r>
              <a:rPr lang="en-US" sz="1600" b="0" dirty="0"/>
              <a:t> </a:t>
            </a:r>
            <a:r>
              <a:rPr lang="en-US" sz="1600" dirty="0" err="1"/>
              <a:t>zon</a:t>
            </a:r>
            <a:r>
              <a:rPr lang="ro-RO" sz="1600" dirty="0"/>
              <a:t>a</a:t>
            </a:r>
            <a:r>
              <a:rPr lang="en-US" sz="1600" b="0" dirty="0"/>
              <a:t> </a:t>
            </a:r>
            <a:r>
              <a:rPr lang="ro-RO" sz="1600" b="0" dirty="0"/>
              <a:t>sunt identice </a:t>
            </a:r>
            <a:r>
              <a:rPr lang="en-US" sz="1600" b="0" dirty="0"/>
              <a:t>(in fig</a:t>
            </a:r>
            <a:r>
              <a:rPr lang="ro-RO" sz="1600" b="0" dirty="0"/>
              <a:t>.</a:t>
            </a:r>
            <a:r>
              <a:rPr lang="en-US" sz="1600" b="0" dirty="0"/>
              <a:t>, </a:t>
            </a:r>
            <a:r>
              <a:rPr lang="en-US" sz="1600" dirty="0" err="1"/>
              <a:t>mhhe</a:t>
            </a:r>
            <a:r>
              <a:rPr lang="en-US" sz="1600" b="0" dirty="0"/>
              <a:t> </a:t>
            </a:r>
            <a:r>
              <a:rPr lang="ro-RO" sz="1600" b="0" dirty="0"/>
              <a:t>este </a:t>
            </a:r>
            <a:r>
              <a:rPr lang="en-US" sz="1600" dirty="0" err="1"/>
              <a:t>dom</a:t>
            </a:r>
            <a:r>
              <a:rPr lang="ro-RO" sz="1600" dirty="0"/>
              <a:t>eniu</a:t>
            </a:r>
            <a:r>
              <a:rPr lang="en-US" sz="1600" b="0" dirty="0"/>
              <a:t>)</a:t>
            </a:r>
          </a:p>
          <a:p>
            <a:endParaRPr lang="en-US" sz="1600" b="0" dirty="0"/>
          </a:p>
          <a:p>
            <a:r>
              <a:rPr lang="ro-RO" sz="1600" b="0" dirty="0"/>
              <a:t>Când </a:t>
            </a:r>
            <a:r>
              <a:rPr lang="en-US" sz="1600" b="0" dirty="0"/>
              <a:t>server</a:t>
            </a:r>
            <a:r>
              <a:rPr lang="ro-RO" sz="1600" b="0" dirty="0"/>
              <a:t>ul</a:t>
            </a:r>
            <a:r>
              <a:rPr lang="en-US" sz="1600" b="0" dirty="0"/>
              <a:t> DNS </a:t>
            </a:r>
            <a:r>
              <a:rPr lang="en-US" sz="1600" dirty="0"/>
              <a:t>dele</a:t>
            </a:r>
            <a:r>
              <a:rPr lang="ro-RO" sz="1600" dirty="0"/>
              <a:t>agă</a:t>
            </a:r>
            <a:r>
              <a:rPr lang="en-US" sz="1600" b="0" dirty="0"/>
              <a:t> part</a:t>
            </a:r>
            <a:r>
              <a:rPr lang="ro-RO" sz="1600" b="0" dirty="0"/>
              <a:t>e din </a:t>
            </a:r>
            <a:r>
              <a:rPr lang="en-US" sz="1600" b="0" dirty="0" err="1"/>
              <a:t>autorit</a:t>
            </a:r>
            <a:r>
              <a:rPr lang="ro-RO" sz="1600" b="0" dirty="0"/>
              <a:t>atea sa</a:t>
            </a:r>
            <a:r>
              <a:rPr lang="en-US" sz="1600" b="0" dirty="0"/>
              <a:t> </a:t>
            </a:r>
            <a:r>
              <a:rPr lang="ro-RO" sz="1600" b="0" dirty="0"/>
              <a:t>altor </a:t>
            </a:r>
            <a:r>
              <a:rPr lang="en-US" sz="1600" b="0" dirty="0"/>
              <a:t>server</a:t>
            </a:r>
            <a:r>
              <a:rPr lang="ro-RO" sz="1600" b="0" dirty="0"/>
              <a:t>e</a:t>
            </a:r>
            <a:r>
              <a:rPr lang="en-US" sz="1600" b="0" dirty="0"/>
              <a:t> </a:t>
            </a:r>
            <a:r>
              <a:rPr lang="ro-RO" sz="1600" b="0" dirty="0"/>
              <a:t>de sub el, atunci </a:t>
            </a:r>
            <a:r>
              <a:rPr lang="en-US" sz="1600" b="0" dirty="0"/>
              <a:t> </a:t>
            </a:r>
            <a:r>
              <a:rPr lang="en-US" sz="1600" dirty="0"/>
              <a:t>domain</a:t>
            </a:r>
            <a:r>
              <a:rPr lang="en-US" sz="1600" b="0" dirty="0"/>
              <a:t> </a:t>
            </a:r>
            <a:r>
              <a:rPr lang="ro-RO" sz="1600" b="0" dirty="0"/>
              <a:t>şi</a:t>
            </a:r>
            <a:r>
              <a:rPr lang="en-US" sz="1600" b="0" dirty="0"/>
              <a:t> </a:t>
            </a:r>
            <a:r>
              <a:rPr lang="en-US" sz="1600" dirty="0" err="1"/>
              <a:t>zon</a:t>
            </a:r>
            <a:r>
              <a:rPr lang="ro-RO" sz="1600" dirty="0"/>
              <a:t>a</a:t>
            </a:r>
            <a:r>
              <a:rPr lang="en-US" sz="1600" b="0" dirty="0"/>
              <a:t> </a:t>
            </a:r>
            <a:r>
              <a:rPr lang="ro-RO" sz="1600" b="0" dirty="0"/>
              <a:t>nu sunt acelaţi lucru </a:t>
            </a:r>
            <a:r>
              <a:rPr lang="en-US" sz="1600" b="0" dirty="0"/>
              <a:t>(in </a:t>
            </a:r>
            <a:r>
              <a:rPr lang="en-US" sz="1600" b="0" dirty="0" err="1"/>
              <a:t>figur</a:t>
            </a:r>
            <a:r>
              <a:rPr lang="ro-RO" sz="1600" b="0" dirty="0"/>
              <a:t>ă</a:t>
            </a:r>
            <a:r>
              <a:rPr lang="en-US" sz="1600" b="0" dirty="0"/>
              <a:t>, </a:t>
            </a:r>
            <a:r>
              <a:rPr lang="en-US" sz="1600" dirty="0"/>
              <a:t>com</a:t>
            </a:r>
            <a:r>
              <a:rPr lang="en-US" sz="1600" b="0" dirty="0"/>
              <a:t> </a:t>
            </a:r>
            <a:r>
              <a:rPr lang="ro-RO" sz="1600" b="0" dirty="0"/>
              <a:t>este o </a:t>
            </a:r>
            <a:r>
              <a:rPr lang="en-US" sz="1600" dirty="0" err="1"/>
              <a:t>zon</a:t>
            </a:r>
            <a:r>
              <a:rPr lang="ro-RO" sz="1600" dirty="0"/>
              <a:t>ă</a:t>
            </a:r>
            <a:r>
              <a:rPr lang="en-US" sz="1600" b="0" dirty="0"/>
              <a:t>)</a:t>
            </a:r>
          </a:p>
          <a:p>
            <a:endParaRPr lang="en-US" b="0" dirty="0"/>
          </a:p>
        </p:txBody>
      </p:sp>
      <p:sp>
        <p:nvSpPr>
          <p:cNvPr id="13320" name="TextBox 1"/>
          <p:cNvSpPr txBox="1">
            <a:spLocks noChangeArrowheads="1"/>
          </p:cNvSpPr>
          <p:nvPr/>
        </p:nvSpPr>
        <p:spPr bwMode="auto">
          <a:xfrm>
            <a:off x="914400" y="4953000"/>
            <a:ext cx="324326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COM DNS dele</a:t>
            </a:r>
            <a:r>
              <a:rPr lang="ro-RO" dirty="0"/>
              <a:t>agă</a:t>
            </a:r>
            <a:r>
              <a:rPr lang="en-US" dirty="0"/>
              <a:t> </a:t>
            </a:r>
            <a:r>
              <a:rPr lang="ro-RO" dirty="0"/>
              <a:t>unele dintre </a:t>
            </a:r>
            <a:r>
              <a:rPr lang="en-US" dirty="0" err="1"/>
              <a:t>responsibilit</a:t>
            </a:r>
            <a:r>
              <a:rPr lang="ro-RO" dirty="0"/>
              <a:t>ăţile sale</a:t>
            </a:r>
            <a:r>
              <a:rPr lang="en-US" dirty="0"/>
              <a:t> </a:t>
            </a:r>
            <a:r>
              <a:rPr lang="ro-RO" dirty="0"/>
              <a:t>spre</a:t>
            </a:r>
            <a:r>
              <a:rPr lang="en-US" dirty="0"/>
              <a:t> </a:t>
            </a:r>
            <a:r>
              <a:rPr lang="en-US" i="1" dirty="0" err="1"/>
              <a:t>mhhe</a:t>
            </a:r>
            <a:r>
              <a:rPr lang="en-US" i="1" dirty="0"/>
              <a:t> DNS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34950"/>
            <a:ext cx="7772400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Root servers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812407"/>
            <a:ext cx="8534400" cy="1295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Root server: </a:t>
            </a:r>
            <a:r>
              <a:rPr lang="ro-RO" sz="2400" dirty="0"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server </a:t>
            </a:r>
            <a:r>
              <a:rPr lang="ro-RO" sz="2400" dirty="0">
                <a:latin typeface="Times New Roman" pitchFamily="18" charset="0"/>
                <a:cs typeface="Times New Roman" pitchFamily="18" charset="0"/>
              </a:rPr>
              <a:t>care are </a:t>
            </a:r>
            <a:r>
              <a:rPr lang="ro-RO" sz="2400" b="1" dirty="0">
                <a:latin typeface="Times New Roman" pitchFamily="18" charset="0"/>
                <a:cs typeface="Times New Roman" pitchFamily="18" charset="0"/>
              </a:rPr>
              <a:t>înre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ro-RO" sz="2400" b="1" dirty="0">
                <a:latin typeface="Times New Roman" pitchFamily="18" charset="0"/>
                <a:cs typeface="Times New Roman" pitchFamily="18" charset="0"/>
              </a:rPr>
              <a:t>istrări pentru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top level domains</a:t>
            </a:r>
          </a:p>
          <a:p>
            <a:pPr eaLnBrk="1" hangingPunct="1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root server</a:t>
            </a:r>
            <a:r>
              <a:rPr lang="ro-RO"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distribu</a:t>
            </a:r>
            <a:r>
              <a:rPr lang="ro-RO" sz="2400" dirty="0">
                <a:latin typeface="Times New Roman" pitchFamily="18" charset="0"/>
                <a:cs typeface="Times New Roman" pitchFamily="18" charset="0"/>
              </a:rPr>
              <a:t>ite peste tot în lume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400" dirty="0">
                <a:latin typeface="Times New Roman" pitchFamily="18" charset="0"/>
                <a:cs typeface="Times New Roman" pitchFamily="18" charset="0"/>
              </a:rPr>
              <a:t>(majoritatea în SUA)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4" name="Picture 5" descr="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349500"/>
            <a:ext cx="7620000" cy="420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772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ro-RO" sz="2800" dirty="0">
                <a:latin typeface="Times New Roman" pitchFamily="18" charset="0"/>
                <a:cs typeface="Times New Roman" pitchFamily="18" charset="0"/>
              </a:rPr>
              <a:t>Rezoluţia de nume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533400"/>
            <a:ext cx="7924800" cy="5943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DNS </a:t>
            </a:r>
            <a:r>
              <a:rPr lang="ro-RO" sz="1600" b="1" dirty="0">
                <a:latin typeface="Times New Roman" pitchFamily="18" charset="0"/>
                <a:cs typeface="Times New Roman" pitchFamily="18" charset="0"/>
              </a:rPr>
              <a:t>este o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aplicati</a:t>
            </a:r>
            <a:r>
              <a:rPr lang="ro-RO" sz="1600" b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client-server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ro-RO" sz="1600" dirty="0">
                <a:latin typeface="Times New Roman" pitchFamily="18" charset="0"/>
                <a:cs typeface="Times New Roman" pitchFamily="18" charset="0"/>
              </a:rPr>
              <a:t>Partea c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lient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600" dirty="0">
                <a:latin typeface="Times New Roman" pitchFamily="18" charset="0"/>
                <a:cs typeface="Times New Roman" pitchFamily="18" charset="0"/>
              </a:rPr>
              <a:t>este numită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name resolver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ro-RO" sz="1600" dirty="0">
                <a:latin typeface="Times New Roman" pitchFamily="18" charset="0"/>
                <a:cs typeface="Times New Roman" pitchFamily="18" charset="0"/>
              </a:rPr>
              <a:t>Partea server este numită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Name server </a:t>
            </a:r>
            <a:endParaRPr lang="ro-RO" sz="1600" b="1" dirty="0">
              <a:latin typeface="Times New Roman" pitchFamily="18" charset="0"/>
              <a:cs typeface="Times New Roman" pitchFamily="18" charset="0"/>
            </a:endParaRPr>
          </a:p>
          <a:p>
            <a:pPr marL="990600" lvl="1" indent="-533400" eaLnBrk="1" hangingPunct="1">
              <a:lnSpc>
                <a:spcPct val="90000"/>
              </a:lnSpc>
            </a:pPr>
            <a:r>
              <a:rPr lang="ro-RO" sz="1800" b="1" dirty="0">
                <a:cs typeface="Tahoma" pitchFamily="34" charset="0"/>
              </a:rPr>
              <a:t>Paşii </a:t>
            </a:r>
            <a:r>
              <a:rPr lang="en-US" sz="1800" b="1" dirty="0" err="1">
                <a:cs typeface="Tahoma" pitchFamily="34" charset="0"/>
              </a:rPr>
              <a:t>operati</a:t>
            </a:r>
            <a:r>
              <a:rPr lang="ro-RO" sz="1800" b="1" dirty="0">
                <a:cs typeface="Tahoma" pitchFamily="34" charset="0"/>
              </a:rPr>
              <a:t>ilor </a:t>
            </a:r>
            <a:r>
              <a:rPr lang="en-US" sz="1800" b="1" dirty="0">
                <a:cs typeface="Tahoma" pitchFamily="34" charset="0"/>
              </a:rPr>
              <a:t>resolver :</a:t>
            </a:r>
            <a:r>
              <a:rPr lang="en-US" sz="2800" dirty="0"/>
              <a:t>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990600" lvl="1" indent="-533400" eaLnBrk="1" hangingPunct="1">
              <a:lnSpc>
                <a:spcPct val="90000"/>
              </a:lnSpc>
            </a:pPr>
            <a:r>
              <a:rPr lang="ro-RO" sz="1800" dirty="0"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resolver </a:t>
            </a:r>
            <a:r>
              <a:rPr lang="ro-RO" sz="1800" dirty="0">
                <a:latin typeface="Times New Roman" pitchFamily="18" charset="0"/>
                <a:cs typeface="Times New Roman" pitchFamily="18" charset="0"/>
              </a:rPr>
              <a:t>primeşte o cerere de la nivelul aplicaţie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o-RO" sz="1800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ex</a:t>
            </a:r>
            <a:r>
              <a:rPr lang="ro-RO" sz="1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mpl</a:t>
            </a:r>
            <a:r>
              <a:rPr lang="ro-RO" sz="18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http) </a:t>
            </a:r>
            <a:r>
              <a:rPr lang="ro-RO" sz="1800" dirty="0">
                <a:latin typeface="Times New Roman" pitchFamily="18" charset="0"/>
                <a:cs typeface="Times New Roman" pitchFamily="18" charset="0"/>
              </a:rPr>
              <a:t>sub forma unui apel sistem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o-RO" sz="1800" dirty="0"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ro-RO" sz="1800" dirty="0">
                <a:latin typeface="Times New Roman" pitchFamily="18" charset="0"/>
                <a:cs typeface="Times New Roman" pitchFamily="18" charset="0"/>
              </a:rPr>
              <a:t>ează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lang="ro-RO" sz="1800" dirty="0">
                <a:latin typeface="Times New Roman" pitchFamily="18" charset="0"/>
                <a:cs typeface="Times New Roman" pitchFamily="18" charset="0"/>
              </a:rPr>
              <a:t>dorită î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o-RO" sz="1800" dirty="0">
                <a:latin typeface="Times New Roman" pitchFamily="18" charset="0"/>
                <a:cs typeface="Times New Roman" pitchFamily="18" charset="0"/>
              </a:rPr>
              <a:t>tr-o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form</a:t>
            </a:r>
            <a:r>
              <a:rPr lang="ro-RO" sz="1800" dirty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compatib</a:t>
            </a:r>
            <a:r>
              <a:rPr lang="ro-RO" sz="1800" dirty="0">
                <a:latin typeface="Times New Roman" pitchFamily="18" charset="0"/>
                <a:cs typeface="Times New Roman" pitchFamily="18" charset="0"/>
              </a:rPr>
              <a:t>ilă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800" dirty="0">
                <a:latin typeface="Times New Roman" pitchFamily="18" charset="0"/>
                <a:cs typeface="Times New Roman" pitchFamily="18" charset="0"/>
              </a:rPr>
              <a:t>cu formatul datelor hostului local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ro-RO" sz="2000" dirty="0">
                <a:latin typeface="Times New Roman" pitchFamily="18" charset="0"/>
                <a:cs typeface="Times New Roman" pitchFamily="18" charset="0"/>
              </a:rPr>
              <a:t>Există două tehnici de mapare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host name </a:t>
            </a:r>
            <a:r>
              <a:rPr lang="ro-RO" sz="2000" dirty="0">
                <a:latin typeface="Times New Roman" pitchFamily="18" charset="0"/>
                <a:cs typeface="Times New Roman" pitchFamily="18" charset="0"/>
              </a:rPr>
              <a:t>în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IP address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folHlink"/>
                </a:solidFill>
              </a:rPr>
              <a:t>1- Recursive resolution </a:t>
            </a:r>
            <a:r>
              <a:rPr lang="en-US" sz="1800" dirty="0"/>
              <a:t>: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Host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ro-RO" sz="1800" dirty="0">
                <a:latin typeface="Times New Roman" pitchFamily="18" charset="0"/>
                <a:cs typeface="Times New Roman" pitchFamily="18" charset="0"/>
              </a:rPr>
              <a:t>solicită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server</a:t>
            </a:r>
            <a:r>
              <a:rPr lang="ro-RO" sz="1800" dirty="0">
                <a:latin typeface="Times New Roman" pitchFamily="18" charset="0"/>
                <a:cs typeface="Times New Roman" pitchFamily="18" charset="0"/>
              </a:rPr>
              <a:t>ul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local</a:t>
            </a:r>
            <a:r>
              <a:rPr lang="ro-RO" sz="1800" dirty="0">
                <a:latin typeface="Times New Roman" pitchFamily="18" charset="0"/>
                <a:cs typeface="Times New Roman" pitchFamily="18" charset="0"/>
              </a:rPr>
              <a:t> de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ro-RO" sz="18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me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B 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ro-RO" sz="1800" dirty="0"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800" dirty="0">
                <a:latin typeface="Times New Roman" pitchFamily="18" charset="0"/>
                <a:cs typeface="Times New Roman" pitchFamily="18" charset="0"/>
              </a:rPr>
              <a:t>are răspunsul în cache-ul său ori în baza sa de date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o-RO" sz="1800" dirty="0">
                <a:latin typeface="Times New Roman" pitchFamily="18" charset="0"/>
                <a:cs typeface="Times New Roman" pitchFamily="18" charset="0"/>
              </a:rPr>
              <a:t>il întoarce la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endParaRPr lang="ro-RO" sz="1800" dirty="0"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ro-RO" sz="1800" b="1" dirty="0">
                <a:latin typeface="Times New Roman" pitchFamily="18" charset="0"/>
                <a:cs typeface="Times New Roman" pitchFamily="18" charset="0"/>
              </a:rPr>
              <a:t>altfel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800" dirty="0">
                <a:latin typeface="Times New Roman" pitchFamily="18" charset="0"/>
                <a:cs typeface="Times New Roman" pitchFamily="18" charset="0"/>
              </a:rPr>
              <a:t>trimite cererea la un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root name servers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Server</a:t>
            </a:r>
            <a:r>
              <a:rPr lang="ro-RO" sz="1800" dirty="0">
                <a:latin typeface="Times New Roman" pitchFamily="18" charset="0"/>
                <a:cs typeface="Times New Roman" pitchFamily="18" charset="0"/>
              </a:rPr>
              <a:t>ul de nume rădăcină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o-RO" sz="1800" dirty="0">
                <a:latin typeface="Times New Roman" pitchFamily="18" charset="0"/>
                <a:cs typeface="Times New Roman" pitchFamily="18" charset="0"/>
              </a:rPr>
              <a:t>dacă nu are răspunsul în cache-ul său ori în baza sa de date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o-RO" sz="1800" dirty="0">
                <a:latin typeface="Times New Roman" pitchFamily="18" charset="0"/>
                <a:cs typeface="Times New Roman" pitchFamily="18" charset="0"/>
              </a:rPr>
              <a:t>trimite cererea spre un alt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name server </a:t>
            </a:r>
            <a:r>
              <a:rPr lang="ro-RO" sz="1800" dirty="0">
                <a:latin typeface="Times New Roman" pitchFamily="18" charset="0"/>
                <a:cs typeface="Times New Roman" pitchFamily="18" charset="0"/>
              </a:rPr>
              <a:t>din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next level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800" dirty="0">
                <a:latin typeface="Times New Roman" pitchFamily="18" charset="0"/>
                <a:cs typeface="Times New Roman" pitchFamily="18" charset="0"/>
              </a:rPr>
              <a:t>al arborelui, sa zicem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Proces</a:t>
            </a:r>
            <a:r>
              <a:rPr lang="ro-RO" sz="1800" dirty="0">
                <a:latin typeface="Times New Roman" pitchFamily="18" charset="0"/>
                <a:cs typeface="Times New Roman" pitchFamily="18" charset="0"/>
              </a:rPr>
              <a:t>ul se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repe</a:t>
            </a:r>
            <a:r>
              <a:rPr lang="ro-RO" sz="1800" dirty="0">
                <a:latin typeface="Times New Roman" pitchFamily="18" charset="0"/>
                <a:cs typeface="Times New Roman" pitchFamily="18" charset="0"/>
              </a:rPr>
              <a:t>tă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800" dirty="0">
                <a:latin typeface="Times New Roman" pitchFamily="18" charset="0"/>
                <a:cs typeface="Times New Roman" pitchFamily="18" charset="0"/>
              </a:rPr>
              <a:t>până se obţine răspunsul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ro-RO" sz="1800" dirty="0">
                <a:latin typeface="Times New Roman" pitchFamily="18" charset="0"/>
                <a:cs typeface="Times New Roman" pitchFamily="18" charset="0"/>
              </a:rPr>
              <a:t>Apoi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1800" dirty="0">
                <a:latin typeface="Times New Roman" pitchFamily="18" charset="0"/>
                <a:cs typeface="Times New Roman" pitchFamily="18" charset="0"/>
              </a:rPr>
              <a:t> răspunsul va fi trimis înapoi până la solicitant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(host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ro-RO" sz="2000" dirty="0">
                <a:latin typeface="Times New Roman" pitchFamily="18" charset="0"/>
                <a:cs typeface="Times New Roman" pitchFamily="18" charset="0"/>
              </a:rPr>
              <a:t>Să vedem exemplul următor: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990600" lvl="1" indent="-533400" eaLnBrk="1" hangingPunct="1">
              <a:lnSpc>
                <a:spcPct val="90000"/>
              </a:lnSpc>
              <a:buClr>
                <a:schemeClr val="folHlink"/>
              </a:buClr>
              <a:buSzPct val="50000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228600" y="0"/>
            <a:ext cx="7391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1- </a:t>
            </a:r>
            <a:r>
              <a:rPr lang="ro-RO" altLang="en-US" sz="2800" dirty="0">
                <a:latin typeface="Times New Roman" pitchFamily="18" charset="0"/>
                <a:cs typeface="Times New Roman" pitchFamily="18" charset="0"/>
              </a:rPr>
              <a:t>Rezolvarea recursivă 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(mapping) - </a:t>
            </a:r>
            <a:r>
              <a:rPr lang="ro-RO" altLang="en-US" sz="2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o-RO" altLang="en-US" sz="2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en-US" sz="2800" dirty="0" err="1">
                <a:latin typeface="Times New Roman" pitchFamily="18" charset="0"/>
                <a:cs typeface="Times New Roman" pitchFamily="18" charset="0"/>
              </a:rPr>
              <a:t>mpl</a:t>
            </a:r>
            <a:r>
              <a:rPr lang="ro-RO" altLang="en-US" sz="2800" dirty="0">
                <a:latin typeface="Times New Roman" pitchFamily="18" charset="0"/>
                <a:cs typeface="Times New Roman" pitchFamily="18" charset="0"/>
              </a:rPr>
              <a:t>u</a:t>
            </a: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en-US" sz="3200" dirty="0">
              <a:solidFill>
                <a:schemeClr val="accent2"/>
              </a:solidFill>
              <a:latin typeface="Times" pitchFamily="18" charset="0"/>
            </a:endParaRPr>
          </a:p>
        </p:txBody>
      </p:sp>
      <p:sp>
        <p:nvSpPr>
          <p:cNvPr id="17411" name="Text Box 27"/>
          <p:cNvSpPr txBox="1">
            <a:spLocks noChangeArrowheads="1"/>
          </p:cNvSpPr>
          <p:nvPr/>
        </p:nvSpPr>
        <p:spPr bwMode="auto">
          <a:xfrm>
            <a:off x="457200" y="533400"/>
            <a:ext cx="830580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* </a:t>
            </a:r>
            <a:r>
              <a:rPr lang="ro-RO" dirty="0"/>
              <a:t>Să presupunem că un calculator </a:t>
            </a:r>
            <a:r>
              <a:rPr lang="en-US" dirty="0">
                <a:solidFill>
                  <a:schemeClr val="hlink"/>
                </a:solidFill>
                <a:latin typeface="Helvetica" pitchFamily="34" charset="0"/>
                <a:cs typeface="Times New Roman" pitchFamily="18" charset="0"/>
              </a:rPr>
              <a:t>Fakhrylab.CIS.EDU.SA</a:t>
            </a:r>
            <a:r>
              <a:rPr lang="en-US" dirty="0">
                <a:latin typeface="Helvetica" pitchFamily="34" charset="0"/>
                <a:cs typeface="Times New Roman" pitchFamily="18" charset="0"/>
              </a:rPr>
              <a:t> </a:t>
            </a:r>
            <a:r>
              <a:rPr lang="ro-RO" dirty="0">
                <a:latin typeface="Helvetica" pitchFamily="34" charset="0"/>
                <a:cs typeface="Times New Roman" pitchFamily="18" charset="0"/>
              </a:rPr>
              <a:t>vrea să contacteze mașina </a:t>
            </a:r>
            <a:r>
              <a:rPr lang="en-US" dirty="0">
                <a:solidFill>
                  <a:schemeClr val="hlink"/>
                </a:solidFill>
                <a:latin typeface="Helvetica" pitchFamily="34" charset="0"/>
                <a:cs typeface="Times New Roman" pitchFamily="18" charset="0"/>
              </a:rPr>
              <a:t>sales.mcgraw.com</a:t>
            </a:r>
            <a:r>
              <a:rPr lang="ro-RO" dirty="0">
                <a:solidFill>
                  <a:schemeClr val="hlink"/>
                </a:solidFill>
                <a:latin typeface="Helvetica" pitchFamily="34" charset="0"/>
                <a:cs typeface="Times New Roman" pitchFamily="18" charset="0"/>
              </a:rPr>
              <a:t> </a:t>
            </a:r>
            <a:r>
              <a:rPr lang="ro-RO" dirty="0">
                <a:latin typeface="Helvetica" pitchFamily="34" charset="0"/>
                <a:cs typeface="Times New Roman" pitchFamily="18" charset="0"/>
              </a:rPr>
              <a:t>care conține baza de date a editurii McGrow</a:t>
            </a:r>
            <a:endParaRPr lang="en-US" dirty="0">
              <a:solidFill>
                <a:schemeClr val="hlink"/>
              </a:solidFill>
              <a:latin typeface="Helvetica" pitchFamily="34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sz="1600" dirty="0">
              <a:solidFill>
                <a:schemeClr val="hlink"/>
              </a:solidFill>
              <a:latin typeface="Helvetica" pitchFamily="34" charset="0"/>
              <a:cs typeface="Times New Roman" pitchFamily="18" charset="0"/>
            </a:endParaRPr>
          </a:p>
        </p:txBody>
      </p:sp>
      <p:sp>
        <p:nvSpPr>
          <p:cNvPr id="17412" name="Text Box 24"/>
          <p:cNvSpPr txBox="1">
            <a:spLocks noChangeArrowheads="1"/>
          </p:cNvSpPr>
          <p:nvPr/>
        </p:nvSpPr>
        <p:spPr bwMode="auto">
          <a:xfrm>
            <a:off x="7924800" y="3597275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  <a:cs typeface="Times New Roman" pitchFamily="18" charset="0"/>
              </a:rPr>
              <a:t>DNS.com</a:t>
            </a:r>
          </a:p>
        </p:txBody>
      </p:sp>
      <p:pic>
        <p:nvPicPr>
          <p:cNvPr id="1741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600200"/>
            <a:ext cx="7924800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5" name="Text Box 17"/>
          <p:cNvSpPr txBox="1">
            <a:spLocks noChangeArrowheads="1"/>
          </p:cNvSpPr>
          <p:nvPr/>
        </p:nvSpPr>
        <p:spPr bwMode="auto">
          <a:xfrm>
            <a:off x="0" y="5095875"/>
            <a:ext cx="2924175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Helvetica" pitchFamily="34" charset="0"/>
                <a:cs typeface="Times New Roman" pitchFamily="18" charset="0"/>
              </a:rPr>
              <a:t>Fakhrylab.CIS.PSU.EDU.SA</a:t>
            </a:r>
          </a:p>
        </p:txBody>
      </p:sp>
      <p:sp>
        <p:nvSpPr>
          <p:cNvPr id="17416" name="Rectangle 25"/>
          <p:cNvSpPr>
            <a:spLocks noChangeArrowheads="1"/>
          </p:cNvSpPr>
          <p:nvPr/>
        </p:nvSpPr>
        <p:spPr bwMode="auto">
          <a:xfrm>
            <a:off x="8324850" y="2924175"/>
            <a:ext cx="533400" cy="2619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Rectangle 5"/>
          <p:cNvSpPr>
            <a:spLocks noChangeArrowheads="1"/>
          </p:cNvSpPr>
          <p:nvPr/>
        </p:nvSpPr>
        <p:spPr bwMode="auto">
          <a:xfrm>
            <a:off x="2971800" y="2401888"/>
            <a:ext cx="2667000" cy="1893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6"/>
          <p:cNvSpPr>
            <a:spLocks noChangeArrowheads="1"/>
          </p:cNvSpPr>
          <p:nvPr/>
        </p:nvSpPr>
        <p:spPr bwMode="auto">
          <a:xfrm>
            <a:off x="3352800" y="4033838"/>
            <a:ext cx="304800" cy="32702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AutoShape 10"/>
          <p:cNvSpPr>
            <a:spLocks noChangeArrowheads="1"/>
          </p:cNvSpPr>
          <p:nvPr/>
        </p:nvSpPr>
        <p:spPr bwMode="auto">
          <a:xfrm rot="-1190350">
            <a:off x="2667000" y="2271713"/>
            <a:ext cx="3124200" cy="261937"/>
          </a:xfrm>
          <a:prstGeom prst="rightArrow">
            <a:avLst>
              <a:gd name="adj1" fmla="val 50000"/>
              <a:gd name="adj2" fmla="val 298182"/>
            </a:avLst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AutoShape 11"/>
          <p:cNvSpPr>
            <a:spLocks noChangeArrowheads="1"/>
          </p:cNvSpPr>
          <p:nvPr/>
        </p:nvSpPr>
        <p:spPr bwMode="auto">
          <a:xfrm rot="9556791">
            <a:off x="2690813" y="2541588"/>
            <a:ext cx="3067050" cy="261937"/>
          </a:xfrm>
          <a:prstGeom prst="rightArrow">
            <a:avLst>
              <a:gd name="adj1" fmla="val 50000"/>
              <a:gd name="adj2" fmla="val 292728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Text Box 12"/>
          <p:cNvSpPr txBox="1">
            <a:spLocks noChangeArrowheads="1"/>
          </p:cNvSpPr>
          <p:nvPr/>
        </p:nvSpPr>
        <p:spPr bwMode="auto">
          <a:xfrm>
            <a:off x="3652838" y="2130425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7315200" y="2401888"/>
            <a:ext cx="152400" cy="2619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Text Box 13"/>
          <p:cNvSpPr txBox="1">
            <a:spLocks noChangeArrowheads="1"/>
          </p:cNvSpPr>
          <p:nvPr/>
        </p:nvSpPr>
        <p:spPr bwMode="auto">
          <a:xfrm>
            <a:off x="7239000" y="2414588"/>
            <a:ext cx="53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7424" name="Text Box 15"/>
          <p:cNvSpPr txBox="1">
            <a:spLocks noChangeArrowheads="1"/>
          </p:cNvSpPr>
          <p:nvPr/>
        </p:nvSpPr>
        <p:spPr bwMode="auto">
          <a:xfrm>
            <a:off x="7424738" y="4010025"/>
            <a:ext cx="4572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17425" name="Text Box 16"/>
          <p:cNvSpPr txBox="1">
            <a:spLocks noChangeArrowheads="1"/>
          </p:cNvSpPr>
          <p:nvPr/>
        </p:nvSpPr>
        <p:spPr bwMode="auto">
          <a:xfrm>
            <a:off x="1371600" y="3381375"/>
            <a:ext cx="266700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0000"/>
                </a:solidFill>
                <a:latin typeface="Helvetica" pitchFamily="34" charset="0"/>
                <a:cs typeface="Times New Roman" pitchFamily="18" charset="0"/>
              </a:rPr>
              <a:t>DNS.</a:t>
            </a:r>
            <a:r>
              <a:rPr lang="en-US" sz="1600">
                <a:latin typeface="Helvetica" pitchFamily="34" charset="0"/>
                <a:cs typeface="Times New Roman" pitchFamily="18" charset="0"/>
              </a:rPr>
              <a:t>PSU.EDU.SA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5948363" y="4948238"/>
            <a:ext cx="1828800" cy="307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FF0000"/>
                </a:solidFill>
                <a:latin typeface="Helvetica" pitchFamily="34" charset="0"/>
              </a:rPr>
              <a:t>DNS</a:t>
            </a:r>
            <a:r>
              <a:rPr lang="en-US" sz="1400">
                <a:latin typeface="Helvetica" pitchFamily="34" charset="0"/>
              </a:rPr>
              <a:t>.mcgraw.com</a:t>
            </a:r>
          </a:p>
        </p:txBody>
      </p:sp>
      <p:sp>
        <p:nvSpPr>
          <p:cNvPr id="17427" name="Rectangle 20"/>
          <p:cNvSpPr>
            <a:spLocks noChangeArrowheads="1"/>
          </p:cNvSpPr>
          <p:nvPr/>
        </p:nvSpPr>
        <p:spPr bwMode="auto">
          <a:xfrm>
            <a:off x="6629400" y="3446463"/>
            <a:ext cx="381000" cy="3921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Text Box 19"/>
          <p:cNvSpPr txBox="1">
            <a:spLocks noChangeArrowheads="1"/>
          </p:cNvSpPr>
          <p:nvPr/>
        </p:nvSpPr>
        <p:spPr bwMode="auto">
          <a:xfrm>
            <a:off x="6662738" y="353695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17429" name="Rectangle 22"/>
          <p:cNvSpPr>
            <a:spLocks noChangeArrowheads="1"/>
          </p:cNvSpPr>
          <p:nvPr/>
        </p:nvSpPr>
        <p:spPr bwMode="auto">
          <a:xfrm>
            <a:off x="6781800" y="2989263"/>
            <a:ext cx="228600" cy="196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Text Box 21"/>
          <p:cNvSpPr txBox="1">
            <a:spLocks noChangeArrowheads="1"/>
          </p:cNvSpPr>
          <p:nvPr/>
        </p:nvSpPr>
        <p:spPr bwMode="auto">
          <a:xfrm>
            <a:off x="6724650" y="2835275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3957638" y="2773363"/>
            <a:ext cx="53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17432" name="Text Box 26"/>
          <p:cNvSpPr txBox="1">
            <a:spLocks noChangeArrowheads="1"/>
          </p:cNvSpPr>
          <p:nvPr/>
        </p:nvSpPr>
        <p:spPr bwMode="auto">
          <a:xfrm>
            <a:off x="2057400" y="4621213"/>
            <a:ext cx="53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graphicFrame>
        <p:nvGraphicFramePr>
          <p:cNvPr id="17433" name="Object 28"/>
          <p:cNvGraphicFramePr>
            <a:graphicFrameLocks noChangeAspect="1"/>
          </p:cNvGraphicFramePr>
          <p:nvPr/>
        </p:nvGraphicFramePr>
        <p:xfrm>
          <a:off x="1905000" y="2663825"/>
          <a:ext cx="105886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4" imgW="1059048" imgH="952583" progId="PBrush">
                  <p:embed/>
                </p:oleObj>
              </mc:Choice>
              <mc:Fallback>
                <p:oleObj name="Bitmap Image" r:id="rId4" imgW="1059048" imgH="952583" progId="PBrush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663825"/>
                        <a:ext cx="105886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4" name="Rectangle 29"/>
          <p:cNvSpPr>
            <a:spLocks noChangeArrowheads="1"/>
          </p:cNvSpPr>
          <p:nvPr/>
        </p:nvSpPr>
        <p:spPr bwMode="auto">
          <a:xfrm>
            <a:off x="2557463" y="4033838"/>
            <a:ext cx="1219200" cy="1174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AutoShape 30"/>
          <p:cNvSpPr>
            <a:spLocks noChangeArrowheads="1"/>
          </p:cNvSpPr>
          <p:nvPr/>
        </p:nvSpPr>
        <p:spPr bwMode="auto">
          <a:xfrm rot="-2332335">
            <a:off x="1066800" y="3903663"/>
            <a:ext cx="990600" cy="195262"/>
          </a:xfrm>
          <a:prstGeom prst="rightArrow">
            <a:avLst>
              <a:gd name="adj1" fmla="val 50000"/>
              <a:gd name="adj2" fmla="val 126830"/>
            </a:avLst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6" name="Text Box 31"/>
          <p:cNvSpPr txBox="1">
            <a:spLocks noChangeArrowheads="1"/>
          </p:cNvSpPr>
          <p:nvPr/>
        </p:nvSpPr>
        <p:spPr bwMode="auto">
          <a:xfrm>
            <a:off x="1219200" y="3708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7437" name="Rectangle 32"/>
          <p:cNvSpPr>
            <a:spLocks noChangeArrowheads="1"/>
          </p:cNvSpPr>
          <p:nvPr/>
        </p:nvSpPr>
        <p:spPr bwMode="auto">
          <a:xfrm>
            <a:off x="1524000" y="4229100"/>
            <a:ext cx="914400" cy="7842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8" name="AutoShape 33"/>
          <p:cNvSpPr>
            <a:spLocks noChangeArrowheads="1"/>
          </p:cNvSpPr>
          <p:nvPr/>
        </p:nvSpPr>
        <p:spPr bwMode="auto">
          <a:xfrm rot="8412973">
            <a:off x="1295400" y="4033838"/>
            <a:ext cx="990600" cy="195262"/>
          </a:xfrm>
          <a:prstGeom prst="rightArrow">
            <a:avLst>
              <a:gd name="adj1" fmla="val 50000"/>
              <a:gd name="adj2" fmla="val 12683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9" name="Text Box 34"/>
          <p:cNvSpPr txBox="1">
            <a:spLocks noChangeArrowheads="1"/>
          </p:cNvSpPr>
          <p:nvPr/>
        </p:nvSpPr>
        <p:spPr bwMode="auto">
          <a:xfrm>
            <a:off x="1752600" y="4164013"/>
            <a:ext cx="53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grpSp>
        <p:nvGrpSpPr>
          <p:cNvPr id="17440" name="Group 102"/>
          <p:cNvGrpSpPr>
            <a:grpSpLocks/>
          </p:cNvGrpSpPr>
          <p:nvPr/>
        </p:nvGrpSpPr>
        <p:grpSpPr bwMode="auto">
          <a:xfrm>
            <a:off x="4648200" y="5334000"/>
            <a:ext cx="3924300" cy="1331913"/>
            <a:chOff x="2928" y="3360"/>
            <a:chExt cx="2472" cy="839"/>
          </a:xfrm>
        </p:grpSpPr>
        <p:graphicFrame>
          <p:nvGraphicFramePr>
            <p:cNvPr id="17452" name="Object 37"/>
            <p:cNvGraphicFramePr>
              <a:graphicFrameLocks noChangeAspect="1"/>
            </p:cNvGraphicFramePr>
            <p:nvPr/>
          </p:nvGraphicFramePr>
          <p:xfrm>
            <a:off x="3527" y="3564"/>
            <a:ext cx="594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Bitmap Image" r:id="rId6" imgW="1059048" imgH="952583" progId="PBrush">
                    <p:embed/>
                  </p:oleObj>
                </mc:Choice>
                <mc:Fallback>
                  <p:oleObj name="Bitmap Image" r:id="rId6" imgW="1059048" imgH="952583" progId="PBrush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7" y="3564"/>
                          <a:ext cx="594" cy="5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53" name="Object 38"/>
            <p:cNvGraphicFramePr>
              <a:graphicFrameLocks noChangeAspect="1"/>
            </p:cNvGraphicFramePr>
            <p:nvPr/>
          </p:nvGraphicFramePr>
          <p:xfrm>
            <a:off x="4425" y="3523"/>
            <a:ext cx="594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Bitmap Image" r:id="rId7" imgW="1059048" imgH="952583" progId="PBrush">
                    <p:embed/>
                  </p:oleObj>
                </mc:Choice>
                <mc:Fallback>
                  <p:oleObj name="Bitmap Image" r:id="rId7" imgW="1059048" imgH="952583" progId="PBrush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5" y="3523"/>
                          <a:ext cx="594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54" name="Line 39"/>
            <p:cNvSpPr>
              <a:spLocks noChangeShapeType="1"/>
            </p:cNvSpPr>
            <p:nvPr/>
          </p:nvSpPr>
          <p:spPr bwMode="auto">
            <a:xfrm flipH="1">
              <a:off x="3954" y="3360"/>
              <a:ext cx="129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5" name="Line 40"/>
            <p:cNvSpPr>
              <a:spLocks noChangeShapeType="1"/>
            </p:cNvSpPr>
            <p:nvPr/>
          </p:nvSpPr>
          <p:spPr bwMode="auto">
            <a:xfrm>
              <a:off x="4339" y="3360"/>
              <a:ext cx="257" cy="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6" name="Text Box 41"/>
            <p:cNvSpPr txBox="1">
              <a:spLocks noChangeArrowheads="1"/>
            </p:cNvSpPr>
            <p:nvPr/>
          </p:nvSpPr>
          <p:spPr bwMode="auto">
            <a:xfrm>
              <a:off x="2928" y="3983"/>
              <a:ext cx="1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Books.mcgraw.com</a:t>
              </a:r>
            </a:p>
          </p:txBody>
        </p:sp>
        <p:sp>
          <p:nvSpPr>
            <p:cNvPr id="17457" name="Text Box 42"/>
            <p:cNvSpPr txBox="1">
              <a:spLocks noChangeArrowheads="1"/>
            </p:cNvSpPr>
            <p:nvPr/>
          </p:nvSpPr>
          <p:spPr bwMode="auto">
            <a:xfrm>
              <a:off x="4160" y="3986"/>
              <a:ext cx="124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Sales.mcgraw.com</a:t>
              </a:r>
            </a:p>
          </p:txBody>
        </p:sp>
      </p:grpSp>
      <p:sp>
        <p:nvSpPr>
          <p:cNvPr id="17441" name="Rectangle 43"/>
          <p:cNvSpPr>
            <a:spLocks noChangeArrowheads="1"/>
          </p:cNvSpPr>
          <p:nvPr/>
        </p:nvSpPr>
        <p:spPr bwMode="auto">
          <a:xfrm>
            <a:off x="7620000" y="4724400"/>
            <a:ext cx="762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2" name="Text Box 45"/>
          <p:cNvSpPr txBox="1">
            <a:spLocks noChangeArrowheads="1"/>
          </p:cNvSpPr>
          <p:nvPr/>
        </p:nvSpPr>
        <p:spPr bwMode="auto">
          <a:xfrm>
            <a:off x="3429000" y="4114800"/>
            <a:ext cx="2438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i="1" dirty="0"/>
              <a:t>Local DNS for McGraw company</a:t>
            </a:r>
            <a:r>
              <a:rPr lang="en-US" dirty="0"/>
              <a:t> </a:t>
            </a:r>
          </a:p>
        </p:txBody>
      </p:sp>
      <p:sp>
        <p:nvSpPr>
          <p:cNvPr id="17443" name="Line 46"/>
          <p:cNvSpPr>
            <a:spLocks noChangeShapeType="1"/>
          </p:cNvSpPr>
          <p:nvPr/>
        </p:nvSpPr>
        <p:spPr bwMode="auto">
          <a:xfrm>
            <a:off x="1828800" y="22098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44" name="Text Box 47"/>
          <p:cNvSpPr txBox="1">
            <a:spLocks noChangeArrowheads="1"/>
          </p:cNvSpPr>
          <p:nvPr/>
        </p:nvSpPr>
        <p:spPr bwMode="auto">
          <a:xfrm>
            <a:off x="304800" y="1905000"/>
            <a:ext cx="2743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i="1" dirty="0"/>
              <a:t>Local DNS for PSU</a:t>
            </a:r>
          </a:p>
        </p:txBody>
      </p:sp>
      <p:sp>
        <p:nvSpPr>
          <p:cNvPr id="17445" name="Line 52"/>
          <p:cNvSpPr>
            <a:spLocks noChangeShapeType="1"/>
          </p:cNvSpPr>
          <p:nvPr/>
        </p:nvSpPr>
        <p:spPr bwMode="auto">
          <a:xfrm>
            <a:off x="5867400" y="26670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46" name="Line 53"/>
          <p:cNvSpPr>
            <a:spLocks noChangeShapeType="1"/>
          </p:cNvSpPr>
          <p:nvPr/>
        </p:nvSpPr>
        <p:spPr bwMode="auto">
          <a:xfrm flipH="1">
            <a:off x="7315200" y="38100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47" name="Line 57"/>
          <p:cNvSpPr>
            <a:spLocks noChangeShapeType="1"/>
          </p:cNvSpPr>
          <p:nvPr/>
        </p:nvSpPr>
        <p:spPr bwMode="auto">
          <a:xfrm>
            <a:off x="5791200" y="4343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48" name="Text Box 93"/>
          <p:cNvSpPr txBox="1">
            <a:spLocks noChangeArrowheads="1"/>
          </p:cNvSpPr>
          <p:nvPr/>
        </p:nvSpPr>
        <p:spPr bwMode="auto">
          <a:xfrm>
            <a:off x="7620000" y="2533650"/>
            <a:ext cx="1524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0000"/>
                </a:solidFill>
                <a:latin typeface="Helvetica" pitchFamily="34" charset="0"/>
                <a:cs typeface="Times New Roman" pitchFamily="18" charset="0"/>
              </a:rPr>
              <a:t>DNS</a:t>
            </a:r>
            <a:r>
              <a:rPr lang="en-US" sz="1600">
                <a:latin typeface="Helvetica" pitchFamily="34" charset="0"/>
                <a:cs typeface="Times New Roman" pitchFamily="18" charset="0"/>
              </a:rPr>
              <a:t>.com</a:t>
            </a:r>
          </a:p>
        </p:txBody>
      </p:sp>
      <p:sp>
        <p:nvSpPr>
          <p:cNvPr id="17449" name="Line 94"/>
          <p:cNvSpPr>
            <a:spLocks noChangeShapeType="1"/>
          </p:cNvSpPr>
          <p:nvPr/>
        </p:nvSpPr>
        <p:spPr bwMode="auto">
          <a:xfrm flipH="1">
            <a:off x="1524000" y="3733800"/>
            <a:ext cx="1371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50" name="Text Box 103"/>
          <p:cNvSpPr txBox="1">
            <a:spLocks noChangeArrowheads="1"/>
          </p:cNvSpPr>
          <p:nvPr/>
        </p:nvSpPr>
        <p:spPr bwMode="auto">
          <a:xfrm>
            <a:off x="609600" y="5715000"/>
            <a:ext cx="41148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** Only Nodes that can do mapping are shown</a:t>
            </a:r>
          </a:p>
          <a:p>
            <a:pPr>
              <a:spcBef>
                <a:spcPct val="50000"/>
              </a:spcBef>
            </a:pPr>
            <a:r>
              <a:rPr lang="en-US"/>
              <a:t>** DNS servers have DNS label</a:t>
            </a:r>
          </a:p>
        </p:txBody>
      </p:sp>
      <p:sp>
        <p:nvSpPr>
          <p:cNvPr id="17451" name="Rectangle 104"/>
          <p:cNvSpPr>
            <a:spLocks noChangeArrowheads="1"/>
          </p:cNvSpPr>
          <p:nvPr/>
        </p:nvSpPr>
        <p:spPr bwMode="auto">
          <a:xfrm>
            <a:off x="533400" y="4876800"/>
            <a:ext cx="19812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457200" y="0"/>
            <a:ext cx="708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1- </a:t>
            </a:r>
            <a:r>
              <a:rPr lang="ro-RO" altLang="en-US" sz="2800" dirty="0">
                <a:latin typeface="Times New Roman" pitchFamily="18" charset="0"/>
                <a:cs typeface="Times New Roman" pitchFamily="18" charset="0"/>
              </a:rPr>
              <a:t>Rezolvarea recursivă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– </a:t>
            </a:r>
          </a:p>
        </p:txBody>
      </p:sp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304800" y="762000"/>
            <a:ext cx="838200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exemplul anterior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maparea se va face satfel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b="0" dirty="0">
                <a:latin typeface="Times New Roman" pitchFamily="18" charset="0"/>
                <a:cs typeface="Times New Roman" pitchFamily="18" charset="0"/>
              </a:rPr>
              <a:t>1- Host </a:t>
            </a:r>
            <a:r>
              <a:rPr lang="en-US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Fakhrylab.CIS.PSU.EDU.SA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contact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ează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local name server (DNS.PSU.EDU.SA) 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pentru a cere adresa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IP 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host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ului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sales.McGraw.com</a:t>
            </a:r>
          </a:p>
          <a:p>
            <a:pPr>
              <a:spcBef>
                <a:spcPct val="50000"/>
              </a:spcBef>
            </a:pPr>
            <a:r>
              <a:rPr lang="en-US" b="0" dirty="0">
                <a:latin typeface="Times New Roman" pitchFamily="18" charset="0"/>
                <a:cs typeface="Times New Roman" pitchFamily="18" charset="0"/>
              </a:rPr>
              <a:t>2- 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Dacă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(DNS.PSU.EDU.SA) 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nu are răspunsul în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cache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ul său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or in 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baza sa de date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el va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contact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root name server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pentru a cere adresa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IP 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host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ului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sales.McGraw.com</a:t>
            </a:r>
          </a:p>
          <a:p>
            <a:pPr>
              <a:spcBef>
                <a:spcPct val="50000"/>
              </a:spcBef>
            </a:pPr>
            <a:r>
              <a:rPr lang="en-US" b="0" dirty="0">
                <a:latin typeface="Times New Roman" pitchFamily="18" charset="0"/>
                <a:cs typeface="Times New Roman" pitchFamily="18" charset="0"/>
              </a:rPr>
              <a:t>3- 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Dacă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root name server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 nu are răspunsul în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cache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ul său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or in 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baza sa de date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el va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contact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server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ul de nume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responsibl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pentru domeniul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.com domain (DNS.com ) 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și va cere adresa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IP 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host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ului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sales.McGraw.com</a:t>
            </a:r>
          </a:p>
          <a:p>
            <a:pPr>
              <a:spcBef>
                <a:spcPct val="50000"/>
              </a:spcBef>
            </a:pPr>
            <a:r>
              <a:rPr lang="en-US" b="0" dirty="0">
                <a:latin typeface="Times New Roman" pitchFamily="18" charset="0"/>
                <a:cs typeface="Times New Roman" pitchFamily="18" charset="0"/>
              </a:rPr>
              <a:t>4- 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(DNS.com) 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nu are răspunsul în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cache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ul său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or in 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baza sa de date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va contacta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(DNS.McGraw.com) 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care are adresa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IP 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host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ului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(Sales.McGraw.com)</a:t>
            </a:r>
          </a:p>
          <a:p>
            <a:pPr>
              <a:spcBef>
                <a:spcPct val="50000"/>
              </a:spcBef>
            </a:pPr>
            <a:r>
              <a:rPr lang="en-US" b="0" dirty="0">
                <a:latin typeface="Times New Roman" pitchFamily="18" charset="0"/>
                <a:cs typeface="Times New Roman" pitchFamily="18" charset="0"/>
              </a:rPr>
              <a:t>5- (DNS.McGraw.com) 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return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răspunsul la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(DNS.com) </a:t>
            </a:r>
          </a:p>
          <a:p>
            <a:pPr>
              <a:spcBef>
                <a:spcPct val="50000"/>
              </a:spcBef>
            </a:pPr>
            <a:r>
              <a:rPr lang="en-US" b="0" dirty="0">
                <a:latin typeface="Times New Roman" pitchFamily="18" charset="0"/>
                <a:cs typeface="Times New Roman" pitchFamily="18" charset="0"/>
              </a:rPr>
              <a:t>6- (DNS.com) 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return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răspunsul la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root name server</a:t>
            </a:r>
          </a:p>
          <a:p>
            <a:pPr>
              <a:spcBef>
                <a:spcPct val="50000"/>
              </a:spcBef>
            </a:pPr>
            <a:r>
              <a:rPr lang="en-US" b="0" dirty="0">
                <a:latin typeface="Times New Roman" pitchFamily="18" charset="0"/>
                <a:cs typeface="Times New Roman" pitchFamily="18" charset="0"/>
              </a:rPr>
              <a:t>7- 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oot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name server 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return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răspunsul la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(DNS.PSU.EDU.SA)</a:t>
            </a:r>
          </a:p>
          <a:p>
            <a:pPr>
              <a:spcBef>
                <a:spcPct val="50000"/>
              </a:spcBef>
            </a:pPr>
            <a:r>
              <a:rPr lang="en-US" b="0" dirty="0">
                <a:latin typeface="Times New Roman" pitchFamily="18" charset="0"/>
                <a:cs typeface="Times New Roman" pitchFamily="18" charset="0"/>
              </a:rPr>
              <a:t>8- DNS.PSU.EDU.SA 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return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răspunsul la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Host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Fakhrylab.CIS.PSU.EDU.SA </a:t>
            </a:r>
          </a:p>
          <a:p>
            <a:pPr>
              <a:spcBef>
                <a:spcPct val="50000"/>
              </a:spcBef>
            </a:pPr>
            <a:endParaRPr lang="en-US" b="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b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457200" y="1066800"/>
            <a:ext cx="838200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§"/>
            </a:pPr>
            <a:r>
              <a:rPr lang="en-US" b="0" dirty="0">
                <a:latin typeface="Times New Roman" pitchFamily="18" charset="0"/>
                <a:cs typeface="Times New Roman" pitchFamily="18" charset="0"/>
              </a:rPr>
              <a:t> Host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trimite o interogare spre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server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ul de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me local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110000"/>
              <a:buFont typeface="Wingdings" pitchFamily="2" charset="2"/>
              <a:buChar char="§"/>
            </a:pP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dacă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are răspunsul în cache-ul său ori în baza sa de date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il întoarce lui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altfel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trimite lui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reply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care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con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ţine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IP address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server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dirty="0">
                <a:latin typeface="Times New Roman" pitchFamily="18" charset="0"/>
                <a:cs typeface="Times New Roman" pitchFamily="18" charset="0"/>
              </a:rPr>
              <a:t>de nume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root</a:t>
            </a:r>
            <a:endParaRPr lang="en-US" b="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110000"/>
              <a:buFont typeface="Wingdings" pitchFamily="2" charset="2"/>
              <a:buChar char="§"/>
            </a:pPr>
            <a:r>
              <a:rPr lang="en-US" b="0" dirty="0">
                <a:latin typeface="Times New Roman" pitchFamily="18" charset="0"/>
                <a:cs typeface="Times New Roman" pitchFamily="18" charset="0"/>
              </a:rPr>
              <a:t> Host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trimite apoi o interogare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direct 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la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root name server</a:t>
            </a:r>
            <a:r>
              <a:rPr lang="en-US" dirty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110000"/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The root name server (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dacă nu are răspunsul în cache-ul său ori în baza sa de date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trimite un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reply 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care conţine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IP address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name server 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din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next level of the tree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să zicem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110000"/>
              <a:buFont typeface="Wingdings" pitchFamily="2" charset="2"/>
              <a:buChar char="§"/>
            </a:pPr>
            <a:r>
              <a:rPr lang="en-US" b="0" dirty="0">
                <a:latin typeface="Times New Roman" pitchFamily="18" charset="0"/>
                <a:cs typeface="Times New Roman" pitchFamily="18" charset="0"/>
              </a:rPr>
              <a:t> Host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interoghează apoi direct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name server</a:t>
            </a:r>
            <a:r>
              <a:rPr lang="en-US" dirty="0"/>
              <a:t>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110000"/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Procesul este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repeat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până ce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a primit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IP address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b="0" dirty="0">
                <a:latin typeface="Times New Roman" pitchFamily="18" charset="0"/>
                <a:cs typeface="Times New Roman" pitchFamily="18" charset="0"/>
              </a:rPr>
              <a:t>pentru maparea solicitată</a:t>
            </a:r>
            <a:endParaRPr lang="en-US" b="0" dirty="0">
              <a:latin typeface="Times New Roman" pitchFamily="18" charset="0"/>
              <a:cs typeface="Times New Roman" pitchFamily="18" charset="0"/>
            </a:endParaRPr>
          </a:p>
          <a:p>
            <a:pPr marL="0" lvl="1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110000"/>
              <a:buFont typeface="Wingdings" pitchFamily="2" charset="2"/>
              <a:buChar char="§"/>
            </a:pP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>
                <a:latin typeface="Times New Roman" pitchFamily="18" charset="0"/>
                <a:cs typeface="Times New Roman" pitchFamily="18" charset="0"/>
              </a:rPr>
              <a:t>Să vedem exemplul următor: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110000"/>
              <a:buFont typeface="Wingdings" pitchFamily="2" charset="2"/>
              <a:buChar char="§"/>
            </a:pPr>
            <a:endParaRPr lang="en-US" sz="2000" b="0" dirty="0"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55000"/>
              <a:buFont typeface="Wingdings" pitchFamily="2" charset="2"/>
              <a:buNone/>
            </a:pPr>
            <a:endParaRPr lang="en-US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81000" y="304800"/>
            <a:ext cx="579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2- </a:t>
            </a:r>
            <a:r>
              <a:rPr lang="ro-RO" altLang="en-US" sz="2800" dirty="0">
                <a:latin typeface="Times New Roman" pitchFamily="18" charset="0"/>
                <a:cs typeface="Times New Roman" pitchFamily="18" charset="0"/>
              </a:rPr>
              <a:t>Rezolvarea iterativă 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(mapping)</a:t>
            </a:r>
            <a:r>
              <a:rPr lang="en-US" altLang="en-US" dirty="0"/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304800" y="0"/>
            <a:ext cx="52578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2- </a:t>
            </a:r>
            <a:r>
              <a:rPr lang="ro-RO" altLang="en-US" sz="2800" dirty="0">
                <a:latin typeface="Times New Roman" pitchFamily="18" charset="0"/>
                <a:cs typeface="Times New Roman" pitchFamily="18" charset="0"/>
              </a:rPr>
              <a:t>Rezolvarea iterativă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o-RO" altLang="en-US" sz="2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o-RO" altLang="en-US" sz="2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en-US" sz="2800" dirty="0" err="1">
                <a:latin typeface="Times New Roman" pitchFamily="18" charset="0"/>
                <a:cs typeface="Times New Roman" pitchFamily="18" charset="0"/>
              </a:rPr>
              <a:t>mpl</a:t>
            </a:r>
            <a:r>
              <a:rPr lang="ro-RO" altLang="en-US" sz="2800" dirty="0">
                <a:latin typeface="Times New Roman" pitchFamily="18" charset="0"/>
                <a:cs typeface="Times New Roman" pitchFamily="18" charset="0"/>
              </a:rPr>
              <a:t>u</a:t>
            </a: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en-US" sz="2400" dirty="0">
              <a:solidFill>
                <a:schemeClr val="accent2"/>
              </a:solidFill>
              <a:latin typeface="Times" pitchFamily="18" charset="0"/>
            </a:endParaRPr>
          </a:p>
        </p:txBody>
      </p:sp>
      <p:sp>
        <p:nvSpPr>
          <p:cNvPr id="20483" name="Text Box 27"/>
          <p:cNvSpPr txBox="1">
            <a:spLocks noChangeArrowheads="1"/>
          </p:cNvSpPr>
          <p:nvPr/>
        </p:nvSpPr>
        <p:spPr bwMode="auto">
          <a:xfrm>
            <a:off x="381000" y="609600"/>
            <a:ext cx="83058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o-RO" dirty="0"/>
              <a:t>Să presupunem că un calculator </a:t>
            </a:r>
            <a:r>
              <a:rPr lang="en-US" sz="1600" dirty="0">
                <a:solidFill>
                  <a:schemeClr val="hlink"/>
                </a:solidFill>
                <a:latin typeface="Helvetica" pitchFamily="34" charset="0"/>
                <a:cs typeface="Times New Roman" pitchFamily="18" charset="0"/>
              </a:rPr>
              <a:t>Fakhrylab.CIS.EDU.SA</a:t>
            </a:r>
            <a:r>
              <a:rPr lang="en-US" sz="1600" dirty="0">
                <a:latin typeface="Helvetica" pitchFamily="34" charset="0"/>
                <a:cs typeface="Times New Roman" pitchFamily="18" charset="0"/>
              </a:rPr>
              <a:t> </a:t>
            </a:r>
            <a:r>
              <a:rPr lang="ro-RO" sz="1600" dirty="0">
                <a:latin typeface="Helvetica" pitchFamily="34" charset="0"/>
                <a:cs typeface="Times New Roman" pitchFamily="18" charset="0"/>
              </a:rPr>
              <a:t>vrea să contacteze mașina </a:t>
            </a:r>
            <a:r>
              <a:rPr lang="en-US" sz="1600" dirty="0">
                <a:solidFill>
                  <a:schemeClr val="hlink"/>
                </a:solidFill>
                <a:latin typeface="Helvetica" pitchFamily="34" charset="0"/>
                <a:cs typeface="Times New Roman" pitchFamily="18" charset="0"/>
              </a:rPr>
              <a:t>sales.mcgraw.com</a:t>
            </a:r>
            <a:r>
              <a:rPr lang="ro-RO" sz="1600" dirty="0">
                <a:solidFill>
                  <a:schemeClr val="hlink"/>
                </a:solidFill>
                <a:latin typeface="Helvetica" pitchFamily="34" charset="0"/>
                <a:cs typeface="Times New Roman" pitchFamily="18" charset="0"/>
              </a:rPr>
              <a:t> </a:t>
            </a:r>
            <a:r>
              <a:rPr lang="ro-RO" sz="1600" dirty="0">
                <a:latin typeface="Helvetica" pitchFamily="34" charset="0"/>
                <a:cs typeface="Times New Roman" pitchFamily="18" charset="0"/>
              </a:rPr>
              <a:t>care conține baza de date a editurii McGrow</a:t>
            </a:r>
            <a:endParaRPr lang="en-US" sz="1600" dirty="0">
              <a:solidFill>
                <a:schemeClr val="hlink"/>
              </a:solidFill>
              <a:latin typeface="Helvetica" pitchFamily="34" charset="0"/>
              <a:cs typeface="Times New Roman" pitchFamily="18" charset="0"/>
            </a:endParaRPr>
          </a:p>
        </p:txBody>
      </p:sp>
      <p:sp>
        <p:nvSpPr>
          <p:cNvPr id="20484" name="Text Box 35"/>
          <p:cNvSpPr txBox="1">
            <a:spLocks noChangeArrowheads="1"/>
          </p:cNvSpPr>
          <p:nvPr/>
        </p:nvSpPr>
        <p:spPr bwMode="auto">
          <a:xfrm>
            <a:off x="7167563" y="6119813"/>
            <a:ext cx="19764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  <a:cs typeface="Times New Roman" pitchFamily="18" charset="0"/>
              </a:rPr>
              <a:t>Sales.mcgraw.com</a:t>
            </a:r>
          </a:p>
        </p:txBody>
      </p:sp>
      <p:pic>
        <p:nvPicPr>
          <p:cNvPr id="2048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75" y="2060575"/>
            <a:ext cx="8123238" cy="443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2057400" y="3048000"/>
            <a:ext cx="3476625" cy="1227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6"/>
          <p:cNvSpPr>
            <a:spLocks noChangeArrowheads="1"/>
          </p:cNvSpPr>
          <p:nvPr/>
        </p:nvSpPr>
        <p:spPr bwMode="auto">
          <a:xfrm>
            <a:off x="2184400" y="4043363"/>
            <a:ext cx="341313" cy="34925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1095375" y="4859338"/>
            <a:ext cx="817563" cy="1762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4160838" y="4333875"/>
            <a:ext cx="885825" cy="2921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Rectangle 9"/>
          <p:cNvSpPr>
            <a:spLocks noChangeArrowheads="1"/>
          </p:cNvSpPr>
          <p:nvPr/>
        </p:nvSpPr>
        <p:spPr bwMode="auto">
          <a:xfrm>
            <a:off x="7704138" y="4392613"/>
            <a:ext cx="1158875" cy="233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Rectangle 10"/>
          <p:cNvSpPr>
            <a:spLocks noChangeArrowheads="1"/>
          </p:cNvSpPr>
          <p:nvPr/>
        </p:nvSpPr>
        <p:spPr bwMode="auto">
          <a:xfrm>
            <a:off x="8181975" y="3282950"/>
            <a:ext cx="476250" cy="17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Rectangle 11"/>
          <p:cNvSpPr>
            <a:spLocks noChangeArrowheads="1"/>
          </p:cNvSpPr>
          <p:nvPr/>
        </p:nvSpPr>
        <p:spPr bwMode="auto">
          <a:xfrm>
            <a:off x="3138488" y="2057400"/>
            <a:ext cx="273050" cy="2921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Rectangle 12"/>
          <p:cNvSpPr>
            <a:spLocks noChangeArrowheads="1"/>
          </p:cNvSpPr>
          <p:nvPr/>
        </p:nvSpPr>
        <p:spPr bwMode="auto">
          <a:xfrm>
            <a:off x="3206750" y="2700338"/>
            <a:ext cx="204788" cy="174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Rectangle 13"/>
          <p:cNvSpPr>
            <a:spLocks noChangeArrowheads="1"/>
          </p:cNvSpPr>
          <p:nvPr/>
        </p:nvSpPr>
        <p:spPr bwMode="auto">
          <a:xfrm>
            <a:off x="3343275" y="5151438"/>
            <a:ext cx="136525" cy="2349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Rectangle 14"/>
          <p:cNvSpPr>
            <a:spLocks noChangeArrowheads="1"/>
          </p:cNvSpPr>
          <p:nvPr/>
        </p:nvSpPr>
        <p:spPr bwMode="auto">
          <a:xfrm>
            <a:off x="3275013" y="5735638"/>
            <a:ext cx="204787" cy="1762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Rectangle 15"/>
          <p:cNvSpPr>
            <a:spLocks noChangeArrowheads="1"/>
          </p:cNvSpPr>
          <p:nvPr/>
        </p:nvSpPr>
        <p:spPr bwMode="auto">
          <a:xfrm>
            <a:off x="4297363" y="5735638"/>
            <a:ext cx="204787" cy="1762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Rectangle 16"/>
          <p:cNvSpPr>
            <a:spLocks noChangeArrowheads="1"/>
          </p:cNvSpPr>
          <p:nvPr/>
        </p:nvSpPr>
        <p:spPr bwMode="auto">
          <a:xfrm>
            <a:off x="4160838" y="6261100"/>
            <a:ext cx="409575" cy="2921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Text Box 17"/>
          <p:cNvSpPr txBox="1">
            <a:spLocks noChangeArrowheads="1"/>
          </p:cNvSpPr>
          <p:nvPr/>
        </p:nvSpPr>
        <p:spPr bwMode="auto">
          <a:xfrm>
            <a:off x="7567613" y="2965450"/>
            <a:ext cx="10906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  <a:cs typeface="Times New Roman" pitchFamily="18" charset="0"/>
              </a:rPr>
              <a:t>DNS.com</a:t>
            </a:r>
          </a:p>
        </p:txBody>
      </p:sp>
      <p:sp>
        <p:nvSpPr>
          <p:cNvPr id="20499" name="Text Box 18"/>
          <p:cNvSpPr txBox="1">
            <a:spLocks noChangeArrowheads="1"/>
          </p:cNvSpPr>
          <p:nvPr/>
        </p:nvSpPr>
        <p:spPr bwMode="auto">
          <a:xfrm>
            <a:off x="6818313" y="4976813"/>
            <a:ext cx="1792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solidFill>
                  <a:srgbClr val="FF0000"/>
                </a:solidFill>
                <a:highlight>
                  <a:srgbClr val="FFFF00"/>
                </a:highlight>
                <a:latin typeface="Helvetica" pitchFamily="34" charset="0"/>
              </a:rPr>
              <a:t>DNS.mcgraw.com</a:t>
            </a:r>
          </a:p>
        </p:txBody>
      </p:sp>
      <p:sp>
        <p:nvSpPr>
          <p:cNvPr id="20500" name="Text Box 19"/>
          <p:cNvSpPr txBox="1">
            <a:spLocks noChangeArrowheads="1"/>
          </p:cNvSpPr>
          <p:nvPr/>
        </p:nvSpPr>
        <p:spPr bwMode="auto">
          <a:xfrm>
            <a:off x="2819400" y="3538538"/>
            <a:ext cx="2384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Helvetica" pitchFamily="34" charset="0"/>
                <a:cs typeface="Times New Roman" pitchFamily="18" charset="0"/>
              </a:rPr>
              <a:t>DNS.PSU.EDU.SA</a:t>
            </a:r>
          </a:p>
        </p:txBody>
      </p:sp>
      <p:sp>
        <p:nvSpPr>
          <p:cNvPr id="20501" name="Text Box 20"/>
          <p:cNvSpPr txBox="1">
            <a:spLocks noChangeArrowheads="1"/>
          </p:cNvSpPr>
          <p:nvPr/>
        </p:nvSpPr>
        <p:spPr bwMode="auto">
          <a:xfrm>
            <a:off x="182561" y="4843462"/>
            <a:ext cx="26162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solidFill>
                  <a:srgbClr val="FF0000"/>
                </a:solidFill>
                <a:highlight>
                  <a:srgbClr val="FFFF00"/>
                </a:highlight>
                <a:latin typeface="Helvetica" pitchFamily="34" charset="0"/>
                <a:cs typeface="Times New Roman" pitchFamily="18" charset="0"/>
              </a:rPr>
              <a:t>Fakhrylab.CIS.PSU.EDU.SA</a:t>
            </a:r>
          </a:p>
        </p:txBody>
      </p:sp>
      <p:sp>
        <p:nvSpPr>
          <p:cNvPr id="20502" name="Text Box 21"/>
          <p:cNvSpPr txBox="1">
            <a:spLocks noChangeArrowheads="1"/>
          </p:cNvSpPr>
          <p:nvPr/>
        </p:nvSpPr>
        <p:spPr bwMode="auto">
          <a:xfrm>
            <a:off x="5046663" y="5386388"/>
            <a:ext cx="4778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20503" name="Text Box 22"/>
          <p:cNvSpPr txBox="1">
            <a:spLocks noChangeArrowheads="1"/>
          </p:cNvSpPr>
          <p:nvPr/>
        </p:nvSpPr>
        <p:spPr bwMode="auto">
          <a:xfrm>
            <a:off x="2867025" y="2057400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20504" name="Text Box 23"/>
          <p:cNvSpPr txBox="1">
            <a:spLocks noChangeArrowheads="1"/>
          </p:cNvSpPr>
          <p:nvPr/>
        </p:nvSpPr>
        <p:spPr bwMode="auto">
          <a:xfrm>
            <a:off x="6478588" y="4333875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20505" name="Text Box 24"/>
          <p:cNvSpPr txBox="1">
            <a:spLocks noChangeArrowheads="1"/>
          </p:cNvSpPr>
          <p:nvPr/>
        </p:nvSpPr>
        <p:spPr bwMode="auto">
          <a:xfrm>
            <a:off x="2730500" y="2528888"/>
            <a:ext cx="4079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20506" name="Text Box 25"/>
          <p:cNvSpPr txBox="1">
            <a:spLocks noChangeArrowheads="1"/>
          </p:cNvSpPr>
          <p:nvPr/>
        </p:nvSpPr>
        <p:spPr bwMode="auto">
          <a:xfrm>
            <a:off x="5456238" y="4276725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20507" name="Text Box 26"/>
          <p:cNvSpPr txBox="1">
            <a:spLocks noChangeArrowheads="1"/>
          </p:cNvSpPr>
          <p:nvPr/>
        </p:nvSpPr>
        <p:spPr bwMode="auto">
          <a:xfrm>
            <a:off x="2320925" y="6213475"/>
            <a:ext cx="477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graphicFrame>
        <p:nvGraphicFramePr>
          <p:cNvPr id="20508" name="Object 0"/>
          <p:cNvGraphicFramePr>
            <a:graphicFrameLocks noChangeAspect="1"/>
          </p:cNvGraphicFramePr>
          <p:nvPr/>
        </p:nvGraphicFramePr>
        <p:xfrm>
          <a:off x="6273800" y="5502275"/>
          <a:ext cx="9461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Bitmap Image" r:id="rId4" imgW="1059048" imgH="952583" progId="PBrush">
                  <p:embed/>
                </p:oleObj>
              </mc:Choice>
              <mc:Fallback>
                <p:oleObj name="Bitmap Image" r:id="rId4" imgW="1059048" imgH="952583" progId="PBrush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3800" y="5502275"/>
                        <a:ext cx="94615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9" name="Object 1"/>
          <p:cNvGraphicFramePr>
            <a:graphicFrameLocks noChangeAspect="1"/>
          </p:cNvGraphicFramePr>
          <p:nvPr/>
        </p:nvGraphicFramePr>
        <p:xfrm>
          <a:off x="7704138" y="5443538"/>
          <a:ext cx="94773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Bitmap Image" r:id="rId6" imgW="1059048" imgH="952583" progId="PBrush">
                  <p:embed/>
                </p:oleObj>
              </mc:Choice>
              <mc:Fallback>
                <p:oleObj name="Bitmap Image" r:id="rId6" imgW="1059048" imgH="952583" progId="PBrus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4138" y="5443538"/>
                        <a:ext cx="947737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0" name="Line 32"/>
          <p:cNvSpPr>
            <a:spLocks noChangeShapeType="1"/>
          </p:cNvSpPr>
          <p:nvPr/>
        </p:nvSpPr>
        <p:spPr bwMode="auto">
          <a:xfrm flipH="1">
            <a:off x="6954838" y="5210175"/>
            <a:ext cx="204787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11" name="Line 33"/>
          <p:cNvSpPr>
            <a:spLocks noChangeShapeType="1"/>
          </p:cNvSpPr>
          <p:nvPr/>
        </p:nvSpPr>
        <p:spPr bwMode="auto">
          <a:xfrm>
            <a:off x="7567613" y="5210175"/>
            <a:ext cx="409575" cy="233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12" name="Text Box 34"/>
          <p:cNvSpPr txBox="1">
            <a:spLocks noChangeArrowheads="1"/>
          </p:cNvSpPr>
          <p:nvPr/>
        </p:nvSpPr>
        <p:spPr bwMode="auto">
          <a:xfrm>
            <a:off x="5319713" y="6100763"/>
            <a:ext cx="19764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  <a:cs typeface="Times New Roman" pitchFamily="18" charset="0"/>
              </a:rPr>
              <a:t>Books.mcgraw.com</a:t>
            </a:r>
          </a:p>
        </p:txBody>
      </p:sp>
      <p:graphicFrame>
        <p:nvGraphicFramePr>
          <p:cNvPr id="20513" name="Object 2"/>
          <p:cNvGraphicFramePr>
            <a:graphicFrameLocks noChangeAspect="1"/>
          </p:cNvGraphicFramePr>
          <p:nvPr/>
        </p:nvGraphicFramePr>
        <p:xfrm>
          <a:off x="3505200" y="2895600"/>
          <a:ext cx="9461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Bitmap Image" r:id="rId7" imgW="1059048" imgH="952583" progId="PBrush">
                  <p:embed/>
                </p:oleObj>
              </mc:Choice>
              <mc:Fallback>
                <p:oleObj name="Bitmap Image" r:id="rId7" imgW="1059048" imgH="952583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895600"/>
                        <a:ext cx="94615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4" name="Rectangle 40"/>
          <p:cNvSpPr>
            <a:spLocks noChangeArrowheads="1"/>
          </p:cNvSpPr>
          <p:nvPr/>
        </p:nvSpPr>
        <p:spPr bwMode="auto">
          <a:xfrm>
            <a:off x="2347913" y="4139010"/>
            <a:ext cx="2209800" cy="1143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5" name="AutoShape 41"/>
          <p:cNvSpPr>
            <a:spLocks noChangeArrowheads="1"/>
          </p:cNvSpPr>
          <p:nvPr/>
        </p:nvSpPr>
        <p:spPr bwMode="auto">
          <a:xfrm rot="3062195">
            <a:off x="2159000" y="3503613"/>
            <a:ext cx="228600" cy="1447800"/>
          </a:xfrm>
          <a:prstGeom prst="upArrow">
            <a:avLst>
              <a:gd name="adj1" fmla="val 50000"/>
              <a:gd name="adj2" fmla="val 158333"/>
            </a:avLst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6" name="AutoShape 42"/>
          <p:cNvSpPr>
            <a:spLocks noChangeArrowheads="1"/>
          </p:cNvSpPr>
          <p:nvPr/>
        </p:nvSpPr>
        <p:spPr bwMode="auto">
          <a:xfrm rot="-7715037">
            <a:off x="2311400" y="3656013"/>
            <a:ext cx="228600" cy="1447800"/>
          </a:xfrm>
          <a:prstGeom prst="upArrow">
            <a:avLst>
              <a:gd name="adj1" fmla="val 50000"/>
              <a:gd name="adj2" fmla="val 158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7" name="Text Box 43"/>
          <p:cNvSpPr txBox="1">
            <a:spLocks noChangeArrowheads="1"/>
          </p:cNvSpPr>
          <p:nvPr/>
        </p:nvSpPr>
        <p:spPr bwMode="auto">
          <a:xfrm>
            <a:off x="1981200" y="3886200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0518" name="Text Box 44"/>
          <p:cNvSpPr txBox="1">
            <a:spLocks noChangeArrowheads="1"/>
          </p:cNvSpPr>
          <p:nvPr/>
        </p:nvSpPr>
        <p:spPr bwMode="auto">
          <a:xfrm>
            <a:off x="2371725" y="4329113"/>
            <a:ext cx="47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20519" name="Rectangle 47"/>
          <p:cNvSpPr>
            <a:spLocks noChangeArrowheads="1"/>
          </p:cNvSpPr>
          <p:nvPr/>
        </p:nvSpPr>
        <p:spPr bwMode="auto">
          <a:xfrm>
            <a:off x="313408" y="1293729"/>
            <a:ext cx="44246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* </a:t>
            </a:r>
            <a:r>
              <a:rPr lang="ro-RO" dirty="0"/>
              <a:t>V. următorul slide pentru explicații</a:t>
            </a:r>
            <a:endParaRPr lang="en-US" dirty="0"/>
          </a:p>
        </p:txBody>
      </p:sp>
      <p:sp>
        <p:nvSpPr>
          <p:cNvPr id="20520" name="Line 48"/>
          <p:cNvSpPr>
            <a:spLocks noChangeShapeType="1"/>
          </p:cNvSpPr>
          <p:nvPr/>
        </p:nvSpPr>
        <p:spPr bwMode="auto">
          <a:xfrm>
            <a:off x="6705600" y="29718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21" name="Line 49"/>
          <p:cNvSpPr>
            <a:spLocks noChangeShapeType="1"/>
          </p:cNvSpPr>
          <p:nvPr/>
        </p:nvSpPr>
        <p:spPr bwMode="auto">
          <a:xfrm flipH="1">
            <a:off x="7467600" y="3886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22" name="Text Box 51"/>
          <p:cNvSpPr txBox="1">
            <a:spLocks noChangeArrowheads="1"/>
          </p:cNvSpPr>
          <p:nvPr/>
        </p:nvSpPr>
        <p:spPr bwMode="auto">
          <a:xfrm>
            <a:off x="7162800" y="6138863"/>
            <a:ext cx="19685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  <a:cs typeface="Times New Roman" pitchFamily="18" charset="0"/>
              </a:rPr>
              <a:t>Sales.mcgraw.com</a:t>
            </a:r>
          </a:p>
        </p:txBody>
      </p:sp>
      <p:sp>
        <p:nvSpPr>
          <p:cNvPr id="20523" name="Text Box 52"/>
          <p:cNvSpPr txBox="1">
            <a:spLocks noChangeArrowheads="1"/>
          </p:cNvSpPr>
          <p:nvPr/>
        </p:nvSpPr>
        <p:spPr bwMode="auto">
          <a:xfrm>
            <a:off x="4892340" y="1244203"/>
            <a:ext cx="4124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** </a:t>
            </a:r>
            <a:r>
              <a:rPr lang="ro-RO" dirty="0"/>
              <a:t>S</a:t>
            </a:r>
            <a:r>
              <a:rPr lang="en-US" dirty="0" err="1"/>
              <a:t>erver</a:t>
            </a:r>
            <a:r>
              <a:rPr lang="ro-RO" dirty="0"/>
              <a:t>ele </a:t>
            </a:r>
            <a:r>
              <a:rPr lang="en-US" dirty="0"/>
              <a:t>DNS </a:t>
            </a:r>
            <a:r>
              <a:rPr lang="ro-RO" dirty="0"/>
              <a:t>au</a:t>
            </a:r>
            <a:r>
              <a:rPr lang="en-US" dirty="0"/>
              <a:t> </a:t>
            </a:r>
            <a:r>
              <a:rPr lang="ro-RO" dirty="0"/>
              <a:t>eticheta </a:t>
            </a:r>
            <a:r>
              <a:rPr lang="en-US" dirty="0"/>
              <a:t>DNS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2- </a:t>
            </a:r>
            <a:r>
              <a:rPr lang="ro-RO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Rezolvarea iterativă</a:t>
            </a:r>
            <a:r>
              <a:rPr lang="en-US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o-RO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continuare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723900"/>
            <a:ext cx="7772400" cy="5410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 dirty="0"/>
              <a:t>In </a:t>
            </a:r>
            <a:r>
              <a:rPr lang="ro-RO" sz="1600" b="1" dirty="0"/>
              <a:t>exemplul anterior</a:t>
            </a:r>
            <a:r>
              <a:rPr lang="en-US" sz="1600" b="1" dirty="0"/>
              <a:t>, </a:t>
            </a:r>
            <a:r>
              <a:rPr lang="ro-RO" sz="1600" b="1" dirty="0"/>
              <a:t>maparea se face astfel </a:t>
            </a:r>
            <a:r>
              <a:rPr lang="en-US" sz="1600" b="1" dirty="0"/>
              <a:t>: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400" b="1" dirty="0">
                <a:latin typeface="Helvetica" pitchFamily="34" charset="0"/>
                <a:cs typeface="Times New Roman" pitchFamily="18" charset="0"/>
              </a:rPr>
              <a:t>1- Host</a:t>
            </a:r>
            <a:r>
              <a:rPr lang="ro-RO" sz="1400" b="1" dirty="0">
                <a:latin typeface="Helvetica" pitchFamily="34" charset="0"/>
                <a:cs typeface="Times New Roman" pitchFamily="18" charset="0"/>
              </a:rPr>
              <a:t>ul</a:t>
            </a:r>
            <a:r>
              <a:rPr lang="en-US" sz="1600" b="1" dirty="0"/>
              <a:t> </a:t>
            </a:r>
            <a:r>
              <a:rPr lang="en-US" sz="1400" b="1" dirty="0" err="1">
                <a:solidFill>
                  <a:srgbClr val="FF0000"/>
                </a:solidFill>
                <a:latin typeface="Helvetica" pitchFamily="34" charset="0"/>
                <a:cs typeface="Times New Roman" pitchFamily="18" charset="0"/>
              </a:rPr>
              <a:t>Fakhrylab.CIS.PSU</a:t>
            </a:r>
            <a:r>
              <a:rPr lang="ro-RO" sz="1400" b="1" dirty="0">
                <a:solidFill>
                  <a:srgbClr val="FF0000"/>
                </a:solidFill>
                <a:latin typeface="Helvetica" pitchFamily="34" charset="0"/>
                <a:cs typeface="Times New Roman" pitchFamily="18" charset="0"/>
              </a:rPr>
              <a:t>.</a:t>
            </a:r>
            <a:r>
              <a:rPr lang="en-US" sz="1400" b="1" dirty="0">
                <a:solidFill>
                  <a:srgbClr val="FF0000"/>
                </a:solidFill>
                <a:latin typeface="Helvetica" pitchFamily="34" charset="0"/>
                <a:cs typeface="Times New Roman" pitchFamily="18" charset="0"/>
              </a:rPr>
              <a:t>EDU.SA </a:t>
            </a:r>
            <a:r>
              <a:rPr lang="en-US" sz="1400" b="1" dirty="0">
                <a:latin typeface="Helvetica" pitchFamily="34" charset="0"/>
                <a:cs typeface="Times New Roman" pitchFamily="18" charset="0"/>
              </a:rPr>
              <a:t>contact</a:t>
            </a:r>
            <a:r>
              <a:rPr lang="ro-RO" sz="1400" b="1" dirty="0">
                <a:latin typeface="Helvetica" pitchFamily="34" charset="0"/>
                <a:cs typeface="Times New Roman" pitchFamily="18" charset="0"/>
              </a:rPr>
              <a:t>ează</a:t>
            </a:r>
            <a:r>
              <a:rPr lang="en-US" sz="1400" b="1" dirty="0">
                <a:latin typeface="Helvetica" pitchFamily="34" charset="0"/>
                <a:cs typeface="Times New Roman" pitchFamily="18" charset="0"/>
              </a:rPr>
              <a:t> </a:t>
            </a:r>
            <a:r>
              <a:rPr lang="ro-RO" sz="1400" b="1" dirty="0">
                <a:latin typeface="Helvetica" pitchFamily="34" charset="0"/>
                <a:cs typeface="Times New Roman" pitchFamily="18" charset="0"/>
              </a:rPr>
              <a:t>serverul de nume </a:t>
            </a:r>
            <a:r>
              <a:rPr lang="en-US" sz="1400" b="1" dirty="0">
                <a:latin typeface="Helvetica" pitchFamily="34" charset="0"/>
                <a:cs typeface="Times New Roman" pitchFamily="18" charset="0"/>
              </a:rPr>
              <a:t>local (DNS.PSU.EDU.SA) </a:t>
            </a:r>
            <a:r>
              <a:rPr lang="ro-RO" sz="1400" b="1" dirty="0">
                <a:latin typeface="Helvetica" pitchFamily="34" charset="0"/>
                <a:cs typeface="Times New Roman" pitchFamily="18" charset="0"/>
              </a:rPr>
              <a:t>pentru a cere adreesa </a:t>
            </a:r>
            <a:r>
              <a:rPr lang="en-US" sz="1400" b="1" dirty="0">
                <a:latin typeface="Helvetica" pitchFamily="34" charset="0"/>
                <a:cs typeface="Times New Roman" pitchFamily="18" charset="0"/>
              </a:rPr>
              <a:t>IP </a:t>
            </a:r>
            <a:r>
              <a:rPr lang="ro-RO" sz="1400" b="1" dirty="0">
                <a:latin typeface="Helvetica" pitchFamily="34" charset="0"/>
                <a:cs typeface="Times New Roman" pitchFamily="18" charset="0"/>
              </a:rPr>
              <a:t>a hostului </a:t>
            </a:r>
            <a:r>
              <a:rPr lang="en-US" sz="1600" b="1" dirty="0">
                <a:solidFill>
                  <a:schemeClr val="hlink"/>
                </a:solidFill>
                <a:latin typeface="Helvetica" pitchFamily="34" charset="0"/>
                <a:cs typeface="Times New Roman" pitchFamily="18" charset="0"/>
              </a:rPr>
              <a:t>sales.McGraw.com</a:t>
            </a:r>
            <a:endParaRPr lang="en-US" sz="1400" b="1" dirty="0">
              <a:latin typeface="Helvetica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400" b="1" dirty="0">
                <a:latin typeface="Helvetica" pitchFamily="34" charset="0"/>
                <a:cs typeface="Times New Roman" pitchFamily="18" charset="0"/>
              </a:rPr>
              <a:t>2- </a:t>
            </a:r>
            <a:r>
              <a:rPr lang="ro-RO" sz="1400" b="1" dirty="0">
                <a:latin typeface="Helvetica" pitchFamily="34" charset="0"/>
                <a:cs typeface="Times New Roman" pitchFamily="18" charset="0"/>
              </a:rPr>
              <a:t>Dacă</a:t>
            </a:r>
            <a:r>
              <a:rPr lang="en-US" sz="1400" b="1" dirty="0">
                <a:latin typeface="Helvetica" pitchFamily="34" charset="0"/>
                <a:cs typeface="Times New Roman" pitchFamily="18" charset="0"/>
              </a:rPr>
              <a:t> (DNS.PSU.EDU.SA) </a:t>
            </a:r>
            <a:r>
              <a:rPr lang="ro-RO" sz="1400" b="1" dirty="0">
                <a:latin typeface="Helvetica" pitchFamily="34" charset="0"/>
                <a:cs typeface="Times New Roman" pitchFamily="18" charset="0"/>
              </a:rPr>
              <a:t>nu are răspunsul </a:t>
            </a:r>
            <a:r>
              <a:rPr lang="en-US" sz="1600" dirty="0"/>
              <a:t>in cache</a:t>
            </a:r>
            <a:r>
              <a:rPr lang="ro-RO" sz="1600" dirty="0"/>
              <a:t>ul său</a:t>
            </a:r>
            <a:r>
              <a:rPr lang="en-US" sz="1600" dirty="0"/>
              <a:t> or</a:t>
            </a:r>
            <a:r>
              <a:rPr lang="ro-RO" sz="1600" dirty="0"/>
              <a:t>i</a:t>
            </a:r>
            <a:r>
              <a:rPr lang="en-US" sz="1600" dirty="0"/>
              <a:t> in </a:t>
            </a:r>
            <a:r>
              <a:rPr lang="ro-RO" sz="1600" dirty="0"/>
              <a:t>baza sa de date</a:t>
            </a:r>
            <a:r>
              <a:rPr lang="en-US" sz="1600" dirty="0"/>
              <a:t>,</a:t>
            </a:r>
            <a:r>
              <a:rPr lang="en-US" sz="1600" b="1" dirty="0"/>
              <a:t> </a:t>
            </a:r>
            <a:r>
              <a:rPr lang="ro-RO" sz="1400" b="1" dirty="0">
                <a:latin typeface="Helvetica" pitchFamily="34" charset="0"/>
                <a:cs typeface="Times New Roman" pitchFamily="18" charset="0"/>
              </a:rPr>
              <a:t>el va răspunde </a:t>
            </a:r>
            <a:r>
              <a:rPr lang="en-US" sz="1400" b="1" dirty="0">
                <a:latin typeface="Helvetica" pitchFamily="34" charset="0"/>
                <a:cs typeface="Times New Roman" pitchFamily="18" charset="0"/>
              </a:rPr>
              <a:t> </a:t>
            </a:r>
            <a:r>
              <a:rPr lang="ro-RO" sz="1400" b="1" dirty="0">
                <a:latin typeface="Helvetica" pitchFamily="34" charset="0"/>
                <a:cs typeface="Times New Roman" pitchFamily="18" charset="0"/>
              </a:rPr>
              <a:t>hostuljui </a:t>
            </a:r>
            <a:r>
              <a:rPr lang="en-US" sz="1400" b="1" dirty="0">
                <a:latin typeface="Helvetica" pitchFamily="34" charset="0"/>
                <a:cs typeface="Times New Roman" pitchFamily="18" charset="0"/>
              </a:rPr>
              <a:t>Fakhrylab.CIS.EDU.SA </a:t>
            </a:r>
            <a:r>
              <a:rPr lang="ro-RO" sz="1400" b="1" dirty="0">
                <a:latin typeface="Helvetica" pitchFamily="34" charset="0"/>
                <a:cs typeface="Times New Roman" pitchFamily="18" charset="0"/>
              </a:rPr>
              <a:t>cu adresa </a:t>
            </a:r>
            <a:r>
              <a:rPr lang="en-US" sz="1400" b="1" dirty="0">
                <a:latin typeface="Helvetica" pitchFamily="34" charset="0"/>
                <a:cs typeface="Times New Roman" pitchFamily="18" charset="0"/>
              </a:rPr>
              <a:t>IP </a:t>
            </a:r>
            <a:r>
              <a:rPr lang="ro-RO" sz="1400" b="1" dirty="0">
                <a:latin typeface="Helvetica" pitchFamily="34" charset="0"/>
                <a:cs typeface="Times New Roman" pitchFamily="18" charset="0"/>
              </a:rPr>
              <a:t>a serverului </a:t>
            </a:r>
            <a:r>
              <a:rPr lang="en-US" sz="1400" b="1" dirty="0" err="1">
                <a:latin typeface="Helvetica" pitchFamily="34" charset="0"/>
                <a:cs typeface="Times New Roman" pitchFamily="18" charset="0"/>
              </a:rPr>
              <a:t>roo</a:t>
            </a:r>
            <a:r>
              <a:rPr lang="ro-RO" sz="1400" b="1" dirty="0">
                <a:latin typeface="Helvetica" pitchFamily="34" charset="0"/>
                <a:cs typeface="Times New Roman" pitchFamily="18" charset="0"/>
              </a:rPr>
              <a:t>t.</a:t>
            </a:r>
            <a:r>
              <a:rPr lang="en-US" sz="1400" b="1" dirty="0">
                <a:latin typeface="Helvetica" pitchFamily="34" charset="0"/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400" b="1" dirty="0">
                <a:latin typeface="Helvetica" pitchFamily="34" charset="0"/>
                <a:cs typeface="Times New Roman" pitchFamily="18" charset="0"/>
              </a:rPr>
              <a:t>3- Host</a:t>
            </a:r>
            <a:r>
              <a:rPr lang="en-US" sz="1600" b="1" dirty="0"/>
              <a:t> </a:t>
            </a:r>
            <a:r>
              <a:rPr lang="en-US" sz="1400" b="1" dirty="0">
                <a:latin typeface="Helvetica" pitchFamily="34" charset="0"/>
                <a:cs typeface="Times New Roman" pitchFamily="18" charset="0"/>
              </a:rPr>
              <a:t>Fakhrylab.CIS.EDU.SA  </a:t>
            </a:r>
            <a:r>
              <a:rPr lang="ro-RO" sz="1400" b="1" dirty="0">
                <a:latin typeface="Helvetica" pitchFamily="34" charset="0"/>
                <a:cs typeface="Times New Roman" pitchFamily="18" charset="0"/>
              </a:rPr>
              <a:t>va </a:t>
            </a:r>
            <a:r>
              <a:rPr lang="en-US" sz="1400" b="1" dirty="0">
                <a:latin typeface="Helvetica" pitchFamily="34" charset="0"/>
                <a:cs typeface="Times New Roman" pitchFamily="18" charset="0"/>
              </a:rPr>
              <a:t>contact</a:t>
            </a:r>
            <a:r>
              <a:rPr lang="ro-RO" sz="1400" b="1" dirty="0">
                <a:latin typeface="Helvetica" pitchFamily="34" charset="0"/>
                <a:cs typeface="Times New Roman" pitchFamily="18" charset="0"/>
              </a:rPr>
              <a:t>a</a:t>
            </a:r>
            <a:r>
              <a:rPr lang="en-US" sz="1400" b="1" dirty="0">
                <a:latin typeface="Helvetica" pitchFamily="34" charset="0"/>
                <a:cs typeface="Times New Roman" pitchFamily="18" charset="0"/>
              </a:rPr>
              <a:t> </a:t>
            </a:r>
            <a:r>
              <a:rPr lang="ro-RO" sz="1400" b="1" dirty="0">
                <a:latin typeface="Helvetica" pitchFamily="34" charset="0"/>
                <a:cs typeface="Times New Roman" pitchFamily="18" charset="0"/>
              </a:rPr>
              <a:t>serverul</a:t>
            </a:r>
            <a:r>
              <a:rPr lang="en-US" sz="1400" b="1" dirty="0">
                <a:latin typeface="Helvetica" pitchFamily="34" charset="0"/>
                <a:cs typeface="Times New Roman" pitchFamily="18" charset="0"/>
              </a:rPr>
              <a:t> root </a:t>
            </a:r>
            <a:r>
              <a:rPr lang="ro-RO" sz="1400" b="1" dirty="0">
                <a:latin typeface="Helvetica" pitchFamily="34" charset="0"/>
                <a:cs typeface="Times New Roman" pitchFamily="18" charset="0"/>
              </a:rPr>
              <a:t>și cere adresa</a:t>
            </a:r>
            <a:r>
              <a:rPr lang="en-US" sz="1400" b="1" dirty="0">
                <a:latin typeface="Helvetica" pitchFamily="34" charset="0"/>
                <a:cs typeface="Times New Roman" pitchFamily="18" charset="0"/>
              </a:rPr>
              <a:t> IP </a:t>
            </a:r>
            <a:r>
              <a:rPr lang="ro-RO" sz="1400" b="1" dirty="0">
                <a:latin typeface="Helvetica" pitchFamily="34" charset="0"/>
                <a:cs typeface="Times New Roman" pitchFamily="18" charset="0"/>
              </a:rPr>
              <a:t>a</a:t>
            </a:r>
            <a:r>
              <a:rPr lang="en-US" sz="1400" b="1" dirty="0">
                <a:latin typeface="Helvetica" pitchFamily="34" charset="0"/>
                <a:cs typeface="Times New Roman" pitchFamily="18" charset="0"/>
              </a:rPr>
              <a:t> host</a:t>
            </a:r>
            <a:r>
              <a:rPr lang="ro-RO" sz="1400" b="1" dirty="0">
                <a:latin typeface="Helvetica" pitchFamily="34" charset="0"/>
                <a:cs typeface="Times New Roman" pitchFamily="18" charset="0"/>
              </a:rPr>
              <a:t>ului</a:t>
            </a:r>
            <a:r>
              <a:rPr lang="en-US" sz="1400" b="1" dirty="0">
                <a:latin typeface="Helvetica" pitchFamily="34" charset="0"/>
                <a:cs typeface="Times New Roman" pitchFamily="18" charset="0"/>
              </a:rPr>
              <a:t> </a:t>
            </a:r>
            <a:r>
              <a:rPr lang="en-US" sz="1600" b="1" dirty="0">
                <a:solidFill>
                  <a:schemeClr val="hlink"/>
                </a:solidFill>
                <a:latin typeface="Helvetica" pitchFamily="34" charset="0"/>
                <a:cs typeface="Times New Roman" pitchFamily="18" charset="0"/>
              </a:rPr>
              <a:t>sales.McGraw.com</a:t>
            </a:r>
            <a:endParaRPr lang="en-US" sz="1400" b="1" dirty="0">
              <a:latin typeface="Helvetica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400" b="1" dirty="0">
                <a:latin typeface="Helvetica" pitchFamily="34" charset="0"/>
                <a:cs typeface="Times New Roman" pitchFamily="18" charset="0"/>
              </a:rPr>
              <a:t>4- </a:t>
            </a:r>
            <a:r>
              <a:rPr lang="ro-RO" sz="1400" b="1" dirty="0">
                <a:latin typeface="Helvetica" pitchFamily="34" charset="0"/>
                <a:cs typeface="Times New Roman" pitchFamily="18" charset="0"/>
              </a:rPr>
              <a:t>Dacă </a:t>
            </a:r>
            <a:r>
              <a:rPr lang="en-US" sz="1400" b="1" dirty="0">
                <a:latin typeface="Helvetica" pitchFamily="34" charset="0"/>
                <a:cs typeface="Times New Roman" pitchFamily="18" charset="0"/>
              </a:rPr>
              <a:t>server</a:t>
            </a:r>
            <a:r>
              <a:rPr lang="ro-RO" sz="1400" b="1" dirty="0">
                <a:latin typeface="Helvetica" pitchFamily="34" charset="0"/>
                <a:cs typeface="Times New Roman" pitchFamily="18" charset="0"/>
              </a:rPr>
              <a:t>ul root nu are răspunsul </a:t>
            </a:r>
            <a:r>
              <a:rPr lang="en-US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in cache</a:t>
            </a:r>
            <a:r>
              <a:rPr lang="ro-RO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ul său</a:t>
            </a:r>
            <a:r>
              <a:rPr lang="en-US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 or</a:t>
            </a:r>
            <a:r>
              <a:rPr lang="ro-RO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ro-RO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baza sa de date</a:t>
            </a:r>
            <a:r>
              <a:rPr lang="en-US" sz="1600" dirty="0"/>
              <a:t>,</a:t>
            </a:r>
            <a:r>
              <a:rPr lang="en-US" sz="1600" b="1" dirty="0"/>
              <a:t> </a:t>
            </a:r>
            <a:r>
              <a:rPr lang="ro-RO" sz="1400" b="1" dirty="0">
                <a:latin typeface="Helvetica" pitchFamily="34" charset="0"/>
                <a:cs typeface="Times New Roman" pitchFamily="18" charset="0"/>
              </a:rPr>
              <a:t>el va întoarce </a:t>
            </a:r>
            <a:r>
              <a:rPr lang="en-US" sz="1600" b="1" dirty="0"/>
              <a:t> </a:t>
            </a:r>
            <a:r>
              <a:rPr lang="ro-RO" sz="1600" b="1" dirty="0"/>
              <a:t>spre </a:t>
            </a:r>
            <a:r>
              <a:rPr lang="en-US" sz="1400" b="1" dirty="0" err="1">
                <a:latin typeface="Helvetica" pitchFamily="34" charset="0"/>
                <a:cs typeface="Times New Roman" pitchFamily="18" charset="0"/>
              </a:rPr>
              <a:t>Fakhrylab.CIS.EDU.Sa</a:t>
            </a:r>
            <a:r>
              <a:rPr lang="ro-RO" sz="1400" b="1" dirty="0">
                <a:latin typeface="Helvetica" pitchFamily="34" charset="0"/>
                <a:cs typeface="Times New Roman" pitchFamily="18" charset="0"/>
              </a:rPr>
              <a:t> adresa </a:t>
            </a:r>
            <a:r>
              <a:rPr lang="en-US" sz="1400" b="1" dirty="0">
                <a:latin typeface="Helvetica" pitchFamily="34" charset="0"/>
                <a:cs typeface="Times New Roman" pitchFamily="18" charset="0"/>
              </a:rPr>
              <a:t>IP </a:t>
            </a:r>
            <a:r>
              <a:rPr lang="ro-RO" sz="1400" b="1" dirty="0">
                <a:latin typeface="Helvetica" pitchFamily="34" charset="0"/>
                <a:cs typeface="Times New Roman" pitchFamily="18" charset="0"/>
              </a:rPr>
              <a:t>a serverului pentru domeniul </a:t>
            </a:r>
            <a:r>
              <a:rPr lang="en-US" sz="1400" b="1" dirty="0">
                <a:latin typeface="Helvetica" pitchFamily="34" charset="0"/>
                <a:cs typeface="Times New Roman" pitchFamily="18" charset="0"/>
              </a:rPr>
              <a:t>.com domain </a:t>
            </a:r>
            <a:r>
              <a:rPr lang="ro-RO" sz="1400" b="1" dirty="0">
                <a:latin typeface="Helvetica" pitchFamily="34" charset="0"/>
                <a:cs typeface="Times New Roman" pitchFamily="18" charset="0"/>
              </a:rPr>
              <a:t>care este </a:t>
            </a:r>
            <a:r>
              <a:rPr lang="en-US" sz="1400" b="1" dirty="0">
                <a:latin typeface="Helvetica" pitchFamily="34" charset="0"/>
                <a:cs typeface="Times New Roman" pitchFamily="18" charset="0"/>
              </a:rPr>
              <a:t>DNS.com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400" b="1" dirty="0">
                <a:latin typeface="Helvetica" pitchFamily="34" charset="0"/>
                <a:cs typeface="Times New Roman" pitchFamily="18" charset="0"/>
              </a:rPr>
              <a:t>5- Host</a:t>
            </a:r>
            <a:r>
              <a:rPr lang="en-US" sz="1600" b="1" dirty="0"/>
              <a:t> </a:t>
            </a:r>
            <a:r>
              <a:rPr lang="en-US" sz="1400" b="1" dirty="0">
                <a:latin typeface="Helvetica" pitchFamily="34" charset="0"/>
                <a:cs typeface="Times New Roman" pitchFamily="18" charset="0"/>
              </a:rPr>
              <a:t>Fakhrylab.CIS.EDU.SA  </a:t>
            </a:r>
            <a:r>
              <a:rPr lang="ro-RO" sz="1400" b="1" dirty="0">
                <a:latin typeface="Helvetica" pitchFamily="34" charset="0"/>
                <a:cs typeface="Times New Roman" pitchFamily="18" charset="0"/>
              </a:rPr>
              <a:t>va contacta serverul </a:t>
            </a:r>
            <a:r>
              <a:rPr lang="en-US" sz="1400" b="1" dirty="0">
                <a:latin typeface="Helvetica" pitchFamily="34" charset="0"/>
                <a:cs typeface="Times New Roman" pitchFamily="18" charset="0"/>
              </a:rPr>
              <a:t>DNS.com </a:t>
            </a:r>
            <a:r>
              <a:rPr lang="ro-RO" sz="1400" b="1" dirty="0">
                <a:latin typeface="Helvetica" pitchFamily="34" charset="0"/>
                <a:cs typeface="Times New Roman" pitchFamily="18" charset="0"/>
              </a:rPr>
              <a:t>pentru a cere adresa </a:t>
            </a:r>
            <a:r>
              <a:rPr lang="en-US" sz="1400" b="1" dirty="0">
                <a:latin typeface="Helvetica" pitchFamily="34" charset="0"/>
                <a:cs typeface="Times New Roman" pitchFamily="18" charset="0"/>
              </a:rPr>
              <a:t>IP </a:t>
            </a:r>
            <a:r>
              <a:rPr lang="ro-RO" sz="1400" b="1" dirty="0">
                <a:latin typeface="Helvetica" pitchFamily="34" charset="0"/>
                <a:cs typeface="Times New Roman" pitchFamily="18" charset="0"/>
              </a:rPr>
              <a:t>a </a:t>
            </a:r>
            <a:r>
              <a:rPr lang="en-US" sz="1400" b="1" dirty="0">
                <a:latin typeface="Helvetica" pitchFamily="34" charset="0"/>
                <a:cs typeface="Times New Roman" pitchFamily="18" charset="0"/>
              </a:rPr>
              <a:t>host</a:t>
            </a:r>
            <a:r>
              <a:rPr lang="ro-RO" sz="1400" b="1" dirty="0">
                <a:latin typeface="Helvetica" pitchFamily="34" charset="0"/>
                <a:cs typeface="Times New Roman" pitchFamily="18" charset="0"/>
              </a:rPr>
              <a:t>ului</a:t>
            </a:r>
            <a:r>
              <a:rPr lang="en-US" sz="1400" b="1" dirty="0">
                <a:latin typeface="Helvetica" pitchFamily="34" charset="0"/>
                <a:cs typeface="Times New Roman" pitchFamily="18" charset="0"/>
              </a:rPr>
              <a:t> </a:t>
            </a:r>
            <a:r>
              <a:rPr lang="en-US" sz="1600" b="1" dirty="0">
                <a:solidFill>
                  <a:schemeClr val="hlink"/>
                </a:solidFill>
                <a:latin typeface="Helvetica" pitchFamily="34" charset="0"/>
                <a:cs typeface="Times New Roman" pitchFamily="18" charset="0"/>
              </a:rPr>
              <a:t>sales.McGraw.com</a:t>
            </a:r>
            <a:endParaRPr lang="en-US" sz="1400" b="1" dirty="0">
              <a:latin typeface="Helvetica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400" b="1" dirty="0">
                <a:latin typeface="Helvetica" pitchFamily="34" charset="0"/>
                <a:cs typeface="Times New Roman" pitchFamily="18" charset="0"/>
              </a:rPr>
              <a:t>6- </a:t>
            </a:r>
            <a:r>
              <a:rPr lang="ro-RO" sz="1400" b="1" dirty="0">
                <a:latin typeface="Helvetica" pitchFamily="34" charset="0"/>
                <a:cs typeface="Times New Roman" pitchFamily="18" charset="0"/>
              </a:rPr>
              <a:t>Dacă</a:t>
            </a:r>
            <a:r>
              <a:rPr lang="en-US" sz="1400" b="1" dirty="0">
                <a:latin typeface="Helvetica" pitchFamily="34" charset="0"/>
                <a:cs typeface="Times New Roman" pitchFamily="18" charset="0"/>
              </a:rPr>
              <a:t> DNS.com </a:t>
            </a:r>
            <a:r>
              <a:rPr lang="ro-RO" sz="1400" b="1" dirty="0">
                <a:latin typeface="Helvetica" pitchFamily="34" charset="0"/>
                <a:cs typeface="Times New Roman" pitchFamily="18" charset="0"/>
              </a:rPr>
              <a:t>nu are răspunsul, </a:t>
            </a:r>
            <a:r>
              <a:rPr lang="en-US" sz="1600" dirty="0"/>
              <a:t>in its cache or in its database,</a:t>
            </a:r>
            <a:r>
              <a:rPr lang="en-US" sz="1600" b="1" dirty="0"/>
              <a:t> </a:t>
            </a:r>
            <a:r>
              <a:rPr lang="ro-RO" sz="1400" b="1" dirty="0">
                <a:latin typeface="Helvetica" pitchFamily="34" charset="0"/>
                <a:cs typeface="Times New Roman" pitchFamily="18" charset="0"/>
              </a:rPr>
              <a:t>el va întoarce adresa IP a serverului de nume de sub el, adică a</a:t>
            </a:r>
            <a:r>
              <a:rPr lang="en-US" sz="1400" b="1" dirty="0">
                <a:latin typeface="Helvetica" pitchFamily="34" charset="0"/>
                <a:cs typeface="Times New Roman" pitchFamily="18" charset="0"/>
              </a:rPr>
              <a:t> server</a:t>
            </a:r>
            <a:r>
              <a:rPr lang="ro-RO" sz="1400" b="1" dirty="0">
                <a:latin typeface="Helvetica" pitchFamily="34" charset="0"/>
                <a:cs typeface="Times New Roman" pitchFamily="18" charset="0"/>
              </a:rPr>
              <a:t>ului</a:t>
            </a:r>
            <a:r>
              <a:rPr lang="en-US" sz="1400" b="1" dirty="0">
                <a:latin typeface="Helvetica" pitchFamily="34" charset="0"/>
                <a:cs typeface="Times New Roman" pitchFamily="18" charset="0"/>
              </a:rPr>
              <a:t> </a:t>
            </a:r>
            <a:r>
              <a:rPr lang="en-US" sz="1400" b="1" dirty="0">
                <a:latin typeface="Helvetica" pitchFamily="34" charset="0"/>
              </a:rPr>
              <a:t>DNS.McGraw.com </a:t>
            </a:r>
            <a:r>
              <a:rPr lang="ro-RO" sz="1400" b="1" dirty="0">
                <a:latin typeface="Helvetica" pitchFamily="34" charset="0"/>
              </a:rPr>
              <a:t>care este </a:t>
            </a:r>
            <a:r>
              <a:rPr lang="en-US" sz="1400" b="1" dirty="0">
                <a:latin typeface="Helvetica" pitchFamily="34" charset="0"/>
              </a:rPr>
              <a:t>server</a:t>
            </a:r>
            <a:r>
              <a:rPr lang="ro-RO" sz="1400" b="1" dirty="0">
                <a:latin typeface="Helvetica" pitchFamily="34" charset="0"/>
              </a:rPr>
              <a:t> de nume local</a:t>
            </a:r>
            <a:r>
              <a:rPr lang="en-US" sz="1400" b="1" dirty="0">
                <a:latin typeface="Helvetica" pitchFamily="34" charset="0"/>
              </a:rPr>
              <a:t> </a:t>
            </a:r>
            <a:r>
              <a:rPr lang="ro-RO" sz="1400" b="1" dirty="0">
                <a:latin typeface="Helvetica" pitchFamily="34" charset="0"/>
              </a:rPr>
              <a:t>pentru</a:t>
            </a:r>
            <a:r>
              <a:rPr lang="en-US" sz="1400" b="1" dirty="0">
                <a:latin typeface="Helvetica" pitchFamily="34" charset="0"/>
              </a:rPr>
              <a:t> </a:t>
            </a:r>
            <a:r>
              <a:rPr lang="en-US" sz="1400" b="1" dirty="0" err="1">
                <a:latin typeface="Helvetica" pitchFamily="34" charset="0"/>
              </a:rPr>
              <a:t>dom</a:t>
            </a:r>
            <a:r>
              <a:rPr lang="ro-RO" sz="1400" b="1" dirty="0">
                <a:latin typeface="Helvetica" pitchFamily="34" charset="0"/>
              </a:rPr>
              <a:t>eniul</a:t>
            </a:r>
            <a:r>
              <a:rPr lang="en-US" sz="1400" b="1" dirty="0">
                <a:latin typeface="Helvetica" pitchFamily="34" charset="0"/>
              </a:rPr>
              <a:t> McGraw.com</a:t>
            </a:r>
            <a:endParaRPr lang="en-US" sz="1400" b="1" dirty="0">
              <a:latin typeface="Helvetica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7- </a:t>
            </a:r>
            <a:r>
              <a:rPr lang="en-US" sz="1400" b="1" dirty="0">
                <a:latin typeface="Helvetica" pitchFamily="34" charset="0"/>
                <a:cs typeface="Times New Roman" pitchFamily="18" charset="0"/>
              </a:rPr>
              <a:t>Host</a:t>
            </a:r>
            <a:r>
              <a:rPr lang="en-US" sz="1600" b="1" dirty="0"/>
              <a:t> </a:t>
            </a:r>
            <a:r>
              <a:rPr lang="en-US" sz="1400" b="1" dirty="0">
                <a:latin typeface="Helvetica" pitchFamily="34" charset="0"/>
                <a:cs typeface="Times New Roman" pitchFamily="18" charset="0"/>
              </a:rPr>
              <a:t>Fakhrylab.CIS.EDU.SA  </a:t>
            </a:r>
            <a:r>
              <a:rPr lang="ro-RO" sz="1400" b="1" dirty="0">
                <a:latin typeface="Helvetica" pitchFamily="34" charset="0"/>
                <a:cs typeface="Times New Roman" pitchFamily="18" charset="0"/>
              </a:rPr>
              <a:t>va contacta </a:t>
            </a:r>
            <a:r>
              <a:rPr lang="en-US" sz="1400" b="1" dirty="0">
                <a:latin typeface="Helvetica" pitchFamily="34" charset="0"/>
                <a:cs typeface="Times New Roman" pitchFamily="18" charset="0"/>
              </a:rPr>
              <a:t>server</a:t>
            </a:r>
            <a:r>
              <a:rPr lang="ro-RO" sz="1400" b="1" dirty="0">
                <a:latin typeface="Helvetica" pitchFamily="34" charset="0"/>
                <a:cs typeface="Times New Roman" pitchFamily="18" charset="0"/>
              </a:rPr>
              <a:t>ul</a:t>
            </a:r>
            <a:r>
              <a:rPr lang="en-US" sz="1400" b="1" dirty="0">
                <a:latin typeface="Helvetica" pitchFamily="34" charset="0"/>
                <a:cs typeface="Times New Roman" pitchFamily="18" charset="0"/>
              </a:rPr>
              <a:t> DNS.McGraw.com </a:t>
            </a:r>
            <a:r>
              <a:rPr lang="ro-RO" sz="1400" b="1" dirty="0">
                <a:latin typeface="Helvetica" pitchFamily="34" charset="0"/>
                <a:cs typeface="Times New Roman" pitchFamily="18" charset="0"/>
              </a:rPr>
              <a:t>și va cere adresa </a:t>
            </a:r>
            <a:r>
              <a:rPr lang="en-US" sz="1400" b="1" dirty="0">
                <a:latin typeface="Helvetica" pitchFamily="34" charset="0"/>
                <a:cs typeface="Times New Roman" pitchFamily="18" charset="0"/>
              </a:rPr>
              <a:t>IP </a:t>
            </a:r>
            <a:r>
              <a:rPr lang="ro-RO" sz="1400" b="1" dirty="0">
                <a:latin typeface="Helvetica" pitchFamily="34" charset="0"/>
                <a:cs typeface="Times New Roman" pitchFamily="18" charset="0"/>
              </a:rPr>
              <a:t>a </a:t>
            </a:r>
            <a:r>
              <a:rPr lang="en-US" sz="1400" b="1" dirty="0">
                <a:latin typeface="Helvetica" pitchFamily="34" charset="0"/>
                <a:cs typeface="Times New Roman" pitchFamily="18" charset="0"/>
              </a:rPr>
              <a:t>host</a:t>
            </a:r>
            <a:r>
              <a:rPr lang="ro-RO" sz="1400" b="1" dirty="0">
                <a:latin typeface="Helvetica" pitchFamily="34" charset="0"/>
                <a:cs typeface="Times New Roman" pitchFamily="18" charset="0"/>
              </a:rPr>
              <a:t>ului</a:t>
            </a:r>
            <a:r>
              <a:rPr lang="en-US" sz="1400" b="1" dirty="0">
                <a:latin typeface="Helvetica" pitchFamily="34" charset="0"/>
                <a:cs typeface="Times New Roman" pitchFamily="18" charset="0"/>
              </a:rPr>
              <a:t> </a:t>
            </a:r>
            <a:r>
              <a:rPr lang="en-US" sz="1600" b="1" dirty="0">
                <a:solidFill>
                  <a:schemeClr val="hlink"/>
                </a:solidFill>
                <a:latin typeface="Helvetica" pitchFamily="34" charset="0"/>
                <a:cs typeface="Times New Roman" pitchFamily="18" charset="0"/>
              </a:rPr>
              <a:t>sales.McGraw.com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400" b="1" dirty="0">
                <a:latin typeface="Helvetica" pitchFamily="34" charset="0"/>
                <a:cs typeface="Times New Roman" pitchFamily="18" charset="0"/>
              </a:rPr>
              <a:t>8- </a:t>
            </a:r>
            <a:r>
              <a:rPr lang="ro-RO" sz="1400" b="1" dirty="0">
                <a:latin typeface="Helvetica" pitchFamily="34" charset="0"/>
                <a:cs typeface="Times New Roman" pitchFamily="18" charset="0"/>
              </a:rPr>
              <a:t>Deoarece </a:t>
            </a:r>
            <a:r>
              <a:rPr lang="en-US" sz="1400" b="1" dirty="0">
                <a:latin typeface="Helvetica" pitchFamily="34" charset="0"/>
                <a:cs typeface="Times New Roman" pitchFamily="18" charset="0"/>
              </a:rPr>
              <a:t>server</a:t>
            </a:r>
            <a:r>
              <a:rPr lang="ro-RO" sz="1400" b="1" dirty="0">
                <a:latin typeface="Helvetica" pitchFamily="34" charset="0"/>
                <a:cs typeface="Times New Roman" pitchFamily="18" charset="0"/>
              </a:rPr>
              <a:t>ul</a:t>
            </a:r>
            <a:r>
              <a:rPr lang="en-US" sz="1400" b="1" dirty="0">
                <a:latin typeface="Helvetica" pitchFamily="34" charset="0"/>
                <a:cs typeface="Times New Roman" pitchFamily="18" charset="0"/>
              </a:rPr>
              <a:t> DNS.McGraw.com </a:t>
            </a:r>
            <a:r>
              <a:rPr lang="ro-RO" sz="1400" b="1" dirty="0">
                <a:latin typeface="Helvetica" pitchFamily="34" charset="0"/>
                <a:cs typeface="Times New Roman" pitchFamily="18" charset="0"/>
              </a:rPr>
              <a:t>este server local de nume pentru domeniul </a:t>
            </a:r>
            <a:r>
              <a:rPr lang="en-US" sz="1400" b="1" dirty="0">
                <a:latin typeface="Helvetica" pitchFamily="34" charset="0"/>
                <a:cs typeface="Times New Roman" pitchFamily="18" charset="0"/>
              </a:rPr>
              <a:t>McGraw.com</a:t>
            </a:r>
            <a:r>
              <a:rPr lang="ro-RO" sz="1400" b="1" dirty="0">
                <a:latin typeface="Helvetica" pitchFamily="34" charset="0"/>
                <a:cs typeface="Times New Roman" pitchFamily="18" charset="0"/>
              </a:rPr>
              <a:t>,</a:t>
            </a:r>
            <a:r>
              <a:rPr lang="en-US" sz="1400" b="1" dirty="0">
                <a:latin typeface="Helvetica" pitchFamily="34" charset="0"/>
                <a:cs typeface="Times New Roman" pitchFamily="18" charset="0"/>
              </a:rPr>
              <a:t> </a:t>
            </a:r>
            <a:r>
              <a:rPr lang="ro-RO" sz="1400" b="1" dirty="0">
                <a:latin typeface="Helvetica" pitchFamily="34" charset="0"/>
                <a:cs typeface="Times New Roman" pitchFamily="18" charset="0"/>
              </a:rPr>
              <a:t>el vba răspunde </a:t>
            </a:r>
            <a:r>
              <a:rPr lang="en-US" sz="1400" b="1" dirty="0">
                <a:latin typeface="Helvetica" pitchFamily="34" charset="0"/>
                <a:cs typeface="Times New Roman" pitchFamily="18" charset="0"/>
              </a:rPr>
              <a:t>host</a:t>
            </a:r>
            <a:r>
              <a:rPr lang="ro-RO" sz="1400" b="1" dirty="0">
                <a:latin typeface="Helvetica" pitchFamily="34" charset="0"/>
                <a:cs typeface="Times New Roman" pitchFamily="18" charset="0"/>
              </a:rPr>
              <a:t>ului</a:t>
            </a:r>
            <a:r>
              <a:rPr lang="en-US" sz="1600" b="1" dirty="0"/>
              <a:t> </a:t>
            </a:r>
            <a:r>
              <a:rPr lang="en-US" sz="1400" b="1" dirty="0">
                <a:latin typeface="Helvetica" pitchFamily="34" charset="0"/>
                <a:cs typeface="Times New Roman" pitchFamily="18" charset="0"/>
              </a:rPr>
              <a:t>Fakhrylab.CIS.PSU.EDU.SA </a:t>
            </a:r>
            <a:r>
              <a:rPr lang="ro-RO" sz="1400" b="1" dirty="0">
                <a:latin typeface="Helvetica" pitchFamily="34" charset="0"/>
                <a:cs typeface="Times New Roman" pitchFamily="18" charset="0"/>
              </a:rPr>
              <a:t>cu adresa IP cerută (a </a:t>
            </a:r>
            <a:r>
              <a:rPr lang="en-US" sz="1400" b="1" dirty="0">
                <a:latin typeface="Helvetica" pitchFamily="34" charset="0"/>
                <a:cs typeface="Times New Roman" pitchFamily="18" charset="0"/>
              </a:rPr>
              <a:t>host</a:t>
            </a:r>
            <a:r>
              <a:rPr lang="ro-RO" sz="1400" b="1" dirty="0">
                <a:latin typeface="Helvetica" pitchFamily="34" charset="0"/>
                <a:cs typeface="Times New Roman" pitchFamily="18" charset="0"/>
              </a:rPr>
              <a:t>ului</a:t>
            </a:r>
            <a:r>
              <a:rPr lang="en-US" sz="1400" b="1" dirty="0">
                <a:latin typeface="Helvetica" pitchFamily="34" charset="0"/>
                <a:cs typeface="Times New Roman" pitchFamily="18" charset="0"/>
              </a:rPr>
              <a:t> </a:t>
            </a:r>
            <a:r>
              <a:rPr lang="en-US" sz="1600" b="1" dirty="0">
                <a:solidFill>
                  <a:schemeClr val="hlink"/>
                </a:solidFill>
                <a:latin typeface="Helvetica" pitchFamily="34" charset="0"/>
                <a:cs typeface="Times New Roman" pitchFamily="18" charset="0"/>
              </a:rPr>
              <a:t>sales.McGraw.com</a:t>
            </a:r>
            <a:r>
              <a:rPr lang="ro-RO" sz="1400" b="1" dirty="0">
                <a:solidFill>
                  <a:schemeClr val="hlink"/>
                </a:solidFill>
                <a:latin typeface="Helvetica" pitchFamily="34" charset="0"/>
                <a:cs typeface="Times New Roman" pitchFamily="18" charset="0"/>
              </a:rPr>
              <a:t>).</a:t>
            </a:r>
            <a:endParaRPr lang="en-US" sz="1400" b="1" dirty="0">
              <a:latin typeface="Helvetica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sz="1400" b="1" dirty="0">
              <a:latin typeface="Helvetica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68734-1D29-40D7-965F-528B101B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ro-RO" sz="3200" b="1" dirty="0"/>
              <a:t>Tipuri de înregistrări DNS</a:t>
            </a:r>
            <a:endParaRPr lang="en-US" sz="32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8805A7-D932-4CAA-914C-CA4E1BDE1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914400"/>
            <a:ext cx="7290847" cy="4953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0CC4C9-DBFB-4FA5-AEA2-9C4A50DAA121}"/>
              </a:ext>
            </a:extLst>
          </p:cNvPr>
          <p:cNvSpPr txBox="1"/>
          <p:nvPr/>
        </p:nvSpPr>
        <p:spPr>
          <a:xfrm>
            <a:off x="1447800" y="5864258"/>
            <a:ext cx="4946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b="0" dirty="0"/>
              <a:t>SOA  întoarce diverși parametrii specifici zonei</a:t>
            </a:r>
          </a:p>
          <a:p>
            <a:r>
              <a:rPr lang="ro-RO" sz="1600" b="0" dirty="0"/>
              <a:t>PTR  resolvare inversă</a:t>
            </a:r>
            <a:r>
              <a:rPr lang="ro-RO" sz="1600" dirty="0"/>
              <a:t> </a:t>
            </a:r>
          </a:p>
          <a:p>
            <a:r>
              <a:rPr lang="ro-RO" sz="1600" b="0" dirty="0"/>
              <a:t>MX  identifică servere de mail asociate unui domeniu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2706915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>
                <a:latin typeface="Times New Roman" pitchFamily="18" charset="0"/>
                <a:cs typeface="Times New Roman" pitchFamily="18" charset="0"/>
              </a:rPr>
              <a:t>Domain Name System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609600"/>
            <a:ext cx="7772400" cy="5410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err="1">
                <a:latin typeface="Helvetica" pitchFamily="34" charset="0"/>
              </a:rPr>
              <a:t>Ce</a:t>
            </a:r>
            <a:r>
              <a:rPr lang="en-US" sz="2800" dirty="0">
                <a:latin typeface="Helvetica" pitchFamily="34" charset="0"/>
              </a:rPr>
              <a:t> </a:t>
            </a:r>
            <a:r>
              <a:rPr lang="en-US" sz="2800" dirty="0" err="1">
                <a:latin typeface="Helvetica" pitchFamily="34" charset="0"/>
              </a:rPr>
              <a:t>este</a:t>
            </a:r>
            <a:r>
              <a:rPr lang="en-US" sz="2800" dirty="0">
                <a:latin typeface="Helvetica" pitchFamily="34" charset="0"/>
              </a:rPr>
              <a:t> DNS?</a:t>
            </a:r>
          </a:p>
          <a:p>
            <a:pPr lvl="1" eaLnBrk="1" hangingPunct="1">
              <a:lnSpc>
                <a:spcPct val="90000"/>
              </a:lnSpc>
            </a:pPr>
            <a:r>
              <a:rPr lang="ro-RO" sz="2000" dirty="0">
                <a:latin typeface="Helvetica" pitchFamily="34" charset="0"/>
              </a:rPr>
              <a:t>Un serviciu director (de directoare) din </a:t>
            </a:r>
            <a:r>
              <a:rPr lang="en-US" sz="2000" dirty="0">
                <a:latin typeface="Helvetica" pitchFamily="34" charset="0"/>
              </a:rPr>
              <a:t>Internet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>
                <a:latin typeface="Helvetica" pitchFamily="34" charset="0"/>
              </a:rPr>
              <a:t>Aplica</a:t>
            </a:r>
            <a:r>
              <a:rPr lang="ro-RO" sz="2000" dirty="0">
                <a:latin typeface="Helvetica" pitchFamily="34" charset="0"/>
              </a:rPr>
              <a:t>ţ</a:t>
            </a:r>
            <a:r>
              <a:rPr lang="en-US" sz="2000" dirty="0" err="1">
                <a:latin typeface="Helvetica" pitchFamily="34" charset="0"/>
              </a:rPr>
              <a:t>ie</a:t>
            </a:r>
            <a:r>
              <a:rPr lang="en-US" sz="2000" dirty="0">
                <a:latin typeface="Helvetica" pitchFamily="34" charset="0"/>
              </a:rPr>
              <a:t> client-server  care </a:t>
            </a:r>
            <a:r>
              <a:rPr lang="en-US" sz="2000" dirty="0" err="1">
                <a:latin typeface="Helvetica" pitchFamily="34" charset="0"/>
              </a:rPr>
              <a:t>mapeaz</a:t>
            </a:r>
            <a:r>
              <a:rPr lang="ro-RO" sz="2000" dirty="0">
                <a:latin typeface="Helvetica" pitchFamily="34" charset="0"/>
              </a:rPr>
              <a:t>ă</a:t>
            </a:r>
            <a:r>
              <a:rPr lang="en-US" sz="2000" dirty="0">
                <a:latin typeface="Helvetica" pitchFamily="34" charset="0"/>
              </a:rPr>
              <a:t> </a:t>
            </a:r>
            <a:r>
              <a:rPr lang="en-US" sz="2000" b="1" dirty="0">
                <a:latin typeface="Helvetica" pitchFamily="34" charset="0"/>
              </a:rPr>
              <a:t>host names </a:t>
            </a:r>
            <a:r>
              <a:rPr lang="ro-RO" sz="2000" dirty="0">
                <a:latin typeface="Helvetica" pitchFamily="34" charset="0"/>
              </a:rPr>
              <a:t>î</a:t>
            </a:r>
            <a:r>
              <a:rPr lang="en-US" sz="2000" dirty="0">
                <a:latin typeface="Helvetica" pitchFamily="34" charset="0"/>
              </a:rPr>
              <a:t>n </a:t>
            </a:r>
            <a:r>
              <a:rPr lang="en-US" sz="2000" b="1" dirty="0" err="1">
                <a:latin typeface="Helvetica" pitchFamily="34" charset="0"/>
              </a:rPr>
              <a:t>adresele</a:t>
            </a:r>
            <a:r>
              <a:rPr lang="en-US" sz="2000" b="1" dirty="0">
                <a:latin typeface="Helvetica" pitchFamily="34" charset="0"/>
              </a:rPr>
              <a:t> IP </a:t>
            </a:r>
            <a:r>
              <a:rPr lang="en-US" sz="2000" b="1" dirty="0" err="1">
                <a:latin typeface="Helvetica" pitchFamily="34" charset="0"/>
              </a:rPr>
              <a:t>corespunz</a:t>
            </a:r>
            <a:r>
              <a:rPr lang="ro-RO" sz="2000" b="1" dirty="0">
                <a:latin typeface="Helvetica" pitchFamily="34" charset="0"/>
              </a:rPr>
              <a:t>ă</a:t>
            </a:r>
            <a:r>
              <a:rPr lang="en-US" sz="2000" b="1" dirty="0" err="1">
                <a:latin typeface="Helvetica" pitchFamily="34" charset="0"/>
              </a:rPr>
              <a:t>toare</a:t>
            </a:r>
            <a:endParaRPr lang="en-US" sz="2000" b="1" dirty="0">
              <a:latin typeface="Helvetica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ro-RO" sz="2000" dirty="0">
                <a:latin typeface="Helvetica" pitchFamily="34" charset="0"/>
              </a:rPr>
              <a:t>Procesul de mapare este numit </a:t>
            </a:r>
            <a:r>
              <a:rPr lang="en-US" sz="2000" b="1" u="sng" dirty="0">
                <a:latin typeface="Helvetica" pitchFamily="34" charset="0"/>
              </a:rPr>
              <a:t>name resolution</a:t>
            </a:r>
            <a:r>
              <a:rPr lang="en-US" sz="2000" dirty="0">
                <a:latin typeface="Helvetica" pitchFamily="34" charset="0"/>
              </a:rPr>
              <a:t> </a:t>
            </a:r>
            <a:r>
              <a:rPr lang="ro-RO" sz="2000" dirty="0">
                <a:latin typeface="Helvetica" pitchFamily="34" charset="0"/>
              </a:rPr>
              <a:t>sau</a:t>
            </a:r>
            <a:r>
              <a:rPr lang="en-US" sz="2000" dirty="0">
                <a:latin typeface="Helvetica" pitchFamily="34" charset="0"/>
              </a:rPr>
              <a:t> </a:t>
            </a:r>
            <a:r>
              <a:rPr lang="en-US" sz="2000" b="1" u="sng" dirty="0">
                <a:latin typeface="Helvetica" pitchFamily="34" charset="0"/>
              </a:rPr>
              <a:t>name translation</a:t>
            </a:r>
            <a:r>
              <a:rPr lang="en-US" sz="2000" dirty="0">
                <a:latin typeface="Helvetica" pitchFamily="34" charset="0"/>
              </a:rPr>
              <a:t> </a:t>
            </a:r>
            <a:r>
              <a:rPr lang="ro-RO" sz="2000" dirty="0">
                <a:latin typeface="Helvetica" pitchFamily="34" charset="0"/>
              </a:rPr>
              <a:t>sau</a:t>
            </a:r>
            <a:r>
              <a:rPr lang="en-US" sz="2000" dirty="0">
                <a:latin typeface="Helvetica" pitchFamily="34" charset="0"/>
              </a:rPr>
              <a:t> </a:t>
            </a:r>
            <a:r>
              <a:rPr lang="en-US" sz="2000" b="1" u="sng" dirty="0">
                <a:latin typeface="Helvetica" pitchFamily="34" charset="0"/>
              </a:rPr>
              <a:t>name mapping</a:t>
            </a:r>
            <a:r>
              <a:rPr lang="en-US" sz="2000" u="sng" dirty="0">
                <a:latin typeface="Helvetica" pitchFamily="34" charset="0"/>
              </a:rPr>
              <a:t> </a:t>
            </a:r>
            <a:r>
              <a:rPr lang="ro-RO" sz="2000" u="sng" dirty="0">
                <a:latin typeface="Helvetica" pitchFamily="34" charset="0"/>
              </a:rPr>
              <a:t>sau</a:t>
            </a:r>
            <a:r>
              <a:rPr lang="en-US" sz="2000" u="sng" dirty="0">
                <a:latin typeface="Helvetica" pitchFamily="34" charset="0"/>
              </a:rPr>
              <a:t> </a:t>
            </a:r>
            <a:r>
              <a:rPr lang="en-US" sz="2000" b="1" u="sng" dirty="0">
                <a:latin typeface="Helvetica" pitchFamily="34" charset="0"/>
              </a:rPr>
              <a:t>Address Resolution</a:t>
            </a:r>
          </a:p>
          <a:p>
            <a:pPr eaLnBrk="1" hangingPunct="1">
              <a:lnSpc>
                <a:spcPct val="90000"/>
              </a:lnSpc>
            </a:pPr>
            <a:r>
              <a:rPr lang="ro-RO" sz="2800" dirty="0">
                <a:latin typeface="Helvetica" pitchFamily="34" charset="0"/>
              </a:rPr>
              <a:t>De ce avem nevoie de a folosi nume în loc de </a:t>
            </a:r>
            <a:r>
              <a:rPr lang="en-US" sz="2800" dirty="0">
                <a:latin typeface="Helvetica" pitchFamily="34" charset="0"/>
              </a:rPr>
              <a:t> </a:t>
            </a:r>
            <a:r>
              <a:rPr lang="ro-RO" sz="2800" dirty="0">
                <a:latin typeface="Helvetica" pitchFamily="34" charset="0"/>
              </a:rPr>
              <a:t>adrese </a:t>
            </a:r>
            <a:r>
              <a:rPr lang="en-US" sz="2800" dirty="0">
                <a:latin typeface="Helvetica" pitchFamily="34" charset="0"/>
              </a:rPr>
              <a:t>IP num</a:t>
            </a:r>
            <a:r>
              <a:rPr lang="ro-RO" sz="2800" dirty="0">
                <a:latin typeface="Helvetica" pitchFamily="34" charset="0"/>
              </a:rPr>
              <a:t>erice</a:t>
            </a:r>
            <a:r>
              <a:rPr lang="en-US" sz="2800" dirty="0">
                <a:latin typeface="Helvetica" pitchFamily="34" charset="0"/>
              </a:rPr>
              <a:t>?</a:t>
            </a:r>
          </a:p>
          <a:p>
            <a:pPr lvl="1" eaLnBrk="1" hangingPunct="1">
              <a:lnSpc>
                <a:spcPct val="90000"/>
              </a:lnSpc>
            </a:pPr>
            <a:r>
              <a:rPr lang="ro-RO" sz="2400" dirty="0">
                <a:latin typeface="Helvetica" pitchFamily="34" charset="0"/>
              </a:rPr>
              <a:t>Adresa</a:t>
            </a:r>
            <a:r>
              <a:rPr lang="en-US" sz="2400" dirty="0">
                <a:latin typeface="Helvetica" pitchFamily="34" charset="0"/>
              </a:rPr>
              <a:t> </a:t>
            </a:r>
            <a:r>
              <a:rPr lang="en-US" sz="2000" dirty="0">
                <a:latin typeface="Helvetica" pitchFamily="34" charset="0"/>
              </a:rPr>
              <a:t>IP </a:t>
            </a:r>
            <a:r>
              <a:rPr lang="ro-RO" sz="2000" dirty="0">
                <a:latin typeface="Helvetica" pitchFamily="34" charset="0"/>
              </a:rPr>
              <a:t>este greu de memorat</a:t>
            </a:r>
            <a:endParaRPr lang="en-US" sz="2000" dirty="0">
              <a:latin typeface="Helvetica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ro-RO" sz="2400" b="1" dirty="0">
                <a:latin typeface="Helvetica" pitchFamily="34" charset="0"/>
              </a:rPr>
              <a:t>Reţelele pot opera doar cu </a:t>
            </a:r>
            <a:r>
              <a:rPr lang="en-US" sz="2400" b="1" dirty="0" err="1">
                <a:latin typeface="Helvetica" pitchFamily="34" charset="0"/>
              </a:rPr>
              <a:t>adrese</a:t>
            </a:r>
            <a:r>
              <a:rPr lang="ro-RO" sz="2400" b="1" dirty="0">
                <a:latin typeface="Helvetica" pitchFamily="34" charset="0"/>
              </a:rPr>
              <a:t> </a:t>
            </a:r>
            <a:r>
              <a:rPr lang="en-US" sz="2400" b="1" dirty="0">
                <a:latin typeface="Helvetica" pitchFamily="34" charset="0"/>
              </a:rPr>
              <a:t>numeric</a:t>
            </a:r>
            <a:r>
              <a:rPr lang="ro-RO" sz="2400" b="1" dirty="0">
                <a:latin typeface="Helvetica" pitchFamily="34" charset="0"/>
              </a:rPr>
              <a:t>e</a:t>
            </a:r>
            <a:endParaRPr lang="en-US" sz="2400" b="1" dirty="0">
              <a:latin typeface="Helvetica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err="1">
                <a:latin typeface="Helvetica" pitchFamily="34" charset="0"/>
              </a:rPr>
              <a:t>Solu</a:t>
            </a:r>
            <a:r>
              <a:rPr lang="ro-RO" sz="2800" dirty="0">
                <a:latin typeface="Helvetica" pitchFamily="34" charset="0"/>
              </a:rPr>
              <a:t>ţia</a:t>
            </a:r>
            <a:r>
              <a:rPr lang="en-US" sz="2800" dirty="0">
                <a:latin typeface="Helvetica" pitchFamily="34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ro-RO" sz="2000" dirty="0">
                <a:latin typeface="Helvetica" pitchFamily="34" charset="0"/>
              </a:rPr>
              <a:t>Se folosesc  nume</a:t>
            </a:r>
            <a:r>
              <a:rPr lang="en-US" sz="2000" dirty="0">
                <a:latin typeface="Helvetica" pitchFamily="34" charset="0"/>
              </a:rPr>
              <a:t> al</a:t>
            </a:r>
            <a:r>
              <a:rPr lang="ro-RO" sz="2000" dirty="0">
                <a:latin typeface="Helvetica" pitchFamily="34" charset="0"/>
              </a:rPr>
              <a:t>f</a:t>
            </a:r>
            <a:r>
              <a:rPr lang="en-US" sz="2000" dirty="0" err="1">
                <a:latin typeface="Helvetica" pitchFamily="34" charset="0"/>
              </a:rPr>
              <a:t>anumeric</a:t>
            </a:r>
            <a:r>
              <a:rPr lang="ro-RO" sz="2000" dirty="0">
                <a:latin typeface="Helvetica" pitchFamily="34" charset="0"/>
              </a:rPr>
              <a:t>e</a:t>
            </a:r>
            <a:r>
              <a:rPr lang="en-US" sz="2000" dirty="0">
                <a:latin typeface="Helvetica" pitchFamily="34" charset="0"/>
              </a:rPr>
              <a:t> </a:t>
            </a:r>
            <a:r>
              <a:rPr lang="ro-RO" sz="2000" dirty="0">
                <a:latin typeface="Helvetica" pitchFamily="34" charset="0"/>
              </a:rPr>
              <a:t>pentru </a:t>
            </a:r>
            <a:r>
              <a:rPr lang="en-US" sz="2000" dirty="0">
                <a:latin typeface="Helvetica" pitchFamily="34" charset="0"/>
              </a:rPr>
              <a:t>host</a:t>
            </a:r>
            <a:r>
              <a:rPr lang="ro-RO" sz="2000" dirty="0">
                <a:latin typeface="Helvetica" pitchFamily="34" charset="0"/>
              </a:rPr>
              <a:t>uri</a:t>
            </a:r>
            <a:endParaRPr lang="en-US" sz="2000" dirty="0">
              <a:latin typeface="Helvetica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ro-RO" sz="2000" dirty="0">
                <a:latin typeface="Helvetica" pitchFamily="34" charset="0"/>
              </a:rPr>
              <a:t>Se adaugă un </a:t>
            </a:r>
            <a:r>
              <a:rPr lang="en-US" sz="2000" b="1" dirty="0">
                <a:latin typeface="Helvetica" pitchFamily="34" charset="0"/>
              </a:rPr>
              <a:t>protocol</a:t>
            </a:r>
            <a:r>
              <a:rPr lang="ro-RO" sz="2000" dirty="0">
                <a:latin typeface="Helvetica" pitchFamily="34" charset="0"/>
              </a:rPr>
              <a:t> </a:t>
            </a:r>
            <a:r>
              <a:rPr lang="en-US" sz="2000" b="1" dirty="0" err="1">
                <a:latin typeface="Helvetica" pitchFamily="34" charset="0"/>
              </a:rPr>
              <a:t>distribu</a:t>
            </a:r>
            <a:r>
              <a:rPr lang="ro-RO" sz="2000" b="1" dirty="0">
                <a:latin typeface="Helvetica" pitchFamily="34" charset="0"/>
              </a:rPr>
              <a:t>it</a:t>
            </a:r>
            <a:r>
              <a:rPr lang="en-US" sz="2000" dirty="0">
                <a:latin typeface="Helvetica" pitchFamily="34" charset="0"/>
              </a:rPr>
              <a:t>, </a:t>
            </a:r>
            <a:r>
              <a:rPr lang="en-US" sz="2000" b="1" dirty="0" err="1">
                <a:latin typeface="Helvetica" pitchFamily="34" charset="0"/>
              </a:rPr>
              <a:t>ierarhic</a:t>
            </a:r>
            <a:r>
              <a:rPr lang="en-US" sz="2000" b="1" dirty="0">
                <a:latin typeface="Helvetica" pitchFamily="34" charset="0"/>
              </a:rPr>
              <a:t> </a:t>
            </a:r>
            <a:r>
              <a:rPr lang="en-US" sz="2000" dirty="0">
                <a:latin typeface="Helvetica" pitchFamily="34" charset="0"/>
              </a:rPr>
              <a:t>(</a:t>
            </a:r>
            <a:r>
              <a:rPr lang="ro-RO" sz="2000" dirty="0">
                <a:latin typeface="Helvetica" pitchFamily="34" charset="0"/>
              </a:rPr>
              <a:t>numit</a:t>
            </a:r>
            <a:r>
              <a:rPr lang="en-US" sz="2000" dirty="0">
                <a:latin typeface="Helvetica" pitchFamily="34" charset="0"/>
              </a:rPr>
              <a:t> DNS) </a:t>
            </a:r>
            <a:r>
              <a:rPr lang="ro-RO" sz="2000" dirty="0">
                <a:latin typeface="Helvetica" pitchFamily="34" charset="0"/>
              </a:rPr>
              <a:t>să</a:t>
            </a:r>
            <a:r>
              <a:rPr lang="en-US" sz="2000" dirty="0">
                <a:latin typeface="Helvetica" pitchFamily="34" charset="0"/>
              </a:rPr>
              <a:t> </a:t>
            </a:r>
            <a:r>
              <a:rPr lang="ro-RO" sz="2000" dirty="0">
                <a:latin typeface="Helvetica" pitchFamily="34" charset="0"/>
              </a:rPr>
              <a:t>pună în corespondenţă </a:t>
            </a:r>
            <a:r>
              <a:rPr lang="en-US" sz="2000" dirty="0">
                <a:latin typeface="Helvetica" pitchFamily="34" charset="0"/>
              </a:rPr>
              <a:t>n</a:t>
            </a:r>
            <a:r>
              <a:rPr lang="ro-RO" sz="2000" dirty="0">
                <a:latin typeface="Helvetica" pitchFamily="34" charset="0"/>
              </a:rPr>
              <a:t>u</a:t>
            </a:r>
            <a:r>
              <a:rPr lang="en-US" sz="2000" dirty="0">
                <a:latin typeface="Helvetica" pitchFamily="34" charset="0"/>
              </a:rPr>
              <a:t>me</a:t>
            </a:r>
            <a:r>
              <a:rPr lang="ro-RO" sz="2000" dirty="0">
                <a:latin typeface="Helvetica" pitchFamily="34" charset="0"/>
              </a:rPr>
              <a:t>le </a:t>
            </a:r>
            <a:r>
              <a:rPr lang="en-US" sz="2000" dirty="0">
                <a:latin typeface="Helvetica" pitchFamily="34" charset="0"/>
              </a:rPr>
              <a:t>host</a:t>
            </a:r>
            <a:r>
              <a:rPr lang="ro-RO" sz="2000" dirty="0">
                <a:latin typeface="Helvetica" pitchFamily="34" charset="0"/>
              </a:rPr>
              <a:t>urilor</a:t>
            </a:r>
            <a:r>
              <a:rPr lang="en-US" sz="2000" dirty="0">
                <a:latin typeface="Helvetica" pitchFamily="34" charset="0"/>
              </a:rPr>
              <a:t> </a:t>
            </a:r>
            <a:r>
              <a:rPr lang="ro-RO" sz="2000" dirty="0">
                <a:latin typeface="Helvetica" pitchFamily="34" charset="0"/>
              </a:rPr>
              <a:t>cu</a:t>
            </a:r>
            <a:r>
              <a:rPr lang="en-US" sz="2000" dirty="0">
                <a:latin typeface="Helvetica" pitchFamily="34" charset="0"/>
              </a:rPr>
              <a:t> </a:t>
            </a:r>
            <a:r>
              <a:rPr lang="ro-RO" sz="2000" dirty="0">
                <a:latin typeface="Helvetica" pitchFamily="34" charset="0"/>
              </a:rPr>
              <a:t>adresele </a:t>
            </a:r>
            <a:r>
              <a:rPr lang="en-US" sz="2000" dirty="0">
                <a:latin typeface="Helvetica" pitchFamily="34" charset="0"/>
              </a:rPr>
              <a:t>IP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dirty="0">
              <a:latin typeface="Helvetica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AF0476-487D-46AF-9114-E572CDC59E47}"/>
              </a:ext>
            </a:extLst>
          </p:cNvPr>
          <p:cNvSpPr txBox="1"/>
          <p:nvPr/>
        </p:nvSpPr>
        <p:spPr>
          <a:xfrm>
            <a:off x="2743200" y="22006"/>
            <a:ext cx="4768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dirty="0"/>
              <a:t>Mesaje DNS</a:t>
            </a:r>
            <a:endParaRPr lang="en-US" sz="3600" dirty="0"/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7D60A22F-FB38-4083-B613-68C157D7B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88" y="2516339"/>
            <a:ext cx="85121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Mesajul 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query </a:t>
            </a:r>
            <a:r>
              <a:rPr lang="en-US" altLang="en-US" sz="2000" b="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cons</a:t>
            </a:r>
            <a:r>
              <a:rPr lang="ro-RO" altLang="en-US" sz="2000" b="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tă într-un</a:t>
            </a:r>
            <a:r>
              <a:rPr lang="en-US" altLang="en-US" sz="2000" b="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header </a:t>
            </a:r>
            <a:r>
              <a:rPr lang="ro-RO" altLang="en-US" sz="2000" b="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si</a:t>
            </a:r>
            <a:r>
              <a:rPr lang="en-US" altLang="en-US" sz="2000" b="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ro-RO" altLang="en-US" sz="2000" b="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o secțiune de cerere</a:t>
            </a:r>
            <a:r>
              <a:rPr lang="en-US" altLang="en-US" sz="2000" b="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; </a:t>
            </a:r>
            <a:endParaRPr lang="ro-RO" altLang="en-US" sz="2000" b="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algn="just"/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Mesajul răspuns </a:t>
            </a:r>
            <a:r>
              <a:rPr lang="ro-RO" altLang="en-US" sz="2000" b="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constă într-un </a:t>
            </a:r>
            <a:r>
              <a:rPr lang="en-US" altLang="en-US" sz="2000" b="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header, </a:t>
            </a:r>
            <a:r>
              <a:rPr lang="ro-RO" altLang="en-US" sz="2000" b="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o secțiune cerere</a:t>
            </a:r>
            <a:r>
              <a:rPr lang="en-US" altLang="en-US" sz="2000" b="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ro-RO" altLang="en-US" sz="2000" b="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o secțiune raspuns (înregistrare DNS)</a:t>
            </a:r>
            <a:r>
              <a:rPr lang="en-US" altLang="en-US" sz="2000" b="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,</a:t>
            </a:r>
            <a:r>
              <a:rPr lang="ro-RO" altLang="en-US" sz="2000" b="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înregistrări</a:t>
            </a:r>
            <a:r>
              <a:rPr lang="en-US" altLang="en-US" sz="2000" b="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en-US" sz="2000" b="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autoritative</a:t>
            </a:r>
            <a:r>
              <a:rPr lang="en-US" altLang="en-US" sz="2000" b="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ro-RO" altLang="en-US" sz="2000" b="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înregistrări suplimentare</a:t>
            </a:r>
            <a:r>
              <a:rPr lang="en-US" altLang="en-US" sz="2000" b="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28D17A-B476-4E5D-9AAB-69896A714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13" y="748070"/>
            <a:ext cx="5575300" cy="1537929"/>
          </a:xfrm>
          <a:prstGeom prst="rect">
            <a:avLst/>
          </a:prstGeom>
        </p:spPr>
      </p:pic>
      <p:pic>
        <p:nvPicPr>
          <p:cNvPr id="22" name="Picture 10">
            <a:extLst>
              <a:ext uri="{FF2B5EF4-FFF2-40B4-BE49-F238E27FC236}">
                <a16:creationId xmlns:a16="http://schemas.microsoft.com/office/drawing/2014/main" id="{CF6A7978-F455-4DF7-A175-5A9588701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3862333"/>
            <a:ext cx="8318500" cy="2780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7FAA-2436-4E65-8F17-F9B813DD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Transportul mesajelor DNS</a:t>
            </a:r>
            <a:endParaRPr lang="en-US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B23FC63-B3CC-465F-9CD8-49CF0CA4C8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76400"/>
            <a:ext cx="8229600" cy="3933384"/>
          </a:xfrm>
          <a:prstGeom prst="rect">
            <a:avLst/>
          </a:prstGeom>
          <a:solidFill>
            <a:schemeClr val="bg1"/>
          </a:solidFill>
          <a:ln w="76200" algn="ctr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DNS </a:t>
            </a:r>
            <a:r>
              <a:rPr lang="ro-RO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poate folosi </a:t>
            </a:r>
            <a:r>
              <a:rPr lang="en-US" sz="2400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servic</a:t>
            </a:r>
            <a:r>
              <a:rPr lang="ro-RO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iile</a:t>
            </a: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 UDP </a:t>
            </a:r>
            <a:r>
              <a:rPr lang="ro-RO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sau</a:t>
            </a: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 TCP </a:t>
            </a:r>
            <a:r>
              <a:rPr lang="ro-RO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cu portul dedicat </a:t>
            </a: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53.</a:t>
            </a:r>
            <a:endParaRPr lang="ro-RO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ro-RO" sz="2400" b="0" dirty="0">
              <a:latin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DNS </a:t>
            </a:r>
            <a:r>
              <a:rPr lang="ro-RO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folosește</a:t>
            </a: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UDP </a:t>
            </a:r>
            <a:r>
              <a:rPr lang="ro-RO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 protocol de transport când mărimea mesajului răspuns este sub </a:t>
            </a: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512 bytes. </a:t>
            </a:r>
            <a:r>
              <a:rPr lang="ro-RO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Dacă este mai mare, folosește o conexiune </a:t>
            </a: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TCP. </a:t>
            </a:r>
          </a:p>
          <a:p>
            <a:pPr algn="ctr"/>
            <a:endParaRPr lang="en-US" sz="2000" b="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29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0"/>
            <a:ext cx="7772400" cy="762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Spa</a:t>
            </a:r>
            <a:r>
              <a:rPr lang="ro-RO" dirty="0"/>
              <a:t>ţiul de nu</a:t>
            </a:r>
            <a:r>
              <a:rPr lang="en-US" dirty="0"/>
              <a:t>me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2000"/>
            <a:ext cx="8534400" cy="5334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ro-RO" sz="2400" dirty="0">
                <a:latin typeface="Times New Roman" pitchFamily="18" charset="0"/>
                <a:cs typeface="Times New Roman" pitchFamily="18" charset="0"/>
              </a:rPr>
              <a:t>Adresele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IP </a:t>
            </a:r>
            <a:r>
              <a:rPr lang="ro-RO" sz="2400" dirty="0"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uni</a:t>
            </a:r>
            <a:r>
              <a:rPr lang="ro-RO" sz="24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</a:t>
            </a:r>
            <a:r>
              <a:rPr lang="ro-RO" sz="2400" dirty="0">
                <a:latin typeface="Times New Roman" pitchFamily="18" charset="0"/>
                <a:cs typeface="Times New Roman" pitchFamily="18" charset="0"/>
              </a:rPr>
              <a:t>Numele de hosturi trebuie să fie unice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o-RO" sz="2400" dirty="0">
                <a:latin typeface="Times New Roman" pitchFamily="18" charset="0"/>
                <a:cs typeface="Times New Roman" pitchFamily="18" charset="0"/>
              </a:rPr>
              <a:t>Cum să administrezi acest număr ft. mare de nume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eaLnBrk="1" hangingPunct="1"/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Soluti</a:t>
            </a:r>
            <a:r>
              <a:rPr lang="ro-RO" sz="24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eaLnBrk="1" hangingPunct="1"/>
            <a:r>
              <a:rPr lang="ro-RO" sz="2000" dirty="0">
                <a:latin typeface="Times New Roman" pitchFamily="18" charset="0"/>
                <a:cs typeface="Times New Roman" pitchFamily="18" charset="0"/>
              </a:rPr>
              <a:t>Fiecare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ro-RO" sz="20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 </a:t>
            </a:r>
            <a:r>
              <a:rPr lang="ro-RO" sz="2000" dirty="0">
                <a:latin typeface="Times New Roman" pitchFamily="18" charset="0"/>
                <a:cs typeface="Times New Roman" pitchFamily="18" charset="0"/>
              </a:rPr>
              <a:t>este alcătuit din cîteva părţi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ierar</a:t>
            </a:r>
            <a:r>
              <a:rPr lang="ro-RO" sz="2000" dirty="0">
                <a:latin typeface="Times New Roman" pitchFamily="18" charset="0"/>
                <a:cs typeface="Times New Roman" pitchFamily="18" charset="0"/>
              </a:rPr>
              <a:t>hice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/>
            <a:r>
              <a:rPr lang="ro-RO" sz="2000" dirty="0">
                <a:latin typeface="Times New Roman" pitchFamily="18" charset="0"/>
                <a:cs typeface="Times New Roman" pitchFamily="18" charset="0"/>
              </a:rPr>
              <a:t>Fiecare parte este numită etichetă  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ro-RO" sz="20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o-RO" sz="2000" dirty="0">
                <a:latin typeface="Times New Roman" pitchFamily="18" charset="0"/>
                <a:cs typeface="Times New Roman" pitchFamily="18" charset="0"/>
              </a:rPr>
              <a:t>umele sunt definite pe o structură de </a:t>
            </a:r>
            <a:r>
              <a:rPr lang="ro-RO" sz="2000" b="1" dirty="0">
                <a:latin typeface="Times New Roman" pitchFamily="18" charset="0"/>
                <a:cs typeface="Times New Roman" pitchFamily="18" charset="0"/>
              </a:rPr>
              <a:t>arbore</a:t>
            </a:r>
            <a:r>
              <a:rPr lang="ro-RO" sz="2000" dirty="0">
                <a:latin typeface="Times New Roman" pitchFamily="18" charset="0"/>
                <a:cs typeface="Times New Roman" pitchFamily="18" charset="0"/>
              </a:rPr>
              <a:t> cu</a:t>
            </a:r>
            <a:r>
              <a:rPr lang="ro-RO" sz="2000" b="1" dirty="0">
                <a:latin typeface="Times New Roman" pitchFamily="18" charset="0"/>
                <a:cs typeface="Times New Roman" pitchFamily="18" charset="0"/>
              </a:rPr>
              <a:t> rădăcina </a:t>
            </a:r>
            <a:r>
              <a:rPr lang="ro-RO" sz="2000" dirty="0">
                <a:latin typeface="Times New Roman" pitchFamily="18" charset="0"/>
                <a:cs typeface="Times New Roman" pitchFamily="18" charset="0"/>
              </a:rPr>
              <a:t>în vârf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ro-RO" sz="1800" dirty="0">
                <a:latin typeface="Times New Roman" pitchFamily="18" charset="0"/>
                <a:cs typeface="Times New Roman" pitchFamily="18" charset="0"/>
              </a:rPr>
              <a:t>Acesta este numit </a:t>
            </a:r>
            <a:r>
              <a:rPr lang="ro-RO" sz="1800" b="1" dirty="0">
                <a:latin typeface="Times New Roman" pitchFamily="18" charset="0"/>
                <a:cs typeface="Times New Roman" pitchFamily="18" charset="0"/>
              </a:rPr>
              <a:t>spaţiu de nume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ierarhic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o-RO" sz="2000" dirty="0">
                <a:latin typeface="Times New Roman" pitchFamily="18" charset="0"/>
                <a:cs typeface="Times New Roman" pitchFamily="18" charset="0"/>
              </a:rPr>
              <a:t>Fiecare nod are o </a:t>
            </a:r>
            <a:r>
              <a:rPr lang="ro-RO" sz="2000" u="sng" dirty="0">
                <a:latin typeface="Times New Roman" pitchFamily="18" charset="0"/>
                <a:cs typeface="Times New Roman" pitchFamily="18" charset="0"/>
              </a:rPr>
              <a:t>etichetă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u="sng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DNS </a:t>
            </a:r>
            <a:r>
              <a:rPr lang="ro-RO" sz="2000" dirty="0">
                <a:latin typeface="Times New Roman" pitchFamily="18" charset="0"/>
                <a:cs typeface="Times New Roman" pitchFamily="18" charset="0"/>
              </a:rPr>
              <a:t>impune ca fiecare copil al unui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nod </a:t>
            </a:r>
            <a:r>
              <a:rPr lang="ro-RO" sz="2000" dirty="0">
                <a:latin typeface="Times New Roman" pitchFamily="18" charset="0"/>
                <a:cs typeface="Times New Roman" pitchFamily="18" charset="0"/>
              </a:rPr>
              <a:t>să aibă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b="1" u="sng" dirty="0">
                <a:latin typeface="Times New Roman" pitchFamily="18" charset="0"/>
                <a:cs typeface="Times New Roman" pitchFamily="18" charset="0"/>
              </a:rPr>
              <a:t>etichete diferite</a:t>
            </a:r>
            <a:r>
              <a:rPr lang="ro-RO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>
                <a:latin typeface="Times New Roman" pitchFamily="18" charset="0"/>
                <a:cs typeface="Times New Roman" pitchFamily="18" charset="0"/>
              </a:rPr>
              <a:t>pentru a garanta unicitatea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o-RO" sz="2000" dirty="0">
                <a:latin typeface="Times New Roman" pitchFamily="18" charset="0"/>
                <a:cs typeface="Times New Roman" pitchFamily="18" charset="0"/>
              </a:rPr>
              <a:t>Asta va permite descentralizarea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control</a:t>
            </a:r>
            <a:r>
              <a:rPr lang="ro-RO" sz="2000" dirty="0">
                <a:latin typeface="Times New Roman" pitchFamily="18" charset="0"/>
                <a:cs typeface="Times New Roman" pitchFamily="18" charset="0"/>
              </a:rPr>
              <a:t>ului la asignarea numelor</a:t>
            </a:r>
            <a:endParaRPr lang="en-US" sz="2000" u="sng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ro-RO" sz="1800" dirty="0">
                <a:latin typeface="Times New Roman" pitchFamily="18" charset="0"/>
                <a:cs typeface="Times New Roman" pitchFamily="18" charset="0"/>
              </a:rPr>
              <a:t>O autoritate centrală,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IANA</a:t>
            </a:r>
            <a:r>
              <a:rPr lang="ro-RO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800" dirty="0">
                <a:latin typeface="Times New Roman" pitchFamily="18" charset="0"/>
                <a:cs typeface="Times New Roman" pitchFamily="18" charset="0"/>
              </a:rPr>
              <a:t>atribuie părţi din nume care definesc </a:t>
            </a:r>
            <a:r>
              <a:rPr lang="ro-RO" sz="1800" b="1" dirty="0">
                <a:latin typeface="Times New Roman" pitchFamily="18" charset="0"/>
                <a:cs typeface="Times New Roman" pitchFamily="18" charset="0"/>
              </a:rPr>
              <a:t>natura organizaţiei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(com, net, SA, CA, …)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800" dirty="0">
                <a:latin typeface="Times New Roman" pitchFamily="18" charset="0"/>
                <a:cs typeface="Times New Roman" pitchFamily="18" charset="0"/>
              </a:rPr>
              <a:t>si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o-RO" sz="1800" b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me (IEEE, CNN, McGraw, Intel,…)</a:t>
            </a:r>
          </a:p>
          <a:p>
            <a:pPr lvl="1" eaLnBrk="1" hangingPunct="1"/>
            <a:r>
              <a:rPr lang="ro-RO" sz="1800" dirty="0">
                <a:latin typeface="Times New Roman" pitchFamily="18" charset="0"/>
                <a:cs typeface="Times New Roman" pitchFamily="18" charset="0"/>
              </a:rPr>
              <a:t>Restul de nume este </a:t>
            </a:r>
            <a:r>
              <a:rPr lang="ro-RO" sz="1800" b="1" dirty="0">
                <a:latin typeface="Times New Roman" pitchFamily="18" charset="0"/>
                <a:cs typeface="Times New Roman" pitchFamily="18" charset="0"/>
              </a:rPr>
              <a:t>administrat de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organiza</a:t>
            </a:r>
            <a:r>
              <a:rPr lang="ro-RO" sz="1800" b="1" dirty="0">
                <a:latin typeface="Times New Roman" pitchFamily="18" charset="0"/>
                <a:cs typeface="Times New Roman" pitchFamily="18" charset="0"/>
              </a:rPr>
              <a:t>ţii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local</a:t>
            </a:r>
            <a:r>
              <a:rPr lang="ro-RO" sz="18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(CIS, Eng, sales,  …)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ro-RO" sz="3200" b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Spaţiu de nume</a:t>
            </a:r>
            <a:r>
              <a:rPr lang="en-US" sz="3200" b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DNS</a:t>
            </a:r>
          </a:p>
        </p:txBody>
      </p:sp>
      <p:sp>
        <p:nvSpPr>
          <p:cNvPr id="6147" name="Rectangle 1027"/>
          <p:cNvSpPr>
            <a:spLocks noChangeArrowheads="1"/>
          </p:cNvSpPr>
          <p:nvPr/>
        </p:nvSpPr>
        <p:spPr bwMode="auto">
          <a:xfrm>
            <a:off x="228600" y="6019800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ro-RO" sz="2400" b="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porti</a:t>
            </a:r>
            <a:r>
              <a:rPr lang="ro-RO" sz="2400" b="0" dirty="0">
                <a:latin typeface="Times New Roman" pitchFamily="18" charset="0"/>
                <a:cs typeface="Times New Roman" pitchFamily="18" charset="0"/>
              </a:rPr>
              <a:t>une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400" b="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sp</a:t>
            </a:r>
            <a:r>
              <a:rPr lang="ro-RO" sz="2400" dirty="0">
                <a:latin typeface="Times New Roman" pitchFamily="18" charset="0"/>
                <a:cs typeface="Times New Roman" pitchFamily="18" charset="0"/>
              </a:rPr>
              <a:t>aţiului de nume de domenii</a:t>
            </a:r>
            <a:r>
              <a:rPr lang="ro-RO" sz="2400" b="0" dirty="0"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Internet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6148" name="Picture 1028" descr="7-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124200"/>
            <a:ext cx="7859713" cy="302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ext Box 1029"/>
          <p:cNvSpPr txBox="1">
            <a:spLocks noChangeArrowheads="1"/>
          </p:cNvSpPr>
          <p:nvPr/>
        </p:nvSpPr>
        <p:spPr bwMode="auto">
          <a:xfrm>
            <a:off x="609600" y="609600"/>
            <a:ext cx="7772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Internet</a:t>
            </a:r>
            <a:r>
              <a:rPr lang="ro-RO" sz="1600" b="0" dirty="0">
                <a:latin typeface="Times New Roman" pitchFamily="18" charset="0"/>
                <a:cs typeface="Times New Roman" pitchFamily="18" charset="0"/>
              </a:rPr>
              <a:t>ul este </a:t>
            </a:r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600" b="0" dirty="0">
                <a:latin typeface="Times New Roman" pitchFamily="18" charset="0"/>
                <a:cs typeface="Times New Roman" pitchFamily="18" charset="0"/>
              </a:rPr>
              <a:t>împărţit în mai mult de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200</a:t>
            </a:r>
            <a:r>
              <a:rPr lang="ro-RO" sz="1600" dirty="0">
                <a:latin typeface="Times New Roman" pitchFamily="18" charset="0"/>
                <a:cs typeface="Times New Roman" pitchFamily="18" charset="0"/>
              </a:rPr>
              <a:t> de domenii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top-level</a:t>
            </a:r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Domain</a:t>
            </a:r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o-RO" sz="1600" b="0" dirty="0">
                <a:latin typeface="Times New Roman" pitchFamily="18" charset="0"/>
                <a:cs typeface="Times New Roman" pitchFamily="18" charset="0"/>
              </a:rPr>
              <a:t>este un subarbore al spaţiului de nume de domenii şi constă într-un număr de hosturi  aflate sub o autoritate administrativă unică, cum ar fi o </a:t>
            </a:r>
            <a:r>
              <a:rPr lang="en-US" sz="1600" b="0" dirty="0" err="1">
                <a:latin typeface="Times New Roman" pitchFamily="18" charset="0"/>
                <a:cs typeface="Times New Roman" pitchFamily="18" charset="0"/>
              </a:rPr>
              <a:t>compan</a:t>
            </a:r>
            <a:r>
              <a:rPr lang="ro-RO" sz="1600" b="0" dirty="0">
                <a:latin typeface="Times New Roman" pitchFamily="18" charset="0"/>
                <a:cs typeface="Times New Roman" pitchFamily="18" charset="0"/>
              </a:rPr>
              <a:t>ie sau o agenţie guvernamentală.</a:t>
            </a:r>
            <a:endParaRPr lang="en-US" sz="1600" b="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ro-RO" sz="1600" b="0" dirty="0">
                <a:latin typeface="Times New Roman" pitchFamily="18" charset="0"/>
                <a:cs typeface="Times New Roman" pitchFamily="18" charset="0"/>
              </a:rPr>
              <a:t>Fiecare </a:t>
            </a:r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 domain </a:t>
            </a:r>
            <a:r>
              <a:rPr lang="ro-RO" sz="1600" b="0" dirty="0"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0" dirty="0" err="1">
                <a:latin typeface="Times New Roman" pitchFamily="18" charset="0"/>
                <a:cs typeface="Times New Roman" pitchFamily="18" charset="0"/>
              </a:rPr>
              <a:t>subdivi</a:t>
            </a:r>
            <a:r>
              <a:rPr lang="ro-RO" sz="1600" b="0" dirty="0">
                <a:latin typeface="Times New Roman" pitchFamily="18" charset="0"/>
                <a:cs typeface="Times New Roman" pitchFamily="18" charset="0"/>
              </a:rPr>
              <a:t>zat</a:t>
            </a:r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subdom</a:t>
            </a:r>
            <a:r>
              <a:rPr lang="ro-RO" sz="1600" dirty="0">
                <a:latin typeface="Times New Roman" pitchFamily="18" charset="0"/>
                <a:cs typeface="Times New Roman" pitchFamily="18" charset="0"/>
              </a:rPr>
              <a:t>enii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ro-RO" sz="1600" b="0" dirty="0">
                <a:latin typeface="Times New Roman" pitchFamily="18" charset="0"/>
                <a:cs typeface="Times New Roman" pitchFamily="18" charset="0"/>
              </a:rPr>
              <a:t>Frunzele </a:t>
            </a:r>
            <a:r>
              <a:rPr lang="en-US" sz="1600" b="0" dirty="0" err="1">
                <a:latin typeface="Times New Roman" pitchFamily="18" charset="0"/>
                <a:cs typeface="Times New Roman" pitchFamily="18" charset="0"/>
              </a:rPr>
              <a:t>repre</a:t>
            </a:r>
            <a:r>
              <a:rPr lang="ro-RO" sz="1600" b="0" dirty="0">
                <a:latin typeface="Times New Roman" pitchFamily="18" charset="0"/>
                <a:cs typeface="Times New Roman" pitchFamily="18" charset="0"/>
              </a:rPr>
              <a:t>zintă</a:t>
            </a:r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0" dirty="0" err="1">
                <a:latin typeface="Times New Roman" pitchFamily="18" charset="0"/>
                <a:cs typeface="Times New Roman" pitchFamily="18" charset="0"/>
              </a:rPr>
              <a:t>dom</a:t>
            </a:r>
            <a:r>
              <a:rPr lang="ro-RO" sz="1600" b="0" dirty="0">
                <a:latin typeface="Times New Roman" pitchFamily="18" charset="0"/>
                <a:cs typeface="Times New Roman" pitchFamily="18" charset="0"/>
              </a:rPr>
              <a:t>enii care </a:t>
            </a:r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600" b="0" dirty="0">
                <a:latin typeface="Times New Roman" pitchFamily="18" charset="0"/>
                <a:cs typeface="Times New Roman" pitchFamily="18" charset="0"/>
              </a:rPr>
              <a:t>nu au </a:t>
            </a:r>
            <a:r>
              <a:rPr lang="en-US" sz="1600" b="0" u="sng" dirty="0" err="1">
                <a:latin typeface="Times New Roman" pitchFamily="18" charset="0"/>
                <a:cs typeface="Times New Roman" pitchFamily="18" charset="0"/>
              </a:rPr>
              <a:t>subdom</a:t>
            </a:r>
            <a:r>
              <a:rPr lang="ro-RO" sz="1600" b="0" u="sng" dirty="0">
                <a:latin typeface="Times New Roman" pitchFamily="18" charset="0"/>
                <a:cs typeface="Times New Roman" pitchFamily="18" charset="0"/>
              </a:rPr>
              <a:t>enii</a:t>
            </a:r>
            <a:endParaRPr lang="en-US" sz="1600" b="0" u="sng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ro-RO" sz="1600" b="0" dirty="0">
                <a:latin typeface="Times New Roman" pitchFamily="18" charset="0"/>
                <a:cs typeface="Times New Roman" pitchFamily="18" charset="0"/>
              </a:rPr>
              <a:t>Un domeniu frunză poate </a:t>
            </a:r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ro-RO" sz="1600" b="0" dirty="0">
                <a:latin typeface="Times New Roman" pitchFamily="18" charset="0"/>
                <a:cs typeface="Times New Roman" pitchFamily="18" charset="0"/>
              </a:rPr>
              <a:t>ine</a:t>
            </a:r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600" b="0" dirty="0">
                <a:latin typeface="Times New Roman" pitchFamily="18" charset="0"/>
                <a:cs typeface="Times New Roman" pitchFamily="18" charset="0"/>
              </a:rPr>
              <a:t>un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sing</a:t>
            </a:r>
            <a:r>
              <a:rPr lang="ro-RO" sz="1600" dirty="0">
                <a:latin typeface="Times New Roman" pitchFamily="18" charset="0"/>
                <a:cs typeface="Times New Roman" pitchFamily="18" charset="0"/>
              </a:rPr>
              <a:t>ur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host</a:t>
            </a:r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o-RO" sz="1600" b="0" dirty="0">
                <a:latin typeface="Times New Roman" pitchFamily="18" charset="0"/>
                <a:cs typeface="Times New Roman" pitchFamily="18" charset="0"/>
              </a:rPr>
              <a:t>sau poate</a:t>
            </a:r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0" dirty="0" err="1">
                <a:latin typeface="Times New Roman" pitchFamily="18" charset="0"/>
                <a:cs typeface="Times New Roman" pitchFamily="18" charset="0"/>
              </a:rPr>
              <a:t>repre</a:t>
            </a:r>
            <a:r>
              <a:rPr lang="ro-RO" sz="1600" b="0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1600" b="0" dirty="0" err="1">
                <a:latin typeface="Times New Roman" pitchFamily="18" charset="0"/>
                <a:cs typeface="Times New Roman" pitchFamily="18" charset="0"/>
              </a:rPr>
              <a:t>ent</a:t>
            </a:r>
            <a:r>
              <a:rPr lang="ro-RO" sz="1600" b="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600" b="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0" dirty="0" err="1">
                <a:latin typeface="Times New Roman" pitchFamily="18" charset="0"/>
                <a:cs typeface="Times New Roman" pitchFamily="18" charset="0"/>
              </a:rPr>
              <a:t>compan</a:t>
            </a:r>
            <a:r>
              <a:rPr lang="ro-RO" sz="1600" b="0" dirty="0">
                <a:latin typeface="Times New Roman" pitchFamily="18" charset="0"/>
                <a:cs typeface="Times New Roman" pitchFamily="18" charset="0"/>
              </a:rPr>
              <a:t>ie cu</a:t>
            </a:r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600" b="0" dirty="0">
                <a:latin typeface="Times New Roman" pitchFamily="18" charset="0"/>
                <a:cs typeface="Times New Roman" pitchFamily="18" charset="0"/>
              </a:rPr>
              <a:t>mii de </a:t>
            </a:r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host</a:t>
            </a:r>
            <a:r>
              <a:rPr lang="ro-RO" sz="1600" b="0" dirty="0">
                <a:latin typeface="Times New Roman" pitchFamily="18" charset="0"/>
                <a:cs typeface="Times New Roman" pitchFamily="18" charset="0"/>
              </a:rPr>
              <a:t>uri</a:t>
            </a:r>
            <a:endParaRPr lang="en-US" sz="16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50" name="Line 1030"/>
          <p:cNvSpPr>
            <a:spLocks noChangeShapeType="1"/>
          </p:cNvSpPr>
          <p:nvPr/>
        </p:nvSpPr>
        <p:spPr bwMode="auto">
          <a:xfrm>
            <a:off x="4267200" y="3505200"/>
            <a:ext cx="441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Oval 1032"/>
          <p:cNvSpPr>
            <a:spLocks noChangeArrowheads="1"/>
          </p:cNvSpPr>
          <p:nvPr/>
        </p:nvSpPr>
        <p:spPr bwMode="auto">
          <a:xfrm>
            <a:off x="609600" y="4038600"/>
            <a:ext cx="8534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Line 1033"/>
          <p:cNvSpPr>
            <a:spLocks noChangeShapeType="1"/>
          </p:cNvSpPr>
          <p:nvPr/>
        </p:nvSpPr>
        <p:spPr bwMode="auto">
          <a:xfrm>
            <a:off x="685800" y="3733800"/>
            <a:ext cx="1038225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4" name="Text Box 1034"/>
          <p:cNvSpPr txBox="1">
            <a:spLocks noChangeArrowheads="1"/>
          </p:cNvSpPr>
          <p:nvPr/>
        </p:nvSpPr>
        <p:spPr bwMode="auto">
          <a:xfrm>
            <a:off x="0" y="3449638"/>
            <a:ext cx="1828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  <a:cs typeface="Times New Roman" pitchFamily="18" charset="0"/>
              </a:rPr>
              <a:t>Top level domains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295400" y="152400"/>
            <a:ext cx="33607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Table </a:t>
            </a:r>
            <a:r>
              <a:rPr lang="en-US" sz="2000" i="1" dirty="0">
                <a:latin typeface="Times New Roman" pitchFamily="18" charset="0"/>
              </a:rPr>
              <a:t>Generic domain labels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0938" y="533400"/>
            <a:ext cx="6316662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Times New Roman" pitchFamily="18" charset="0"/>
              </a:rPr>
              <a:t>Figure 25.5</a:t>
            </a:r>
            <a:r>
              <a:rPr lang="en-US" altLang="en-US" dirty="0">
                <a:solidFill>
                  <a:schemeClr val="accent2"/>
                </a:solidFill>
                <a:latin typeface="Times New Roman" pitchFamily="18" charset="0"/>
              </a:rPr>
              <a:t>    </a:t>
            </a:r>
            <a:r>
              <a:rPr lang="en-US" altLang="en-US" dirty="0">
                <a:latin typeface="Times New Roman" pitchFamily="18" charset="0"/>
              </a:rPr>
              <a:t>Dom</a:t>
            </a:r>
            <a:r>
              <a:rPr lang="ro-RO" altLang="en-US" dirty="0">
                <a:latin typeface="Times New Roman" pitchFamily="18" charset="0"/>
              </a:rPr>
              <a:t>enii</a:t>
            </a:r>
            <a:endParaRPr lang="en-US" altLang="en-US" dirty="0">
              <a:latin typeface="Times New Roman" pitchFamily="18" charset="0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286000"/>
            <a:ext cx="6632575" cy="387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381000" y="990600"/>
            <a:ext cx="8001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/>
              <a:t> Domain</a:t>
            </a:r>
            <a:r>
              <a:rPr lang="en-US" b="0" dirty="0"/>
              <a:t> </a:t>
            </a:r>
            <a:r>
              <a:rPr lang="ro-RO" b="0" dirty="0"/>
              <a:t>este un subarbore al spaţiului de nume de domenii</a:t>
            </a:r>
            <a:endParaRPr lang="en-US" b="0" dirty="0"/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0" dirty="0"/>
              <a:t>Dom</a:t>
            </a:r>
            <a:r>
              <a:rPr lang="ro-RO" b="0" dirty="0"/>
              <a:t>eniu este </a:t>
            </a:r>
            <a:r>
              <a:rPr lang="en-US" b="0" dirty="0" err="1"/>
              <a:t>divi</a:t>
            </a:r>
            <a:r>
              <a:rPr lang="ro-RO" b="0" dirty="0"/>
              <a:t>zat</a:t>
            </a:r>
            <a:r>
              <a:rPr lang="en-US" b="0" dirty="0"/>
              <a:t> in sub-domains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0" dirty="0"/>
              <a:t> </a:t>
            </a:r>
            <a:r>
              <a:rPr lang="en-US" dirty="0"/>
              <a:t>Domain name </a:t>
            </a:r>
            <a:r>
              <a:rPr lang="ro-RO" b="0" dirty="0"/>
              <a:t>este numele de </a:t>
            </a:r>
            <a:r>
              <a:rPr lang="en-US" b="0" dirty="0" err="1"/>
              <a:t>dom</a:t>
            </a:r>
            <a:r>
              <a:rPr lang="ro-RO" b="0" dirty="0"/>
              <a:t>eniu</a:t>
            </a:r>
            <a:r>
              <a:rPr lang="en-US" b="0" dirty="0"/>
              <a:t> </a:t>
            </a:r>
            <a:r>
              <a:rPr lang="ro-RO" b="0" dirty="0"/>
              <a:t>al </a:t>
            </a:r>
            <a:r>
              <a:rPr lang="en-US" b="0" dirty="0"/>
              <a:t>nod</a:t>
            </a:r>
            <a:r>
              <a:rPr lang="ro-RO" b="0" dirty="0"/>
              <a:t>ului</a:t>
            </a:r>
            <a:r>
              <a:rPr lang="en-US" b="0" dirty="0"/>
              <a:t> </a:t>
            </a:r>
            <a:r>
              <a:rPr lang="ro-RO" b="0" dirty="0"/>
              <a:t>din vârful subarborelui</a:t>
            </a:r>
            <a:endParaRPr lang="en-US" b="0" dirty="0"/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438150" y="4529138"/>
            <a:ext cx="1143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Sub-</a:t>
            </a:r>
          </a:p>
        </p:txBody>
      </p:sp>
      <p:sp>
        <p:nvSpPr>
          <p:cNvPr id="8205" name="Text Box 14"/>
          <p:cNvSpPr txBox="1">
            <a:spLocks noChangeArrowheads="1"/>
          </p:cNvSpPr>
          <p:nvPr/>
        </p:nvSpPr>
        <p:spPr bwMode="auto">
          <a:xfrm>
            <a:off x="476250" y="5843588"/>
            <a:ext cx="1143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Sub-</a:t>
            </a:r>
          </a:p>
        </p:txBody>
      </p:sp>
      <p:sp>
        <p:nvSpPr>
          <p:cNvPr id="8206" name="Text Box 15"/>
          <p:cNvSpPr txBox="1">
            <a:spLocks noChangeArrowheads="1"/>
          </p:cNvSpPr>
          <p:nvPr/>
        </p:nvSpPr>
        <p:spPr bwMode="auto">
          <a:xfrm>
            <a:off x="6858000" y="4738688"/>
            <a:ext cx="1143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Sub-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Times New Roman" pitchFamily="18" charset="0"/>
              </a:rPr>
              <a:t>Figure 25.2</a:t>
            </a:r>
            <a:r>
              <a:rPr lang="en-US" altLang="en-US" dirty="0">
                <a:solidFill>
                  <a:schemeClr val="accent2"/>
                </a:solidFill>
                <a:latin typeface="Times New Roman" pitchFamily="18" charset="0"/>
              </a:rPr>
              <a:t>    </a:t>
            </a:r>
            <a:r>
              <a:rPr lang="ro-RO" altLang="en-US" dirty="0">
                <a:latin typeface="Times New Roman" pitchFamily="18" charset="0"/>
              </a:rPr>
              <a:t>Nume de domenii și etichete</a:t>
            </a:r>
            <a:endParaRPr lang="en-US" altLang="en-US" dirty="0">
              <a:latin typeface="Times New Roman" pitchFamily="18" charset="0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5887" y="2101539"/>
            <a:ext cx="6372225" cy="402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219200" y="762000"/>
            <a:ext cx="7162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ro-RO" dirty="0"/>
              <a:t>Fiecare nod al arborelui </a:t>
            </a:r>
            <a:r>
              <a:rPr lang="en-US" dirty="0"/>
              <a:t> </a:t>
            </a:r>
            <a:r>
              <a:rPr lang="ro-RO" dirty="0"/>
              <a:t>are </a:t>
            </a:r>
            <a:r>
              <a:rPr lang="en-US" dirty="0"/>
              <a:t>domain name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/>
              <a:t>Domain name </a:t>
            </a:r>
            <a:r>
              <a:rPr lang="ro-RO" dirty="0"/>
              <a:t>este o secvenţă de etichete </a:t>
            </a:r>
            <a:r>
              <a:rPr lang="en-US" dirty="0" err="1"/>
              <a:t>separat</a:t>
            </a:r>
            <a:r>
              <a:rPr lang="ro-RO" dirty="0"/>
              <a:t>e</a:t>
            </a:r>
            <a:r>
              <a:rPr lang="en-US" dirty="0"/>
              <a:t> </a:t>
            </a:r>
            <a:r>
              <a:rPr lang="ro-RO" dirty="0"/>
              <a:t>prin</a:t>
            </a:r>
            <a:r>
              <a:rPr lang="en-US" dirty="0"/>
              <a:t> (.) 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ro-RO" dirty="0"/>
              <a:t>Etichetele sunt citite din nod spre rădăcină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Times New Roman" pitchFamily="18" charset="0"/>
              </a:rPr>
              <a:t>Figure 25.4</a:t>
            </a:r>
            <a:r>
              <a:rPr lang="en-US" altLang="en-US" dirty="0">
                <a:solidFill>
                  <a:schemeClr val="accent2"/>
                </a:solidFill>
                <a:latin typeface="Times New Roman" pitchFamily="18" charset="0"/>
              </a:rPr>
              <a:t>    </a:t>
            </a:r>
            <a:r>
              <a:rPr lang="en-US" altLang="en-US" dirty="0">
                <a:latin typeface="Times New Roman" pitchFamily="18" charset="0"/>
              </a:rPr>
              <a:t>FQDN</a:t>
            </a:r>
            <a:r>
              <a:rPr lang="ro-RO" altLang="en-US" dirty="0">
                <a:latin typeface="Times New Roman" pitchFamily="18" charset="0"/>
              </a:rPr>
              <a:t> şi</a:t>
            </a:r>
            <a:r>
              <a:rPr lang="en-US" altLang="en-US" dirty="0">
                <a:latin typeface="Times New Roman" pitchFamily="18" charset="0"/>
              </a:rPr>
              <a:t> PQDN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066800"/>
            <a:ext cx="56610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1143000" y="2895600"/>
            <a:ext cx="685800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FQDN= Fully Qualified Domain Name</a:t>
            </a:r>
          </a:p>
          <a:p>
            <a:pPr>
              <a:spcBef>
                <a:spcPct val="50000"/>
              </a:spcBef>
            </a:pPr>
            <a:r>
              <a:rPr lang="en-US" dirty="0"/>
              <a:t>PQDN= Partially Qualified Domain Name (name to be completed)</a:t>
            </a:r>
          </a:p>
          <a:p>
            <a:pPr>
              <a:spcBef>
                <a:spcPct val="50000"/>
              </a:spcBef>
            </a:pPr>
            <a:r>
              <a:rPr lang="ro-RO" dirty="0"/>
              <a:t>Doar</a:t>
            </a:r>
            <a:r>
              <a:rPr lang="en-US" dirty="0"/>
              <a:t> FQDN </a:t>
            </a:r>
            <a:r>
              <a:rPr lang="ro-RO" u="sng" dirty="0"/>
              <a:t>pot fi </a:t>
            </a:r>
            <a:r>
              <a:rPr lang="en-US" u="sng" dirty="0"/>
              <a:t>translate </a:t>
            </a:r>
            <a:r>
              <a:rPr lang="en-US" dirty="0"/>
              <a:t>(Mapped into its IP address)</a:t>
            </a:r>
          </a:p>
          <a:p>
            <a:pPr>
              <a:spcBef>
                <a:spcPct val="50000"/>
              </a:spcBef>
            </a:pPr>
            <a:r>
              <a:rPr lang="en-US" dirty="0"/>
              <a:t>PQDN </a:t>
            </a:r>
            <a:r>
              <a:rPr lang="ro-RO" dirty="0"/>
              <a:t>sunt folosite pentru referire la un nume ce aparţine aceluiaşi site</a:t>
            </a:r>
            <a:r>
              <a:rPr lang="en-US" dirty="0"/>
              <a:t>. </a:t>
            </a:r>
            <a:r>
              <a:rPr lang="ro-RO" dirty="0"/>
              <a:t>Partea rămasă </a:t>
            </a:r>
            <a:r>
              <a:rPr lang="en-US" dirty="0"/>
              <a:t>(</a:t>
            </a:r>
            <a:r>
              <a:rPr lang="en-US" dirty="0" err="1"/>
              <a:t>sufix</a:t>
            </a:r>
            <a:r>
              <a:rPr lang="en-US" dirty="0"/>
              <a:t>) </a:t>
            </a:r>
            <a:r>
              <a:rPr lang="ro-RO" dirty="0"/>
              <a:t>a numelui este </a:t>
            </a:r>
            <a:r>
              <a:rPr lang="en-US" dirty="0" err="1"/>
              <a:t>complet</a:t>
            </a:r>
            <a:r>
              <a:rPr lang="ro-RO" dirty="0"/>
              <a:t>ată</a:t>
            </a:r>
            <a:r>
              <a:rPr lang="en-US" dirty="0"/>
              <a:t> </a:t>
            </a:r>
            <a:r>
              <a:rPr lang="ro-RO" dirty="0"/>
              <a:t>de către </a:t>
            </a:r>
            <a:r>
              <a:rPr lang="en-US" dirty="0"/>
              <a:t>program</a:t>
            </a:r>
            <a:r>
              <a:rPr lang="ro-RO" dirty="0"/>
              <a:t>ul </a:t>
            </a:r>
            <a:r>
              <a:rPr lang="en-US" dirty="0"/>
              <a:t>DNS client (resolver)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7620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ro-RO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Cum sunt stocate numele de</a:t>
            </a:r>
            <a:r>
              <a:rPr lang="ro-RO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ro-RO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domenii?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87" y="990600"/>
            <a:ext cx="7772400" cy="5257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ro-RO" sz="2800" dirty="0"/>
              <a:t>I</a:t>
            </a:r>
            <a:r>
              <a:rPr lang="en-US" sz="2800" dirty="0" err="1"/>
              <a:t>nformati</a:t>
            </a:r>
            <a:r>
              <a:rPr lang="ro-RO" sz="2800" dirty="0"/>
              <a:t>a</a:t>
            </a:r>
            <a:r>
              <a:rPr lang="en-US" sz="2800" dirty="0"/>
              <a:t> con</a:t>
            </a:r>
            <a:r>
              <a:rPr lang="ro-RO" sz="2800" dirty="0"/>
              <a:t>ţinută</a:t>
            </a:r>
            <a:r>
              <a:rPr lang="en-US" sz="2800" dirty="0"/>
              <a:t> in </a:t>
            </a:r>
            <a:r>
              <a:rPr lang="ro-RO" sz="2800" dirty="0"/>
              <a:t>spaţiul numelor de domeniu </a:t>
            </a:r>
            <a:r>
              <a:rPr lang="en-US" sz="2800" dirty="0"/>
              <a:t> </a:t>
            </a:r>
            <a:r>
              <a:rPr lang="ro-RO" sz="2800" dirty="0"/>
              <a:t>trebuie stocată</a:t>
            </a:r>
            <a:r>
              <a:rPr lang="en-US" sz="2800" dirty="0"/>
              <a:t>. </a:t>
            </a:r>
          </a:p>
          <a:p>
            <a:pPr eaLnBrk="1" hangingPunct="1"/>
            <a:r>
              <a:rPr lang="ro-RO" sz="2800" dirty="0"/>
              <a:t>Unde</a:t>
            </a:r>
            <a:r>
              <a:rPr lang="en-US" sz="2800" dirty="0"/>
              <a:t> ?</a:t>
            </a:r>
          </a:p>
          <a:p>
            <a:pPr lvl="1" eaLnBrk="1" hangingPunct="1"/>
            <a:r>
              <a:rPr lang="en-US" sz="2400" dirty="0" err="1"/>
              <a:t>Centraliz</a:t>
            </a:r>
            <a:r>
              <a:rPr lang="ro-RO" sz="2400" dirty="0"/>
              <a:t>at</a:t>
            </a:r>
            <a:r>
              <a:rPr lang="en-US" sz="2400" dirty="0"/>
              <a:t>? </a:t>
            </a:r>
            <a:r>
              <a:rPr lang="en-US" sz="2400" dirty="0">
                <a:sym typeface="Wingdings" pitchFamily="2" charset="2"/>
              </a:rPr>
              <a:t> </a:t>
            </a:r>
            <a:r>
              <a:rPr lang="en-US" sz="2400" dirty="0" err="1">
                <a:sym typeface="Wingdings" pitchFamily="2" charset="2"/>
              </a:rPr>
              <a:t>ineficient</a:t>
            </a:r>
            <a:r>
              <a:rPr lang="en-US" sz="2400" dirty="0">
                <a:sym typeface="Wingdings" pitchFamily="2" charset="2"/>
              </a:rPr>
              <a:t> &amp; </a:t>
            </a:r>
            <a:r>
              <a:rPr lang="ro-RO" sz="2400" dirty="0">
                <a:sym typeface="Wingdings" pitchFamily="2" charset="2"/>
              </a:rPr>
              <a:t>nesigur. 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ro-RO" sz="2400" dirty="0">
                <a:sym typeface="Wingdings" pitchFamily="2" charset="2"/>
              </a:rPr>
              <a:t>De ce</a:t>
            </a:r>
            <a:r>
              <a:rPr lang="en-US" sz="2400" dirty="0">
                <a:sym typeface="Wingdings" pitchFamily="2" charset="2"/>
              </a:rPr>
              <a:t>?</a:t>
            </a:r>
          </a:p>
          <a:p>
            <a:pPr lvl="2" eaLnBrk="1" hangingPunct="1"/>
            <a:r>
              <a:rPr lang="ro-RO" sz="2000" dirty="0"/>
              <a:t>Generează mult trafic pentru a căuta informaţie de nume </a:t>
            </a:r>
            <a:endParaRPr lang="en-US" sz="2000" dirty="0"/>
          </a:p>
          <a:p>
            <a:pPr lvl="2" eaLnBrk="1" hangingPunct="1"/>
            <a:r>
              <a:rPr lang="ro-RO" sz="2000" dirty="0"/>
              <a:t>Acces greu la serverele de nume</a:t>
            </a:r>
            <a:endParaRPr lang="en-US" sz="2000" dirty="0"/>
          </a:p>
          <a:p>
            <a:pPr lvl="2" eaLnBrk="1" hangingPunct="1"/>
            <a:r>
              <a:rPr lang="ro-RO" sz="2000" dirty="0"/>
              <a:t>Greu de întreţinut</a:t>
            </a:r>
            <a:endParaRPr lang="en-US" sz="2000" dirty="0"/>
          </a:p>
          <a:p>
            <a:pPr lvl="1" eaLnBrk="1" hangingPunct="1"/>
            <a:r>
              <a:rPr lang="en-US" sz="2400" dirty="0"/>
              <a:t>DNS </a:t>
            </a:r>
            <a:r>
              <a:rPr lang="ro-RO" sz="2400" dirty="0"/>
              <a:t>este un sistem de baze de date </a:t>
            </a:r>
            <a:r>
              <a:rPr lang="en-US" sz="2400" dirty="0" err="1"/>
              <a:t>distribu</a:t>
            </a:r>
            <a:r>
              <a:rPr lang="ro-RO" sz="2400" dirty="0"/>
              <a:t>i</a:t>
            </a:r>
            <a:r>
              <a:rPr lang="en-US" sz="2400" dirty="0"/>
              <a:t>t</a:t>
            </a:r>
          </a:p>
          <a:p>
            <a:pPr lvl="2" eaLnBrk="1" hangingPunct="1"/>
            <a:r>
              <a:rPr lang="ro-RO" sz="2000" dirty="0"/>
              <a:t>Foloseşte un număr mare de </a:t>
            </a:r>
            <a:r>
              <a:rPr lang="en-US" sz="2000" dirty="0"/>
              <a:t>computer</a:t>
            </a:r>
            <a:r>
              <a:rPr lang="ro-RO" sz="2000" dirty="0"/>
              <a:t>e</a:t>
            </a:r>
            <a:r>
              <a:rPr lang="en-US" sz="2000" dirty="0"/>
              <a:t> </a:t>
            </a:r>
            <a:r>
              <a:rPr lang="ro-RO" sz="2000" dirty="0"/>
              <a:t>numite</a:t>
            </a:r>
            <a:r>
              <a:rPr lang="en-US" sz="2000" dirty="0"/>
              <a:t> </a:t>
            </a:r>
            <a:r>
              <a:rPr lang="en-US" sz="2000" b="1" dirty="0"/>
              <a:t>server</a:t>
            </a:r>
            <a:r>
              <a:rPr lang="ro-RO" sz="2000" b="1" dirty="0"/>
              <a:t>e de nume</a:t>
            </a:r>
            <a:endParaRPr lang="en-US" sz="2000" b="1" dirty="0"/>
          </a:p>
          <a:p>
            <a:pPr lvl="2" eaLnBrk="1" hangingPunct="1"/>
            <a:r>
              <a:rPr lang="en-US" sz="2000" dirty="0" err="1"/>
              <a:t>Organiz</a:t>
            </a:r>
            <a:r>
              <a:rPr lang="ro-RO" sz="2000" dirty="0"/>
              <a:t>ate în mod </a:t>
            </a:r>
            <a:r>
              <a:rPr lang="en-US" sz="2000" dirty="0" err="1"/>
              <a:t>ierarhic</a:t>
            </a:r>
            <a:r>
              <a:rPr lang="ro-RO" sz="2000" dirty="0"/>
              <a:t> şi distribuit</a:t>
            </a:r>
            <a:r>
              <a:rPr lang="en-US" sz="2000" dirty="0"/>
              <a:t> </a:t>
            </a:r>
            <a:r>
              <a:rPr lang="ro-RO" sz="2000" dirty="0"/>
              <a:t>peste tot în lume</a:t>
            </a:r>
            <a:endParaRPr lang="en-US" sz="2000" dirty="0"/>
          </a:p>
          <a:p>
            <a:pPr lvl="2" eaLnBrk="1" hangingPunct="1"/>
            <a:r>
              <a:rPr lang="ro-RO" sz="2000" b="1" dirty="0"/>
              <a:t>Nu doar un singur server </a:t>
            </a:r>
            <a:r>
              <a:rPr lang="ro-RO" sz="2000" dirty="0"/>
              <a:t>are </a:t>
            </a:r>
            <a:r>
              <a:rPr lang="en-US" sz="2000" dirty="0"/>
              <a:t>exact </a:t>
            </a:r>
            <a:r>
              <a:rPr lang="ro-RO" sz="2000" dirty="0"/>
              <a:t>maparea</a:t>
            </a:r>
            <a:r>
              <a:rPr lang="en-US" sz="2000" dirty="0"/>
              <a:t> </a:t>
            </a:r>
            <a:r>
              <a:rPr lang="ro-RO" sz="2000" dirty="0"/>
              <a:t>pentru toate hosturile din</a:t>
            </a:r>
            <a:r>
              <a:rPr lang="en-US" sz="2000" dirty="0"/>
              <a:t> Internet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B5D19FEBEA74498DFEE27CE2C04205" ma:contentTypeVersion="14" ma:contentTypeDescription="Create a new document." ma:contentTypeScope="" ma:versionID="f739413b01587078f72751b70a136aa0">
  <xsd:schema xmlns:xsd="http://www.w3.org/2001/XMLSchema" xmlns:xs="http://www.w3.org/2001/XMLSchema" xmlns:p="http://schemas.microsoft.com/office/2006/metadata/properties" xmlns:ns2="c61c6339-0837-4246-91dd-ab7bd25b3504" xmlns:ns3="dc770270-5e24-459d-aaf3-eeebbc46ab14" targetNamespace="http://schemas.microsoft.com/office/2006/metadata/properties" ma:root="true" ma:fieldsID="2250c404220d951a0bae8927da97fcbc" ns2:_="" ns3:_="">
    <xsd:import namespace="c61c6339-0837-4246-91dd-ab7bd25b3504"/>
    <xsd:import namespace="dc770270-5e24-459d-aaf3-eeebbc46ab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1c6339-0837-4246-91dd-ab7bd25b35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70270-5e24-459d-aaf3-eeebbc46ab1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b312ada-bb94-4e05-a81d-9905e2487240}" ma:internalName="TaxCatchAll" ma:showField="CatchAllData" ma:web="dc770270-5e24-459d-aaf3-eeebbc46ab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c770270-5e24-459d-aaf3-eeebbc46ab14" xsi:nil="true"/>
    <lcf76f155ced4ddcb4097134ff3c332f xmlns="c61c6339-0837-4246-91dd-ab7bd25b350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1D6F35C-8BE8-477A-A0B0-E1B5E68BC91C}"/>
</file>

<file path=customXml/itemProps2.xml><?xml version="1.0" encoding="utf-8"?>
<ds:datastoreItem xmlns:ds="http://schemas.openxmlformats.org/officeDocument/2006/customXml" ds:itemID="{48C792C9-9D9B-4CDB-8C5D-B09617645A2C}"/>
</file>

<file path=customXml/itemProps3.xml><?xml version="1.0" encoding="utf-8"?>
<ds:datastoreItem xmlns:ds="http://schemas.openxmlformats.org/officeDocument/2006/customXml" ds:itemID="{9EBFFA1C-478A-4B12-BAA4-9078353AE90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2602</TotalTime>
  <Words>2066</Words>
  <Application>Microsoft Office PowerPoint</Application>
  <PresentationFormat>On-screen Show (4:3)</PresentationFormat>
  <Paragraphs>175</Paragraphs>
  <Slides>21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Helvetica</vt:lpstr>
      <vt:lpstr>McGrawHill-Italic</vt:lpstr>
      <vt:lpstr>Tahoma</vt:lpstr>
      <vt:lpstr>Times</vt:lpstr>
      <vt:lpstr>Times New Roman</vt:lpstr>
      <vt:lpstr>Wingdings</vt:lpstr>
      <vt:lpstr>Blends</vt:lpstr>
      <vt:lpstr>Bitmap Image</vt:lpstr>
      <vt:lpstr>PowerPoint Presentation</vt:lpstr>
      <vt:lpstr>Domain Name System</vt:lpstr>
      <vt:lpstr>Spaţiul de nume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Cum sunt stocate numele de domenii?</vt:lpstr>
      <vt:lpstr>PowerPoint Presentation</vt:lpstr>
      <vt:lpstr>PowerPoint Presentation</vt:lpstr>
      <vt:lpstr>Root servers</vt:lpstr>
      <vt:lpstr>Rezoluţia de nume</vt:lpstr>
      <vt:lpstr>PowerPoint Presentation</vt:lpstr>
      <vt:lpstr>PowerPoint Presentation</vt:lpstr>
      <vt:lpstr>PowerPoint Presentation</vt:lpstr>
      <vt:lpstr>PowerPoint Presentation</vt:lpstr>
      <vt:lpstr>2- Rezolvarea iterativă– continuare</vt:lpstr>
      <vt:lpstr>Tipuri de înregistrări DNS</vt:lpstr>
      <vt:lpstr>PowerPoint Presentation</vt:lpstr>
      <vt:lpstr>Transportul mesajelor DNS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Iosif Praoveanu</cp:lastModifiedBy>
  <cp:revision>176</cp:revision>
  <dcterms:created xsi:type="dcterms:W3CDTF">2000-01-15T04:50:39Z</dcterms:created>
  <dcterms:modified xsi:type="dcterms:W3CDTF">2022-02-15T18:54:30Z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0x01010004B5D19FEBEA74498DFEE27CE2C04205</vt:lpwstr>
  </property>
</Properties>
</file>