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sldIdLst>
    <p:sldId id="564" r:id="rId2"/>
    <p:sldId id="574" r:id="rId3"/>
    <p:sldId id="518" r:id="rId4"/>
    <p:sldId id="532" r:id="rId5"/>
    <p:sldId id="533" r:id="rId6"/>
    <p:sldId id="534" r:id="rId7"/>
    <p:sldId id="535" r:id="rId8"/>
    <p:sldId id="528" r:id="rId9"/>
    <p:sldId id="537" r:id="rId10"/>
    <p:sldId id="538" r:id="rId11"/>
    <p:sldId id="539" r:id="rId12"/>
    <p:sldId id="540" r:id="rId13"/>
    <p:sldId id="541" r:id="rId14"/>
    <p:sldId id="558" r:id="rId15"/>
    <p:sldId id="565" r:id="rId16"/>
    <p:sldId id="559" r:id="rId17"/>
    <p:sldId id="542" r:id="rId18"/>
    <p:sldId id="560" r:id="rId19"/>
    <p:sldId id="529" r:id="rId20"/>
    <p:sldId id="544" r:id="rId21"/>
    <p:sldId id="561" r:id="rId22"/>
    <p:sldId id="562" r:id="rId23"/>
    <p:sldId id="566" r:id="rId24"/>
    <p:sldId id="547" r:id="rId25"/>
    <p:sldId id="548" r:id="rId26"/>
    <p:sldId id="549" r:id="rId27"/>
    <p:sldId id="530" r:id="rId28"/>
    <p:sldId id="550" r:id="rId29"/>
    <p:sldId id="551" r:id="rId30"/>
    <p:sldId id="572" r:id="rId31"/>
    <p:sldId id="575" r:id="rId32"/>
    <p:sldId id="570" r:id="rId33"/>
    <p:sldId id="573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707" autoAdjust="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7637DCB6-FFA2-4B9C-8962-E08E3E9334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93982403-6F09-4CA6-B33C-D2675BA1A4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37296E-221F-445D-ADC0-51F2F80A9F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1D1CE225-A315-4022-AC9F-EBD05BE01B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60806" name="Rectangle 6">
            <a:extLst>
              <a:ext uri="{FF2B5EF4-FFF2-40B4-BE49-F238E27FC236}">
                <a16:creationId xmlns:a16="http://schemas.microsoft.com/office/drawing/2014/main" id="{7BCD886F-90B4-4EAD-977F-5AE3651160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07" name="Rectangle 7">
            <a:extLst>
              <a:ext uri="{FF2B5EF4-FFF2-40B4-BE49-F238E27FC236}">
                <a16:creationId xmlns:a16="http://schemas.microsoft.com/office/drawing/2014/main" id="{4056F719-A3A4-4B4B-961C-364BAC4ADD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481AB66-F86A-45B7-9480-DF4F71375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4ADCBD0-7BE8-4295-B9A1-D7C786733E6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9B839AA-5180-4EA3-8436-F499ABEDF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8AAF3DE-0E66-42C4-8C61-11F58830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0B078021-DC4C-433D-A0AE-E9FA7370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80C7B78F-5FA4-458C-BD05-67ECD3D05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2BA9D34-C96E-4136-BCA8-BA4847FD7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28D8613-066F-4687-B024-9D815D7A2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3993F89-CDBC-48DB-A884-C5C676A2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AEAA3F9-8FA3-4A0A-B37D-B2EF0C186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41066E5E-7EA9-449D-9F7C-0A7965725F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85C3E333-1D9B-451F-9458-143A62A68C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F8034A1F-369D-4EEF-B610-649DBDB29F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20ECBF2A-43F7-4EB6-B80D-BF185BDBC8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76E8A852-4FC9-4C95-954D-205B1C179B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E079379-9BFB-4E2F-AEE0-EA6DA9412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3780C5F-7F55-4C8D-B8F5-4BDD167437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83E0FBDA-E373-4E0F-80FC-9510D5774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2677446-2A30-4AF0-B0AA-868D0314C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2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094E-579F-4DA9-9182-184F35D0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36EAD-0377-40FA-9D5D-32766C778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1FE01D4-28AF-4D9E-ABBE-188F1A9615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1BBBBBA-84E6-4C73-A3C6-B3AA389721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7CA86-390B-4B5F-9BFF-07DDF9DC28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8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E6DE1-85B9-429D-A5BC-0F9A476EC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5B955-4D8F-4B25-8CE2-2AA73F292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CB02AF6-92F3-48C3-8663-8D99A4C3C1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1A717C8-DBD0-4B36-8701-00EE00933F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DE482-DDFB-41FC-A900-2D51A19C8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CAB5-7EF2-4EA7-9DAF-26B4A7C6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DA5E-BA60-4D8A-A7AB-6635EE82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6B90DDA-84F8-4810-A586-1B04F0A966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0D53384-5E87-4889-8898-E0949FAA7A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39627-D755-4F4B-A0C6-F54D12966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2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13FC-5843-4D8D-8D23-97F9C7B0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2315-DC80-4B3A-BD25-6119B7F2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B1E9872-2092-40C6-8DF2-A72524BE44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3238FBF-E0FD-4B63-AB95-1C2756C266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C37F0-025A-4B85-82D0-BACDDCA33F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96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DF0B-05DF-475D-88AF-75D24B96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F251-A4E9-40BE-BC5F-0DEB6D8B8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6E811-9550-466E-9C9F-838AD0177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69B3BFC-7B5D-4D8E-923A-F7A01D4B88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0036CB-7EAB-411B-9332-0F6670EEA5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0C2AD-395D-4276-A24A-BA6688EBCB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37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9558-5618-47C0-A29D-E479575D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4D0D6-39FD-4955-B987-43C9C0B3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F79C0-36CE-460D-884E-52054C27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6F02D-3D5C-46C5-9DD6-5E55ACAF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60199-4B6A-448F-A5A5-378EED617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A635C68-FE43-40D8-A824-25131F678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493A3F8-F405-4068-B132-3CD735749C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8CDAA-DCD3-470C-85A5-0758032FB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28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D5A8-4586-4641-A60B-2AF574BE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C8C3DE0-7642-458E-BBEF-E4A5E1C698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B7C6344-3858-413E-9DFF-356B5E1D00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A722-8173-4A7D-AAB3-D97969D52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7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4FC4C7C-D134-4E2D-922E-D5BBC6B798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03E7397E-E50D-466F-9DE9-EA3B921E3D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835F0-C428-47A0-BFE2-23A0EDA4E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49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0852-C452-44F9-9C72-6403B5AE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23C5-B0DB-4D4C-878B-858E2C91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9CAD6-B8FE-4CB8-B212-9ED7F0337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2CF391B-A2E8-4CE8-BC97-9CA49EB53A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189B9F3-C4E2-4931-B0C7-ABA84E5969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D41FC-F002-46F3-8DE8-0844D30078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8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D587-33AA-44C2-8A8D-42912D4A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17223-A0E6-43DE-A870-81CDDC865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5A208-BBE8-43C7-947A-40E8F8D21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9223DE9-B2CC-4483-AA1D-9D4318830B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F0C67E-D5C6-4564-BEE8-24B029E5DD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5EB7F-ED65-4F87-A2AD-0094EEFA1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09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CE055CCB-26E9-406E-84D0-509E6D6183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F6D5C62E-BEEF-4471-971C-0CFE0623A3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F7173C84-FD45-4807-9452-CD87E3399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ion.popescu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com/digitalguide/fileadmin/DigitalGuide/Downloads/ASCII-table-an-overview-of-all-ASCII-codes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" TargetMode="External"/><Relationship Id="rId2" Type="http://schemas.openxmlformats.org/officeDocument/2006/relationships/hyperlink" Target="https://en.wikipedia.org/wiki/Mail_transfer_agent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radar.com/best/best-email-clients#4-spike" TargetMode="External"/><Relationship Id="rId3" Type="http://schemas.openxmlformats.org/officeDocument/2006/relationships/hyperlink" Target="https://www.anrdoezrs.net/links/6361382/type/dlg/sid/trd-us-2530728122413936000/https:/www.emclient.com/purchase" TargetMode="External"/><Relationship Id="rId7" Type="http://schemas.openxmlformats.org/officeDocument/2006/relationships/hyperlink" Target="https://www.techradar.com/best/best-email-clients#3-thunderbir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chradar.com/best/best-email-clients#2-mail-for-windows-10" TargetMode="External"/><Relationship Id="rId5" Type="http://schemas.openxmlformats.org/officeDocument/2006/relationships/hyperlink" Target="https://www.techradar.com/best/best-email-clients#1-gmail" TargetMode="External"/><Relationship Id="rId4" Type="http://schemas.openxmlformats.org/officeDocument/2006/relationships/hyperlink" Target="https://mailbird.evyy.net/c/221109/264426/4274?subId1=trd-us-3963904757953139700&amp;u=https%3A%2F%2Fwww.getmailbird.com%2Fpricing%2F" TargetMode="External"/><Relationship Id="rId9" Type="http://schemas.openxmlformats.org/officeDocument/2006/relationships/hyperlink" Target="https://www.techradar.com/best/best-email-clients#5-slac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>
            <a:extLst>
              <a:ext uri="{FF2B5EF4-FFF2-40B4-BE49-F238E27FC236}">
                <a16:creationId xmlns:a16="http://schemas.microsoft.com/office/drawing/2014/main" id="{06D6C53D-1069-4BA5-B97E-476D39283C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099" name="Slide Number Placeholder 2">
            <a:extLst>
              <a:ext uri="{FF2B5EF4-FFF2-40B4-BE49-F238E27FC236}">
                <a16:creationId xmlns:a16="http://schemas.microsoft.com/office/drawing/2014/main" id="{E2A6FA40-8A51-4CBB-A8E1-E617DE9C20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115A44-AAE0-4642-9C8C-593E615B5FF2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4100" name="Line 2">
            <a:extLst>
              <a:ext uri="{FF2B5EF4-FFF2-40B4-BE49-F238E27FC236}">
                <a16:creationId xmlns:a16="http://schemas.microsoft.com/office/drawing/2014/main" id="{49654C58-505D-4840-8D33-DBC235C03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" y="2741613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981" name="Text Box 5">
            <a:extLst>
              <a:ext uri="{FF2B5EF4-FFF2-40B4-BE49-F238E27FC236}">
                <a16:creationId xmlns:a16="http://schemas.microsoft.com/office/drawing/2014/main" id="{D994708C-8197-4D12-954F-072C6D590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914400"/>
            <a:ext cx="505301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o-RO" alt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Poșta e</a:t>
            </a:r>
            <a:r>
              <a:rPr lang="en-US" altLang="en-US" sz="4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lectronic</a:t>
            </a:r>
            <a:r>
              <a:rPr lang="ro-RO" alt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ă</a:t>
            </a:r>
            <a:r>
              <a:rPr lang="en-US" alt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</a:p>
          <a:p>
            <a:pPr algn="ctr">
              <a:defRPr/>
            </a:pPr>
            <a:r>
              <a:rPr lang="en-US" alt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SMTP, POP, IMAP</a:t>
            </a:r>
          </a:p>
        </p:txBody>
      </p:sp>
      <p:sp>
        <p:nvSpPr>
          <p:cNvPr id="4104" name="Text Box 6">
            <a:extLst>
              <a:ext uri="{FF2B5EF4-FFF2-40B4-BE49-F238E27FC236}">
                <a16:creationId xmlns:a16="http://schemas.microsoft.com/office/drawing/2014/main" id="{2F70F189-2DB4-4B1C-B2F8-F49B6AC9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4105" name="Picture 7">
            <a:extLst>
              <a:ext uri="{FF2B5EF4-FFF2-40B4-BE49-F238E27FC236}">
                <a16:creationId xmlns:a16="http://schemas.microsoft.com/office/drawing/2014/main" id="{E298CCC5-CD8A-4E34-A3C4-4BE38BFA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90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" name="Rectangle 8">
            <a:extLst>
              <a:ext uri="{FF2B5EF4-FFF2-40B4-BE49-F238E27FC236}">
                <a16:creationId xmlns:a16="http://schemas.microsoft.com/office/drawing/2014/main" id="{A9FD00C1-2D30-4B13-8696-D06CA04B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25900"/>
            <a:ext cx="8534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Cunoașterea arhitecturii serviciului de poștă electronică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Cunoașterea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func</a:t>
            </a:r>
            <a:r>
              <a:rPr lang="ro-RO" altLang="en-US" sz="2400" i="1" dirty="0">
                <a:latin typeface="Times New Roman" panose="02020603050405020304" pitchFamily="18" charset="0"/>
              </a:rPr>
              <a:t>țiilor și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formatelor unui </a:t>
            </a:r>
            <a:r>
              <a:rPr lang="en-US" altLang="en-US" sz="2400" i="1" dirty="0">
                <a:latin typeface="Times New Roman" panose="02020603050405020304" pitchFamily="18" charset="0"/>
              </a:rPr>
              <a:t>user agent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Înțelegerea</a:t>
            </a:r>
            <a:r>
              <a:rPr lang="en-US" altLang="en-US" sz="2400" i="1" dirty="0">
                <a:latin typeface="Times New Roman" panose="02020603050405020304" pitchFamily="18" charset="0"/>
              </a:rPr>
              <a:t> MIME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a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capabilit</a:t>
            </a:r>
            <a:r>
              <a:rPr lang="ro-RO" altLang="en-US" sz="2400" i="1" dirty="0">
                <a:latin typeface="Times New Roman" panose="02020603050405020304" pitchFamily="18" charset="0"/>
              </a:rPr>
              <a:t>ăților sale</a:t>
            </a:r>
          </a:p>
          <a:p>
            <a:pPr>
              <a:buFontTx/>
              <a:buChar char="•"/>
            </a:pPr>
            <a:r>
              <a:rPr lang="ro-RO" altLang="en-US" sz="2400" i="1" dirty="0">
                <a:latin typeface="Times New Roman" panose="02020603050405020304" pitchFamily="18" charset="0"/>
              </a:rPr>
              <a:t>Cunoașterea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func</a:t>
            </a:r>
            <a:r>
              <a:rPr lang="ro-RO" altLang="en-US" sz="2400" i="1" dirty="0">
                <a:latin typeface="Times New Roman" panose="02020603050405020304" pitchFamily="18" charset="0"/>
              </a:rPr>
              <a:t>țiilor și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formatelor unui </a:t>
            </a:r>
            <a:r>
              <a:rPr lang="en-US" altLang="en-US" sz="2400" i="1" dirty="0">
                <a:latin typeface="Times New Roman" panose="02020603050405020304" pitchFamily="18" charset="0"/>
              </a:rPr>
              <a:t>MTA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Cunoașterea rolurilor </a:t>
            </a:r>
            <a:r>
              <a:rPr lang="en-US" altLang="en-US" sz="2400" i="1" dirty="0">
                <a:latin typeface="Times New Roman" panose="02020603050405020304" pitchFamily="18" charset="0"/>
              </a:rPr>
              <a:t>POP3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</a:t>
            </a:r>
            <a:r>
              <a:rPr lang="en-US" altLang="en-US" sz="2400" i="1" dirty="0">
                <a:latin typeface="Times New Roman" panose="02020603050405020304" pitchFamily="18" charset="0"/>
              </a:rPr>
              <a:t> IMAP4</a:t>
            </a:r>
          </a:p>
        </p:txBody>
      </p:sp>
      <p:sp>
        <p:nvSpPr>
          <p:cNvPr id="4107" name="Rectangle 9">
            <a:extLst>
              <a:ext uri="{FF2B5EF4-FFF2-40B4-BE49-F238E27FC236}">
                <a16:creationId xmlns:a16="http://schemas.microsoft.com/office/drawing/2014/main" id="{D7F67D0E-724B-45C8-806B-A01FDA83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41613"/>
            <a:ext cx="76962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Ob</a:t>
            </a:r>
            <a:r>
              <a:rPr lang="ro-RO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36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ective</a:t>
            </a: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>
            <a:extLst>
              <a:ext uri="{FF2B5EF4-FFF2-40B4-BE49-F238E27FC236}">
                <a16:creationId xmlns:a16="http://schemas.microsoft.com/office/drawing/2014/main" id="{B3160683-41B9-40A2-9291-BBB0F88DF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9459" name="Slide Number Placeholder 2">
            <a:extLst>
              <a:ext uri="{FF2B5EF4-FFF2-40B4-BE49-F238E27FC236}">
                <a16:creationId xmlns:a16="http://schemas.microsoft.com/office/drawing/2014/main" id="{FA603C86-E61B-4131-8B88-E0064EA41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6DCE91-2749-423B-81E1-4E4AD65F4719}" type="slidenum">
              <a:rPr lang="en-US" altLang="en-US" b="0"/>
              <a:pPr/>
              <a:t>10</a:t>
            </a:fld>
            <a:endParaRPr lang="en-US" altLang="en-US" b="0"/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F5CE4BF6-8DD4-4C86-BE2B-9B1CFEE0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1274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2400" i="1" dirty="0">
                <a:latin typeface="Times New Roman" panose="02020603050405020304" pitchFamily="18" charset="0"/>
              </a:rPr>
              <a:t>Format</a:t>
            </a:r>
            <a:r>
              <a:rPr lang="ro-RO" altLang="en-US" sz="2400" i="1" dirty="0">
                <a:latin typeface="Times New Roman" panose="02020603050405020304" pitchFamily="18" charset="0"/>
              </a:rPr>
              <a:t>ul unui </a:t>
            </a:r>
            <a:r>
              <a:rPr lang="en-US" altLang="en-US" sz="2400" i="1" dirty="0">
                <a:latin typeface="Times New Roman" panose="02020603050405020304" pitchFamily="18" charset="0"/>
              </a:rPr>
              <a:t>email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3CA511C-6B72-4A43-AD2D-42F5DB010F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FE79F773-FFF0-4E3B-AC6B-908F7FFF37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52739DCC-7E86-4DBE-8CAD-F62D0502CC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9464" name="Rectangle 6">
            <a:extLst>
              <a:ext uri="{FF2B5EF4-FFF2-40B4-BE49-F238E27FC236}">
                <a16:creationId xmlns:a16="http://schemas.microsoft.com/office/drawing/2014/main" id="{410ED83C-6D09-4662-86CC-1ABFC8A42A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9465" name="Rectangle 7">
            <a:extLst>
              <a:ext uri="{FF2B5EF4-FFF2-40B4-BE49-F238E27FC236}">
                <a16:creationId xmlns:a16="http://schemas.microsoft.com/office/drawing/2014/main" id="{6C8B179C-6203-43FE-B619-90BF8CDB06C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9466" name="Rectangle 8">
            <a:extLst>
              <a:ext uri="{FF2B5EF4-FFF2-40B4-BE49-F238E27FC236}">
                <a16:creationId xmlns:a16="http://schemas.microsoft.com/office/drawing/2014/main" id="{8D642567-E146-4DC6-A134-DA4D166278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9467" name="Rectangle 9">
            <a:extLst>
              <a:ext uri="{FF2B5EF4-FFF2-40B4-BE49-F238E27FC236}">
                <a16:creationId xmlns:a16="http://schemas.microsoft.com/office/drawing/2014/main" id="{1E19DE11-B67B-4D08-91A4-EC867295F0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354B6-F5BD-4602-8BC6-1CA232D1D0DF}"/>
              </a:ext>
            </a:extLst>
          </p:cNvPr>
          <p:cNvSpPr/>
          <p:nvPr/>
        </p:nvSpPr>
        <p:spPr>
          <a:xfrm>
            <a:off x="804863" y="991135"/>
            <a:ext cx="768984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>
                <a:latin typeface="ArialMT"/>
              </a:rPr>
              <a:t>Un </a:t>
            </a:r>
            <a:r>
              <a:rPr lang="en-US" sz="2000" b="0" i="0" u="none" strike="noStrike" baseline="0" dirty="0" err="1">
                <a:latin typeface="ArialMT"/>
              </a:rPr>
              <a:t>mesaj</a:t>
            </a:r>
            <a:r>
              <a:rPr lang="en-US" sz="2000" b="0" i="0" u="none" strike="noStrike" baseline="0" dirty="0">
                <a:latin typeface="ArialMT"/>
              </a:rPr>
              <a:t> de </a:t>
            </a:r>
            <a:r>
              <a:rPr lang="en-US" sz="2000" b="0" i="0" u="none" strike="noStrike" baseline="0" dirty="0" err="1">
                <a:latin typeface="ArialMT"/>
              </a:rPr>
              <a:t>posta</a:t>
            </a:r>
            <a:r>
              <a:rPr lang="en-US" sz="2000" b="0" i="0" u="none" strike="noStrike" baseline="0" dirty="0">
                <a:latin typeface="ArialMT"/>
              </a:rPr>
              <a:t> electronica </a:t>
            </a:r>
            <a:r>
              <a:rPr lang="en-US" sz="2000" b="0" i="0" u="none" strike="noStrike" baseline="0" dirty="0" err="1">
                <a:latin typeface="ArialMT"/>
              </a:rPr>
              <a:t>este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compus</a:t>
            </a:r>
            <a:r>
              <a:rPr lang="en-US" sz="2000" b="0" i="0" u="none" strike="noStrike" baseline="0" dirty="0">
                <a:latin typeface="ArialMT"/>
              </a:rPr>
              <a:t> din </a:t>
            </a:r>
            <a:r>
              <a:rPr lang="en-US" sz="2000" b="0" i="0" u="none" strike="noStrike" baseline="0" dirty="0" err="1">
                <a:latin typeface="ArialMT"/>
              </a:rPr>
              <a:t>doua</a:t>
            </a:r>
            <a:r>
              <a:rPr lang="ro-RO" sz="2000" b="0" dirty="0">
                <a:latin typeface="ArialMT"/>
              </a:rPr>
              <a:t> </a:t>
            </a:r>
            <a:r>
              <a:rPr lang="en-US" sz="2000" b="0" i="0" u="none" strike="noStrike" baseline="0" dirty="0">
                <a:latin typeface="ArialMT"/>
              </a:rPr>
              <a:t>sec</a:t>
            </a:r>
            <a:r>
              <a:rPr lang="ro-RO" sz="2000" b="0" i="0" u="none" strike="noStrike" baseline="0" dirty="0">
                <a:latin typeface="ArialMT"/>
              </a:rPr>
              <a:t>ț</a:t>
            </a:r>
            <a:r>
              <a:rPr lang="en-US" sz="2000" b="0" i="0" u="none" strike="noStrike" baseline="0" dirty="0" err="1">
                <a:latin typeface="ArialMT"/>
              </a:rPr>
              <a:t>iuni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i="0" u="none" strike="noStrike" baseline="0" dirty="0" err="1">
                <a:latin typeface="ArialMT"/>
              </a:rPr>
              <a:t>Antetul</a:t>
            </a:r>
            <a:r>
              <a:rPr lang="en-US" sz="2000" i="0" u="none" strike="noStrike" baseline="0" dirty="0">
                <a:latin typeface="ArialMT"/>
              </a:rPr>
              <a:t> </a:t>
            </a:r>
            <a:r>
              <a:rPr lang="en-US" sz="2000" i="0" u="none" strike="noStrike" baseline="0" dirty="0" err="1">
                <a:latin typeface="ArialMT"/>
              </a:rPr>
              <a:t>mesajului</a:t>
            </a:r>
            <a:endParaRPr lang="en-US" sz="2000" i="0" u="none" strike="noStrike" baseline="0" dirty="0">
              <a:latin typeface="ArialMT"/>
            </a:endParaRPr>
          </a:p>
          <a:p>
            <a:pPr algn="just">
              <a:spcBef>
                <a:spcPts val="600"/>
              </a:spcBef>
            </a:pPr>
            <a:r>
              <a:rPr lang="en-US" sz="2000" i="0" u="none" strike="noStrike" baseline="0" dirty="0" err="1">
                <a:latin typeface="ArialMT"/>
              </a:rPr>
              <a:t>Corpul</a:t>
            </a:r>
            <a:r>
              <a:rPr lang="en-US" sz="2000" i="0" u="none" strike="noStrike" baseline="0" dirty="0">
                <a:latin typeface="ArialMT"/>
              </a:rPr>
              <a:t> </a:t>
            </a:r>
            <a:r>
              <a:rPr lang="en-US" sz="2000" i="0" u="none" strike="noStrike" baseline="0" dirty="0" err="1">
                <a:latin typeface="ArialMT"/>
              </a:rPr>
              <a:t>mesajului</a:t>
            </a:r>
            <a:endParaRPr lang="en-US" sz="2000" i="0" u="none" strike="noStrike" baseline="0" dirty="0">
              <a:latin typeface="ArialMT"/>
            </a:endParaRPr>
          </a:p>
          <a:p>
            <a:pPr algn="just">
              <a:spcBef>
                <a:spcPts val="600"/>
              </a:spcBef>
            </a:pPr>
            <a:r>
              <a:rPr lang="it-IT" sz="2000" b="0" i="0" u="none" strike="noStrike" baseline="0" dirty="0">
                <a:latin typeface="ArialMT"/>
              </a:rPr>
              <a:t>• Antetul mesajul</a:t>
            </a:r>
            <a:r>
              <a:rPr lang="ro-RO" sz="2000" b="0" i="0" u="none" strike="noStrike" baseline="0" dirty="0">
                <a:latin typeface="ArialMT"/>
              </a:rPr>
              <a:t>ului</a:t>
            </a:r>
            <a:r>
              <a:rPr lang="it-IT" sz="2000" b="0" i="0" u="none" strike="noStrike" baseline="0" dirty="0">
                <a:latin typeface="ArialMT"/>
              </a:rPr>
              <a:t> con</a:t>
            </a:r>
            <a:r>
              <a:rPr lang="ro-RO" sz="2000" b="0" i="0" u="none" strike="noStrike" baseline="0" dirty="0">
                <a:latin typeface="ArialMT"/>
              </a:rPr>
              <a:t>ț</a:t>
            </a:r>
            <a:r>
              <a:rPr lang="it-IT" sz="2000" b="0" i="0" u="none" strike="noStrike" baseline="0" dirty="0">
                <a:latin typeface="ArialMT"/>
              </a:rPr>
              <a:t>ine diverse c</a:t>
            </a:r>
            <a:r>
              <a:rPr lang="ro-RO" sz="2000" b="0" i="0" u="none" strike="noStrike" baseline="0" dirty="0">
                <a:latin typeface="ArialMT"/>
              </a:rPr>
              <a:t>â</a:t>
            </a:r>
            <a:r>
              <a:rPr lang="it-IT" sz="2000" b="0" i="0" u="none" strike="noStrike" baseline="0" dirty="0">
                <a:latin typeface="ArialMT"/>
              </a:rPr>
              <a:t>mpuri, dintre care:</a:t>
            </a:r>
          </a:p>
          <a:p>
            <a:pPr algn="just">
              <a:spcBef>
                <a:spcPts val="600"/>
              </a:spcBef>
            </a:pPr>
            <a:r>
              <a:rPr lang="pt-BR" sz="2000" b="0" i="0" u="none" strike="noStrike" baseline="0" dirty="0">
                <a:latin typeface="ArialMT"/>
              </a:rPr>
              <a:t>– </a:t>
            </a:r>
            <a:r>
              <a:rPr lang="pt-BR" sz="2000" dirty="0">
                <a:latin typeface="Arial-BoldMT"/>
              </a:rPr>
              <a:t>From</a:t>
            </a:r>
            <a:r>
              <a:rPr lang="pt-BR" sz="2000" b="0" i="0" u="none" strike="noStrike" baseline="0" dirty="0">
                <a:latin typeface="ArialMT"/>
              </a:rPr>
              <a:t>: adresa e-mail a expeditorului</a:t>
            </a: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– </a:t>
            </a:r>
            <a:r>
              <a:rPr lang="en-US" sz="2000" dirty="0">
                <a:latin typeface="Arial-BoldMT"/>
              </a:rPr>
              <a:t>To</a:t>
            </a:r>
            <a:r>
              <a:rPr lang="en-US" sz="2000" b="0" i="0" u="none" strike="noStrike" baseline="0" dirty="0">
                <a:latin typeface="ArialMT"/>
              </a:rPr>
              <a:t>: </a:t>
            </a:r>
            <a:r>
              <a:rPr lang="en-US" sz="2000" b="0" i="0" u="none" strike="noStrike" baseline="0" dirty="0" err="1">
                <a:latin typeface="ArialMT"/>
              </a:rPr>
              <a:t>adresa</a:t>
            </a:r>
            <a:r>
              <a:rPr lang="en-US" sz="2000" b="0" i="0" u="none" strike="noStrike" baseline="0" dirty="0">
                <a:latin typeface="ArialMT"/>
              </a:rPr>
              <a:t> e-mail a </a:t>
            </a:r>
            <a:r>
              <a:rPr lang="en-US" sz="2000" b="0" i="0" u="none" strike="noStrike" baseline="0" dirty="0" err="1">
                <a:latin typeface="ArialMT"/>
              </a:rPr>
              <a:t>destinatarului</a:t>
            </a:r>
            <a:endParaRPr lang="en-US" sz="2000" b="0" i="0" u="none" strike="noStrike" baseline="0" dirty="0">
              <a:latin typeface="ArialMT"/>
            </a:endParaRP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– </a:t>
            </a:r>
            <a:r>
              <a:rPr lang="en-US" sz="2000" dirty="0">
                <a:latin typeface="Arial-BoldMT"/>
              </a:rPr>
              <a:t>Subject</a:t>
            </a:r>
            <a:r>
              <a:rPr lang="en-US" sz="2000" b="0" i="0" u="none" strike="noStrike" baseline="0" dirty="0">
                <a:latin typeface="ArialMT"/>
              </a:rPr>
              <a:t>: o </a:t>
            </a:r>
            <a:r>
              <a:rPr lang="en-US" sz="2000" b="0" i="0" u="none" strike="noStrike" baseline="0" dirty="0" err="1">
                <a:latin typeface="ArialMT"/>
              </a:rPr>
              <a:t>scurt</a:t>
            </a:r>
            <a:r>
              <a:rPr lang="ro-RO" sz="2000" b="0" dirty="0">
                <a:latin typeface="ArialMT"/>
              </a:rPr>
              <a:t>ă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descriere</a:t>
            </a:r>
            <a:r>
              <a:rPr lang="en-US" sz="2000" b="0" i="0" u="none" strike="noStrike" baseline="0" dirty="0">
                <a:latin typeface="ArialMT"/>
              </a:rPr>
              <a:t> a con</a:t>
            </a:r>
            <a:r>
              <a:rPr lang="ro-RO" sz="2000" b="0" i="0" u="none" strike="noStrike" baseline="0" dirty="0">
                <a:latin typeface="ArialMT"/>
              </a:rPr>
              <a:t>ț</a:t>
            </a:r>
            <a:r>
              <a:rPr lang="en-US" sz="2000" b="0" i="0" u="none" strike="noStrike" baseline="0" dirty="0" err="1">
                <a:latin typeface="ArialMT"/>
              </a:rPr>
              <a:t>inutului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mesajului</a:t>
            </a:r>
            <a:endParaRPr lang="en-US" sz="2000" b="0" i="0" u="none" strike="noStrike" baseline="0" dirty="0">
              <a:latin typeface="ArialMT"/>
            </a:endParaRP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– </a:t>
            </a:r>
            <a:r>
              <a:rPr lang="en-US" sz="2000" dirty="0">
                <a:latin typeface="Arial-BoldMT"/>
              </a:rPr>
              <a:t>Cc</a:t>
            </a:r>
            <a:r>
              <a:rPr lang="en-US" sz="2000" b="0" i="0" u="none" strike="noStrike" baseline="0" dirty="0">
                <a:latin typeface="ArialMT"/>
              </a:rPr>
              <a:t>: carbon copy</a:t>
            </a: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– </a:t>
            </a:r>
            <a:r>
              <a:rPr lang="en-US" sz="2000" dirty="0">
                <a:latin typeface="Arial-BoldMT"/>
              </a:rPr>
              <a:t>Bcc</a:t>
            </a:r>
            <a:r>
              <a:rPr lang="en-US" sz="2000" b="0" i="0" u="none" strike="noStrike" baseline="0" dirty="0">
                <a:latin typeface="ArialMT"/>
              </a:rPr>
              <a:t>: blind carbon copy</a:t>
            </a:r>
          </a:p>
          <a:p>
            <a:pPr algn="just">
              <a:spcBef>
                <a:spcPts val="600"/>
              </a:spcBef>
            </a:pPr>
            <a:r>
              <a:rPr lang="it-IT" sz="2000" b="0" i="0" u="none" strike="noStrike" baseline="0" dirty="0">
                <a:latin typeface="ArialMT"/>
              </a:rPr>
              <a:t>• Trebuie avut </a:t>
            </a:r>
            <a:r>
              <a:rPr lang="ro-RO" sz="2000" b="0" i="0" u="none" strike="noStrike" baseline="0" dirty="0">
                <a:latin typeface="ArialMT"/>
              </a:rPr>
              <a:t>î</a:t>
            </a:r>
            <a:r>
              <a:rPr lang="it-IT" sz="2000" b="0" i="0" u="none" strike="noStrike" baseline="0" dirty="0">
                <a:latin typeface="ArialMT"/>
              </a:rPr>
              <a:t>n vedere faptul c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it-IT" sz="2000" b="0" i="0" u="none" strike="noStrike" baseline="0" dirty="0">
                <a:latin typeface="ArialMT"/>
              </a:rPr>
              <a:t> adresa e-mail precizat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ro-RO" sz="2000" b="0" dirty="0">
                <a:latin typeface="ArialMT"/>
              </a:rPr>
              <a:t> </a:t>
            </a:r>
            <a:r>
              <a:rPr lang="pt-BR" sz="2000" b="0" i="0" u="none" strike="noStrike" baseline="0" dirty="0">
                <a:latin typeface="ArialMT"/>
              </a:rPr>
              <a:t>de c</a:t>
            </a:r>
            <a:r>
              <a:rPr lang="ro-RO" sz="2000" b="0" i="0" u="none" strike="noStrike" baseline="0" dirty="0">
                <a:latin typeface="ArialMT"/>
              </a:rPr>
              <a:t>â</a:t>
            </a:r>
            <a:r>
              <a:rPr lang="pt-BR" sz="2000" b="0" i="0" u="none" strike="noStrike" baseline="0" dirty="0">
                <a:latin typeface="ArialMT"/>
              </a:rPr>
              <a:t>mpul </a:t>
            </a:r>
            <a:r>
              <a:rPr lang="pt-BR" sz="2000" dirty="0">
                <a:latin typeface="Arial-BoldMT"/>
              </a:rPr>
              <a:t>To </a:t>
            </a:r>
            <a:r>
              <a:rPr lang="pt-BR" sz="2000" b="0" i="0" u="none" strike="noStrike" baseline="0" dirty="0">
                <a:latin typeface="ArialMT"/>
              </a:rPr>
              <a:t>nu este neaparat adresa de e-mail</a:t>
            </a:r>
            <a:r>
              <a:rPr lang="ro-RO" sz="2000" b="0" i="0" u="none" strike="noStrike" baseline="0" dirty="0">
                <a:latin typeface="ArialMT"/>
              </a:rPr>
              <a:t> a </a:t>
            </a:r>
            <a:r>
              <a:rPr lang="en-US" sz="2000" b="0" i="0" u="none" strike="noStrike" baseline="0" dirty="0" err="1">
                <a:latin typeface="ArialMT"/>
              </a:rPr>
              <a:t>expeditorului</a:t>
            </a:r>
            <a:r>
              <a:rPr lang="en-US" sz="2000" b="0" i="0" u="none" strike="noStrike" baseline="0" dirty="0">
                <a:latin typeface="ArialMT"/>
              </a:rPr>
              <a:t>; </a:t>
            </a:r>
            <a:r>
              <a:rPr lang="en-US" sz="2000" b="0" i="0" u="none" strike="noStrike" baseline="0" dirty="0" err="1">
                <a:latin typeface="ArialMT"/>
              </a:rPr>
              <a:t>sursa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mesajului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este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cea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precizat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en-US" sz="2000" b="0" i="0" u="none" strike="noStrike" baseline="0" dirty="0">
                <a:latin typeface="ArialMT"/>
              </a:rPr>
              <a:t> de</a:t>
            </a:r>
            <a:r>
              <a:rPr lang="ro-RO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protocolul</a:t>
            </a:r>
            <a:r>
              <a:rPr lang="en-US" sz="2000" b="0" i="0" u="none" strike="noStrike" baseline="0" dirty="0">
                <a:latin typeface="ArialMT"/>
              </a:rPr>
              <a:t> SMTP</a:t>
            </a:r>
          </a:p>
          <a:p>
            <a:pPr algn="just">
              <a:spcBef>
                <a:spcPts val="600"/>
              </a:spcBef>
            </a:pPr>
            <a:r>
              <a:rPr lang="es-ES" sz="2000" b="0" i="0" u="none" strike="noStrike" baseline="0" dirty="0">
                <a:latin typeface="ArialMT"/>
              </a:rPr>
              <a:t>• </a:t>
            </a:r>
            <a:r>
              <a:rPr lang="es-ES" sz="2000" b="0" i="0" u="none" strike="noStrike" baseline="0" dirty="0" err="1">
                <a:latin typeface="ArialMT"/>
              </a:rPr>
              <a:t>Acelasi</a:t>
            </a:r>
            <a:r>
              <a:rPr lang="es-ES" sz="2000" b="0" i="0" u="none" strike="noStrike" baseline="0" dirty="0">
                <a:latin typeface="ArialMT"/>
              </a:rPr>
              <a:t> </a:t>
            </a:r>
            <a:r>
              <a:rPr lang="es-ES" sz="2000" b="0" i="0" u="none" strike="noStrike" baseline="0" dirty="0" err="1">
                <a:latin typeface="ArialMT"/>
              </a:rPr>
              <a:t>lucru</a:t>
            </a:r>
            <a:r>
              <a:rPr lang="es-ES" sz="2000" b="0" i="0" u="none" strike="noStrike" baseline="0" dirty="0">
                <a:latin typeface="ArialMT"/>
              </a:rPr>
              <a:t> este </a:t>
            </a:r>
            <a:r>
              <a:rPr lang="es-ES" sz="2000" b="0" i="0" u="none" strike="noStrike" baseline="0" dirty="0" err="1">
                <a:latin typeface="ArialMT"/>
              </a:rPr>
              <a:t>valabil</a:t>
            </a:r>
            <a:r>
              <a:rPr lang="es-ES" sz="2000" b="0" i="0" u="none" strike="noStrike" baseline="0" dirty="0">
                <a:latin typeface="ArialMT"/>
              </a:rPr>
              <a:t> </a:t>
            </a:r>
            <a:r>
              <a:rPr lang="ro-RO" sz="2000" b="0" i="0" u="none" strike="noStrike" baseline="0" dirty="0">
                <a:latin typeface="ArialMT"/>
              </a:rPr>
              <a:t>ș</a:t>
            </a:r>
            <a:r>
              <a:rPr lang="es-ES" sz="2000" b="0" i="0" u="none" strike="noStrike" baseline="0" dirty="0">
                <a:latin typeface="ArialMT"/>
              </a:rPr>
              <a:t>i </a:t>
            </a:r>
            <a:r>
              <a:rPr lang="es-ES" sz="2000" b="0" i="0" u="none" strike="noStrike" baseline="0" dirty="0" err="1">
                <a:latin typeface="ArialMT"/>
              </a:rPr>
              <a:t>pentru</a:t>
            </a:r>
            <a:r>
              <a:rPr lang="es-ES" sz="2000" b="0" i="0" u="none" strike="noStrike" baseline="0" dirty="0">
                <a:latin typeface="ArialMT"/>
              </a:rPr>
              <a:t> c</a:t>
            </a:r>
            <a:r>
              <a:rPr lang="ro-RO" sz="2000" b="0" i="0" u="none" strike="noStrike" baseline="0" dirty="0">
                <a:latin typeface="ArialMT"/>
              </a:rPr>
              <a:t>â</a:t>
            </a:r>
            <a:r>
              <a:rPr lang="es-ES" sz="2000" b="0" i="0" u="none" strike="noStrike" baseline="0" dirty="0" err="1">
                <a:latin typeface="ArialMT"/>
              </a:rPr>
              <a:t>mpul</a:t>
            </a:r>
            <a:r>
              <a:rPr lang="es-ES" sz="2000" b="0" i="0" u="none" strike="noStrike" baseline="0" dirty="0">
                <a:latin typeface="ArialMT"/>
              </a:rPr>
              <a:t> </a:t>
            </a:r>
            <a:r>
              <a:rPr lang="es-ES" sz="2000" dirty="0" err="1">
                <a:latin typeface="Arial-BoldMT"/>
              </a:rPr>
              <a:t>From</a:t>
            </a:r>
            <a:r>
              <a:rPr lang="es-ES" sz="2000" b="0" i="0" u="none" strike="noStrike" baseline="0" dirty="0">
                <a:latin typeface="ArialMT"/>
              </a:rPr>
              <a:t>; se</a:t>
            </a:r>
            <a:r>
              <a:rPr lang="ro-RO" sz="2000" b="0" i="0" u="none" strike="noStrike" baseline="0" dirty="0">
                <a:latin typeface="ArialMT"/>
              </a:rPr>
              <a:t> </a:t>
            </a:r>
            <a:r>
              <a:rPr lang="it-IT" sz="2000" b="0" i="0" u="none" strike="noStrike" baseline="0" dirty="0">
                <a:latin typeface="ArialMT"/>
              </a:rPr>
              <a:t>poate, astfel, falsifica identitatea expeditorului </a:t>
            </a:r>
            <a:r>
              <a:rPr lang="ro-RO" sz="2000" b="0" i="0" u="none" strike="noStrike" baseline="0" dirty="0">
                <a:latin typeface="ArialMT"/>
              </a:rPr>
              <a:t>(</a:t>
            </a:r>
            <a:r>
              <a:rPr lang="it-IT" sz="2000" b="0" i="0" u="none" strike="noStrike" baseline="0" dirty="0">
                <a:latin typeface="ArialMT"/>
              </a:rPr>
              <a:t>spoofing)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6173548C-FD3E-40BC-87E0-3FFCEAA1A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0483" name="Slide Number Placeholder 2">
            <a:extLst>
              <a:ext uri="{FF2B5EF4-FFF2-40B4-BE49-F238E27FC236}">
                <a16:creationId xmlns:a16="http://schemas.microsoft.com/office/drawing/2014/main" id="{11CAC38C-01AF-4E4D-AF81-B92764BEB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983361-15A0-4DE2-A34C-2835E723EEB5}" type="slidenum">
              <a:rPr lang="en-US" altLang="en-US" b="0"/>
              <a:pPr/>
              <a:t>11</a:t>
            </a:fld>
            <a:endParaRPr lang="en-US" altLang="en-US" b="0"/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D08FC2CE-B34F-4997-9347-C5CD5EF90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Email address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F29C83B-D018-455D-86F1-A25B9AB881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31E7109A-D69D-4CC1-9AE3-DD01F981E3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87" name="Rectangle 5">
            <a:extLst>
              <a:ext uri="{FF2B5EF4-FFF2-40B4-BE49-F238E27FC236}">
                <a16:creationId xmlns:a16="http://schemas.microsoft.com/office/drawing/2014/main" id="{8D0AED99-504F-4B97-84A3-3F0574B11E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88" name="Rectangle 6">
            <a:extLst>
              <a:ext uri="{FF2B5EF4-FFF2-40B4-BE49-F238E27FC236}">
                <a16:creationId xmlns:a16="http://schemas.microsoft.com/office/drawing/2014/main" id="{1A4E7C22-E16C-4C50-922C-DCCF03480C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89" name="Rectangle 7">
            <a:extLst>
              <a:ext uri="{FF2B5EF4-FFF2-40B4-BE49-F238E27FC236}">
                <a16:creationId xmlns:a16="http://schemas.microsoft.com/office/drawing/2014/main" id="{5D656E70-5B18-42AF-9BD5-15CFEC22FA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90" name="Rectangle 8">
            <a:extLst>
              <a:ext uri="{FF2B5EF4-FFF2-40B4-BE49-F238E27FC236}">
                <a16:creationId xmlns:a16="http://schemas.microsoft.com/office/drawing/2014/main" id="{CF338278-A4D5-4B58-BF67-D793153232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0491" name="Rectangle 9">
            <a:extLst>
              <a:ext uri="{FF2B5EF4-FFF2-40B4-BE49-F238E27FC236}">
                <a16:creationId xmlns:a16="http://schemas.microsoft.com/office/drawing/2014/main" id="{037AC96A-55E1-4715-900C-84897E33E9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0492" name="Picture 10">
            <a:extLst>
              <a:ext uri="{FF2B5EF4-FFF2-40B4-BE49-F238E27FC236}">
                <a16:creationId xmlns:a16="http://schemas.microsoft.com/office/drawing/2014/main" id="{AB3A0076-AAD2-4C78-9F97-18A9C18F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48605"/>
            <a:ext cx="7794625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F3A32-DF54-4B61-9960-F85D23618959}"/>
              </a:ext>
            </a:extLst>
          </p:cNvPr>
          <p:cNvSpPr txBox="1"/>
          <p:nvPr/>
        </p:nvSpPr>
        <p:spPr>
          <a:xfrm>
            <a:off x="2362200" y="4217985"/>
            <a:ext cx="3286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Exemple de adrese de mail</a:t>
            </a:r>
          </a:p>
          <a:p>
            <a:endParaRPr lang="ro-RO" dirty="0"/>
          </a:p>
          <a:p>
            <a:r>
              <a:rPr lang="ro-RO" b="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ion.popescu@gmail.com</a:t>
            </a:r>
            <a:endParaRPr lang="ro-RO" b="0" u="sng" dirty="0"/>
          </a:p>
          <a:p>
            <a:endParaRPr lang="ro-RO" b="0" u="sng" dirty="0"/>
          </a:p>
          <a:p>
            <a:r>
              <a:rPr lang="ro-RO" b="0" u="sng" dirty="0"/>
              <a:t>dan.pascu@student.utm.ro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>
            <a:extLst>
              <a:ext uri="{FF2B5EF4-FFF2-40B4-BE49-F238E27FC236}">
                <a16:creationId xmlns:a16="http://schemas.microsoft.com/office/drawing/2014/main" id="{1709E769-61DC-4B9A-A37E-17BC058204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1507" name="Slide Number Placeholder 2">
            <a:extLst>
              <a:ext uri="{FF2B5EF4-FFF2-40B4-BE49-F238E27FC236}">
                <a16:creationId xmlns:a16="http://schemas.microsoft.com/office/drawing/2014/main" id="{443209AA-1996-418E-AC5B-4C5D89A75F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8570E2-6CDA-41B3-810E-6F1F4BA18F7C}" type="slidenum">
              <a:rPr lang="en-US" altLang="en-US" b="0"/>
              <a:pPr/>
              <a:t>12</a:t>
            </a:fld>
            <a:endParaRPr lang="en-US" altLang="en-US" b="0"/>
          </a:p>
        </p:txBody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5C11AA66-3C05-4691-956B-7C5B9B334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MIME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8E4CA652-EFA4-44BF-A61C-9E866A6BFD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688BFCEF-BDC5-4D21-81BE-4BE57D1E86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1" name="Rectangle 5">
            <a:extLst>
              <a:ext uri="{FF2B5EF4-FFF2-40B4-BE49-F238E27FC236}">
                <a16:creationId xmlns:a16="http://schemas.microsoft.com/office/drawing/2014/main" id="{CAE1ACA0-B03A-4B93-9DB0-DE8B656CB0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08AAA3E8-9146-4FB4-9584-29186DFE02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3" name="Rectangle 7">
            <a:extLst>
              <a:ext uri="{FF2B5EF4-FFF2-40B4-BE49-F238E27FC236}">
                <a16:creationId xmlns:a16="http://schemas.microsoft.com/office/drawing/2014/main" id="{E1AF4109-E78C-48AD-87F1-E90A41B728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4" name="Rectangle 8">
            <a:extLst>
              <a:ext uri="{FF2B5EF4-FFF2-40B4-BE49-F238E27FC236}">
                <a16:creationId xmlns:a16="http://schemas.microsoft.com/office/drawing/2014/main" id="{FA3D302C-86AC-4DDB-B29E-29E05EA954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1515" name="Rectangle 9">
            <a:extLst>
              <a:ext uri="{FF2B5EF4-FFF2-40B4-BE49-F238E27FC236}">
                <a16:creationId xmlns:a16="http://schemas.microsoft.com/office/drawing/2014/main" id="{6F43ACB0-DF62-4122-8556-B664A90A7E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1516" name="Picture 10">
            <a:extLst>
              <a:ext uri="{FF2B5EF4-FFF2-40B4-BE49-F238E27FC236}">
                <a16:creationId xmlns:a16="http://schemas.microsoft.com/office/drawing/2014/main" id="{DFAB15A8-4EB3-42E2-9A19-AC2970A3D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879475"/>
            <a:ext cx="7029450" cy="306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B2165-C9B0-4B64-8742-5EF6E504B7C7}"/>
              </a:ext>
            </a:extLst>
          </p:cNvPr>
          <p:cNvSpPr txBox="1"/>
          <p:nvPr/>
        </p:nvSpPr>
        <p:spPr>
          <a:xfrm>
            <a:off x="373856" y="4143891"/>
            <a:ext cx="839628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Multipurpose Internet Mail Extension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(MIME)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prop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Bell Communications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1991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extinderii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capabilit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ăților limitate inițial la fișiere (mesaje) 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 unui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alte formate de mesaj (imagini, audio, etc.)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un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permite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non-ASCII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să fie trimise prin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SMTP.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permite userilor să schimbe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feluri de fișiere 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Internet: audio, video,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program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codifică 127 de simboluri (cifre, litere mari, mici, alte caractere) în format de 7 cifre binare.  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 128 de caractere ASCII se pot vedea </a:t>
            </a:r>
            <a:r>
              <a:rPr lang="en-US" sz="1600" b="0" i="0" u="sng" dirty="0">
                <a:solidFill>
                  <a:srgbClr val="144C96"/>
                </a:solidFill>
                <a:effectLst/>
                <a:latin typeface="OpenSansRegular"/>
                <a:hlinkClick r:id="rId3" tooltip="Free ASCII PDF download"/>
              </a:rPr>
              <a:t>Free ASCII PDF download!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A84FB-56E8-4AE2-AE53-26CE98EAD2D9}"/>
              </a:ext>
            </a:extLst>
          </p:cNvPr>
          <p:cNvSpPr txBox="1"/>
          <p:nvPr/>
        </p:nvSpPr>
        <p:spPr>
          <a:xfrm>
            <a:off x="3848100" y="2191403"/>
            <a:ext cx="191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NVT - Network Virtual </a:t>
            </a:r>
          </a:p>
          <a:p>
            <a:r>
              <a:rPr lang="ro-RO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(v. slide 16)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1">
            <a:extLst>
              <a:ext uri="{FF2B5EF4-FFF2-40B4-BE49-F238E27FC236}">
                <a16:creationId xmlns:a16="http://schemas.microsoft.com/office/drawing/2014/main" id="{EF285376-C127-42BD-A856-4BCF0B4AA3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1BCB2505-1DB4-468A-9660-1C93F5BCB2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2E992A-8CC8-4704-BC91-E3AE6270184E}" type="slidenum">
              <a:rPr lang="en-US" altLang="en-US" b="0"/>
              <a:pPr/>
              <a:t>13</a:t>
            </a:fld>
            <a:endParaRPr lang="en-US" altLang="en-US" b="0"/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39CA2245-A6ED-4E16-94F9-260D5D4BC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i="1" dirty="0">
                <a:latin typeface="Times New Roman" panose="02020603050405020304" pitchFamily="18" charset="0"/>
              </a:rPr>
              <a:t>MIME header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32F49F62-87FF-463D-BB9A-5184C36F3A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DB2B6EF6-CFB3-410B-83FB-B1A04683D6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2535" name="Rectangle 5">
            <a:extLst>
              <a:ext uri="{FF2B5EF4-FFF2-40B4-BE49-F238E27FC236}">
                <a16:creationId xmlns:a16="http://schemas.microsoft.com/office/drawing/2014/main" id="{893895CD-B109-4466-BEAF-38257C2C31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3B65562C-49E1-48CE-8CE7-4891D6E92D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2537" name="Rectangle 7">
            <a:extLst>
              <a:ext uri="{FF2B5EF4-FFF2-40B4-BE49-F238E27FC236}">
                <a16:creationId xmlns:a16="http://schemas.microsoft.com/office/drawing/2014/main" id="{603A02DA-9F49-444C-9DF7-83C3629510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2538" name="Rectangle 8">
            <a:extLst>
              <a:ext uri="{FF2B5EF4-FFF2-40B4-BE49-F238E27FC236}">
                <a16:creationId xmlns:a16="http://schemas.microsoft.com/office/drawing/2014/main" id="{D11818DE-A669-49CA-8A6E-3117E5408F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2539" name="Rectangle 9">
            <a:extLst>
              <a:ext uri="{FF2B5EF4-FFF2-40B4-BE49-F238E27FC236}">
                <a16:creationId xmlns:a16="http://schemas.microsoft.com/office/drawing/2014/main" id="{AE2F6414-BD5D-41BD-8E28-6F9D7C7878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2540" name="Picture 10">
            <a:extLst>
              <a:ext uri="{FF2B5EF4-FFF2-40B4-BE49-F238E27FC236}">
                <a16:creationId xmlns:a16="http://schemas.microsoft.com/office/drawing/2014/main" id="{EA745966-5918-4E42-B890-0000A0DE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936293"/>
            <a:ext cx="71659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>
            <a:extLst>
              <a:ext uri="{FF2B5EF4-FFF2-40B4-BE49-F238E27FC236}">
                <a16:creationId xmlns:a16="http://schemas.microsoft.com/office/drawing/2014/main" id="{33942C07-B778-4A0B-BA33-A88CD5B94F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3555" name="Slide Number Placeholder 2">
            <a:extLst>
              <a:ext uri="{FF2B5EF4-FFF2-40B4-BE49-F238E27FC236}">
                <a16:creationId xmlns:a16="http://schemas.microsoft.com/office/drawing/2014/main" id="{361C2A2B-553E-4B33-B1FC-F6C8207A2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CD2BA3-989D-452C-AA1B-54CE2B0C5B94}" type="slidenum">
              <a:rPr lang="en-US" altLang="en-US" b="0"/>
              <a:pPr/>
              <a:t>14</a:t>
            </a:fld>
            <a:endParaRPr lang="en-US" altLang="en-US" b="0"/>
          </a:p>
        </p:txBody>
      </p:sp>
      <p:sp>
        <p:nvSpPr>
          <p:cNvPr id="504835" name="Text Box 3">
            <a:extLst>
              <a:ext uri="{FF2B5EF4-FFF2-40B4-BE49-F238E27FC236}">
                <a16:creationId xmlns:a16="http://schemas.microsoft.com/office/drawing/2014/main" id="{3B64A61C-28DE-4ABC-B2FB-35E5BD20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447800"/>
            <a:ext cx="5965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1 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Tipuri și subtipuri de date în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MIME</a:t>
            </a:r>
          </a:p>
        </p:txBody>
      </p:sp>
      <p:pic>
        <p:nvPicPr>
          <p:cNvPr id="23557" name="Picture 42">
            <a:extLst>
              <a:ext uri="{FF2B5EF4-FFF2-40B4-BE49-F238E27FC236}">
                <a16:creationId xmlns:a16="http://schemas.microsoft.com/office/drawing/2014/main" id="{DDC0A31B-EC71-42E6-A821-990105FAC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71675"/>
            <a:ext cx="8189913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>
            <a:extLst>
              <a:ext uri="{FF2B5EF4-FFF2-40B4-BE49-F238E27FC236}">
                <a16:creationId xmlns:a16="http://schemas.microsoft.com/office/drawing/2014/main" id="{ADA2AF8C-B069-4F11-8393-89896A6FB6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4579" name="Slide Number Placeholder 2">
            <a:extLst>
              <a:ext uri="{FF2B5EF4-FFF2-40B4-BE49-F238E27FC236}">
                <a16:creationId xmlns:a16="http://schemas.microsoft.com/office/drawing/2014/main" id="{6B965633-0CC0-4248-A141-9B66E01FF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66B288-E8BB-4649-80E9-C3E36DE07B4F}" type="slidenum">
              <a:rPr lang="en-US" altLang="en-US" b="0"/>
              <a:pPr/>
              <a:t>15</a:t>
            </a:fld>
            <a:endParaRPr lang="en-US" altLang="en-US" b="0"/>
          </a:p>
        </p:txBody>
      </p:sp>
      <p:sp>
        <p:nvSpPr>
          <p:cNvPr id="512002" name="Text Box 2">
            <a:extLst>
              <a:ext uri="{FF2B5EF4-FFF2-40B4-BE49-F238E27FC236}">
                <a16:creationId xmlns:a16="http://schemas.microsoft.com/office/drawing/2014/main" id="{F670D321-97D8-4A93-8188-9B43F8CA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990600"/>
            <a:ext cx="7470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1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Tipuri și subtipuri de date în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MIME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Continu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are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24581" name="Picture 4">
            <a:extLst>
              <a:ext uri="{FF2B5EF4-FFF2-40B4-BE49-F238E27FC236}">
                <a16:creationId xmlns:a16="http://schemas.microsoft.com/office/drawing/2014/main" id="{4E8AEE99-BC96-4BD5-A2DB-09ADF1A63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423988"/>
            <a:ext cx="8281987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>
            <a:extLst>
              <a:ext uri="{FF2B5EF4-FFF2-40B4-BE49-F238E27FC236}">
                <a16:creationId xmlns:a16="http://schemas.microsoft.com/office/drawing/2014/main" id="{94FE6356-252F-4B16-9920-827EA2625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5603" name="Slide Number Placeholder 2">
            <a:extLst>
              <a:ext uri="{FF2B5EF4-FFF2-40B4-BE49-F238E27FC236}">
                <a16:creationId xmlns:a16="http://schemas.microsoft.com/office/drawing/2014/main" id="{59BC356F-065B-4885-B08E-58D78B717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0FD317-34E3-47C6-B92A-3140675A1174}" type="slidenum">
              <a:rPr lang="en-US" altLang="en-US" b="0"/>
              <a:pPr/>
              <a:t>16</a:t>
            </a:fld>
            <a:endParaRPr lang="en-US" altLang="en-US" b="0"/>
          </a:p>
        </p:txBody>
      </p:sp>
      <p:sp>
        <p:nvSpPr>
          <p:cNvPr id="505859" name="Text Box 3">
            <a:extLst>
              <a:ext uri="{FF2B5EF4-FFF2-40B4-BE49-F238E27FC236}">
                <a16:creationId xmlns:a16="http://schemas.microsoft.com/office/drawing/2014/main" id="{4214575D-4A30-4CB7-A0B3-84707D96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14" y="909935"/>
            <a:ext cx="55905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2 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Codarea conținutului unui email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5605" name="Picture 41">
            <a:extLst>
              <a:ext uri="{FF2B5EF4-FFF2-40B4-BE49-F238E27FC236}">
                <a16:creationId xmlns:a16="http://schemas.microsoft.com/office/drawing/2014/main" id="{BE08937A-850D-44A3-832B-9AE1DB9D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371600"/>
            <a:ext cx="7769225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377735-F6FE-40AA-8799-FCD5436E914B}"/>
              </a:ext>
            </a:extLst>
          </p:cNvPr>
          <p:cNvSpPr txBox="1"/>
          <p:nvPr/>
        </p:nvSpPr>
        <p:spPr>
          <a:xfrm>
            <a:off x="914400" y="4419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NVT </a:t>
            </a:r>
            <a:r>
              <a:rPr lang="ro-RO" b="0" dirty="0"/>
              <a:t>este un </a:t>
            </a:r>
            <a:r>
              <a:rPr lang="en-US" b="0" dirty="0" err="1"/>
              <a:t>acron</a:t>
            </a:r>
            <a:r>
              <a:rPr lang="ro-RO" b="0" dirty="0"/>
              <a:t>i</a:t>
            </a:r>
            <a:r>
              <a:rPr lang="en-US" b="0" dirty="0"/>
              <a:t>m </a:t>
            </a:r>
            <a:r>
              <a:rPr lang="ro-RO" b="0" dirty="0"/>
              <a:t>pentru</a:t>
            </a:r>
            <a:r>
              <a:rPr lang="en-US" dirty="0"/>
              <a:t> Network Virtual Terminal</a:t>
            </a:r>
            <a:r>
              <a:rPr lang="ro-RO" dirty="0"/>
              <a:t>.</a:t>
            </a:r>
            <a:r>
              <a:rPr lang="ro-RO" b="0" dirty="0"/>
              <a:t> </a:t>
            </a:r>
            <a:r>
              <a:rPr lang="en-US" b="0" dirty="0"/>
              <a:t>NVT </a:t>
            </a:r>
            <a:r>
              <a:rPr lang="ro-RO" b="0" dirty="0"/>
              <a:t>este un </a:t>
            </a:r>
            <a:r>
              <a:rPr lang="en-US" b="0" dirty="0"/>
              <a:t>subset </a:t>
            </a:r>
            <a:r>
              <a:rPr lang="ro-RO" b="0" dirty="0"/>
              <a:t>al </a:t>
            </a:r>
            <a:r>
              <a:rPr lang="en-US" b="0" dirty="0"/>
              <a:t>Telnet protocol</a:t>
            </a:r>
            <a:r>
              <a:rPr lang="ro-RO" b="0" dirty="0"/>
              <a:t> și se ocupă de codarea (prezentarea) datelor pentru a fi corect redate pe terminale. 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>
            <a:extLst>
              <a:ext uri="{FF2B5EF4-FFF2-40B4-BE49-F238E27FC236}">
                <a16:creationId xmlns:a16="http://schemas.microsoft.com/office/drawing/2014/main" id="{84E382F1-FECD-4705-B807-52F543A241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6627" name="Slide Number Placeholder 2">
            <a:extLst>
              <a:ext uri="{FF2B5EF4-FFF2-40B4-BE49-F238E27FC236}">
                <a16:creationId xmlns:a16="http://schemas.microsoft.com/office/drawing/2014/main" id="{E38678CB-7FF3-4CD5-BD6E-F4121E963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94756D-525C-494E-B261-5AE309C96713}" type="slidenum">
              <a:rPr lang="en-US" altLang="en-US" b="0"/>
              <a:pPr/>
              <a:t>17</a:t>
            </a:fld>
            <a:endParaRPr lang="en-US" altLang="en-US" b="0"/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105C6820-197C-454F-BA80-CA72717AD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Base64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B30AAC0-3B1E-4F16-A185-3DA2898C6B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797E5A08-C055-4D40-82EC-7216A059FC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F1CE46C8-0A27-4E68-BBBA-5902E70A1F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A6C624F9-54ED-4331-89D5-5A2B98F6F4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EBE90B6A-5EFF-40D4-AAEE-5F32AD9F4D4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4" name="Rectangle 8">
            <a:extLst>
              <a:ext uri="{FF2B5EF4-FFF2-40B4-BE49-F238E27FC236}">
                <a16:creationId xmlns:a16="http://schemas.microsoft.com/office/drawing/2014/main" id="{9219C466-FAE9-4000-A8C2-DD66CBF9D0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5" name="Rectangle 9">
            <a:extLst>
              <a:ext uri="{FF2B5EF4-FFF2-40B4-BE49-F238E27FC236}">
                <a16:creationId xmlns:a16="http://schemas.microsoft.com/office/drawing/2014/main" id="{77F44263-32BD-4B18-BC41-7251560ECF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6636" name="Picture 10">
            <a:extLst>
              <a:ext uri="{FF2B5EF4-FFF2-40B4-BE49-F238E27FC236}">
                <a16:creationId xmlns:a16="http://schemas.microsoft.com/office/drawing/2014/main" id="{B9E06762-ED3B-4B7F-ADCE-52600554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40718"/>
            <a:ext cx="7091363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571F86-DE26-4339-A8C5-A3182C454995}"/>
              </a:ext>
            </a:extLst>
          </p:cNvPr>
          <p:cNvSpPr txBox="1"/>
          <p:nvPr/>
        </p:nvSpPr>
        <p:spPr>
          <a:xfrm>
            <a:off x="585788" y="1321272"/>
            <a:ext cx="8448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0" dirty="0"/>
              <a:t>BASE64 codifică 64 de caractere (un subset din cele 128 caractere ale ASCII) pe baza de 6 </a:t>
            </a:r>
          </a:p>
          <a:p>
            <a:r>
              <a:rPr lang="ro-RO" sz="1600" b="0" dirty="0"/>
              <a:t>cifre binare. Sunt cuprinse literele mari, mici, cifrele și semnele + și -.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B0BC7-4CB6-4C60-8EE6-A5D518CF1DFB}"/>
              </a:ext>
            </a:extLst>
          </p:cNvPr>
          <p:cNvSpPr txBox="1"/>
          <p:nvPr/>
        </p:nvSpPr>
        <p:spPr>
          <a:xfrm>
            <a:off x="7543800" y="2189374"/>
            <a:ext cx="1373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0" dirty="0"/>
              <a:t>8 cifre binare</a:t>
            </a:r>
            <a:endParaRPr lang="en-US" sz="16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891B4-A5E0-4329-B638-BE0F41F0B1DF}"/>
              </a:ext>
            </a:extLst>
          </p:cNvPr>
          <p:cNvSpPr txBox="1"/>
          <p:nvPr/>
        </p:nvSpPr>
        <p:spPr>
          <a:xfrm>
            <a:off x="7543799" y="4800600"/>
            <a:ext cx="1373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0" dirty="0"/>
              <a:t>6 cifre binare</a:t>
            </a:r>
            <a:endParaRPr lang="en-US" sz="16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F7AE30-C107-4A55-A4C4-3FDEDD70FAA4}"/>
              </a:ext>
            </a:extLst>
          </p:cNvPr>
          <p:cNvSpPr txBox="1"/>
          <p:nvPr/>
        </p:nvSpPr>
        <p:spPr>
          <a:xfrm>
            <a:off x="7760666" y="5839690"/>
            <a:ext cx="1373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0" dirty="0"/>
              <a:t>7 cifre binare</a:t>
            </a:r>
            <a:endParaRPr lang="en-US" sz="16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>
            <a:extLst>
              <a:ext uri="{FF2B5EF4-FFF2-40B4-BE49-F238E27FC236}">
                <a16:creationId xmlns:a16="http://schemas.microsoft.com/office/drawing/2014/main" id="{7C5C6BA2-483C-418B-888A-9486F7362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7651" name="Slide Number Placeholder 2">
            <a:extLst>
              <a:ext uri="{FF2B5EF4-FFF2-40B4-BE49-F238E27FC236}">
                <a16:creationId xmlns:a16="http://schemas.microsoft.com/office/drawing/2014/main" id="{F14A7468-522F-4D08-9A82-3E1F72099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C260A5-C1AE-4FF8-9916-F5ED6EDE414B}" type="slidenum">
              <a:rPr lang="en-US" altLang="en-US" b="0"/>
              <a:pPr/>
              <a:t>18</a:t>
            </a:fld>
            <a:endParaRPr lang="en-US" altLang="en-US" b="0"/>
          </a:p>
        </p:txBody>
      </p:sp>
      <p:sp>
        <p:nvSpPr>
          <p:cNvPr id="506883" name="Text Box 3">
            <a:extLst>
              <a:ext uri="{FF2B5EF4-FFF2-40B4-BE49-F238E27FC236}">
                <a16:creationId xmlns:a16="http://schemas.microsoft.com/office/drawing/2014/main" id="{93FB1284-C472-4551-B14B-ACC4F9D5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55799"/>
            <a:ext cx="3335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3 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Codarea</a:t>
            </a:r>
            <a:r>
              <a:rPr lang="ro-RO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Base64</a:t>
            </a:r>
          </a:p>
        </p:txBody>
      </p:sp>
      <p:pic>
        <p:nvPicPr>
          <p:cNvPr id="27653" name="Picture 41">
            <a:extLst>
              <a:ext uri="{FF2B5EF4-FFF2-40B4-BE49-F238E27FC236}">
                <a16:creationId xmlns:a16="http://schemas.microsoft.com/office/drawing/2014/main" id="{288BE8E8-16DD-4AA0-AD50-990DF1410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71600"/>
            <a:ext cx="8775700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>
            <a:extLst>
              <a:ext uri="{FF2B5EF4-FFF2-40B4-BE49-F238E27FC236}">
                <a16:creationId xmlns:a16="http://schemas.microsoft.com/office/drawing/2014/main" id="{97B68035-F751-414D-A300-9B7F601E19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C253597C-C9D2-472E-A062-56408805F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615D1F-2F3A-44AC-B8C0-BAC0688E8ED1}" type="slidenum">
              <a:rPr lang="en-US" altLang="en-US" b="0"/>
              <a:pPr/>
              <a:t>19</a:t>
            </a:fld>
            <a:endParaRPr lang="en-US" altLang="en-US" b="0"/>
          </a:p>
        </p:txBody>
      </p:sp>
      <p:grpSp>
        <p:nvGrpSpPr>
          <p:cNvPr id="29700" name="Group 2">
            <a:extLst>
              <a:ext uri="{FF2B5EF4-FFF2-40B4-BE49-F238E27FC236}">
                <a16:creationId xmlns:a16="http://schemas.microsoft.com/office/drawing/2014/main" id="{5AD3A95F-79B1-4721-96A2-73C076CDCC9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29705" name="AutoShape 3">
              <a:extLst>
                <a:ext uri="{FF2B5EF4-FFF2-40B4-BE49-F238E27FC236}">
                  <a16:creationId xmlns:a16="http://schemas.microsoft.com/office/drawing/2014/main" id="{4B6414D9-B11E-4184-A966-ACD4C13B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6" name="AutoShape 4">
              <a:extLst>
                <a:ext uri="{FF2B5EF4-FFF2-40B4-BE49-F238E27FC236}">
                  <a16:creationId xmlns:a16="http://schemas.microsoft.com/office/drawing/2014/main" id="{921963EA-1BFD-47F1-8DFC-783F7B9C4A0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5">
              <a:extLst>
                <a:ext uri="{FF2B5EF4-FFF2-40B4-BE49-F238E27FC236}">
                  <a16:creationId xmlns:a16="http://schemas.microsoft.com/office/drawing/2014/main" id="{A0157E54-1D4C-4F67-972D-C3E63A2D7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Text Box 6">
            <a:extLst>
              <a:ext uri="{FF2B5EF4-FFF2-40B4-BE49-F238E27FC236}">
                <a16:creationId xmlns:a16="http://schemas.microsoft.com/office/drawing/2014/main" id="{D5A4241E-257A-4627-9A89-45BCD8A94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73420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AGENT</a:t>
            </a:r>
            <a:r>
              <a:rPr lang="ro-RO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UL de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TRANSFER</a:t>
            </a:r>
            <a:r>
              <a:rPr lang="ro-RO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al MESAJELOR:</a:t>
            </a:r>
            <a:b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         SMTP</a:t>
            </a:r>
          </a:p>
        </p:txBody>
      </p:sp>
      <p:sp>
        <p:nvSpPr>
          <p:cNvPr id="475143" name="Rectangle 7">
            <a:extLst>
              <a:ext uri="{FF2B5EF4-FFF2-40B4-BE49-F238E27FC236}">
                <a16:creationId xmlns:a16="http://schemas.microsoft.com/office/drawing/2014/main" id="{E83B97D1-7C71-4A8B-A793-8165B0963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07" y="1627705"/>
            <a:ext cx="7924800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ransferul mesajelor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mail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necesită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agen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ți (aplicații) de transfer de mesaje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(MTAs).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rotocol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ul care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define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ște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agentul de transfer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client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și agentul de transfer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server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în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Internet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este numit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Simple Mail Transfer Protocol (SMTP).</a:t>
            </a:r>
            <a:endParaRPr lang="ro-RO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o-RO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SMTP </a:t>
            </a:r>
            <a:r>
              <a: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este standardul de facto pentru transmiterea mesajelor electronice în</a:t>
            </a:r>
            <a:r>
              <a:rPr lang="ro-RO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Internet;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portul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implicit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25; MTA-ul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ascultă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portul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specificat</a:t>
            </a:r>
            <a:r>
              <a:rPr lang="ro-RO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cereri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transmitere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poştă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electronică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format SMTP</a:t>
            </a:r>
            <a:endParaRPr lang="en-US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144" name="Rectangle 8">
            <a:extLst>
              <a:ext uri="{FF2B5EF4-FFF2-40B4-BE49-F238E27FC236}">
                <a16:creationId xmlns:a16="http://schemas.microsoft.com/office/drawing/2014/main" id="{4B86DDA8-7456-4DFF-8B22-FE49D26E5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6" y="4731802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topics discussed in this section include:</a:t>
            </a:r>
          </a:p>
        </p:txBody>
      </p:sp>
      <p:sp>
        <p:nvSpPr>
          <p:cNvPr id="475145" name="Rectangle 9">
            <a:extLst>
              <a:ext uri="{FF2B5EF4-FFF2-40B4-BE49-F238E27FC236}">
                <a16:creationId xmlns:a16="http://schemas.microsoft.com/office/drawing/2014/main" id="{3A74B2F9-44A1-45E5-80A5-F4F84D27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41938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Commands and Responses 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Mail Transfer Phases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>
            <a:extLst>
              <a:ext uri="{FF2B5EF4-FFF2-40B4-BE49-F238E27FC236}">
                <a16:creationId xmlns:a16="http://schemas.microsoft.com/office/drawing/2014/main" id="{A38D8DD2-5E5E-4563-B107-A048756849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123" name="Slide Number Placeholder 2">
            <a:extLst>
              <a:ext uri="{FF2B5EF4-FFF2-40B4-BE49-F238E27FC236}">
                <a16:creationId xmlns:a16="http://schemas.microsoft.com/office/drawing/2014/main" id="{5E459437-9E0C-4D9E-A181-F18F8F65F5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B0E89E-C65D-43DF-9EB4-74DD0D9EAA27}" type="slidenum">
              <a:rPr lang="en-US" altLang="en-US" b="0"/>
              <a:pPr/>
              <a:t>2</a:t>
            </a:fld>
            <a:endParaRPr lang="en-US" altLang="en-US" b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3516F6-DC03-4B5F-8E54-15D085A4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0" y="995585"/>
            <a:ext cx="8618330" cy="5705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DFBDB-6833-4B91-BA3C-CBEC0F31BF9B}"/>
              </a:ext>
            </a:extLst>
          </p:cNvPr>
          <p:cNvSpPr txBox="1"/>
          <p:nvPr/>
        </p:nvSpPr>
        <p:spPr>
          <a:xfrm>
            <a:off x="1524000" y="3810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Arhitectura serviciului de email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26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1">
            <a:extLst>
              <a:ext uri="{FF2B5EF4-FFF2-40B4-BE49-F238E27FC236}">
                <a16:creationId xmlns:a16="http://schemas.microsoft.com/office/drawing/2014/main" id="{17E802CC-9B6C-4126-88D2-058531BF62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0723" name="Slide Number Placeholder 2">
            <a:extLst>
              <a:ext uri="{FF2B5EF4-FFF2-40B4-BE49-F238E27FC236}">
                <a16:creationId xmlns:a16="http://schemas.microsoft.com/office/drawing/2014/main" id="{D37DE29F-AAC9-4099-9F0D-EA65B069D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22FFF8-17AD-4D95-B385-9731A955B168}" type="slidenum">
              <a:rPr lang="en-US" altLang="en-US" b="0"/>
              <a:pPr/>
              <a:t>20</a:t>
            </a:fld>
            <a:endParaRPr lang="en-US" altLang="en-US" b="0"/>
          </a:p>
        </p:txBody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F3BACBBC-80D5-4AA8-979B-423F1242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ro-RO" altLang="en-US" dirty="0">
                <a:latin typeface="Times New Roman" panose="02020603050405020304" pitchFamily="18" charset="0"/>
              </a:rPr>
              <a:t>Locul</a:t>
            </a:r>
            <a:r>
              <a:rPr lang="ro-RO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SMTP 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D9A93BF1-518D-42F1-9D35-E7A18D4D10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2FD182E8-1C32-4CD7-BAFA-0A13F663EE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1ECC78B8-A6A5-44A5-BD78-2E71AB4583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EF3B95B1-258F-4C1C-8167-4D15092DF1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96DA0DA8-1D67-4B13-A462-FCDB2EA157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5DF6E663-9C57-4CF5-8BB7-95D8B169E3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0731" name="Rectangle 9">
            <a:extLst>
              <a:ext uri="{FF2B5EF4-FFF2-40B4-BE49-F238E27FC236}">
                <a16:creationId xmlns:a16="http://schemas.microsoft.com/office/drawing/2014/main" id="{5EEF248C-24FF-4B65-8286-4FAB01F9B5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0732" name="Picture 10">
            <a:extLst>
              <a:ext uri="{FF2B5EF4-FFF2-40B4-BE49-F238E27FC236}">
                <a16:creationId xmlns:a16="http://schemas.microsoft.com/office/drawing/2014/main" id="{4BCE3A45-55E7-4757-9F4D-5D5B1D2B0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093624"/>
            <a:ext cx="7997825" cy="253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95BC1981-8AB8-4139-BC85-A94B2CB0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06976"/>
            <a:ext cx="7048500" cy="8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4204BD5E-28F8-4620-8AFB-1411C1ABC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495800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ro-RO" altLang="en-US" i="1" dirty="0">
                <a:latin typeface="Times New Roman" panose="02020603050405020304" pitchFamily="18" charset="0"/>
              </a:rPr>
              <a:t>Comunicarea se face prin c</a:t>
            </a:r>
            <a:r>
              <a:rPr lang="en-US" altLang="en-US" i="1" dirty="0">
                <a:latin typeface="Times New Roman" panose="02020603050405020304" pitchFamily="18" charset="0"/>
              </a:rPr>
              <a:t>om</a:t>
            </a:r>
            <a:r>
              <a:rPr lang="ro-RO" altLang="en-US" i="1" dirty="0">
                <a:latin typeface="Times New Roman" panose="02020603050405020304" pitchFamily="18" charset="0"/>
              </a:rPr>
              <a:t>enzi și</a:t>
            </a:r>
            <a:r>
              <a:rPr lang="en-US" altLang="en-US" i="1" dirty="0">
                <a:latin typeface="Times New Roman" panose="02020603050405020304" pitchFamily="18" charset="0"/>
              </a:rPr>
              <a:t> r</a:t>
            </a:r>
            <a:r>
              <a:rPr lang="ro-RO" altLang="en-US" i="1" dirty="0">
                <a:latin typeface="Times New Roman" panose="02020603050405020304" pitchFamily="18" charset="0"/>
              </a:rPr>
              <a:t>ăspunsuri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1">
            <a:extLst>
              <a:ext uri="{FF2B5EF4-FFF2-40B4-BE49-F238E27FC236}">
                <a16:creationId xmlns:a16="http://schemas.microsoft.com/office/drawing/2014/main" id="{CD7F3C4E-A711-4878-8F24-817683C1B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3795" name="Slide Number Placeholder 2">
            <a:extLst>
              <a:ext uri="{FF2B5EF4-FFF2-40B4-BE49-F238E27FC236}">
                <a16:creationId xmlns:a16="http://schemas.microsoft.com/office/drawing/2014/main" id="{5FC450BB-D8D2-4120-A908-381C2F7A2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2DB462-79C0-4B7C-AEA6-A6A722E937F9}" type="slidenum">
              <a:rPr lang="en-US" altLang="en-US" b="0"/>
              <a:pPr/>
              <a:t>21</a:t>
            </a:fld>
            <a:endParaRPr lang="en-US" altLang="en-US" b="0"/>
          </a:p>
        </p:txBody>
      </p:sp>
      <p:sp>
        <p:nvSpPr>
          <p:cNvPr id="507907" name="Text Box 3">
            <a:extLst>
              <a:ext uri="{FF2B5EF4-FFF2-40B4-BE49-F238E27FC236}">
                <a16:creationId xmlns:a16="http://schemas.microsoft.com/office/drawing/2014/main" id="{F9E16045-F065-4319-BDC9-63EA06EA5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228600"/>
            <a:ext cx="2368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4 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Com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enzi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3797" name="Picture 41">
            <a:extLst>
              <a:ext uri="{FF2B5EF4-FFF2-40B4-BE49-F238E27FC236}">
                <a16:creationId xmlns:a16="http://schemas.microsoft.com/office/drawing/2014/main" id="{4ADA1EA9-C015-4B9E-ACA0-F22E9159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40162"/>
            <a:ext cx="5943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778DAA-47C3-4AEB-8BA4-665FE707754D}"/>
              </a:ext>
            </a:extLst>
          </p:cNvPr>
          <p:cNvSpPr txBox="1"/>
          <p:nvPr/>
        </p:nvSpPr>
        <p:spPr>
          <a:xfrm>
            <a:off x="1472939" y="8101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0" dirty="0"/>
              <a:t>Formatul comenzii           </a:t>
            </a:r>
            <a:r>
              <a:rPr lang="ro-RO" b="0" i="1" dirty="0"/>
              <a:t>keyword:argument(e)</a:t>
            </a:r>
            <a:endParaRPr lang="en-US" b="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>
            <a:extLst>
              <a:ext uri="{FF2B5EF4-FFF2-40B4-BE49-F238E27FC236}">
                <a16:creationId xmlns:a16="http://schemas.microsoft.com/office/drawing/2014/main" id="{523AD614-13F5-47E5-9DB8-97C83522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F6C3FB6F-B21B-46B1-8E6E-C1E042F68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234A69-D6A4-41B1-BA6A-663166B44C3C}" type="slidenum">
              <a:rPr lang="en-US" altLang="en-US" b="0"/>
              <a:pPr/>
              <a:t>22</a:t>
            </a:fld>
            <a:endParaRPr lang="en-US" altLang="en-US" b="0"/>
          </a:p>
        </p:txBody>
      </p:sp>
      <p:sp>
        <p:nvSpPr>
          <p:cNvPr id="508931" name="Text Box 3">
            <a:extLst>
              <a:ext uri="{FF2B5EF4-FFF2-40B4-BE49-F238E27FC236}">
                <a16:creationId xmlns:a16="http://schemas.microsoft.com/office/drawing/2014/main" id="{837DCD20-CF95-47A4-8873-EDD763475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28600"/>
            <a:ext cx="2730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5 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ăspunsuri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34821" name="Group 45">
            <a:extLst>
              <a:ext uri="{FF2B5EF4-FFF2-40B4-BE49-F238E27FC236}">
                <a16:creationId xmlns:a16="http://schemas.microsoft.com/office/drawing/2014/main" id="{1C06D872-48F8-45F2-A0BF-94BD8699A90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609600"/>
            <a:ext cx="6019800" cy="6019800"/>
            <a:chOff x="1056" y="240"/>
            <a:chExt cx="3792" cy="3792"/>
          </a:xfrm>
        </p:grpSpPr>
        <p:pic>
          <p:nvPicPr>
            <p:cNvPr id="34822" name="Picture 43">
              <a:extLst>
                <a:ext uri="{FF2B5EF4-FFF2-40B4-BE49-F238E27FC236}">
                  <a16:creationId xmlns:a16="http://schemas.microsoft.com/office/drawing/2014/main" id="{B5542F0A-4A0E-404A-894B-1EAF68B1E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40"/>
              <a:ext cx="3749" cy="3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823" name="Rectangle 44">
              <a:extLst>
                <a:ext uri="{FF2B5EF4-FFF2-40B4-BE49-F238E27FC236}">
                  <a16:creationId xmlns:a16="http://schemas.microsoft.com/office/drawing/2014/main" id="{BE048D13-CF72-4EFE-AA36-92BB1865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744"/>
              <a:ext cx="37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>
            <a:extLst>
              <a:ext uri="{FF2B5EF4-FFF2-40B4-BE49-F238E27FC236}">
                <a16:creationId xmlns:a16="http://schemas.microsoft.com/office/drawing/2014/main" id="{BC876EC5-34EC-402F-814A-15F766BF8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5843" name="Slide Number Placeholder 2">
            <a:extLst>
              <a:ext uri="{FF2B5EF4-FFF2-40B4-BE49-F238E27FC236}">
                <a16:creationId xmlns:a16="http://schemas.microsoft.com/office/drawing/2014/main" id="{3071060B-F524-4F7D-A44D-2A580B984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762126-FB7C-482F-8BE2-351E1D6AAFAC}" type="slidenum">
              <a:rPr lang="en-US" altLang="en-US" b="0"/>
              <a:pPr/>
              <a:t>23</a:t>
            </a:fld>
            <a:endParaRPr lang="en-US" altLang="en-US" b="0"/>
          </a:p>
        </p:txBody>
      </p:sp>
      <p:sp>
        <p:nvSpPr>
          <p:cNvPr id="513026" name="Text Box 2">
            <a:extLst>
              <a:ext uri="{FF2B5EF4-FFF2-40B4-BE49-F238E27FC236}">
                <a16:creationId xmlns:a16="http://schemas.microsoft.com/office/drawing/2014/main" id="{7D7B42F4-EF10-4B09-9686-67049D52C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"/>
            <a:ext cx="4479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5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ăspunsuri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en-US" sz="2400" b="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Continu</a:t>
            </a:r>
            <a:r>
              <a:rPr lang="ro-RO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are</a:t>
            </a:r>
            <a:r>
              <a:rPr lang="en-US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35845" name="Picture 4">
            <a:extLst>
              <a:ext uri="{FF2B5EF4-FFF2-40B4-BE49-F238E27FC236}">
                <a16:creationId xmlns:a16="http://schemas.microsoft.com/office/drawing/2014/main" id="{AA324EA8-F682-49F1-9A4E-1A3E75FF9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03337"/>
            <a:ext cx="6112999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1">
            <a:extLst>
              <a:ext uri="{FF2B5EF4-FFF2-40B4-BE49-F238E27FC236}">
                <a16:creationId xmlns:a16="http://schemas.microsoft.com/office/drawing/2014/main" id="{A1EAAD2A-88FA-47A5-9BA6-D8EB3A9EE8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634D0949-8E73-40EF-BF14-AF7F3AECA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545707-FCD0-4719-9646-4937A0AD4973}" type="slidenum">
              <a:rPr lang="en-US" altLang="en-US" b="0"/>
              <a:pPr/>
              <a:t>24</a:t>
            </a:fld>
            <a:endParaRPr lang="en-US" altLang="en-US" b="0"/>
          </a:p>
        </p:txBody>
      </p:sp>
      <p:sp>
        <p:nvSpPr>
          <p:cNvPr id="36868" name="Text Box 2">
            <a:extLst>
              <a:ext uri="{FF2B5EF4-FFF2-40B4-BE49-F238E27FC236}">
                <a16:creationId xmlns:a16="http://schemas.microsoft.com/office/drawing/2014/main" id="{B17F9241-CCD9-4D1B-8511-CF43E902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13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ro-RO" altLang="en-US" i="1" dirty="0">
                <a:latin typeface="Times New Roman" panose="02020603050405020304" pitchFamily="18" charset="0"/>
              </a:rPr>
              <a:t>Stabilirea conexiunii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FEAA5ED-6969-40C7-84B2-772FF1BD11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76CED429-B110-452F-B251-1E69CA5E2E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5DBA8C08-127E-4659-8122-8753EF0B57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C711409D-A475-4D2E-B213-195BD98E1C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6873" name="Rectangle 7">
            <a:extLst>
              <a:ext uri="{FF2B5EF4-FFF2-40B4-BE49-F238E27FC236}">
                <a16:creationId xmlns:a16="http://schemas.microsoft.com/office/drawing/2014/main" id="{004BB60E-F51C-4864-9BE8-E982C46BF2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6874" name="Rectangle 8">
            <a:extLst>
              <a:ext uri="{FF2B5EF4-FFF2-40B4-BE49-F238E27FC236}">
                <a16:creationId xmlns:a16="http://schemas.microsoft.com/office/drawing/2014/main" id="{5F2636DF-A119-4401-B09E-0334A366F1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6875" name="Rectangle 9">
            <a:extLst>
              <a:ext uri="{FF2B5EF4-FFF2-40B4-BE49-F238E27FC236}">
                <a16:creationId xmlns:a16="http://schemas.microsoft.com/office/drawing/2014/main" id="{6FB27808-4D64-4B9C-ACEF-A539FAF64C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6876" name="Picture 10">
            <a:extLst>
              <a:ext uri="{FF2B5EF4-FFF2-40B4-BE49-F238E27FC236}">
                <a16:creationId xmlns:a16="http://schemas.microsoft.com/office/drawing/2014/main" id="{7478DB96-7677-475A-808E-4F4E8280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79675"/>
            <a:ext cx="567690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1">
            <a:extLst>
              <a:ext uri="{FF2B5EF4-FFF2-40B4-BE49-F238E27FC236}">
                <a16:creationId xmlns:a16="http://schemas.microsoft.com/office/drawing/2014/main" id="{A87C56AC-D41A-40D0-96B5-4B67FA17F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BFD423B2-6B76-41F5-8325-3D2186A93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6DB25A-E811-4137-BE02-EB30DC9BC17A}" type="slidenum">
              <a:rPr lang="en-US" altLang="en-US" b="0"/>
              <a:pPr/>
              <a:t>25</a:t>
            </a:fld>
            <a:endParaRPr lang="en-US" altLang="en-US" b="0"/>
          </a:p>
        </p:txBody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749A05D9-A6DA-4DFB-8FA8-9D7CD9EB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14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ro-RO" altLang="en-US" i="1" dirty="0">
                <a:latin typeface="Times New Roman" panose="02020603050405020304" pitchFamily="18" charset="0"/>
              </a:rPr>
              <a:t>Transferul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mesajului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8EAE0FFA-303F-48F0-8BC4-B25273B86B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FCE160DA-29F3-42B5-89F2-6054F5100F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5" name="Rectangle 5">
            <a:extLst>
              <a:ext uri="{FF2B5EF4-FFF2-40B4-BE49-F238E27FC236}">
                <a16:creationId xmlns:a16="http://schemas.microsoft.com/office/drawing/2014/main" id="{97A8E488-6DFF-43F1-840F-8BA55A3168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6" name="Rectangle 6">
            <a:extLst>
              <a:ext uri="{FF2B5EF4-FFF2-40B4-BE49-F238E27FC236}">
                <a16:creationId xmlns:a16="http://schemas.microsoft.com/office/drawing/2014/main" id="{A936BE29-F8B9-4AFC-866B-C5EBF30B8C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7" name="Rectangle 7">
            <a:extLst>
              <a:ext uri="{FF2B5EF4-FFF2-40B4-BE49-F238E27FC236}">
                <a16:creationId xmlns:a16="http://schemas.microsoft.com/office/drawing/2014/main" id="{447A3FEA-2554-499B-AFFE-F3F0068F49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8" name="Rectangle 8">
            <a:extLst>
              <a:ext uri="{FF2B5EF4-FFF2-40B4-BE49-F238E27FC236}">
                <a16:creationId xmlns:a16="http://schemas.microsoft.com/office/drawing/2014/main" id="{373B7AB7-5F7D-4B90-83F3-78F5C7082B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9" name="Rectangle 9">
            <a:extLst>
              <a:ext uri="{FF2B5EF4-FFF2-40B4-BE49-F238E27FC236}">
                <a16:creationId xmlns:a16="http://schemas.microsoft.com/office/drawing/2014/main" id="{281A410A-0F52-47C3-8622-D1F78FBEA3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7900" name="Picture 10">
            <a:extLst>
              <a:ext uri="{FF2B5EF4-FFF2-40B4-BE49-F238E27FC236}">
                <a16:creationId xmlns:a16="http://schemas.microsoft.com/office/drawing/2014/main" id="{7FE16F46-131F-412C-B62A-B26305F3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668337"/>
            <a:ext cx="4856162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1">
            <a:extLst>
              <a:ext uri="{FF2B5EF4-FFF2-40B4-BE49-F238E27FC236}">
                <a16:creationId xmlns:a16="http://schemas.microsoft.com/office/drawing/2014/main" id="{C862961B-E547-4AE6-998C-9F420033F0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8915" name="Slide Number Placeholder 2">
            <a:extLst>
              <a:ext uri="{FF2B5EF4-FFF2-40B4-BE49-F238E27FC236}">
                <a16:creationId xmlns:a16="http://schemas.microsoft.com/office/drawing/2014/main" id="{6292F391-A895-4F28-AD82-65CEF04EA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A423B5-0BE6-4105-B77E-8BC1B8C1BC94}" type="slidenum">
              <a:rPr lang="en-US" altLang="en-US" b="0"/>
              <a:pPr/>
              <a:t>26</a:t>
            </a:fld>
            <a:endParaRPr lang="en-US" altLang="en-US" b="0"/>
          </a:p>
        </p:txBody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3CC82161-6E2E-40B8-949D-61AAF4C76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15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Terminarea 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conexiunii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3362893-130A-4958-BAF4-2857216F51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5D569EF6-A0AF-4C90-A2E3-C8B631E4F5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F8ECF2C5-3FC4-431D-AB76-7CD8C59AB0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5360230F-7007-4876-94B2-4C335784E4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E88B1E3D-539E-40FB-8DD2-C3F3CC1FDB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22" name="Rectangle 8">
            <a:extLst>
              <a:ext uri="{FF2B5EF4-FFF2-40B4-BE49-F238E27FC236}">
                <a16:creationId xmlns:a16="http://schemas.microsoft.com/office/drawing/2014/main" id="{5F95323A-F9CC-4A91-9220-4735D576B9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23" name="Rectangle 9">
            <a:extLst>
              <a:ext uri="{FF2B5EF4-FFF2-40B4-BE49-F238E27FC236}">
                <a16:creationId xmlns:a16="http://schemas.microsoft.com/office/drawing/2014/main" id="{92405617-1781-4743-A4B7-55CAA19034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8924" name="Picture 10">
            <a:extLst>
              <a:ext uri="{FF2B5EF4-FFF2-40B4-BE49-F238E27FC236}">
                <a16:creationId xmlns:a16="http://schemas.microsoft.com/office/drawing/2014/main" id="{5D1BE33F-2E9B-44D4-B8E2-322C102F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2573338"/>
            <a:ext cx="5694362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1">
            <a:extLst>
              <a:ext uri="{FF2B5EF4-FFF2-40B4-BE49-F238E27FC236}">
                <a16:creationId xmlns:a16="http://schemas.microsoft.com/office/drawing/2014/main" id="{079B0BBC-068D-44C7-9421-AAA1711601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3011" name="Slide Number Placeholder 2">
            <a:extLst>
              <a:ext uri="{FF2B5EF4-FFF2-40B4-BE49-F238E27FC236}">
                <a16:creationId xmlns:a16="http://schemas.microsoft.com/office/drawing/2014/main" id="{8F04B640-62E5-405A-BA3C-8CBA56B2B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7F9904-7E8E-4A55-9C53-058EF157EA35}" type="slidenum">
              <a:rPr lang="en-US" altLang="en-US" b="0"/>
              <a:pPr/>
              <a:t>27</a:t>
            </a:fld>
            <a:endParaRPr lang="en-US" altLang="en-US" b="0"/>
          </a:p>
        </p:txBody>
      </p:sp>
      <p:grpSp>
        <p:nvGrpSpPr>
          <p:cNvPr id="43012" name="Group 2">
            <a:extLst>
              <a:ext uri="{FF2B5EF4-FFF2-40B4-BE49-F238E27FC236}">
                <a16:creationId xmlns:a16="http://schemas.microsoft.com/office/drawing/2014/main" id="{595E5A59-7241-48ED-83E8-4892EAA8404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3017" name="AutoShape 3">
              <a:extLst>
                <a:ext uri="{FF2B5EF4-FFF2-40B4-BE49-F238E27FC236}">
                  <a16:creationId xmlns:a16="http://schemas.microsoft.com/office/drawing/2014/main" id="{D4C6B132-F494-4CDA-808E-0C322E03F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18" name="AutoShape 4">
              <a:extLst>
                <a:ext uri="{FF2B5EF4-FFF2-40B4-BE49-F238E27FC236}">
                  <a16:creationId xmlns:a16="http://schemas.microsoft.com/office/drawing/2014/main" id="{FF63FFC8-CAF2-4878-9901-50F29E682D2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5">
              <a:extLst>
                <a:ext uri="{FF2B5EF4-FFF2-40B4-BE49-F238E27FC236}">
                  <a16:creationId xmlns:a16="http://schemas.microsoft.com/office/drawing/2014/main" id="{DF3FCF31-214B-4712-91D2-CF19A9553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3" name="Text Box 6">
            <a:extLst>
              <a:ext uri="{FF2B5EF4-FFF2-40B4-BE49-F238E27FC236}">
                <a16:creationId xmlns:a16="http://schemas.microsoft.com/office/drawing/2014/main" id="{26C8DC7E-011D-4750-B227-735D43C3B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23" y="0"/>
            <a:ext cx="65026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Agent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ul de </a:t>
            </a:r>
            <a:r>
              <a:rPr lang="en-US" altLang="en-US" sz="3600" dirty="0" err="1">
                <a:solidFill>
                  <a:schemeClr val="bg1"/>
                </a:solidFill>
                <a:latin typeface="Arial" panose="020B0604020202020204" pitchFamily="34" charset="0"/>
              </a:rPr>
              <a:t>Acces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la Mesaje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b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         POP 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și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IMAP</a:t>
            </a:r>
          </a:p>
        </p:txBody>
      </p:sp>
      <p:sp>
        <p:nvSpPr>
          <p:cNvPr id="476167" name="Rectangle 7">
            <a:extLst>
              <a:ext uri="{FF2B5EF4-FFF2-40B4-BE49-F238E27FC236}">
                <a16:creationId xmlns:a16="http://schemas.microsoft.com/office/drawing/2014/main" id="{67ACCC34-A946-46F1-A7D0-55FCCA27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treia fază a livrării unui mail folosește un agent de acces la mesaje prin care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client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ul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trebuie să extragă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mesa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jele de pe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server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(din cutia poștală)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În mod curent aceste protocoale de extragere a mesajelor de pe server sunt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Post Office Protocol version 3 (POP3)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și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Internet Mail Access Protocol version 4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(IMAP4)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76168" name="Rectangle 8">
            <a:extLst>
              <a:ext uri="{FF2B5EF4-FFF2-40B4-BE49-F238E27FC236}">
                <a16:creationId xmlns:a16="http://schemas.microsoft.com/office/drawing/2014/main" id="{DA416D46-9E66-4DD5-987D-E8C40B7D6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topics discussed in this section include:</a:t>
            </a:r>
          </a:p>
        </p:txBody>
      </p:sp>
      <p:sp>
        <p:nvSpPr>
          <p:cNvPr id="476169" name="Rectangle 9">
            <a:extLst>
              <a:ext uri="{FF2B5EF4-FFF2-40B4-BE49-F238E27FC236}">
                <a16:creationId xmlns:a16="http://schemas.microsoft.com/office/drawing/2014/main" id="{816832F8-A296-441F-A4F2-C2130CC2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POP3 </a:t>
            </a:r>
          </a:p>
          <a:p>
            <a:pPr>
              <a:defRPr/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IMAP4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1">
            <a:extLst>
              <a:ext uri="{FF2B5EF4-FFF2-40B4-BE49-F238E27FC236}">
                <a16:creationId xmlns:a16="http://schemas.microsoft.com/office/drawing/2014/main" id="{022F88A4-D6D1-40F5-9AB5-570BF24C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4035" name="Slide Number Placeholder 2">
            <a:extLst>
              <a:ext uri="{FF2B5EF4-FFF2-40B4-BE49-F238E27FC236}">
                <a16:creationId xmlns:a16="http://schemas.microsoft.com/office/drawing/2014/main" id="{9475E5EE-CD67-489E-BD99-2DEBC3F5C7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45A44C-7717-4118-9918-543F02DBEF7B}" type="slidenum">
              <a:rPr lang="en-US" altLang="en-US" b="0"/>
              <a:pPr/>
              <a:t>28</a:t>
            </a:fld>
            <a:endParaRPr lang="en-US" altLang="en-US" b="0"/>
          </a:p>
        </p:txBody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8B8D024A-ED74-4DD1-A3F7-866621E1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16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i="1" dirty="0">
                <a:latin typeface="Times New Roman" panose="02020603050405020304" pitchFamily="18" charset="0"/>
              </a:rPr>
              <a:t>POP3 </a:t>
            </a:r>
            <a:r>
              <a:rPr lang="ro-RO" altLang="en-US" i="1" dirty="0">
                <a:latin typeface="Times New Roman" panose="02020603050405020304" pitchFamily="18" charset="0"/>
              </a:rPr>
              <a:t>și</a:t>
            </a:r>
            <a:r>
              <a:rPr lang="en-US" altLang="en-US" i="1" dirty="0">
                <a:latin typeface="Times New Roman" panose="02020603050405020304" pitchFamily="18" charset="0"/>
              </a:rPr>
              <a:t> IMAP4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BFB826C3-20C8-438B-B122-88DFA9AC4C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38" name="Rectangle 4">
            <a:extLst>
              <a:ext uri="{FF2B5EF4-FFF2-40B4-BE49-F238E27FC236}">
                <a16:creationId xmlns:a16="http://schemas.microsoft.com/office/drawing/2014/main" id="{7EB6301A-987C-4966-8C0C-8A1A19E326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39" name="Rectangle 5">
            <a:extLst>
              <a:ext uri="{FF2B5EF4-FFF2-40B4-BE49-F238E27FC236}">
                <a16:creationId xmlns:a16="http://schemas.microsoft.com/office/drawing/2014/main" id="{934BC653-F729-4A87-A653-909C3C2627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18319" y="57003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0" name="Rectangle 6">
            <a:extLst>
              <a:ext uri="{FF2B5EF4-FFF2-40B4-BE49-F238E27FC236}">
                <a16:creationId xmlns:a16="http://schemas.microsoft.com/office/drawing/2014/main" id="{AA3BDB98-BAB7-4B6D-9355-8A05556B5B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1" name="Rectangle 7">
            <a:extLst>
              <a:ext uri="{FF2B5EF4-FFF2-40B4-BE49-F238E27FC236}">
                <a16:creationId xmlns:a16="http://schemas.microsoft.com/office/drawing/2014/main" id="{EA1701B2-0A68-4448-ADD6-1976AAE08C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2" name="Rectangle 8">
            <a:extLst>
              <a:ext uri="{FF2B5EF4-FFF2-40B4-BE49-F238E27FC236}">
                <a16:creationId xmlns:a16="http://schemas.microsoft.com/office/drawing/2014/main" id="{EABC39F1-CB05-44C9-AC8A-3ED3F999E3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4043" name="Rectangle 9">
            <a:extLst>
              <a:ext uri="{FF2B5EF4-FFF2-40B4-BE49-F238E27FC236}">
                <a16:creationId xmlns:a16="http://schemas.microsoft.com/office/drawing/2014/main" id="{11595171-1CFE-41ED-8E88-2EEB4BB2E4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4044" name="Picture 10">
            <a:extLst>
              <a:ext uri="{FF2B5EF4-FFF2-40B4-BE49-F238E27FC236}">
                <a16:creationId xmlns:a16="http://schemas.microsoft.com/office/drawing/2014/main" id="{B357B43C-6D3A-4FC0-8C08-DFD78530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7" y="1400977"/>
            <a:ext cx="800735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1">
            <a:extLst>
              <a:ext uri="{FF2B5EF4-FFF2-40B4-BE49-F238E27FC236}">
                <a16:creationId xmlns:a16="http://schemas.microsoft.com/office/drawing/2014/main" id="{58DEE028-E8C1-4DA4-AFE1-75C003D535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2599B778-80EA-4CE9-ACB4-41E62AC18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5E5EF2-4D7E-44C3-A72C-C6921CFAC4C9}" type="slidenum">
              <a:rPr lang="en-US" altLang="en-US" b="0"/>
              <a:pPr/>
              <a:t>29</a:t>
            </a:fld>
            <a:endParaRPr lang="en-US" altLang="en-US" b="0"/>
          </a:p>
        </p:txBody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D2C3324F-7B30-4D98-892F-0E6A3501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220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17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POP3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9DB0A75-4E46-40ED-94FE-F120EB3F22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ADCA7F97-0A18-4559-8B5D-48D53BECEC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3" name="Rectangle 5">
            <a:extLst>
              <a:ext uri="{FF2B5EF4-FFF2-40B4-BE49-F238E27FC236}">
                <a16:creationId xmlns:a16="http://schemas.microsoft.com/office/drawing/2014/main" id="{88F58213-DD93-4290-A3C1-E41CC75DA5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4" name="Rectangle 6">
            <a:extLst>
              <a:ext uri="{FF2B5EF4-FFF2-40B4-BE49-F238E27FC236}">
                <a16:creationId xmlns:a16="http://schemas.microsoft.com/office/drawing/2014/main" id="{5F002EDF-0F2F-4ADB-AD6E-5BD1504BC2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5" name="Rectangle 7">
            <a:extLst>
              <a:ext uri="{FF2B5EF4-FFF2-40B4-BE49-F238E27FC236}">
                <a16:creationId xmlns:a16="http://schemas.microsoft.com/office/drawing/2014/main" id="{94B67EE4-DAED-419E-9582-41F0831C66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6" name="Rectangle 8">
            <a:extLst>
              <a:ext uri="{FF2B5EF4-FFF2-40B4-BE49-F238E27FC236}">
                <a16:creationId xmlns:a16="http://schemas.microsoft.com/office/drawing/2014/main" id="{97449F9F-021B-407B-A77D-96CEC6B83F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7" name="Rectangle 9">
            <a:extLst>
              <a:ext uri="{FF2B5EF4-FFF2-40B4-BE49-F238E27FC236}">
                <a16:creationId xmlns:a16="http://schemas.microsoft.com/office/drawing/2014/main" id="{69A4A0DC-0999-4468-B04C-C48619E8E6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5068" name="Picture 10">
            <a:extLst>
              <a:ext uri="{FF2B5EF4-FFF2-40B4-BE49-F238E27FC236}">
                <a16:creationId xmlns:a16="http://schemas.microsoft.com/office/drawing/2014/main" id="{731BB20A-DF9B-4903-8C80-47DC6671B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654050"/>
            <a:ext cx="5676900" cy="51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DA9D73-7AF3-4C6F-B5CF-55A61A83F682}"/>
              </a:ext>
            </a:extLst>
          </p:cNvPr>
          <p:cNvSpPr txBox="1"/>
          <p:nvPr/>
        </p:nvSpPr>
        <p:spPr>
          <a:xfrm>
            <a:off x="617211" y="5774048"/>
            <a:ext cx="386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/>
              <a:t>Portul implicit pentru POP3 este 110</a:t>
            </a:r>
            <a:endParaRPr lang="en-U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>
            <a:extLst>
              <a:ext uri="{FF2B5EF4-FFF2-40B4-BE49-F238E27FC236}">
                <a16:creationId xmlns:a16="http://schemas.microsoft.com/office/drawing/2014/main" id="{A38D8DD2-5E5E-4563-B107-A048756849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123" name="Slide Number Placeholder 2">
            <a:extLst>
              <a:ext uri="{FF2B5EF4-FFF2-40B4-BE49-F238E27FC236}">
                <a16:creationId xmlns:a16="http://schemas.microsoft.com/office/drawing/2014/main" id="{5E459437-9E0C-4D9E-A181-F18F8F65F5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B0E89E-C65D-43DF-9EB4-74DD0D9EAA27}" type="slidenum">
              <a:rPr lang="en-US" altLang="en-US" b="0"/>
              <a:pPr/>
              <a:t>3</a:t>
            </a:fld>
            <a:endParaRPr lang="en-US" altLang="en-US" b="0"/>
          </a:p>
        </p:txBody>
      </p:sp>
      <p:grpSp>
        <p:nvGrpSpPr>
          <p:cNvPr id="5124" name="Group 2">
            <a:extLst>
              <a:ext uri="{FF2B5EF4-FFF2-40B4-BE49-F238E27FC236}">
                <a16:creationId xmlns:a16="http://schemas.microsoft.com/office/drawing/2014/main" id="{EACDB5DD-1E4A-423D-91AD-0293B392DE64}"/>
              </a:ext>
            </a:extLst>
          </p:cNvPr>
          <p:cNvGrpSpPr>
            <a:grpSpLocks/>
          </p:cNvGrpSpPr>
          <p:nvPr/>
        </p:nvGrpSpPr>
        <p:grpSpPr bwMode="auto">
          <a:xfrm>
            <a:off x="0" y="288369"/>
            <a:ext cx="8801100" cy="6112431"/>
            <a:chOff x="0" y="269"/>
            <a:chExt cx="5544" cy="3667"/>
          </a:xfrm>
        </p:grpSpPr>
        <p:sp>
          <p:nvSpPr>
            <p:cNvPr id="5129" name="AutoShape 3">
              <a:extLst>
                <a:ext uri="{FF2B5EF4-FFF2-40B4-BE49-F238E27FC236}">
                  <a16:creationId xmlns:a16="http://schemas.microsoft.com/office/drawing/2014/main" id="{CB6FC9B7-DB5B-4399-B418-7294BE2B0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30" name="AutoShape 4">
              <a:extLst>
                <a:ext uri="{FF2B5EF4-FFF2-40B4-BE49-F238E27FC236}">
                  <a16:creationId xmlns:a16="http://schemas.microsoft.com/office/drawing/2014/main" id="{82FDB639-10E4-49C1-92F3-6C955DFB4F7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68" y="269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5">
              <a:extLst>
                <a:ext uri="{FF2B5EF4-FFF2-40B4-BE49-F238E27FC236}">
                  <a16:creationId xmlns:a16="http://schemas.microsoft.com/office/drawing/2014/main" id="{C9B32D24-F13B-4948-A35A-6461A111C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Text Box 6">
            <a:extLst>
              <a:ext uri="{FF2B5EF4-FFF2-40B4-BE49-F238E27FC236}">
                <a16:creationId xmlns:a16="http://schemas.microsoft.com/office/drawing/2014/main" id="{FF10B0D4-DB5B-43D7-9522-053EB659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4219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  ARCHITECTUR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568" name="Rectangle 8">
            <a:extLst>
              <a:ext uri="{FF2B5EF4-FFF2-40B4-BE49-F238E27FC236}">
                <a16:creationId xmlns:a16="http://schemas.microsoft.com/office/drawing/2014/main" id="{8CD50FDE-01B6-4BC3-9F13-5DEDB3D0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57" y="2016131"/>
            <a:ext cx="69433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Pentru a explica arhitectura unui serviciu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email, </a:t>
            </a:r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vom considera patru </a:t>
            </a:r>
            <a:r>
              <a:rPr lang="en-US" altLang="en-US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scenari</a:t>
            </a:r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Începem cu situația cea mai simplă și adăugăm treptat complexitate. Aceste scenarii sunt cele mai întâlnite comunicarea de tip poștă electronică. </a:t>
            </a:r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1">
            <a:extLst>
              <a:ext uri="{FF2B5EF4-FFF2-40B4-BE49-F238E27FC236}">
                <a16:creationId xmlns:a16="http://schemas.microsoft.com/office/drawing/2014/main" id="{58DEE028-E8C1-4DA4-AFE1-75C003D535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2599B778-80EA-4CE9-ACB4-41E62AC18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5E5EF2-4D7E-44C3-A72C-C6921CFAC4C9}" type="slidenum">
              <a:rPr lang="en-US" altLang="en-US" b="0"/>
              <a:pPr/>
              <a:t>30</a:t>
            </a:fld>
            <a:endParaRPr lang="en-US" altLang="en-US" b="0"/>
          </a:p>
        </p:txBody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D2C3324F-7B30-4D98-892F-0E6A3501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23814"/>
            <a:ext cx="6846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sz="2800" i="1" dirty="0">
                <a:latin typeface="Times New Roman" panose="02020603050405020304" pitchFamily="18" charset="0"/>
              </a:rPr>
              <a:t>Componentele unui server de mail</a:t>
            </a:r>
            <a:endParaRPr lang="en-US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9DB0A75-4E46-40ED-94FE-F120EB3F22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ADCA7F97-0A18-4559-8B5D-48D53BECEC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3" name="Rectangle 5">
            <a:extLst>
              <a:ext uri="{FF2B5EF4-FFF2-40B4-BE49-F238E27FC236}">
                <a16:creationId xmlns:a16="http://schemas.microsoft.com/office/drawing/2014/main" id="{88F58213-DD93-4290-A3C1-E41CC75DA5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4" name="Rectangle 6">
            <a:extLst>
              <a:ext uri="{FF2B5EF4-FFF2-40B4-BE49-F238E27FC236}">
                <a16:creationId xmlns:a16="http://schemas.microsoft.com/office/drawing/2014/main" id="{5F002EDF-0F2F-4ADB-AD6E-5BD1504BC2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5" name="Rectangle 7">
            <a:extLst>
              <a:ext uri="{FF2B5EF4-FFF2-40B4-BE49-F238E27FC236}">
                <a16:creationId xmlns:a16="http://schemas.microsoft.com/office/drawing/2014/main" id="{94B67EE4-DAED-419E-9582-41F0831C66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6" name="Rectangle 8">
            <a:extLst>
              <a:ext uri="{FF2B5EF4-FFF2-40B4-BE49-F238E27FC236}">
                <a16:creationId xmlns:a16="http://schemas.microsoft.com/office/drawing/2014/main" id="{97449F9F-021B-407B-A77D-96CEC6B83F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7" name="Rectangle 9">
            <a:extLst>
              <a:ext uri="{FF2B5EF4-FFF2-40B4-BE49-F238E27FC236}">
                <a16:creationId xmlns:a16="http://schemas.microsoft.com/office/drawing/2014/main" id="{69A4A0DC-0999-4468-B04C-C48619E8E6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0538" y="539751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EDEFA-74EA-4C01-B780-1CBCE844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39" y="1371600"/>
            <a:ext cx="6962111" cy="33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1">
            <a:extLst>
              <a:ext uri="{FF2B5EF4-FFF2-40B4-BE49-F238E27FC236}">
                <a16:creationId xmlns:a16="http://schemas.microsoft.com/office/drawing/2014/main" id="{58DEE028-E8C1-4DA4-AFE1-75C003D535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2599B778-80EA-4CE9-ACB4-41E62AC18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5E5EF2-4D7E-44C3-A72C-C6921CFAC4C9}" type="slidenum">
              <a:rPr lang="en-US" altLang="en-US" b="0"/>
              <a:pPr/>
              <a:t>31</a:t>
            </a:fld>
            <a:endParaRPr lang="en-US" altLang="en-US" b="0"/>
          </a:p>
        </p:txBody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D2C3324F-7B30-4D98-892F-0E6A3501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841" y="24042"/>
            <a:ext cx="6846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sz="2800" i="1" dirty="0">
                <a:latin typeface="Times New Roman" panose="02020603050405020304" pitchFamily="18" charset="0"/>
              </a:rPr>
              <a:t>Formatul căsuțelor poștale</a:t>
            </a:r>
            <a:endParaRPr lang="en-US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9DB0A75-4E46-40ED-94FE-F120EB3F22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ADCA7F97-0A18-4559-8B5D-48D53BECEC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3" name="Rectangle 5">
            <a:extLst>
              <a:ext uri="{FF2B5EF4-FFF2-40B4-BE49-F238E27FC236}">
                <a16:creationId xmlns:a16="http://schemas.microsoft.com/office/drawing/2014/main" id="{88F58213-DD93-4290-A3C1-E41CC75DA5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4" name="Rectangle 6">
            <a:extLst>
              <a:ext uri="{FF2B5EF4-FFF2-40B4-BE49-F238E27FC236}">
                <a16:creationId xmlns:a16="http://schemas.microsoft.com/office/drawing/2014/main" id="{5F002EDF-0F2F-4ADB-AD6E-5BD1504BC2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5" name="Rectangle 7">
            <a:extLst>
              <a:ext uri="{FF2B5EF4-FFF2-40B4-BE49-F238E27FC236}">
                <a16:creationId xmlns:a16="http://schemas.microsoft.com/office/drawing/2014/main" id="{94B67EE4-DAED-419E-9582-41F0831C66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6" name="Rectangle 8">
            <a:extLst>
              <a:ext uri="{FF2B5EF4-FFF2-40B4-BE49-F238E27FC236}">
                <a16:creationId xmlns:a16="http://schemas.microsoft.com/office/drawing/2014/main" id="{97449F9F-021B-407B-A77D-96CEC6B83F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5067" name="Rectangle 9">
            <a:extLst>
              <a:ext uri="{FF2B5EF4-FFF2-40B4-BE49-F238E27FC236}">
                <a16:creationId xmlns:a16="http://schemas.microsoft.com/office/drawing/2014/main" id="{69A4A0DC-0999-4468-B04C-C48619E8E6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0538" y="539751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6486F9-1536-4362-B16B-E32DEECA13AD}"/>
              </a:ext>
            </a:extLst>
          </p:cNvPr>
          <p:cNvSpPr/>
          <p:nvPr/>
        </p:nvSpPr>
        <p:spPr>
          <a:xfrm>
            <a:off x="892372" y="1196083"/>
            <a:ext cx="78565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BR" sz="2000" b="0" i="0" u="none" strike="noStrike" baseline="0" dirty="0">
                <a:latin typeface="ArialMT"/>
              </a:rPr>
              <a:t>O </a:t>
            </a:r>
            <a:r>
              <a:rPr lang="pt-BR" sz="2000" i="0" u="none" strike="noStrike" baseline="0" dirty="0">
                <a:latin typeface="ArialMT"/>
              </a:rPr>
              <a:t>casu</a:t>
            </a:r>
            <a:r>
              <a:rPr lang="ro-RO" sz="2000" i="0" u="none" strike="noStrike" baseline="0" dirty="0">
                <a:latin typeface="ArialMT"/>
              </a:rPr>
              <a:t>ță</a:t>
            </a:r>
            <a:r>
              <a:rPr lang="pt-BR" sz="2000" i="0" u="none" strike="noStrike" baseline="0" dirty="0">
                <a:latin typeface="ArialMT"/>
              </a:rPr>
              <a:t> po</a:t>
            </a:r>
            <a:r>
              <a:rPr lang="ro-RO" sz="2000" i="0" u="none" strike="noStrike" baseline="0" dirty="0">
                <a:latin typeface="ArialMT"/>
              </a:rPr>
              <a:t>ș</a:t>
            </a:r>
            <a:r>
              <a:rPr lang="pt-BR" sz="2000" i="0" u="none" strike="noStrike" baseline="0" dirty="0">
                <a:latin typeface="ArialMT"/>
              </a:rPr>
              <a:t>tal</a:t>
            </a:r>
            <a:r>
              <a:rPr lang="ro-RO" sz="2000" i="0" u="none" strike="noStrike" baseline="0" dirty="0">
                <a:latin typeface="ArialMT"/>
              </a:rPr>
              <a:t>ă</a:t>
            </a:r>
            <a:r>
              <a:rPr lang="pt-BR" sz="2000" i="0" u="none" strike="noStrike" baseline="0" dirty="0">
                <a:latin typeface="ArialMT"/>
              </a:rPr>
              <a:t> </a:t>
            </a:r>
            <a:r>
              <a:rPr lang="pt-BR" sz="2000" b="0" i="0" u="none" strike="noStrike" baseline="0" dirty="0">
                <a:latin typeface="ArialMT"/>
              </a:rPr>
              <a:t>este, de fapt, </a:t>
            </a:r>
            <a:r>
              <a:rPr lang="pt-BR" sz="2000" i="0" u="none" strike="noStrike" baseline="0" dirty="0">
                <a:latin typeface="ArialMT"/>
              </a:rPr>
              <a:t>o intrare</a:t>
            </a:r>
            <a:r>
              <a:rPr lang="ro-RO" sz="2000" i="0" u="none" strike="noStrike" baseline="0" dirty="0">
                <a:latin typeface="ArialMT"/>
              </a:rPr>
              <a:t> </a:t>
            </a:r>
            <a:r>
              <a:rPr lang="ro-RO" sz="2000" b="0" i="0" u="none" strike="noStrike" baseline="0" dirty="0">
                <a:latin typeface="ArialMT"/>
              </a:rPr>
              <a:t>(înregistrare)</a:t>
            </a:r>
            <a:r>
              <a:rPr lang="pt-BR" sz="2000" b="0" i="0" u="none" strike="noStrike" baseline="0" dirty="0">
                <a:latin typeface="ArialMT"/>
              </a:rPr>
              <a:t> </a:t>
            </a:r>
            <a:r>
              <a:rPr lang="ro-RO" sz="2000" b="0" i="0" u="none" strike="noStrike" baseline="0" dirty="0">
                <a:latin typeface="ArialMT"/>
              </a:rPr>
              <a:t>î</a:t>
            </a:r>
            <a:r>
              <a:rPr lang="pt-BR" sz="2000" b="0" i="0" u="none" strike="noStrike" baseline="0" dirty="0">
                <a:latin typeface="ArialMT"/>
              </a:rPr>
              <a:t>n </a:t>
            </a:r>
            <a:r>
              <a:rPr lang="pt-BR" sz="2000" i="0" u="none" strike="noStrike" baseline="0" dirty="0">
                <a:latin typeface="ArialMT"/>
              </a:rPr>
              <a:t>sistemul de</a:t>
            </a:r>
            <a:r>
              <a:rPr lang="ro-RO" sz="2000" i="0" u="none" strike="noStrike" baseline="0" dirty="0">
                <a:latin typeface="ArialMT"/>
              </a:rPr>
              <a:t> </a:t>
            </a:r>
            <a:r>
              <a:rPr lang="en-US" sz="2000" i="0" u="none" strike="noStrike" baseline="0" dirty="0">
                <a:latin typeface="ArialMT"/>
              </a:rPr>
              <a:t>fi</a:t>
            </a:r>
            <a:r>
              <a:rPr lang="ro-RO" sz="2000" dirty="0">
                <a:latin typeface="ArialMT"/>
              </a:rPr>
              <a:t>ș</a:t>
            </a:r>
            <a:r>
              <a:rPr lang="en-US" sz="2000" i="0" u="none" strike="noStrike" baseline="0" dirty="0" err="1">
                <a:latin typeface="ArialMT"/>
              </a:rPr>
              <a:t>iere</a:t>
            </a:r>
            <a:endParaRPr lang="en-US" sz="2000" i="0" u="none" strike="noStrike" baseline="0" dirty="0">
              <a:latin typeface="ArialMT"/>
            </a:endParaRPr>
          </a:p>
          <a:p>
            <a:pPr algn="just">
              <a:spcBef>
                <a:spcPts val="600"/>
              </a:spcBef>
            </a:pPr>
            <a:r>
              <a:rPr lang="pt-BR" sz="2000" b="0" i="0" u="none" strike="noStrike" baseline="0" dirty="0">
                <a:latin typeface="ArialMT"/>
              </a:rPr>
              <a:t>• Mesajele sunt, de obicei, desc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pt-BR" sz="2000" b="0" i="0" u="none" strike="noStrike" baseline="0" dirty="0">
                <a:latin typeface="ArialMT"/>
              </a:rPr>
              <a:t>rcate de pe servere de</a:t>
            </a:r>
            <a:r>
              <a:rPr lang="ro-RO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>
                <a:latin typeface="ArialMT"/>
              </a:rPr>
              <a:t>e-mail </a:t>
            </a:r>
            <a:r>
              <a:rPr lang="en-US" sz="2000" b="0" i="0" u="none" strike="noStrike" baseline="0" dirty="0" err="1">
                <a:latin typeface="ArialMT"/>
              </a:rPr>
              <a:t>folosind</a:t>
            </a:r>
            <a:r>
              <a:rPr lang="en-US" sz="2000" b="0" i="0" u="none" strike="noStrike" baseline="0" dirty="0">
                <a:latin typeface="ArialMT"/>
              </a:rPr>
              <a:t> POP3 </a:t>
            </a:r>
            <a:r>
              <a:rPr lang="en-US" sz="2000" b="0" i="0" u="none" strike="noStrike" baseline="0" dirty="0" err="1">
                <a:latin typeface="ArialMT"/>
              </a:rPr>
              <a:t>sau</a:t>
            </a:r>
            <a:r>
              <a:rPr lang="en-US" sz="2000" b="0" i="0" u="none" strike="noStrike" baseline="0" dirty="0">
                <a:latin typeface="ArialMT"/>
              </a:rPr>
              <a:t> IMAP; sunt </a:t>
            </a:r>
            <a:r>
              <a:rPr lang="en-US" sz="2000" b="0" i="0" u="none" strike="noStrike" baseline="0" dirty="0" err="1">
                <a:latin typeface="ArialMT"/>
              </a:rPr>
              <a:t>stocate</a:t>
            </a:r>
            <a:r>
              <a:rPr lang="en-US" sz="2000" b="0" i="0" u="none" strike="noStrike" baseline="0" dirty="0">
                <a:latin typeface="ArialMT"/>
              </a:rPr>
              <a:t>, a</a:t>
            </a:r>
            <a:r>
              <a:rPr lang="ro-RO" sz="2000" b="0" i="0" u="none" strike="noStrike" baseline="0" dirty="0">
                <a:latin typeface="ArialMT"/>
              </a:rPr>
              <a:t>ș</a:t>
            </a:r>
            <a:r>
              <a:rPr lang="en-US" sz="2000" b="0" i="0" u="none" strike="noStrike" baseline="0" dirty="0" err="1">
                <a:latin typeface="ArialMT"/>
              </a:rPr>
              <a:t>adar</a:t>
            </a:r>
            <a:r>
              <a:rPr lang="en-US" sz="2000" b="0" i="0" u="none" strike="noStrike" baseline="0" dirty="0">
                <a:latin typeface="ArialMT"/>
              </a:rPr>
              <a:t>,</a:t>
            </a:r>
            <a:r>
              <a:rPr lang="ro-RO" sz="2000" b="0" i="0" u="none" strike="noStrike" baseline="0" dirty="0">
                <a:latin typeface="ArialMT"/>
              </a:rPr>
              <a:t> </a:t>
            </a:r>
            <a:r>
              <a:rPr lang="it-IT" sz="2000" b="0" i="0" u="none" strike="noStrike" baseline="0" dirty="0">
                <a:latin typeface="ArialMT"/>
              </a:rPr>
              <a:t>at</a:t>
            </a:r>
            <a:r>
              <a:rPr lang="ro-RO" sz="2000" b="0" i="0" u="none" strike="noStrike" baseline="0" dirty="0">
                <a:latin typeface="ArialMT"/>
              </a:rPr>
              <a:t>â</a:t>
            </a:r>
            <a:r>
              <a:rPr lang="it-IT" sz="2000" b="0" i="0" u="none" strike="noStrike" baseline="0" dirty="0">
                <a:latin typeface="ArialMT"/>
              </a:rPr>
              <a:t>t pe sistemul client</a:t>
            </a:r>
            <a:r>
              <a:rPr lang="ro-RO" sz="2000" b="0" i="0" u="none" strike="noStrike" baseline="0" dirty="0">
                <a:latin typeface="ArialMT"/>
              </a:rPr>
              <a:t>,</a:t>
            </a:r>
            <a:r>
              <a:rPr lang="it-IT" sz="2000" b="0" i="0" u="none" strike="noStrike" baseline="0" dirty="0">
                <a:latin typeface="ArialMT"/>
              </a:rPr>
              <a:t> c</a:t>
            </a:r>
            <a:r>
              <a:rPr lang="ro-RO" sz="2000" b="0" i="0" u="none" strike="noStrike" baseline="0" dirty="0">
                <a:latin typeface="ArialMT"/>
              </a:rPr>
              <a:t>â</a:t>
            </a:r>
            <a:r>
              <a:rPr lang="it-IT" sz="2000" b="0" i="0" u="none" strike="noStrike" baseline="0" dirty="0">
                <a:latin typeface="ArialMT"/>
              </a:rPr>
              <a:t>t </a:t>
            </a:r>
            <a:r>
              <a:rPr lang="ro-RO" sz="2000" b="0" dirty="0">
                <a:latin typeface="ArialMT"/>
              </a:rPr>
              <a:t>ș</a:t>
            </a:r>
            <a:r>
              <a:rPr lang="it-IT" sz="2000" b="0" i="0" u="none" strike="noStrike" baseline="0" dirty="0">
                <a:latin typeface="ArialMT"/>
              </a:rPr>
              <a:t>i pe sistemul server</a:t>
            </a: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• </a:t>
            </a:r>
            <a:r>
              <a:rPr lang="en-US" sz="2000" b="0" i="0" u="none" strike="noStrike" baseline="0" dirty="0" err="1">
                <a:latin typeface="ArialMT"/>
              </a:rPr>
              <a:t>Formatele</a:t>
            </a:r>
            <a:r>
              <a:rPr lang="en-US" sz="2000" b="0" i="0" u="none" strike="noStrike" baseline="0" dirty="0">
                <a:latin typeface="ArialMT"/>
              </a:rPr>
              <a:t> standard de c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en-US" sz="2000" b="0" i="0" u="none" strike="noStrike" baseline="0" dirty="0" err="1">
                <a:latin typeface="ArialMT"/>
              </a:rPr>
              <a:t>su</a:t>
            </a:r>
            <a:r>
              <a:rPr lang="ro-RO" sz="2000" b="0" i="0" u="none" strike="noStrike" baseline="0" dirty="0">
                <a:latin typeface="ArialMT"/>
              </a:rPr>
              <a:t>ț</a:t>
            </a:r>
            <a:r>
              <a:rPr lang="en-US" sz="2000" b="0" i="0" u="none" strike="noStrike" baseline="0" dirty="0">
                <a:latin typeface="ArialMT"/>
              </a:rPr>
              <a:t>e po</a:t>
            </a:r>
            <a:r>
              <a:rPr lang="ro-RO" sz="2000" b="0" i="0" u="none" strike="noStrike" baseline="0" dirty="0">
                <a:latin typeface="ArialMT"/>
              </a:rPr>
              <a:t>ș</a:t>
            </a:r>
            <a:r>
              <a:rPr lang="en-US" sz="2000" b="0" i="0" u="none" strike="noStrike" baseline="0" dirty="0">
                <a:latin typeface="ArialMT"/>
              </a:rPr>
              <a:t>tale sunt </a:t>
            </a:r>
            <a:r>
              <a:rPr lang="en-US" sz="2000" dirty="0" err="1">
                <a:latin typeface="Arial-BoldMT"/>
              </a:rPr>
              <a:t>Maildir</a:t>
            </a:r>
            <a:r>
              <a:rPr lang="en-US" sz="2000" dirty="0">
                <a:latin typeface="Arial-BoldMT"/>
              </a:rPr>
              <a:t> </a:t>
            </a:r>
            <a:r>
              <a:rPr lang="ro-RO" sz="2000" b="0" dirty="0">
                <a:latin typeface="ArialMT"/>
              </a:rPr>
              <a:t>ș</a:t>
            </a:r>
            <a:r>
              <a:rPr lang="en-US" sz="2000" b="0" i="0" u="none" strike="noStrike" baseline="0" dirty="0" err="1">
                <a:latin typeface="ArialMT"/>
              </a:rPr>
              <a:t>i</a:t>
            </a:r>
            <a:r>
              <a:rPr lang="ro-RO" sz="2000" b="0" dirty="0">
                <a:latin typeface="ArialMT"/>
              </a:rPr>
              <a:t> </a:t>
            </a:r>
            <a:r>
              <a:rPr lang="it-IT" sz="2000" dirty="0">
                <a:latin typeface="Arial-BoldMT"/>
              </a:rPr>
              <a:t>mbox</a:t>
            </a:r>
            <a:r>
              <a:rPr lang="it-IT" sz="2000" b="0" i="0" u="none" strike="noStrike" baseline="0" dirty="0">
                <a:latin typeface="ArialMT"/>
              </a:rPr>
              <a:t>; anumiti clien</a:t>
            </a:r>
            <a:r>
              <a:rPr lang="ro-RO" sz="2000" b="0" i="0" u="none" strike="noStrike" baseline="0" dirty="0">
                <a:latin typeface="ArialMT"/>
              </a:rPr>
              <a:t>ț</a:t>
            </a:r>
            <a:r>
              <a:rPr lang="it-IT" sz="2000" b="0" i="0" u="none" strike="noStrike" baseline="0" dirty="0">
                <a:latin typeface="ArialMT"/>
              </a:rPr>
              <a:t>i de e-mail folosesc formate</a:t>
            </a:r>
            <a:r>
              <a:rPr lang="ro-RO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proprietare</a:t>
            </a:r>
            <a:endParaRPr lang="en-US" sz="2000" b="0" i="0" u="none" strike="noStrike" baseline="0" dirty="0">
              <a:latin typeface="ArialMT"/>
            </a:endParaRP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• </a:t>
            </a:r>
            <a:r>
              <a:rPr lang="en-US" sz="2000" dirty="0" err="1">
                <a:latin typeface="Arial-BoldMT"/>
              </a:rPr>
              <a:t>Maildir</a:t>
            </a:r>
            <a:r>
              <a:rPr lang="en-US" sz="2000" dirty="0">
                <a:latin typeface="Arial-Bold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foloseste</a:t>
            </a:r>
            <a:r>
              <a:rPr lang="en-US" sz="2000" b="0" i="0" u="none" strike="noStrike" baseline="0" dirty="0">
                <a:latin typeface="ArialMT"/>
              </a:rPr>
              <a:t> un fi</a:t>
            </a:r>
            <a:r>
              <a:rPr lang="ro-RO" sz="2000" b="0" i="0" u="none" strike="noStrike" baseline="0" dirty="0">
                <a:latin typeface="ArialMT"/>
              </a:rPr>
              <a:t>ș</a:t>
            </a:r>
            <a:r>
              <a:rPr lang="en-US" sz="2000" b="0" i="0" u="none" strike="noStrike" baseline="0" dirty="0" err="1">
                <a:latin typeface="ArialMT"/>
              </a:rPr>
              <a:t>ier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separat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pentru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fiecare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mesaj</a:t>
            </a:r>
            <a:r>
              <a:rPr lang="en-US" sz="2000" b="0" i="0" u="none" strike="noStrike" baseline="0" dirty="0">
                <a:latin typeface="ArialMT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lang="ro-RO" sz="2000" dirty="0">
                <a:latin typeface="Arial-BoldMT"/>
              </a:rPr>
              <a:t>   </a:t>
            </a:r>
            <a:r>
              <a:rPr lang="en-US" sz="2000" dirty="0" err="1">
                <a:latin typeface="Arial-BoldMT"/>
              </a:rPr>
              <a:t>mbox</a:t>
            </a:r>
            <a:r>
              <a:rPr lang="en-US" sz="2000" dirty="0">
                <a:latin typeface="Arial-Bold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folose</a:t>
            </a:r>
            <a:r>
              <a:rPr lang="ro-RO" sz="2000" b="0" i="0" u="none" strike="noStrike" baseline="0" dirty="0">
                <a:latin typeface="ArialMT"/>
              </a:rPr>
              <a:t>ș</a:t>
            </a:r>
            <a:r>
              <a:rPr lang="en-US" sz="2000" b="0" i="0" u="none" strike="noStrike" baseline="0" dirty="0" err="1">
                <a:latin typeface="ArialMT"/>
              </a:rPr>
              <a:t>te</a:t>
            </a:r>
            <a:r>
              <a:rPr lang="en-US" sz="2000" b="0" i="0" u="none" strike="noStrike" baseline="0" dirty="0">
                <a:latin typeface="ArialMT"/>
              </a:rPr>
              <a:t> un </a:t>
            </a:r>
            <a:r>
              <a:rPr lang="en-US" sz="2000" b="0" i="0" u="none" strike="noStrike" baseline="0" dirty="0" err="1">
                <a:latin typeface="ArialMT"/>
              </a:rPr>
              <a:t>singur</a:t>
            </a:r>
            <a:r>
              <a:rPr lang="en-US" sz="2000" b="0" i="0" u="none" strike="noStrike" baseline="0" dirty="0">
                <a:latin typeface="ArialMT"/>
              </a:rPr>
              <a:t> fi</a:t>
            </a:r>
            <a:r>
              <a:rPr lang="ro-RO" sz="2000" b="0" i="0" u="none" strike="noStrike" baseline="0" dirty="0">
                <a:latin typeface="ArialMT"/>
              </a:rPr>
              <a:t>ș</a:t>
            </a:r>
            <a:r>
              <a:rPr lang="en-US" sz="2000" b="0" i="0" u="none" strike="noStrike" baseline="0" dirty="0" err="1">
                <a:latin typeface="ArialMT"/>
              </a:rPr>
              <a:t>ier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pentru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toate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mesajele</a:t>
            </a:r>
            <a:endParaRPr lang="en-US" sz="2000" b="0" i="0" u="none" strike="noStrike" baseline="0" dirty="0">
              <a:latin typeface="ArialMT"/>
            </a:endParaRP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• </a:t>
            </a:r>
            <a:r>
              <a:rPr lang="en-US" sz="2000" b="0" i="0" u="none" strike="noStrike" baseline="0" dirty="0" err="1">
                <a:latin typeface="ArialMT"/>
              </a:rPr>
              <a:t>Consecin</a:t>
            </a:r>
            <a:r>
              <a:rPr lang="ro-RO" sz="2000" b="0" i="0" u="none" strike="noStrike" baseline="0" dirty="0">
                <a:latin typeface="ArialMT"/>
              </a:rPr>
              <a:t>ț</a:t>
            </a:r>
            <a:r>
              <a:rPr lang="en-US" sz="2000" b="0" i="0" u="none" strike="noStrike" baseline="0" dirty="0">
                <a:latin typeface="ArialMT"/>
              </a:rPr>
              <a:t>a:</a:t>
            </a: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– </a:t>
            </a:r>
            <a:r>
              <a:rPr lang="en-US" sz="2000" dirty="0" err="1">
                <a:latin typeface="Arial-BoldMT"/>
              </a:rPr>
              <a:t>mbox</a:t>
            </a:r>
            <a:r>
              <a:rPr lang="en-US" sz="2000" dirty="0">
                <a:latin typeface="Arial-BoldMT"/>
              </a:rPr>
              <a:t> </a:t>
            </a:r>
            <a:r>
              <a:rPr lang="en-US" sz="2000" b="0" i="0" u="none" strike="noStrike" baseline="0" dirty="0">
                <a:latin typeface="ArialMT"/>
              </a:rPr>
              <a:t>are </a:t>
            </a:r>
            <a:r>
              <a:rPr lang="en-US" sz="2000" b="0" i="0" u="none" strike="noStrike" baseline="0" dirty="0" err="1">
                <a:latin typeface="ArialMT"/>
              </a:rPr>
              <a:t>nevoie</a:t>
            </a:r>
            <a:r>
              <a:rPr lang="en-US" sz="2000" b="0" i="0" u="none" strike="noStrike" baseline="0" dirty="0">
                <a:latin typeface="ArialMT"/>
              </a:rPr>
              <a:t> de file-locking; </a:t>
            </a:r>
            <a:r>
              <a:rPr lang="en-US" sz="2000" b="0" i="0" u="none" strike="noStrike" baseline="0" dirty="0" err="1">
                <a:latin typeface="ArialMT"/>
              </a:rPr>
              <a:t>poate</a:t>
            </a:r>
            <a:r>
              <a:rPr lang="en-US" sz="2000" b="0" i="0" u="none" strike="noStrike" baseline="0" dirty="0">
                <a:latin typeface="ArialMT"/>
              </a:rPr>
              <a:t> duce la </a:t>
            </a:r>
            <a:r>
              <a:rPr lang="en-US" sz="2000" b="0" i="0" u="none" strike="noStrike" baseline="0" dirty="0" err="1">
                <a:latin typeface="ArialMT"/>
              </a:rPr>
              <a:t>performan</a:t>
            </a:r>
            <a:r>
              <a:rPr lang="ro-RO" sz="2000" b="0" i="0" u="none" strike="noStrike" baseline="0" dirty="0">
                <a:latin typeface="ArialMT"/>
              </a:rPr>
              <a:t>ț</a:t>
            </a:r>
            <a:r>
              <a:rPr lang="en-US" sz="2000" b="0" i="0" u="none" strike="noStrike" baseline="0" dirty="0">
                <a:latin typeface="ArialMT"/>
              </a:rPr>
              <a:t>e </a:t>
            </a:r>
            <a:r>
              <a:rPr lang="en-US" sz="2000" b="0" i="0" u="none" strike="noStrike" baseline="0" dirty="0" err="1">
                <a:latin typeface="ArialMT"/>
              </a:rPr>
              <a:t>mai</a:t>
            </a:r>
            <a:endParaRPr lang="en-US" sz="2000" b="0" i="0" u="none" strike="noStrike" baseline="0" dirty="0">
              <a:latin typeface="ArialMT"/>
            </a:endParaRPr>
          </a:p>
          <a:p>
            <a:pPr algn="just">
              <a:spcBef>
                <a:spcPts val="600"/>
              </a:spcBef>
            </a:pPr>
            <a:r>
              <a:rPr lang="it-IT" sz="2000" b="0" i="0" u="none" strike="noStrike" baseline="0" dirty="0">
                <a:latin typeface="ArialMT"/>
              </a:rPr>
              <a:t>sc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it-IT" sz="2000" b="0" i="0" u="none" strike="noStrike" baseline="0" dirty="0">
                <a:latin typeface="ArialMT"/>
              </a:rPr>
              <a:t>zute </a:t>
            </a:r>
            <a:r>
              <a:rPr lang="ro-RO" sz="2000" b="0" dirty="0">
                <a:latin typeface="ArialMT"/>
              </a:rPr>
              <a:t>î</a:t>
            </a:r>
            <a:r>
              <a:rPr lang="it-IT" sz="2000" b="0" i="0" u="none" strike="noStrike" baseline="0" dirty="0">
                <a:latin typeface="ArialMT"/>
              </a:rPr>
              <a:t>n cazul unor conexiuni simultane (folosind IMAP)</a:t>
            </a: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• </a:t>
            </a:r>
            <a:r>
              <a:rPr lang="en-US" sz="2000" dirty="0" err="1">
                <a:latin typeface="Arial-BoldMT"/>
              </a:rPr>
              <a:t>Maildir</a:t>
            </a:r>
            <a:r>
              <a:rPr lang="en-US" sz="2000" dirty="0">
                <a:latin typeface="Arial-BoldMT"/>
              </a:rPr>
              <a:t> </a:t>
            </a:r>
            <a:r>
              <a:rPr lang="en-US" sz="2000" b="0" i="0" u="none" strike="noStrike" baseline="0" dirty="0">
                <a:latin typeface="ArialMT"/>
              </a:rPr>
              <a:t>a ap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en-US" sz="2000" b="0" i="0" u="none" strike="noStrike" baseline="0" dirty="0">
                <a:latin typeface="ArialMT"/>
              </a:rPr>
              <a:t>rut </a:t>
            </a:r>
            <a:r>
              <a:rPr lang="en-US" sz="2000" b="0" i="0" u="none" strike="noStrike" baseline="0" dirty="0" err="1">
                <a:latin typeface="ArialMT"/>
              </a:rPr>
              <a:t>odat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en-US" sz="2000" b="0" i="0" u="none" strike="noStrike" baseline="0" dirty="0">
                <a:latin typeface="ArialMT"/>
              </a:rPr>
              <a:t> cu </a:t>
            </a:r>
            <a:r>
              <a:rPr lang="en-US" sz="2000" b="0" i="0" u="none" strike="noStrike" baseline="0" dirty="0" err="1">
                <a:latin typeface="ArialMT"/>
              </a:rPr>
              <a:t>qmail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ro-RO" sz="2000" b="0" i="0" u="none" strike="noStrike" baseline="0" dirty="0">
                <a:latin typeface="ArialMT"/>
              </a:rPr>
              <a:t>ș</a:t>
            </a:r>
            <a:r>
              <a:rPr lang="en-US" sz="2000" b="0" i="0" u="none" strike="noStrike" baseline="0" dirty="0" err="1">
                <a:latin typeface="ArialMT"/>
              </a:rPr>
              <a:t>i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este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folosit</a:t>
            </a:r>
            <a:r>
              <a:rPr lang="en-US" sz="2000" b="0" i="0" u="none" strike="noStrike" baseline="0" dirty="0">
                <a:latin typeface="ArialMT"/>
              </a:rPr>
              <a:t> de </a:t>
            </a:r>
            <a:r>
              <a:rPr lang="en-US" sz="2000" b="0" i="0" u="none" strike="noStrike" baseline="0" dirty="0" err="1">
                <a:latin typeface="ArialMT"/>
              </a:rPr>
              <a:t>mai</a:t>
            </a:r>
            <a:r>
              <a:rPr lang="ro-RO" sz="2000" b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multe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servere</a:t>
            </a:r>
            <a:r>
              <a:rPr lang="en-US" sz="2000" b="0" i="0" u="none" strike="noStrike" baseline="0" dirty="0">
                <a:latin typeface="ArialMT"/>
              </a:rPr>
              <a:t> de email</a:t>
            </a:r>
            <a:r>
              <a:rPr lang="ro-RO" sz="2000" b="0" i="0" u="none" strike="noStrike" baseline="0" dirty="0">
                <a:latin typeface="ArialMT"/>
              </a:rPr>
              <a:t>. </a:t>
            </a:r>
            <a:r>
              <a:rPr lang="en-US" dirty="0" err="1"/>
              <a:t>qmail</a:t>
            </a:r>
            <a:r>
              <a:rPr lang="en-US" b="0" dirty="0"/>
              <a:t> </a:t>
            </a:r>
            <a:r>
              <a:rPr lang="ro-RO" b="0" dirty="0"/>
              <a:t>este</a:t>
            </a:r>
            <a:r>
              <a:rPr lang="en-US" b="0" dirty="0"/>
              <a:t> </a:t>
            </a:r>
            <a:r>
              <a:rPr lang="ro-RO" b="0" dirty="0"/>
              <a:t>un </a:t>
            </a:r>
            <a:r>
              <a:rPr lang="en-US" b="0" dirty="0">
                <a:hlinkClick r:id="rId2" tooltip="Mail transfer agent"/>
              </a:rPr>
              <a:t>mail transfer agent</a:t>
            </a:r>
            <a:r>
              <a:rPr lang="en-US" b="0" dirty="0"/>
              <a:t> (MTA) </a:t>
            </a:r>
            <a:r>
              <a:rPr lang="ro-RO" b="0" dirty="0"/>
              <a:t>care rulează sub</a:t>
            </a:r>
            <a:r>
              <a:rPr lang="en-US" b="0" dirty="0"/>
              <a:t> </a:t>
            </a:r>
            <a:r>
              <a:rPr lang="en-US" b="0" dirty="0">
                <a:hlinkClick r:id="rId3" tooltip="Unix"/>
              </a:rPr>
              <a:t>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4EFDB4-BF83-44F5-80EE-E47FAEE6EE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4F06D-B779-4C4C-B3CB-61461CF6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835F0-C428-47A0-BFE2-23A0EDA4EE9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28AEA-4028-48E9-BF0E-5CDA10F59EEE}"/>
              </a:ext>
            </a:extLst>
          </p:cNvPr>
          <p:cNvSpPr/>
          <p:nvPr/>
        </p:nvSpPr>
        <p:spPr>
          <a:xfrm>
            <a:off x="851767" y="1451441"/>
            <a:ext cx="7848600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2000" i="0" u="none" strike="noStrike" baseline="0" dirty="0">
                <a:latin typeface="ArialMT"/>
              </a:rPr>
              <a:t>Care sunt deosebirile </a:t>
            </a:r>
            <a:r>
              <a:rPr lang="ro-RO" sz="2000" i="0" u="none" strike="noStrike" baseline="0" dirty="0">
                <a:latin typeface="ArialMT"/>
              </a:rPr>
              <a:t>di</a:t>
            </a:r>
            <a:r>
              <a:rPr lang="it-IT" sz="2000" i="0" u="none" strike="noStrike" baseline="0" dirty="0">
                <a:latin typeface="ArialMT"/>
              </a:rPr>
              <a:t>ntre POP3 </a:t>
            </a:r>
            <a:r>
              <a:rPr lang="ro-RO" sz="2000" i="0" u="none" strike="noStrike" baseline="0" dirty="0">
                <a:latin typeface="ArialMT"/>
              </a:rPr>
              <a:t>ș</a:t>
            </a:r>
            <a:r>
              <a:rPr lang="it-IT" sz="2000" i="0" u="none" strike="noStrike" baseline="0" dirty="0">
                <a:latin typeface="ArialMT"/>
              </a:rPr>
              <a:t>i IMAP?</a:t>
            </a:r>
          </a:p>
          <a:p>
            <a:pPr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– POP3 </a:t>
            </a:r>
            <a:r>
              <a:rPr lang="en-US" sz="2000" b="0" i="0" u="none" strike="noStrike" baseline="0" dirty="0" err="1">
                <a:latin typeface="ArialMT"/>
              </a:rPr>
              <a:t>descarc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mesajele</a:t>
            </a:r>
            <a:r>
              <a:rPr lang="en-US" sz="2000" b="0" i="0" u="none" strike="noStrike" baseline="0" dirty="0">
                <a:latin typeface="ArialMT"/>
              </a:rPr>
              <a:t> de pe server </a:t>
            </a:r>
            <a:r>
              <a:rPr lang="ro-RO" sz="2000" b="0" i="0" u="none" strike="noStrike" baseline="0" dirty="0">
                <a:latin typeface="ArialMT"/>
              </a:rPr>
              <a:t>ș</a:t>
            </a:r>
            <a:r>
              <a:rPr lang="en-US" sz="2000" b="0" i="0" u="none" strike="noStrike" baseline="0" dirty="0" err="1">
                <a:latin typeface="ArialMT"/>
              </a:rPr>
              <a:t>i</a:t>
            </a:r>
            <a:r>
              <a:rPr lang="en-US" sz="2000" b="0" i="0" u="none" strike="noStrike" baseline="0" dirty="0">
                <a:latin typeface="ArialMT"/>
              </a:rPr>
              <a:t> le consult</a:t>
            </a:r>
            <a:r>
              <a:rPr lang="ro-RO" sz="2000" b="0" dirty="0">
                <a:latin typeface="ArialMT"/>
              </a:rPr>
              <a:t>ă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dirty="0">
                <a:latin typeface="Arial-BoldMT"/>
              </a:rPr>
              <a:t>offline </a:t>
            </a:r>
            <a:r>
              <a:rPr lang="en-US" sz="2000" b="0" i="0" u="none" strike="noStrike" baseline="0" dirty="0">
                <a:latin typeface="ArialMT"/>
              </a:rPr>
              <a:t>(se </a:t>
            </a:r>
            <a:r>
              <a:rPr lang="en-US" sz="2000" b="0" i="0" u="none" strike="noStrike" baseline="0" dirty="0" err="1">
                <a:latin typeface="ArialMT"/>
              </a:rPr>
              <a:t>spune</a:t>
            </a:r>
            <a:r>
              <a:rPr lang="ro-RO" sz="2000" b="0" dirty="0">
                <a:latin typeface="ArialMT"/>
              </a:rPr>
              <a:t> </a:t>
            </a:r>
            <a:r>
              <a:rPr lang="en-US" sz="2000" b="0" i="0" u="none" strike="noStrike" baseline="0" dirty="0">
                <a:latin typeface="ArialMT"/>
              </a:rPr>
              <a:t>c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func</a:t>
            </a:r>
            <a:r>
              <a:rPr lang="ro-RO" sz="2000" b="0" i="0" u="none" strike="noStrike" baseline="0" dirty="0">
                <a:latin typeface="ArialMT"/>
              </a:rPr>
              <a:t>ț</a:t>
            </a:r>
            <a:r>
              <a:rPr lang="en-US" sz="2000" b="0" i="0" u="none" strike="noStrike" baseline="0" dirty="0" err="1">
                <a:latin typeface="ArialMT"/>
              </a:rPr>
              <a:t>ioneaza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ro-RO" sz="2000" b="0" i="0" u="none" strike="noStrike" baseline="0" dirty="0">
                <a:latin typeface="ArialMT"/>
              </a:rPr>
              <a:t>î</a:t>
            </a:r>
            <a:r>
              <a:rPr lang="en-US" sz="2000" b="0" i="0" u="none" strike="noStrike" baseline="0" dirty="0">
                <a:latin typeface="ArialMT"/>
              </a:rPr>
              <a:t>n mod </a:t>
            </a:r>
            <a:r>
              <a:rPr lang="en-US" sz="2000" b="0" i="0" u="none" strike="noStrike" baseline="0" dirty="0" err="1">
                <a:latin typeface="ArialMT"/>
              </a:rPr>
              <a:t>deconectat</a:t>
            </a:r>
            <a:r>
              <a:rPr lang="en-US" sz="2000" b="0" i="0" u="none" strike="noStrike" baseline="0" dirty="0">
                <a:latin typeface="ArialMT"/>
              </a:rPr>
              <a:t>);</a:t>
            </a:r>
            <a:endParaRPr lang="ro-RO" sz="2000" b="0" i="0" u="none" strike="noStrike" baseline="0" dirty="0">
              <a:latin typeface="ArialMT"/>
            </a:endParaRPr>
          </a:p>
          <a:p>
            <a:pPr>
              <a:spcBef>
                <a:spcPts val="600"/>
              </a:spcBef>
            </a:pPr>
            <a:r>
              <a:rPr lang="ro-RO" sz="2000" b="0" dirty="0">
                <a:latin typeface="ArialMT"/>
              </a:rPr>
              <a:t>-</a:t>
            </a:r>
            <a:r>
              <a:rPr lang="en-US" sz="2000" b="0" i="0" u="none" strike="noStrike" baseline="0" dirty="0">
                <a:latin typeface="ArialMT"/>
              </a:rPr>
              <a:t> IMAP </a:t>
            </a:r>
            <a:r>
              <a:rPr lang="en-US" sz="2000" b="0" i="0" u="none" strike="noStrike" baseline="0" dirty="0" err="1">
                <a:latin typeface="ArialMT"/>
              </a:rPr>
              <a:t>poate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accesa</a:t>
            </a:r>
            <a:r>
              <a:rPr lang="en-US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 err="1">
                <a:latin typeface="ArialMT"/>
              </a:rPr>
              <a:t>mesajele</a:t>
            </a:r>
            <a:r>
              <a:rPr lang="ro-RO" sz="2000" b="0" dirty="0">
                <a:latin typeface="ArialMT"/>
              </a:rPr>
              <a:t> </a:t>
            </a:r>
            <a:r>
              <a:rPr lang="it-IT" sz="2000" b="0" i="0" u="none" strike="noStrike" baseline="0" dirty="0">
                <a:latin typeface="ArialMT"/>
              </a:rPr>
              <a:t>direct pe server f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it-IT" sz="2000" b="0" i="0" u="none" strike="noStrike" baseline="0" dirty="0">
                <a:latin typeface="ArialMT"/>
              </a:rPr>
              <a:t>r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it-IT" sz="2000" b="0" i="0" u="none" strike="noStrike" baseline="0" dirty="0">
                <a:latin typeface="ArialMT"/>
              </a:rPr>
              <a:t> a le </a:t>
            </a:r>
            <a:r>
              <a:rPr lang="ro-RO" sz="2000" b="0" dirty="0">
                <a:latin typeface="ArialMT"/>
              </a:rPr>
              <a:t>ș</a:t>
            </a:r>
            <a:r>
              <a:rPr lang="it-IT" sz="2000" b="0" i="0" u="none" strike="noStrike" baseline="0" dirty="0">
                <a:latin typeface="ArialMT"/>
              </a:rPr>
              <a:t>terge (poate rula at</a:t>
            </a:r>
            <a:r>
              <a:rPr lang="ro-RO" sz="2000" b="0" i="0" u="none" strike="noStrike" baseline="0" dirty="0">
                <a:latin typeface="ArialMT"/>
              </a:rPr>
              <a:t>â</a:t>
            </a:r>
            <a:r>
              <a:rPr lang="it-IT" sz="2000" b="0" i="0" u="none" strike="noStrike" baseline="0" dirty="0">
                <a:latin typeface="ArialMT"/>
              </a:rPr>
              <a:t>t </a:t>
            </a:r>
            <a:r>
              <a:rPr lang="ro-RO" sz="2000" b="0" dirty="0">
                <a:latin typeface="ArialMT"/>
              </a:rPr>
              <a:t>î</a:t>
            </a:r>
            <a:r>
              <a:rPr lang="it-IT" sz="2000" b="0" i="0" u="none" strike="noStrike" baseline="0" dirty="0">
                <a:latin typeface="ArialMT"/>
              </a:rPr>
              <a:t>n mod conectat c</a:t>
            </a:r>
            <a:r>
              <a:rPr lang="ro-RO" sz="2000" b="0" i="0" u="none" strike="noStrike" baseline="0" dirty="0">
                <a:latin typeface="ArialMT"/>
              </a:rPr>
              <a:t>â</a:t>
            </a:r>
            <a:r>
              <a:rPr lang="it-IT" sz="2000" b="0" i="0" u="none" strike="noStrike" baseline="0" dirty="0">
                <a:latin typeface="ArialMT"/>
              </a:rPr>
              <a:t>t </a:t>
            </a:r>
            <a:r>
              <a:rPr lang="ro-RO" sz="2000" b="0" dirty="0">
                <a:latin typeface="ArialMT"/>
              </a:rPr>
              <a:t>ș</a:t>
            </a:r>
            <a:r>
              <a:rPr lang="it-IT" sz="2000" b="0" i="0" u="none" strike="noStrike" baseline="0" dirty="0">
                <a:latin typeface="ArialMT"/>
              </a:rPr>
              <a:t>i</a:t>
            </a:r>
            <a:r>
              <a:rPr lang="ro-RO" sz="2000" b="0" i="0" u="none" strike="noStrike" baseline="0" dirty="0">
                <a:latin typeface="ArialMT"/>
              </a:rPr>
              <a:t> </a:t>
            </a:r>
            <a:r>
              <a:rPr lang="en-US" sz="2000" b="0" i="0" u="none" strike="noStrike" baseline="0" dirty="0">
                <a:latin typeface="ArialMT"/>
              </a:rPr>
              <a:t>mod </a:t>
            </a:r>
            <a:r>
              <a:rPr lang="en-US" sz="2000" b="0" i="0" u="none" strike="noStrike" baseline="0" dirty="0" err="1">
                <a:latin typeface="ArialMT"/>
              </a:rPr>
              <a:t>deconectat</a:t>
            </a:r>
            <a:r>
              <a:rPr lang="en-US" sz="2000" b="0" i="0" u="none" strike="noStrike" baseline="0" dirty="0">
                <a:latin typeface="ArialMT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it-IT" sz="2000" b="0" i="0" u="none" strike="noStrike" baseline="0" dirty="0">
                <a:latin typeface="ArialMT"/>
              </a:rPr>
              <a:t>– IMAP permite conexiuni simultane la aceea</a:t>
            </a:r>
            <a:r>
              <a:rPr lang="ro-RO" sz="2000" b="0" dirty="0">
                <a:latin typeface="ArialMT"/>
              </a:rPr>
              <a:t>ș</a:t>
            </a:r>
            <a:r>
              <a:rPr lang="it-IT" sz="2000" b="0" i="0" u="none" strike="noStrike" baseline="0" dirty="0">
                <a:latin typeface="ArialMT"/>
              </a:rPr>
              <a:t>i casu</a:t>
            </a:r>
            <a:r>
              <a:rPr lang="ro-RO" sz="2000" b="0" i="0" u="none" strike="noStrike" baseline="0" dirty="0">
                <a:latin typeface="ArialMT"/>
              </a:rPr>
              <a:t>ță</a:t>
            </a:r>
            <a:r>
              <a:rPr lang="it-IT" sz="2000" b="0" i="0" u="none" strike="noStrike" baseline="0" dirty="0">
                <a:latin typeface="ArialMT"/>
              </a:rPr>
              <a:t> po</a:t>
            </a:r>
            <a:r>
              <a:rPr lang="ro-RO" sz="2000" b="0" i="0" u="none" strike="noStrike" baseline="0" dirty="0">
                <a:latin typeface="ArialMT"/>
              </a:rPr>
              <a:t>ș</a:t>
            </a:r>
            <a:r>
              <a:rPr lang="it-IT" sz="2000" b="0" i="0" u="none" strike="noStrike" baseline="0" dirty="0">
                <a:latin typeface="ArialMT"/>
              </a:rPr>
              <a:t>tal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endParaRPr lang="it-IT" sz="2000" b="0" i="0" u="none" strike="noStrike" baseline="0" dirty="0">
              <a:latin typeface="ArialMT"/>
            </a:endParaRPr>
          </a:p>
          <a:p>
            <a:pPr>
              <a:spcBef>
                <a:spcPts val="600"/>
              </a:spcBef>
            </a:pPr>
            <a:r>
              <a:rPr lang="it-IT" sz="2000" b="0" i="0" u="none" strike="noStrike" baseline="0" dirty="0">
                <a:latin typeface="ArialMT"/>
              </a:rPr>
              <a:t>– POP3 r</a:t>
            </a:r>
            <a:r>
              <a:rPr lang="ro-RO" sz="2000" b="0" i="0" u="none" strike="noStrike" baseline="0" dirty="0">
                <a:latin typeface="ArialMT"/>
              </a:rPr>
              <a:t>ă</a:t>
            </a:r>
            <a:r>
              <a:rPr lang="it-IT" sz="2000" b="0" i="0" u="none" strike="noStrike" baseline="0" dirty="0">
                <a:latin typeface="ArialMT"/>
              </a:rPr>
              <a:t>m</a:t>
            </a:r>
            <a:r>
              <a:rPr lang="ro-RO" sz="2000" b="0" i="0" u="none" strike="noStrike" baseline="0" dirty="0">
                <a:latin typeface="ArialMT"/>
              </a:rPr>
              <a:t>â</a:t>
            </a:r>
            <a:r>
              <a:rPr lang="it-IT" sz="2000" b="0" i="0" u="none" strike="noStrike" baseline="0" dirty="0">
                <a:latin typeface="ArialMT"/>
              </a:rPr>
              <a:t>ne </a:t>
            </a:r>
            <a:r>
              <a:rPr lang="ro-RO" sz="2000" b="0" i="0" u="none" strike="noStrike" baseline="0" dirty="0">
                <a:latin typeface="ArialMT"/>
              </a:rPr>
              <a:t>î</a:t>
            </a:r>
            <a:r>
              <a:rPr lang="it-IT" sz="2000" b="0" i="0" u="none" strike="noStrike" baseline="0" dirty="0">
                <a:latin typeface="ArialMT"/>
              </a:rPr>
              <a:t>nsa un protocol mai simplu</a:t>
            </a:r>
            <a:endParaRPr lang="ro-RO" sz="2000" b="0" i="0" u="none" strike="noStrike" baseline="0" dirty="0">
              <a:latin typeface="ArialMT"/>
            </a:endParaRPr>
          </a:p>
          <a:p>
            <a:pPr>
              <a:spcBef>
                <a:spcPts val="600"/>
              </a:spcBef>
            </a:pPr>
            <a:endParaRPr lang="ro-RO" b="0" dirty="0"/>
          </a:p>
          <a:p>
            <a:pPr>
              <a:spcBef>
                <a:spcPts val="600"/>
              </a:spcBef>
            </a:pPr>
            <a:r>
              <a:rPr lang="en-US" sz="2000" dirty="0" err="1"/>
              <a:t>Exemple</a:t>
            </a:r>
            <a:r>
              <a:rPr lang="en-US" sz="2000" dirty="0"/>
              <a:t> de </a:t>
            </a:r>
            <a:r>
              <a:rPr lang="en-US" sz="2000" dirty="0" err="1"/>
              <a:t>servere</a:t>
            </a:r>
            <a:r>
              <a:rPr lang="en-US" sz="2000" dirty="0"/>
              <a:t> POP3/IMAP</a:t>
            </a:r>
          </a:p>
          <a:p>
            <a:pPr>
              <a:spcBef>
                <a:spcPts val="600"/>
              </a:spcBef>
            </a:pPr>
            <a:r>
              <a:rPr lang="en-US" sz="2000" b="0" dirty="0"/>
              <a:t>– Courier Mail Server</a:t>
            </a:r>
          </a:p>
          <a:p>
            <a:pPr>
              <a:spcBef>
                <a:spcPts val="600"/>
              </a:spcBef>
            </a:pPr>
            <a:r>
              <a:rPr lang="en-US" sz="2000" b="0" dirty="0"/>
              <a:t>– Cyrus IMAP Server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0" dirty="0"/>
              <a:t>– Microsoft Exchange Server</a:t>
            </a:r>
            <a:endParaRPr lang="en-US" sz="200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4F8FB39-D3AB-4A62-BCAD-1E3DD64B5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ro-RO" altLang="en-US" sz="2800" i="1" dirty="0">
                <a:latin typeface="Times New Roman" panose="02020603050405020304" pitchFamily="18" charset="0"/>
              </a:rPr>
              <a:t>     </a:t>
            </a:r>
            <a:r>
              <a:rPr lang="en-US" altLang="en-US" sz="2800" i="1" dirty="0">
                <a:latin typeface="Times New Roman" panose="02020603050405020304" pitchFamily="18" charset="0"/>
              </a:rPr>
              <a:t>POP3</a:t>
            </a:r>
            <a:r>
              <a:rPr lang="ro-RO" altLang="en-US" sz="2800" i="1" dirty="0">
                <a:latin typeface="Times New Roman" panose="02020603050405020304" pitchFamily="18" charset="0"/>
              </a:rPr>
              <a:t> și IMAP</a:t>
            </a:r>
            <a:endParaRPr lang="en-US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5E19496-8543-4B17-8F5B-06A23F3C52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8273" y="82802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22049-60BD-471F-ABC3-FC4FAF737B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47700" y="73869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6E539-61C9-4EBC-AD09-9AD22E7C28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30657" y="52756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A370F24-BE59-4E8C-BEE5-9D64B5F23A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9539" y="343589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E70F762-5B47-4464-8744-6ABA363637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2884" y="152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102411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4EFDB4-BF83-44F5-80EE-E47FAEE6EE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4F06D-B779-4C4C-B3CB-61461CF6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835F0-C428-47A0-BFE2-23A0EDA4EE9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4F8FB39-D3AB-4A62-BCAD-1E3DD64B5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ro-RO" altLang="en-US" sz="2800" i="1" dirty="0">
                <a:latin typeface="Times New Roman" panose="02020603050405020304" pitchFamily="18" charset="0"/>
              </a:rPr>
              <a:t>     Securitatea serviciilor de email</a:t>
            </a:r>
            <a:endParaRPr lang="en-US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5E19496-8543-4B17-8F5B-06A23F3C52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8273" y="82802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22049-60BD-471F-ABC3-FC4FAF737B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47700" y="73869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6E539-61C9-4EBC-AD09-9AD22E7C28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30657" y="52756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A370F24-BE59-4E8C-BEE5-9D64B5F23A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9539" y="343589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E70F762-5B47-4464-8744-6ABA363637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2884" y="152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1AB40-2472-4210-8438-BA8CD06A6929}"/>
              </a:ext>
            </a:extLst>
          </p:cNvPr>
          <p:cNvSpPr/>
          <p:nvPr/>
        </p:nvSpPr>
        <p:spPr>
          <a:xfrm>
            <a:off x="679539" y="1447800"/>
            <a:ext cx="76675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0" dirty="0" err="1"/>
              <a:t>Protocoalele</a:t>
            </a:r>
            <a:r>
              <a:rPr lang="ro-RO" sz="2400" b="0" dirty="0"/>
              <a:t> de email</a:t>
            </a:r>
            <a:r>
              <a:rPr lang="fr-FR" sz="2400" b="0" dirty="0"/>
              <a:t> nu au </a:t>
            </a:r>
            <a:r>
              <a:rPr lang="fr-FR" sz="2400" b="0" dirty="0" err="1"/>
              <a:t>fost</a:t>
            </a:r>
            <a:r>
              <a:rPr lang="fr-FR" sz="2400" b="0" dirty="0"/>
              <a:t> </a:t>
            </a:r>
            <a:r>
              <a:rPr lang="fr-FR" sz="2400" b="0" dirty="0" err="1"/>
              <a:t>proiectate</a:t>
            </a:r>
            <a:r>
              <a:rPr lang="fr-FR" sz="2400" b="0" dirty="0"/>
              <a:t> </a:t>
            </a:r>
            <a:r>
              <a:rPr lang="ro-RO" sz="2400" b="0" dirty="0"/>
              <a:t>ț</a:t>
            </a:r>
            <a:r>
              <a:rPr lang="fr-FR" sz="2400" b="0" dirty="0"/>
              <a:t>in</a:t>
            </a:r>
            <a:r>
              <a:rPr lang="ro-RO" sz="2400" b="0" dirty="0"/>
              <a:t>â</a:t>
            </a:r>
            <a:r>
              <a:rPr lang="fr-FR" sz="2400" b="0" dirty="0" err="1"/>
              <a:t>nd</a:t>
            </a:r>
            <a:r>
              <a:rPr lang="fr-FR" sz="2400" b="0" dirty="0"/>
              <a:t> </a:t>
            </a:r>
            <a:r>
              <a:rPr lang="fr-FR" sz="2400" b="0" dirty="0" err="1"/>
              <a:t>cont</a:t>
            </a:r>
            <a:r>
              <a:rPr lang="fr-FR" sz="2400" b="0" dirty="0"/>
              <a:t> de</a:t>
            </a:r>
            <a:r>
              <a:rPr lang="ro-RO" sz="2400" b="0" dirty="0"/>
              <a:t> </a:t>
            </a:r>
            <a:r>
              <a:rPr lang="en-US" sz="2400" b="0" dirty="0" err="1"/>
              <a:t>posibilele</a:t>
            </a:r>
            <a:r>
              <a:rPr lang="en-US" sz="2400" b="0" dirty="0"/>
              <a:t> in</a:t>
            </a:r>
            <a:r>
              <a:rPr lang="ro-RO" sz="2400" b="0" dirty="0"/>
              <a:t>t</a:t>
            </a:r>
            <a:r>
              <a:rPr lang="en-US" sz="2400" b="0" dirty="0" err="1"/>
              <a:t>en</a:t>
            </a:r>
            <a:r>
              <a:rPr lang="ro-RO" sz="2400" b="0" dirty="0"/>
              <a:t>ț</a:t>
            </a:r>
            <a:r>
              <a:rPr lang="en-US" sz="2400" b="0" dirty="0"/>
              <a:t>ii malefice</a:t>
            </a:r>
          </a:p>
          <a:p>
            <a:pPr algn="just"/>
            <a:r>
              <a:rPr lang="it-IT" sz="2400" b="0" dirty="0"/>
              <a:t>• Toat</a:t>
            </a:r>
            <a:r>
              <a:rPr lang="ro-RO" sz="2400" b="0" dirty="0"/>
              <a:t>ă</a:t>
            </a:r>
            <a:r>
              <a:rPr lang="it-IT" sz="2400" b="0" dirty="0"/>
              <a:t> autentificare </a:t>
            </a:r>
            <a:r>
              <a:rPr lang="ro-RO" sz="2400" b="0" dirty="0"/>
              <a:t>ș</a:t>
            </a:r>
            <a:r>
              <a:rPr lang="it-IT" sz="2400" b="0" dirty="0"/>
              <a:t>i transferul con</a:t>
            </a:r>
            <a:r>
              <a:rPr lang="ro-RO" sz="2400" b="0" dirty="0"/>
              <a:t>ț</a:t>
            </a:r>
            <a:r>
              <a:rPr lang="it-IT" sz="2400" b="0" dirty="0"/>
              <a:t>inutului mesajelor se</a:t>
            </a:r>
            <a:r>
              <a:rPr lang="ro-RO" sz="2400" b="0" dirty="0"/>
              <a:t> </a:t>
            </a:r>
            <a:r>
              <a:rPr lang="en-US" sz="2400" b="0" dirty="0"/>
              <a:t>fac </a:t>
            </a:r>
            <a:r>
              <a:rPr lang="ro-RO" sz="2400" b="0" dirty="0"/>
              <a:t>î</a:t>
            </a:r>
            <a:r>
              <a:rPr lang="en-US" sz="2400" b="0" dirty="0"/>
              <a:t>n text </a:t>
            </a:r>
            <a:r>
              <a:rPr lang="en-US" sz="2400" b="0" dirty="0" err="1"/>
              <a:t>clar</a:t>
            </a:r>
            <a:endParaRPr lang="ro-RO" sz="2400" b="0" dirty="0"/>
          </a:p>
          <a:p>
            <a:pPr algn="just"/>
            <a:endParaRPr lang="ro-RO" sz="2400" b="0" i="0" u="none" strike="noStrike" baseline="0" dirty="0">
              <a:latin typeface="ArialMT"/>
            </a:endParaRPr>
          </a:p>
          <a:p>
            <a:pPr algn="just"/>
            <a:r>
              <a:rPr lang="ro-RO" sz="2400" b="0" dirty="0">
                <a:latin typeface="ArialMT"/>
              </a:rPr>
              <a:t>Ulterior a</a:t>
            </a:r>
            <a:r>
              <a:rPr lang="fr-FR" sz="2400" b="0" i="0" u="none" strike="noStrike" baseline="0" dirty="0">
                <a:latin typeface="ArialMT"/>
              </a:rPr>
              <a:t>u </a:t>
            </a:r>
            <a:r>
              <a:rPr lang="fr-FR" sz="2400" b="0" i="0" u="none" strike="noStrike" baseline="0" dirty="0" err="1">
                <a:latin typeface="ArialMT"/>
              </a:rPr>
              <a:t>ap</a:t>
            </a:r>
            <a:r>
              <a:rPr lang="ro-RO" sz="2400" b="0" i="0" u="none" strike="noStrike" baseline="0" dirty="0">
                <a:latin typeface="ArialMT"/>
              </a:rPr>
              <a:t>ă</a:t>
            </a:r>
            <a:r>
              <a:rPr lang="fr-FR" sz="2400" b="0" i="0" u="none" strike="noStrike" baseline="0" dirty="0">
                <a:latin typeface="ArialMT"/>
              </a:rPr>
              <a:t>rut </a:t>
            </a:r>
            <a:r>
              <a:rPr lang="fr-FR" sz="2400" b="0" i="0" u="none" strike="noStrike" baseline="0" dirty="0" err="1">
                <a:latin typeface="ArialMT"/>
              </a:rPr>
              <a:t>extensii</a:t>
            </a:r>
            <a:r>
              <a:rPr lang="fr-FR" sz="2400" b="0" i="0" u="none" strike="noStrike" baseline="0" dirty="0">
                <a:latin typeface="ArialMT"/>
              </a:rPr>
              <a:t> ale </a:t>
            </a:r>
            <a:r>
              <a:rPr lang="fr-FR" sz="2400" b="0" i="0" u="none" strike="noStrike" baseline="0" dirty="0" err="1">
                <a:latin typeface="ArialMT"/>
              </a:rPr>
              <a:t>protocoalelor</a:t>
            </a:r>
            <a:r>
              <a:rPr lang="fr-FR" sz="2400" b="0" i="0" u="none" strike="noStrike" baseline="0" dirty="0">
                <a:latin typeface="ArialMT"/>
              </a:rPr>
              <a:t> de email </a:t>
            </a:r>
            <a:r>
              <a:rPr lang="fr-FR" sz="2400" b="0" i="0" u="none" strike="noStrike" baseline="0" dirty="0" err="1">
                <a:latin typeface="ArialMT"/>
              </a:rPr>
              <a:t>menite</a:t>
            </a:r>
            <a:r>
              <a:rPr lang="fr-FR" sz="2400" b="0" i="0" u="none" strike="noStrike" baseline="0" dirty="0">
                <a:latin typeface="ArialMT"/>
              </a:rPr>
              <a:t> sa</a:t>
            </a:r>
            <a:r>
              <a:rPr lang="ro-RO" sz="2400" b="0" i="0" u="none" strike="noStrike" baseline="0" dirty="0">
                <a:latin typeface="ArialMT"/>
              </a:rPr>
              <a:t> rezolve unele</a:t>
            </a:r>
            <a:r>
              <a:rPr lang="en-US" sz="2400" b="0" i="0" u="none" strike="noStrike" baseline="0" dirty="0">
                <a:latin typeface="ArialMT"/>
              </a:rPr>
              <a:t> </a:t>
            </a:r>
            <a:r>
              <a:rPr lang="en-US" sz="2400" b="0" i="0" u="none" strike="noStrike" baseline="0" dirty="0" err="1">
                <a:latin typeface="ArialMT"/>
              </a:rPr>
              <a:t>problemele</a:t>
            </a:r>
            <a:r>
              <a:rPr lang="en-US" sz="2400" b="0" i="0" u="none" strike="noStrike" baseline="0" dirty="0">
                <a:latin typeface="ArialMT"/>
              </a:rPr>
              <a:t> de </a:t>
            </a:r>
            <a:r>
              <a:rPr lang="en-US" sz="2400" b="0" i="0" u="none" strike="noStrike" baseline="0" dirty="0" err="1">
                <a:latin typeface="ArialMT"/>
              </a:rPr>
              <a:t>securitate</a:t>
            </a:r>
            <a:r>
              <a:rPr lang="en-US" sz="2400" b="0" i="0" u="none" strike="noStrike" baseline="0" dirty="0">
                <a:latin typeface="ArialMT"/>
              </a:rPr>
              <a:t>: </a:t>
            </a:r>
            <a:r>
              <a:rPr lang="en-US" sz="2400" i="0" u="none" strike="noStrike" baseline="0" dirty="0">
                <a:latin typeface="ArialMT"/>
              </a:rPr>
              <a:t>pop3s, </a:t>
            </a:r>
            <a:r>
              <a:rPr lang="en-US" sz="2400" i="0" u="none" strike="noStrike" baseline="0" dirty="0" err="1">
                <a:latin typeface="ArialMT"/>
              </a:rPr>
              <a:t>imaps</a:t>
            </a:r>
            <a:r>
              <a:rPr lang="en-US" sz="2400" b="0" i="0" u="none" strike="noStrike" baseline="0" dirty="0">
                <a:latin typeface="ArialMT"/>
              </a:rPr>
              <a:t>, </a:t>
            </a:r>
            <a:r>
              <a:rPr lang="en-US" sz="2400" i="0" u="none" strike="noStrike" baseline="0" dirty="0">
                <a:latin typeface="ArialMT"/>
              </a:rPr>
              <a:t>SMTP</a:t>
            </a:r>
            <a:r>
              <a:rPr lang="ro-RO" sz="2400" i="0" u="none" strike="noStrike" baseline="0" dirty="0">
                <a:latin typeface="ArialMT"/>
              </a:rPr>
              <a:t> </a:t>
            </a:r>
            <a:r>
              <a:rPr lang="en-US" sz="2400" i="0" u="none" strike="noStrike" baseline="0" dirty="0" err="1">
                <a:latin typeface="ArialMT"/>
              </a:rPr>
              <a:t>peste</a:t>
            </a:r>
            <a:r>
              <a:rPr lang="en-US" sz="2400" i="0" u="none" strike="noStrike" baseline="0" dirty="0">
                <a:latin typeface="ArialMT"/>
              </a:rPr>
              <a:t> SSL/TLS</a:t>
            </a:r>
            <a:r>
              <a:rPr lang="en-US" sz="2400" b="0" i="0" u="none" strike="noStrike" baseline="0" dirty="0">
                <a:latin typeface="ArialM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81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>
            <a:extLst>
              <a:ext uri="{FF2B5EF4-FFF2-40B4-BE49-F238E27FC236}">
                <a16:creationId xmlns:a16="http://schemas.microsoft.com/office/drawing/2014/main" id="{66F17D13-953B-40CA-B7FF-126DDEDA8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147" name="Slide Number Placeholder 2">
            <a:extLst>
              <a:ext uri="{FF2B5EF4-FFF2-40B4-BE49-F238E27FC236}">
                <a16:creationId xmlns:a16="http://schemas.microsoft.com/office/drawing/2014/main" id="{52319CFB-EDD3-4538-917F-2AB8C9C19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72AAF7-3EA1-4B55-B637-804972AD9E34}" type="slidenum">
              <a:rPr lang="en-US" altLang="en-US" b="0"/>
              <a:pPr/>
              <a:t>4</a:t>
            </a:fld>
            <a:endParaRPr lang="en-US" altLang="en-US" b="0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5B928034-2F6A-413B-B6F2-B8BB4EE57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933" y="130731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1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Primul</a:t>
            </a:r>
            <a:r>
              <a:rPr lang="ro-RO" altLang="en-US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scenari</a:t>
            </a:r>
            <a:r>
              <a:rPr lang="ro-RO" altLang="en-US" i="1" dirty="0">
                <a:latin typeface="Times New Roman" panose="02020603050405020304" pitchFamily="18" charset="0"/>
              </a:rPr>
              <a:t>u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0D60EC4-CA01-467C-8C6B-8FA21C86F2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7E7D9F6B-07DC-4C17-A97F-576AB50F23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59545B0C-5267-481F-819E-EB51A7223E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C5AEDCF4-B82E-4378-AF20-FA5AD0AFD0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3" name="Rectangle 7">
            <a:extLst>
              <a:ext uri="{FF2B5EF4-FFF2-40B4-BE49-F238E27FC236}">
                <a16:creationId xmlns:a16="http://schemas.microsoft.com/office/drawing/2014/main" id="{0FD2CD27-65A5-4C23-B65F-BE4A421025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4" name="Rectangle 8">
            <a:extLst>
              <a:ext uri="{FF2B5EF4-FFF2-40B4-BE49-F238E27FC236}">
                <a16:creationId xmlns:a16="http://schemas.microsoft.com/office/drawing/2014/main" id="{3AD64EAD-2B9D-40D9-A18A-39EA5E9F7C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155" name="Rectangle 9">
            <a:extLst>
              <a:ext uri="{FF2B5EF4-FFF2-40B4-BE49-F238E27FC236}">
                <a16:creationId xmlns:a16="http://schemas.microsoft.com/office/drawing/2014/main" id="{76038136-1474-4429-9026-5C68BF8590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28C385C1-9816-4DBB-9895-44B890C1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77" y="916397"/>
            <a:ext cx="5307758" cy="209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FC2684-473A-4670-9022-D42EA277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3341759"/>
            <a:ext cx="7789862" cy="343170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i="1" dirty="0">
                <a:latin typeface="Times New Roman" panose="02020603050405020304" pitchFamily="18" charset="0"/>
              </a:rPr>
              <a:t>Cînd expeditorul si destinatarul unui serviciu email sunt pe același sistem (server de mail), este nevoie doar de doi </a:t>
            </a:r>
            <a:r>
              <a:rPr lang="en-US" altLang="en-US" i="1" dirty="0">
                <a:latin typeface="Times New Roman" panose="02020603050405020304" pitchFamily="18" charset="0"/>
              </a:rPr>
              <a:t>user </a:t>
            </a:r>
            <a:r>
              <a:rPr lang="en-US" altLang="en-US" i="1" dirty="0" err="1">
                <a:latin typeface="Times New Roman" panose="02020603050405020304" pitchFamily="18" charset="0"/>
              </a:rPr>
              <a:t>agen</a:t>
            </a:r>
            <a:r>
              <a:rPr lang="ro-RO" altLang="en-US" i="1" dirty="0">
                <a:latin typeface="Times New Roman" panose="02020603050405020304" pitchFamily="18" charset="0"/>
              </a:rPr>
              <a:t>ți</a:t>
            </a:r>
            <a:r>
              <a:rPr lang="en-US" altLang="en-US" i="1" dirty="0">
                <a:latin typeface="Times New Roman" panose="02020603050405020304" pitchFamily="18" charset="0"/>
              </a:rPr>
              <a:t>.</a:t>
            </a:r>
            <a:endParaRPr lang="ro-RO" altLang="en-US" i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i="1" dirty="0">
                <a:latin typeface="Times New Roman" panose="02020603050405020304" pitchFamily="18" charset="0"/>
              </a:rPr>
              <a:t>Un </a:t>
            </a:r>
            <a:r>
              <a:rPr lang="ro-RO" altLang="en-US" i="1" dirty="0">
                <a:highlight>
                  <a:srgbClr val="FFFF00"/>
                </a:highlight>
                <a:latin typeface="Times New Roman" panose="02020603050405020304" pitchFamily="18" charset="0"/>
              </a:rPr>
              <a:t>UA  </a:t>
            </a:r>
            <a:r>
              <a:rPr lang="ro-RO" altLang="en-US" i="1" dirty="0">
                <a:latin typeface="Times New Roman" panose="02020603050405020304" pitchFamily="18" charset="0"/>
              </a:rPr>
              <a:t>este o aplicație  care asigură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servic</a:t>
            </a:r>
            <a:r>
              <a:rPr lang="ro-RO" altLang="en-US" i="1" dirty="0">
                <a:latin typeface="Times New Roman" panose="02020603050405020304" pitchFamily="18" charset="0"/>
              </a:rPr>
              <a:t>ii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de trimitere și recepție a mesajelor. Se mai numește și </a:t>
            </a:r>
            <a:r>
              <a:rPr lang="ro-RO" altLang="en-US" i="1" dirty="0">
                <a:highlight>
                  <a:srgbClr val="FFFF00"/>
                </a:highlight>
                <a:latin typeface="Times New Roman" panose="02020603050405020304" pitchFamily="18" charset="0"/>
              </a:rPr>
              <a:t>client de mail.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de mail (MUA) este un program (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ție)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folosită de un end-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 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accesa un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mail server 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citi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comp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și trimite mesaje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 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 mai cunoscute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MUA 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ro-RO" b="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solidFill>
                  <a:srgbClr val="660066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</a:t>
            </a:r>
            <a:r>
              <a:rPr lang="en-US" b="0" dirty="0">
                <a:solidFill>
                  <a:srgbClr val="660066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Client</a:t>
            </a:r>
            <a:r>
              <a:rPr lang="ro-RO" b="0" dirty="0">
                <a:solidFill>
                  <a:srgbClr val="660066"/>
                </a:solidFill>
                <a:effectLst/>
              </a:rPr>
              <a:t>, </a:t>
            </a:r>
            <a:r>
              <a:rPr lang="en-US" b="0" dirty="0" err="1">
                <a:solidFill>
                  <a:srgbClr val="660066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Mailbird</a:t>
            </a:r>
            <a:r>
              <a:rPr lang="en-US" b="0" dirty="0">
                <a:solidFill>
                  <a:srgbClr val="660066"/>
                </a:solidFill>
                <a:effectLst/>
              </a:rPr>
              <a:t> </a:t>
            </a:r>
            <a:r>
              <a:rPr lang="ro-RO" b="0" dirty="0">
                <a:solidFill>
                  <a:srgbClr val="660066"/>
                </a:solidFill>
                <a:effectLst/>
              </a:rPr>
              <a:t>, </a:t>
            </a:r>
            <a:r>
              <a:rPr lang="en-US" b="0" dirty="0">
                <a:solidFill>
                  <a:srgbClr val="660066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Gmail</a:t>
            </a:r>
            <a:r>
              <a:rPr lang="ro-RO" b="0" dirty="0">
                <a:solidFill>
                  <a:srgbClr val="660066"/>
                </a:solidFill>
              </a:rPr>
              <a:t>, </a:t>
            </a:r>
            <a:r>
              <a:rPr lang="en-US" b="0" dirty="0">
                <a:solidFill>
                  <a:srgbClr val="660066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 for Windows 10</a:t>
            </a:r>
            <a:r>
              <a:rPr lang="ro-RO" b="0" dirty="0">
                <a:solidFill>
                  <a:srgbClr val="660066"/>
                </a:solidFill>
              </a:rPr>
              <a:t>, </a:t>
            </a:r>
            <a:r>
              <a:rPr lang="en-US" b="0" dirty="0">
                <a:solidFill>
                  <a:srgbClr val="660066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Thunderbird</a:t>
            </a:r>
            <a:r>
              <a:rPr lang="ro-RO" b="0" dirty="0">
                <a:solidFill>
                  <a:srgbClr val="660066"/>
                </a:solidFill>
              </a:rPr>
              <a:t>, </a:t>
            </a:r>
            <a:r>
              <a:rPr lang="en-US" b="0" dirty="0">
                <a:solidFill>
                  <a:srgbClr val="660066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Spike</a:t>
            </a:r>
            <a:r>
              <a:rPr lang="ro-RO" b="0" dirty="0">
                <a:solidFill>
                  <a:srgbClr val="660066"/>
                </a:solidFill>
              </a:rPr>
              <a:t>, </a:t>
            </a:r>
            <a:r>
              <a:rPr lang="en-US" b="0" dirty="0">
                <a:solidFill>
                  <a:srgbClr val="660066"/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</a:t>
            </a:r>
            <a:endParaRPr lang="en-US" b="0" dirty="0">
              <a:solidFill>
                <a:srgbClr val="660066"/>
              </a:solidFill>
              <a:effectLst/>
            </a:endParaRPr>
          </a:p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>
            <a:extLst>
              <a:ext uri="{FF2B5EF4-FFF2-40B4-BE49-F238E27FC236}">
                <a16:creationId xmlns:a16="http://schemas.microsoft.com/office/drawing/2014/main" id="{44D3A541-E4DE-4E38-B87B-1AB2C03E36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195" name="Slide Number Placeholder 2">
            <a:extLst>
              <a:ext uri="{FF2B5EF4-FFF2-40B4-BE49-F238E27FC236}">
                <a16:creationId xmlns:a16="http://schemas.microsoft.com/office/drawing/2014/main" id="{A2D4031D-211C-42DB-A2B9-86C054376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8BF5A2-EB4D-4745-9CC1-A1EF252E1579}" type="slidenum">
              <a:rPr lang="en-US" altLang="en-US" b="0"/>
              <a:pPr/>
              <a:t>5</a:t>
            </a:fld>
            <a:endParaRPr lang="en-US" altLang="en-US" b="0"/>
          </a:p>
        </p:txBody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B9536835-013B-4334-B17A-B5D0BA51A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2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Al doilea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scenari</a:t>
            </a:r>
            <a:r>
              <a:rPr lang="ro-RO" altLang="en-US" i="1" dirty="0">
                <a:latin typeface="Times New Roman" panose="02020603050405020304" pitchFamily="18" charset="0"/>
              </a:rPr>
              <a:t>u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45555DD-A4AF-497A-9F75-556A5CEC7A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198" name="Rectangle 4">
            <a:extLst>
              <a:ext uri="{FF2B5EF4-FFF2-40B4-BE49-F238E27FC236}">
                <a16:creationId xmlns:a16="http://schemas.microsoft.com/office/drawing/2014/main" id="{8D13C09D-F181-4009-9598-F26A853D8A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199" name="Rectangle 5">
            <a:extLst>
              <a:ext uri="{FF2B5EF4-FFF2-40B4-BE49-F238E27FC236}">
                <a16:creationId xmlns:a16="http://schemas.microsoft.com/office/drawing/2014/main" id="{5BC942AD-B31C-4901-89E9-7277CF47F8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200" name="Rectangle 6">
            <a:extLst>
              <a:ext uri="{FF2B5EF4-FFF2-40B4-BE49-F238E27FC236}">
                <a16:creationId xmlns:a16="http://schemas.microsoft.com/office/drawing/2014/main" id="{AF372C96-E6D5-453A-AA06-9C6D5D68FA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201" name="Rectangle 7">
            <a:extLst>
              <a:ext uri="{FF2B5EF4-FFF2-40B4-BE49-F238E27FC236}">
                <a16:creationId xmlns:a16="http://schemas.microsoft.com/office/drawing/2014/main" id="{CDBC8DAB-9C26-4032-9EF8-30A98795E5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202" name="Rectangle 8">
            <a:extLst>
              <a:ext uri="{FF2B5EF4-FFF2-40B4-BE49-F238E27FC236}">
                <a16:creationId xmlns:a16="http://schemas.microsoft.com/office/drawing/2014/main" id="{E2C26C9D-FC6C-47BA-AA6C-6BCE33D3AA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8203" name="Rectangle 9">
            <a:extLst>
              <a:ext uri="{FF2B5EF4-FFF2-40B4-BE49-F238E27FC236}">
                <a16:creationId xmlns:a16="http://schemas.microsoft.com/office/drawing/2014/main" id="{D37D0555-94E1-47B6-8A3B-1B9C6A06E6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FEDBF0E1-81D2-40FB-85CA-862A331C9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52292"/>
            <a:ext cx="8226425" cy="274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7C14751C-B90C-40B6-87C7-3EC63946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4248796"/>
            <a:ext cx="7543800" cy="182101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Când transmițătorul și receptorul unui </a:t>
            </a:r>
            <a:r>
              <a:rPr lang="en-US" altLang="en-US" sz="2000" i="1" dirty="0">
                <a:latin typeface="Times New Roman" panose="02020603050405020304" pitchFamily="18" charset="0"/>
              </a:rPr>
              <a:t>email </a:t>
            </a:r>
            <a:r>
              <a:rPr lang="ro-RO" altLang="en-US" sz="2000" i="1" dirty="0">
                <a:latin typeface="Times New Roman" panose="02020603050405020304" pitchFamily="18" charset="0"/>
              </a:rPr>
              <a:t>sunt pe sisteme diferite</a:t>
            </a:r>
            <a:r>
              <a:rPr lang="en-US" altLang="en-US" sz="2000" i="1" dirty="0">
                <a:latin typeface="Times New Roman" panose="02020603050405020304" pitchFamily="18" charset="0"/>
              </a:rPr>
              <a:t>, </a:t>
            </a:r>
            <a:r>
              <a:rPr lang="ro-RO" altLang="en-US" sz="2000" i="1" dirty="0">
                <a:latin typeface="Times New Roman" panose="02020603050405020304" pitchFamily="18" charset="0"/>
              </a:rPr>
              <a:t>sunt necesari doi </a:t>
            </a:r>
            <a:r>
              <a:rPr lang="en-US" altLang="en-US" sz="2000" i="1" dirty="0">
                <a:latin typeface="Times New Roman" panose="02020603050405020304" pitchFamily="18" charset="0"/>
              </a:rPr>
              <a:t>UAs </a:t>
            </a:r>
            <a:r>
              <a:rPr lang="ro-RO" altLang="en-US" sz="2000" i="1" dirty="0">
                <a:latin typeface="Times New Roman" panose="02020603050405020304" pitchFamily="18" charset="0"/>
              </a:rPr>
              <a:t>și o pereche de </a:t>
            </a:r>
            <a:r>
              <a:rPr lang="en-US" altLang="en-US" sz="2000" i="1" dirty="0">
                <a:latin typeface="Times New Roman" panose="02020603050405020304" pitchFamily="18" charset="0"/>
              </a:rPr>
              <a:t>MTAs (client </a:t>
            </a:r>
            <a:r>
              <a:rPr lang="ro-RO" altLang="en-US" sz="2000" i="1" dirty="0">
                <a:latin typeface="Times New Roman" panose="02020603050405020304" pitchFamily="18" charset="0"/>
              </a:rPr>
              <a:t>și</a:t>
            </a:r>
            <a:r>
              <a:rPr lang="en-US" altLang="en-US" sz="2000" i="1" dirty="0">
                <a:latin typeface="Times New Roman" panose="02020603050405020304" pitchFamily="18" charset="0"/>
              </a:rPr>
              <a:t> server).</a:t>
            </a:r>
            <a:endParaRPr lang="ro-RO" altLang="en-US" sz="2000" i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b="0" dirty="0">
                <a:highlight>
                  <a:srgbClr val="FFFF00"/>
                </a:highlight>
              </a:rPr>
              <a:t>MTA</a:t>
            </a:r>
            <a:r>
              <a:rPr lang="en-US" b="0" dirty="0"/>
              <a:t> </a:t>
            </a:r>
            <a:r>
              <a:rPr lang="ro-RO" b="0" dirty="0"/>
              <a:t>este </a:t>
            </a:r>
            <a:r>
              <a:rPr lang="en-US" b="0" dirty="0">
                <a:highlight>
                  <a:srgbClr val="FFFF00"/>
                </a:highlight>
              </a:rPr>
              <a:t>program</a:t>
            </a:r>
            <a:r>
              <a:rPr lang="ro-RO" b="0" dirty="0">
                <a:highlight>
                  <a:srgbClr val="FFFF00"/>
                </a:highlight>
              </a:rPr>
              <a:t>ul (software)</a:t>
            </a:r>
            <a:r>
              <a:rPr lang="en-US" b="0" dirty="0">
                <a:highlight>
                  <a:srgbClr val="FFFF00"/>
                </a:highlight>
              </a:rPr>
              <a:t> </a:t>
            </a:r>
            <a:r>
              <a:rPr lang="en-US" b="0" dirty="0" err="1">
                <a:highlight>
                  <a:srgbClr val="FFFF00"/>
                </a:highlight>
              </a:rPr>
              <a:t>respons</a:t>
            </a:r>
            <a:r>
              <a:rPr lang="ro-RO" b="0" dirty="0">
                <a:highlight>
                  <a:srgbClr val="FFFF00"/>
                </a:highlight>
              </a:rPr>
              <a:t>a</a:t>
            </a:r>
            <a:r>
              <a:rPr lang="en-US" b="0" dirty="0">
                <a:highlight>
                  <a:srgbClr val="FFFF00"/>
                </a:highlight>
              </a:rPr>
              <a:t>b</a:t>
            </a:r>
            <a:r>
              <a:rPr lang="ro-RO" b="0" dirty="0">
                <a:highlight>
                  <a:srgbClr val="FFFF00"/>
                </a:highlight>
              </a:rPr>
              <a:t>il</a:t>
            </a:r>
            <a:r>
              <a:rPr lang="en-US" b="0" dirty="0"/>
              <a:t> </a:t>
            </a:r>
            <a:r>
              <a:rPr lang="ro-RO" b="0" dirty="0"/>
              <a:t>pentru transferul </a:t>
            </a:r>
            <a:r>
              <a:rPr lang="en-US" b="0" dirty="0" err="1"/>
              <a:t>mes</a:t>
            </a:r>
            <a:r>
              <a:rPr lang="ro-RO" b="0" dirty="0"/>
              <a:t>ajelor de mail de la un computer la altul, folosind SMTP</a:t>
            </a:r>
            <a:r>
              <a:rPr lang="en-US" b="0" dirty="0"/>
              <a:t>.</a:t>
            </a:r>
            <a:r>
              <a:rPr lang="ro-RO" b="0" dirty="0"/>
              <a:t> El operează în background, nu direct cu userul.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>
            <a:extLst>
              <a:ext uri="{FF2B5EF4-FFF2-40B4-BE49-F238E27FC236}">
                <a16:creationId xmlns:a16="http://schemas.microsoft.com/office/drawing/2014/main" id="{F77ACCCC-B9A6-4667-9070-7A86C2008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0243" name="Slide Number Placeholder 2">
            <a:extLst>
              <a:ext uri="{FF2B5EF4-FFF2-40B4-BE49-F238E27FC236}">
                <a16:creationId xmlns:a16="http://schemas.microsoft.com/office/drawing/2014/main" id="{38D8CCD6-2D4B-460E-8402-82B878E1E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9EE40D-AB02-40EF-B165-1F8C88C1CD1C}" type="slidenum">
              <a:rPr lang="en-US" altLang="en-US" b="0"/>
              <a:pPr/>
              <a:t>6</a:t>
            </a:fld>
            <a:endParaRPr lang="en-US" altLang="en-US" b="0"/>
          </a:p>
        </p:txBody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28A2C42F-B12F-4571-AFF3-9ADBD00E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3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Al treilea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scenari</a:t>
            </a:r>
            <a:r>
              <a:rPr lang="ro-RO" altLang="en-US" i="1" dirty="0">
                <a:latin typeface="Times New Roman" panose="02020603050405020304" pitchFamily="18" charset="0"/>
              </a:rPr>
              <a:t>u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EA21EFE6-F499-4DCD-9533-C62030177C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F078A847-7F3E-415C-8F92-651593CD2F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0247" name="Rectangle 5">
            <a:extLst>
              <a:ext uri="{FF2B5EF4-FFF2-40B4-BE49-F238E27FC236}">
                <a16:creationId xmlns:a16="http://schemas.microsoft.com/office/drawing/2014/main" id="{AE13621F-0F37-4C21-8418-AAB1FB486F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0248" name="Rectangle 6">
            <a:extLst>
              <a:ext uri="{FF2B5EF4-FFF2-40B4-BE49-F238E27FC236}">
                <a16:creationId xmlns:a16="http://schemas.microsoft.com/office/drawing/2014/main" id="{180FDCCC-F830-4F45-A6E3-2482BB8275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0249" name="Rectangle 7">
            <a:extLst>
              <a:ext uri="{FF2B5EF4-FFF2-40B4-BE49-F238E27FC236}">
                <a16:creationId xmlns:a16="http://schemas.microsoft.com/office/drawing/2014/main" id="{12F1B9F7-5E17-4DA0-9178-5951A51452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0250" name="Rectangle 8">
            <a:extLst>
              <a:ext uri="{FF2B5EF4-FFF2-40B4-BE49-F238E27FC236}">
                <a16:creationId xmlns:a16="http://schemas.microsoft.com/office/drawing/2014/main" id="{F7B04771-B200-4CAA-95D7-E735ABEB94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0251" name="Rectangle 9">
            <a:extLst>
              <a:ext uri="{FF2B5EF4-FFF2-40B4-BE49-F238E27FC236}">
                <a16:creationId xmlns:a16="http://schemas.microsoft.com/office/drawing/2014/main" id="{F518D841-37E1-4DF8-A7CF-CCF2EE2974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0252" name="Picture 10">
            <a:extLst>
              <a:ext uri="{FF2B5EF4-FFF2-40B4-BE49-F238E27FC236}">
                <a16:creationId xmlns:a16="http://schemas.microsoft.com/office/drawing/2014/main" id="{515B3C69-A6E5-420C-A81A-CD621A1F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48" y="673984"/>
            <a:ext cx="7048500" cy="448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754AEEA5-35EA-4549-846A-0941F2F1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99" y="5535752"/>
            <a:ext cx="8104186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Când expeditorul este conectat la un </a:t>
            </a:r>
            <a:r>
              <a:rPr lang="en-US" altLang="en-US" sz="2000" i="1" dirty="0">
                <a:latin typeface="Times New Roman" panose="02020603050405020304" pitchFamily="18" charset="0"/>
              </a:rPr>
              <a:t>mail server via LAN or WAN, </a:t>
            </a:r>
            <a:r>
              <a:rPr lang="ro-RO" altLang="en-US" sz="2000" i="1" dirty="0">
                <a:latin typeface="Times New Roman" panose="02020603050405020304" pitchFamily="18" charset="0"/>
              </a:rPr>
              <a:t>este nevoie de doi</a:t>
            </a:r>
            <a:r>
              <a:rPr lang="en-US" altLang="en-US" sz="2000" i="1" dirty="0">
                <a:latin typeface="Times New Roman" panose="02020603050405020304" pitchFamily="18" charset="0"/>
              </a:rPr>
              <a:t> UAs </a:t>
            </a:r>
            <a:r>
              <a:rPr lang="ro-RO" altLang="en-US" sz="2000" i="1" dirty="0">
                <a:latin typeface="Times New Roman" panose="02020603050405020304" pitchFamily="18" charset="0"/>
              </a:rPr>
              <a:t>și două perechi de </a:t>
            </a:r>
            <a:r>
              <a:rPr lang="en-US" altLang="en-US" sz="2000" i="1" dirty="0">
                <a:latin typeface="Times New Roman" panose="02020603050405020304" pitchFamily="18" charset="0"/>
              </a:rPr>
              <a:t>MTAs (client </a:t>
            </a:r>
            <a:r>
              <a:rPr lang="ro-RO" altLang="en-US" sz="2000" i="1" dirty="0">
                <a:latin typeface="Times New Roman" panose="02020603050405020304" pitchFamily="18" charset="0"/>
              </a:rPr>
              <a:t>și</a:t>
            </a:r>
            <a:r>
              <a:rPr lang="en-US" altLang="en-US" sz="2000" i="1" dirty="0">
                <a:latin typeface="Times New Roman" panose="02020603050405020304" pitchFamily="18" charset="0"/>
              </a:rPr>
              <a:t> server).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>
            <a:extLst>
              <a:ext uri="{FF2B5EF4-FFF2-40B4-BE49-F238E27FC236}">
                <a16:creationId xmlns:a16="http://schemas.microsoft.com/office/drawing/2014/main" id="{A1A02097-654F-4AC7-9146-3CB4A867C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2291" name="Slide Number Placeholder 2">
            <a:extLst>
              <a:ext uri="{FF2B5EF4-FFF2-40B4-BE49-F238E27FC236}">
                <a16:creationId xmlns:a16="http://schemas.microsoft.com/office/drawing/2014/main" id="{3C22A5C0-DEBF-4DE3-9258-6752B6C9F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B55D27-C463-4608-9CAC-EB2483C4E7CA}" type="slidenum">
              <a:rPr lang="en-US" altLang="en-US" b="0"/>
              <a:pPr/>
              <a:t>7</a:t>
            </a:fld>
            <a:endParaRPr lang="en-US" altLang="en-US" b="0"/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D2BD796C-9280-482D-840A-CB5517291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012" y="72599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Al patrulea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scenari</a:t>
            </a:r>
            <a:r>
              <a:rPr lang="ro-RO" altLang="en-US" i="1" dirty="0">
                <a:latin typeface="Times New Roman" panose="02020603050405020304" pitchFamily="18" charset="0"/>
              </a:rPr>
              <a:t>u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71900C5B-59CF-473C-AEDD-28D78A6755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E5FDBC98-CE74-458E-BB35-7B5195BD67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5" name="Rectangle 5">
            <a:extLst>
              <a:ext uri="{FF2B5EF4-FFF2-40B4-BE49-F238E27FC236}">
                <a16:creationId xmlns:a16="http://schemas.microsoft.com/office/drawing/2014/main" id="{53503DFB-FCD1-4A2D-87B7-8487F30BE8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id="{91C3ACE0-5A99-4162-8710-6FE9344652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7" name="Rectangle 7">
            <a:extLst>
              <a:ext uri="{FF2B5EF4-FFF2-40B4-BE49-F238E27FC236}">
                <a16:creationId xmlns:a16="http://schemas.microsoft.com/office/drawing/2014/main" id="{82CEC136-1CF2-4FFD-B067-9CB3D14B5D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8" name="Rectangle 8">
            <a:extLst>
              <a:ext uri="{FF2B5EF4-FFF2-40B4-BE49-F238E27FC236}">
                <a16:creationId xmlns:a16="http://schemas.microsoft.com/office/drawing/2014/main" id="{FCA5802F-1A3E-4C5E-99EF-9F2D025EC4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2299" name="Rectangle 9">
            <a:extLst>
              <a:ext uri="{FF2B5EF4-FFF2-40B4-BE49-F238E27FC236}">
                <a16:creationId xmlns:a16="http://schemas.microsoft.com/office/drawing/2014/main" id="{D82CC395-91FB-4AC8-B9AA-5B1D7DC883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2300" name="Picture 10">
            <a:extLst>
              <a:ext uri="{FF2B5EF4-FFF2-40B4-BE49-F238E27FC236}">
                <a16:creationId xmlns:a16="http://schemas.microsoft.com/office/drawing/2014/main" id="{D41B0496-0A25-4E7E-AA51-7F976A50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69" y="751845"/>
            <a:ext cx="7158037" cy="424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15D7F2BD-CB72-44C5-B50E-13EBEB49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270668"/>
            <a:ext cx="8903003" cy="101566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Când atât expeditorul cât si destinatarul sunt conectați la </a:t>
            </a:r>
            <a:r>
              <a:rPr lang="en-US" altLang="en-US" sz="2000" i="1" dirty="0">
                <a:latin typeface="Times New Roman" panose="02020603050405020304" pitchFamily="18" charset="0"/>
              </a:rPr>
              <a:t>mail server via LAN or WAN, </a:t>
            </a:r>
            <a:r>
              <a:rPr lang="ro-RO" altLang="en-US" sz="2000" i="1" dirty="0">
                <a:latin typeface="Times New Roman" panose="02020603050405020304" pitchFamily="18" charset="0"/>
              </a:rPr>
              <a:t>este nevoie de doi </a:t>
            </a:r>
            <a:r>
              <a:rPr lang="en-US" altLang="en-US" sz="2000" i="1" dirty="0">
                <a:latin typeface="Times New Roman" panose="02020603050405020304" pitchFamily="18" charset="0"/>
              </a:rPr>
              <a:t>UAs </a:t>
            </a:r>
            <a:r>
              <a:rPr lang="ro-RO" altLang="en-US" sz="2000" i="1" dirty="0">
                <a:latin typeface="Times New Roman" panose="02020603050405020304" pitchFamily="18" charset="0"/>
              </a:rPr>
              <a:t>si două perechi </a:t>
            </a:r>
            <a:r>
              <a:rPr lang="en-US" altLang="en-US" sz="2000" i="1" dirty="0">
                <a:latin typeface="Times New Roman" panose="02020603050405020304" pitchFamily="18" charset="0"/>
              </a:rPr>
              <a:t>MTAs (client </a:t>
            </a:r>
            <a:r>
              <a:rPr lang="ro-RO" altLang="en-US" sz="2000" i="1" dirty="0">
                <a:latin typeface="Times New Roman" panose="02020603050405020304" pitchFamily="18" charset="0"/>
              </a:rPr>
              <a:t>și </a:t>
            </a:r>
            <a:r>
              <a:rPr lang="en-US" altLang="en-US" sz="2000" i="1" dirty="0">
                <a:latin typeface="Times New Roman" panose="02020603050405020304" pitchFamily="18" charset="0"/>
              </a:rPr>
              <a:t>server) </a:t>
            </a:r>
            <a:r>
              <a:rPr lang="ro-RO" altLang="en-US" sz="2000" i="1" dirty="0">
                <a:latin typeface="Times New Roman" panose="02020603050405020304" pitchFamily="18" charset="0"/>
              </a:rPr>
              <a:t>și, in plus, o pereche de </a:t>
            </a:r>
            <a:r>
              <a:rPr lang="en-US" altLang="en-US" sz="2000" i="1" dirty="0">
                <a:latin typeface="Times New Roman" panose="02020603050405020304" pitchFamily="18" charset="0"/>
              </a:rPr>
              <a:t>MAAs (client </a:t>
            </a:r>
            <a:r>
              <a:rPr lang="ro-RO" altLang="en-US" sz="2000" i="1" dirty="0">
                <a:latin typeface="Times New Roman" panose="02020603050405020304" pitchFamily="18" charset="0"/>
              </a:rPr>
              <a:t>și</a:t>
            </a:r>
            <a:r>
              <a:rPr lang="en-US" altLang="en-US" sz="2000" i="1" dirty="0">
                <a:latin typeface="Times New Roman" panose="02020603050405020304" pitchFamily="18" charset="0"/>
              </a:rPr>
              <a:t> server). </a:t>
            </a:r>
            <a:r>
              <a:rPr lang="ro-RO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Este situația cea mai întâlnită practic. </a:t>
            </a:r>
            <a:endParaRPr lang="en-US" altLang="en-US" sz="2000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>
            <a:extLst>
              <a:ext uri="{FF2B5EF4-FFF2-40B4-BE49-F238E27FC236}">
                <a16:creationId xmlns:a16="http://schemas.microsoft.com/office/drawing/2014/main" id="{B34BF6D1-CB4C-4CF0-874F-3535009858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5363" name="Slide Number Placeholder 2">
            <a:extLst>
              <a:ext uri="{FF2B5EF4-FFF2-40B4-BE49-F238E27FC236}">
                <a16:creationId xmlns:a16="http://schemas.microsoft.com/office/drawing/2014/main" id="{57B5F33D-9C63-4ADF-92C5-6D21ED6DF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238E8A-3E1A-4B31-8E02-CCABEBE6AACF}" type="slidenum">
              <a:rPr lang="en-US" altLang="en-US" b="0"/>
              <a:pPr/>
              <a:t>8</a:t>
            </a:fld>
            <a:endParaRPr lang="en-US" altLang="en-US" b="0"/>
          </a:p>
        </p:txBody>
      </p:sp>
      <p:grpSp>
        <p:nvGrpSpPr>
          <p:cNvPr id="15364" name="Group 2">
            <a:extLst>
              <a:ext uri="{FF2B5EF4-FFF2-40B4-BE49-F238E27FC236}">
                <a16:creationId xmlns:a16="http://schemas.microsoft.com/office/drawing/2014/main" id="{6B058EEE-31CD-46F5-8092-EDBD5E176BE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5369" name="AutoShape 3">
              <a:extLst>
                <a:ext uri="{FF2B5EF4-FFF2-40B4-BE49-F238E27FC236}">
                  <a16:creationId xmlns:a16="http://schemas.microsoft.com/office/drawing/2014/main" id="{7BF56F72-D5FC-4F98-BB8E-E80E96A89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0" name="AutoShape 4">
              <a:extLst>
                <a:ext uri="{FF2B5EF4-FFF2-40B4-BE49-F238E27FC236}">
                  <a16:creationId xmlns:a16="http://schemas.microsoft.com/office/drawing/2014/main" id="{1C425EB2-4F26-40C8-8AB1-6947B9F8263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3170 w 7000"/>
                <a:gd name="T3" fmla="*/ 0 h 1000"/>
                <a:gd name="T4" fmla="*/ 35858 w 7000"/>
                <a:gd name="T5" fmla="*/ 384 h 1000"/>
                <a:gd name="T6" fmla="*/ 33170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5">
              <a:extLst>
                <a:ext uri="{FF2B5EF4-FFF2-40B4-BE49-F238E27FC236}">
                  <a16:creationId xmlns:a16="http://schemas.microsoft.com/office/drawing/2014/main" id="{13E9CC63-F343-45DE-B3DB-1C0BA60F0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5" name="Text Box 6">
            <a:extLst>
              <a:ext uri="{FF2B5EF4-FFF2-40B4-BE49-F238E27FC236}">
                <a16:creationId xmlns:a16="http://schemas.microsoft.com/office/drawing/2014/main" id="{E6A4295D-A3B0-40EB-969F-98DE00D3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3578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  USER AGENT</a:t>
            </a:r>
          </a:p>
        </p:txBody>
      </p:sp>
      <p:sp>
        <p:nvSpPr>
          <p:cNvPr id="474119" name="Rectangle 7">
            <a:extLst>
              <a:ext uri="{FF2B5EF4-FFF2-40B4-BE49-F238E27FC236}">
                <a16:creationId xmlns:a16="http://schemas.microsoft.com/office/drawing/2014/main" id="{918893A2-D646-49DF-B88D-3725CB3C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ser agent (UA)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numit si client de mail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asigură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pentru un utilizator de email,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servic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referitoare la procesele de trimitere și recepție a mesajelor.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74121" name="Rectangle 9">
            <a:extLst>
              <a:ext uri="{FF2B5EF4-FFF2-40B4-BE49-F238E27FC236}">
                <a16:creationId xmlns:a16="http://schemas.microsoft.com/office/drawing/2014/main" id="{F414EEBC-03CA-42E0-A08F-EB7CDB66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46" y="2552054"/>
            <a:ext cx="7315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Vom discuta:</a:t>
            </a:r>
          </a:p>
          <a:p>
            <a:pPr>
              <a:defRPr/>
            </a:pPr>
            <a:endParaRPr lang="ro-RO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Servic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furnizate de un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User Agent 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ipuri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User Agent</a:t>
            </a:r>
          </a:p>
          <a:p>
            <a:pPr>
              <a:defRPr/>
            </a:pP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Transmiterea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ail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ului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Rece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pția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ail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lului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rese de mail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MIME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>
            <a:extLst>
              <a:ext uri="{FF2B5EF4-FFF2-40B4-BE49-F238E27FC236}">
                <a16:creationId xmlns:a16="http://schemas.microsoft.com/office/drawing/2014/main" id="{ACF58D33-17B0-4120-B4B7-84B8E7037B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id="{1C697404-3AEB-414F-8075-0665264BF7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C996E0-09A1-4C85-A94F-FE96865E7211}" type="slidenum">
              <a:rPr lang="en-US" altLang="en-US" b="0"/>
              <a:pPr/>
              <a:t>9</a:t>
            </a:fld>
            <a:endParaRPr lang="en-US" altLang="en-US" b="0"/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289A4BB0-3D3F-4145-9F40-E4233981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User agent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CE6A01A0-97AA-4652-8CCE-9406D5B4BD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5F17A643-6CC3-48F1-8C2D-15946AA53F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1" name="Rectangle 5">
            <a:extLst>
              <a:ext uri="{FF2B5EF4-FFF2-40B4-BE49-F238E27FC236}">
                <a16:creationId xmlns:a16="http://schemas.microsoft.com/office/drawing/2014/main" id="{CC5C8B2C-F995-42E7-AA2B-68DFC52FF2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2" name="Rectangle 6">
            <a:extLst>
              <a:ext uri="{FF2B5EF4-FFF2-40B4-BE49-F238E27FC236}">
                <a16:creationId xmlns:a16="http://schemas.microsoft.com/office/drawing/2014/main" id="{E3F72AE9-65B8-406E-B0D4-0F9CE189BE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3" name="Rectangle 7">
            <a:extLst>
              <a:ext uri="{FF2B5EF4-FFF2-40B4-BE49-F238E27FC236}">
                <a16:creationId xmlns:a16="http://schemas.microsoft.com/office/drawing/2014/main" id="{0A1FCCB7-A6D5-4044-8B6D-76E3505182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4" name="Rectangle 8">
            <a:extLst>
              <a:ext uri="{FF2B5EF4-FFF2-40B4-BE49-F238E27FC236}">
                <a16:creationId xmlns:a16="http://schemas.microsoft.com/office/drawing/2014/main" id="{E27FC086-4E6C-4A2D-8481-9C53363F0C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5" name="Rectangle 9">
            <a:extLst>
              <a:ext uri="{FF2B5EF4-FFF2-40B4-BE49-F238E27FC236}">
                <a16:creationId xmlns:a16="http://schemas.microsoft.com/office/drawing/2014/main" id="{85F3E15C-4A5A-4DC9-AEEC-6B1D3E8A15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16396" name="Picture 10">
            <a:extLst>
              <a:ext uri="{FF2B5EF4-FFF2-40B4-BE49-F238E27FC236}">
                <a16:creationId xmlns:a16="http://schemas.microsoft.com/office/drawing/2014/main" id="{99F9AB42-69BD-4612-B6B6-7D6F240B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4" y="1160463"/>
            <a:ext cx="8080375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91089D4-FD5A-4DAE-8B75-9B745866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42" y="3665365"/>
            <a:ext cx="8159160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ro-RO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mple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de </a:t>
            </a:r>
            <a:r>
              <a:rPr lang="en-US" altLang="en-US" sz="2400" i="1" dirty="0">
                <a:latin typeface="Times New Roman" panose="02020603050405020304" pitchFamily="18" charset="0"/>
              </a:rPr>
              <a:t>user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agen</a:t>
            </a:r>
            <a:r>
              <a:rPr lang="ro-RO" altLang="en-US" sz="2400" i="1" dirty="0">
                <a:latin typeface="Times New Roman" panose="02020603050405020304" pitchFamily="18" charset="0"/>
              </a:rPr>
              <a:t>ți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bazați pe </a:t>
            </a:r>
            <a:r>
              <a:rPr lang="en-US" altLang="en-US" sz="2400" i="1" dirty="0">
                <a:latin typeface="Times New Roman" panose="02020603050405020304" pitchFamily="18" charset="0"/>
              </a:rPr>
              <a:t>com</a:t>
            </a:r>
            <a:r>
              <a:rPr lang="ro-RO" altLang="en-US" sz="2400" i="1" dirty="0">
                <a:latin typeface="Times New Roman" panose="02020603050405020304" pitchFamily="18" charset="0"/>
              </a:rPr>
              <a:t>enzi sunt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mail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pine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elm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C8CFDEB-1BDE-4E38-9BA4-AE0042F0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4831675"/>
            <a:ext cx="8159159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ro-RO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mple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de </a:t>
            </a:r>
            <a:r>
              <a:rPr lang="en-US" altLang="en-US" sz="2400" i="1" dirty="0">
                <a:latin typeface="Times New Roman" panose="02020603050405020304" pitchFamily="18" charset="0"/>
              </a:rPr>
              <a:t>user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agen</a:t>
            </a:r>
            <a:r>
              <a:rPr lang="ro-RO" altLang="en-US" sz="2400" i="1" dirty="0">
                <a:latin typeface="Times New Roman" panose="02020603050405020304" pitchFamily="18" charset="0"/>
              </a:rPr>
              <a:t>ți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bazați pe </a:t>
            </a:r>
            <a:r>
              <a:rPr lang="en-US" altLang="en-US" sz="2400" i="1" dirty="0">
                <a:latin typeface="Times New Roman" panose="02020603050405020304" pitchFamily="18" charset="0"/>
              </a:rPr>
              <a:t>GUI</a:t>
            </a:r>
            <a:r>
              <a:rPr lang="ro-RO" altLang="en-US" sz="2400" i="1" dirty="0">
                <a:latin typeface="Times New Roman" panose="02020603050405020304" pitchFamily="18" charset="0"/>
              </a:rPr>
              <a:t> sunt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Eudora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Outlook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Netscape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0C09055-2335-4724-A4A1-D55B0B05A854}"/>
</file>

<file path=customXml/itemProps2.xml><?xml version="1.0" encoding="utf-8"?>
<ds:datastoreItem xmlns:ds="http://schemas.openxmlformats.org/officeDocument/2006/customXml" ds:itemID="{5986988B-D50E-4AEB-AD48-5BFBEB6A7A6B}"/>
</file>

<file path=customXml/itemProps3.xml><?xml version="1.0" encoding="utf-8"?>
<ds:datastoreItem xmlns:ds="http://schemas.openxmlformats.org/officeDocument/2006/customXml" ds:itemID="{470F5EE0-4B4B-4B47-A0E4-E29F405C16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1727</Words>
  <Application>Microsoft Office PowerPoint</Application>
  <PresentationFormat>On-screen Show (4:3)</PresentationFormat>
  <Paragraphs>186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Arial-BoldMT</vt:lpstr>
      <vt:lpstr>ArialMT</vt:lpstr>
      <vt:lpstr>McGrawHill-Italic</vt:lpstr>
      <vt:lpstr>OpenSansRegular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Iosif Praoveanu</cp:lastModifiedBy>
  <cp:revision>145</cp:revision>
  <dcterms:created xsi:type="dcterms:W3CDTF">2000-01-15T04:50:39Z</dcterms:created>
  <dcterms:modified xsi:type="dcterms:W3CDTF">2022-02-24T07:41:07Z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