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5E74F2-AD47-46C7-ADBB-F6EAA1713E7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396322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5E74F2-AD47-46C7-ADBB-F6EAA1713E7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418258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5E74F2-AD47-46C7-ADBB-F6EAA1713E7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392566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5E74F2-AD47-46C7-ADBB-F6EAA1713E7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199492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E74F2-AD47-46C7-ADBB-F6EAA1713E7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104043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5E74F2-AD47-46C7-ADBB-F6EAA1713E75}"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338322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5E74F2-AD47-46C7-ADBB-F6EAA1713E75}"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141123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5E74F2-AD47-46C7-ADBB-F6EAA1713E75}"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225061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E74F2-AD47-46C7-ADBB-F6EAA1713E75}"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420532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E74F2-AD47-46C7-ADBB-F6EAA1713E75}"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58302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E74F2-AD47-46C7-ADBB-F6EAA1713E75}"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FDF58-1DDA-417C-8A7D-6619F4CA2F8D}" type="slidenum">
              <a:rPr lang="en-US" smtClean="0"/>
              <a:t>‹#›</a:t>
            </a:fld>
            <a:endParaRPr lang="en-US"/>
          </a:p>
        </p:txBody>
      </p:sp>
    </p:spTree>
    <p:extLst>
      <p:ext uri="{BB962C8B-B14F-4D97-AF65-F5344CB8AC3E}">
        <p14:creationId xmlns:p14="http://schemas.microsoft.com/office/powerpoint/2010/main" val="231360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E74F2-AD47-46C7-ADBB-F6EAA1713E75}" type="datetimeFigureOut">
              <a:rPr lang="en-US" smtClean="0"/>
              <a:t>4/21/2022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DF58-1DDA-417C-8A7D-6619F4CA2F8D}" type="slidenum">
              <a:rPr lang="en-US" smtClean="0"/>
              <a:t>‹#›</a:t>
            </a:fld>
            <a:endParaRPr lang="en-US"/>
          </a:p>
        </p:txBody>
      </p:sp>
    </p:spTree>
    <p:extLst>
      <p:ext uri="{BB962C8B-B14F-4D97-AF65-F5344CB8AC3E}">
        <p14:creationId xmlns:p14="http://schemas.microsoft.com/office/powerpoint/2010/main" val="173004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ut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447800"/>
            <a:ext cx="7772400" cy="4876800"/>
          </a:xfrm>
        </p:spPr>
        <p:txBody>
          <a:bodyPr>
            <a:normAutofit lnSpcReduction="10000"/>
          </a:bodyPr>
          <a:lstStyle/>
          <a:p>
            <a:pPr algn="just">
              <a:spcAft>
                <a:spcPts val="600"/>
              </a:spcAft>
            </a:pPr>
            <a:r>
              <a:rPr lang="ro-RO" sz="2400" dirty="0">
                <a:solidFill>
                  <a:schemeClr val="tx1"/>
                </a:solidFill>
              </a:rPr>
              <a:t>Una dintre cele mai mari inovări î</a:t>
            </a:r>
            <a:r>
              <a:rPr lang="en-US" sz="2400" dirty="0">
                <a:solidFill>
                  <a:schemeClr val="tx1"/>
                </a:solidFill>
              </a:rPr>
              <a:t>n Windows 2000 </a:t>
            </a:r>
            <a:r>
              <a:rPr lang="ro-RO" sz="2400" dirty="0">
                <a:solidFill>
                  <a:schemeClr val="tx1"/>
                </a:solidFill>
              </a:rPr>
              <a:t>față de</a:t>
            </a:r>
            <a:r>
              <a:rPr lang="en-US" sz="2400" dirty="0">
                <a:solidFill>
                  <a:schemeClr val="tx1"/>
                </a:solidFill>
              </a:rPr>
              <a:t> Windows NT </a:t>
            </a:r>
            <a:r>
              <a:rPr lang="ro-RO" sz="2400" dirty="0">
                <a:solidFill>
                  <a:schemeClr val="tx1"/>
                </a:solidFill>
              </a:rPr>
              <a:t>a fost introducerea </a:t>
            </a:r>
            <a:r>
              <a:rPr lang="en-US" sz="2400" b="1" dirty="0">
                <a:solidFill>
                  <a:schemeClr val="tx1"/>
                </a:solidFill>
              </a:rPr>
              <a:t>Active Directory </a:t>
            </a:r>
            <a:r>
              <a:rPr lang="en-US" sz="2400" dirty="0">
                <a:solidFill>
                  <a:schemeClr val="tx1"/>
                </a:solidFill>
              </a:rPr>
              <a:t>(</a:t>
            </a:r>
            <a:r>
              <a:rPr lang="ro-RO" sz="2400" dirty="0">
                <a:solidFill>
                  <a:schemeClr val="tx1"/>
                </a:solidFill>
              </a:rPr>
              <a:t>referit în continuare ca </a:t>
            </a:r>
            <a:r>
              <a:rPr lang="en-US" sz="2400" b="1" dirty="0">
                <a:solidFill>
                  <a:schemeClr val="tx1"/>
                </a:solidFill>
              </a:rPr>
              <a:t>AD</a:t>
            </a:r>
            <a:r>
              <a:rPr lang="en-US" sz="2400" dirty="0">
                <a:solidFill>
                  <a:schemeClr val="tx1"/>
                </a:solidFill>
              </a:rPr>
              <a:t>).</a:t>
            </a:r>
          </a:p>
          <a:p>
            <a:pPr algn="just">
              <a:spcAft>
                <a:spcPts val="600"/>
              </a:spcAft>
            </a:pPr>
            <a:r>
              <a:rPr lang="ro-RO" sz="2400" dirty="0">
                <a:solidFill>
                  <a:schemeClr val="tx1"/>
                </a:solidFill>
              </a:rPr>
              <a:t>În edițiile următoare, </a:t>
            </a:r>
            <a:r>
              <a:rPr lang="en-US" sz="2400" dirty="0">
                <a:solidFill>
                  <a:schemeClr val="tx1"/>
                </a:solidFill>
              </a:rPr>
              <a:t>Windows Server 2003 </a:t>
            </a:r>
            <a:r>
              <a:rPr lang="ro-RO" sz="2400" dirty="0">
                <a:solidFill>
                  <a:schemeClr val="tx1"/>
                </a:solidFill>
              </a:rPr>
              <a:t>și</a:t>
            </a:r>
            <a:r>
              <a:rPr lang="en-US" sz="2400" dirty="0">
                <a:solidFill>
                  <a:schemeClr val="tx1"/>
                </a:solidFill>
              </a:rPr>
              <a:t> Windows Server 2008, AD </a:t>
            </a:r>
            <a:r>
              <a:rPr lang="ro-RO" sz="2400" dirty="0">
                <a:solidFill>
                  <a:schemeClr val="tx1"/>
                </a:solidFill>
              </a:rPr>
              <a:t>a fost îmbunătățit</a:t>
            </a:r>
            <a:r>
              <a:rPr lang="en-US" sz="2400" dirty="0">
                <a:solidFill>
                  <a:schemeClr val="tx1"/>
                </a:solidFill>
              </a:rPr>
              <a:t>, </a:t>
            </a:r>
            <a:r>
              <a:rPr lang="ro-RO" sz="2400" dirty="0">
                <a:solidFill>
                  <a:schemeClr val="tx1"/>
                </a:solidFill>
              </a:rPr>
              <a:t>devenind una dintre cele mai importante componente ale sistemului de </a:t>
            </a:r>
            <a:r>
              <a:rPr lang="en-US" sz="2400" dirty="0" err="1">
                <a:solidFill>
                  <a:schemeClr val="tx1"/>
                </a:solidFill>
              </a:rPr>
              <a:t>oper</a:t>
            </a:r>
            <a:r>
              <a:rPr lang="ro-RO" sz="2400" dirty="0">
                <a:solidFill>
                  <a:schemeClr val="tx1"/>
                </a:solidFill>
              </a:rPr>
              <a:t>are</a:t>
            </a:r>
            <a:r>
              <a:rPr lang="en-US" sz="2400" dirty="0">
                <a:solidFill>
                  <a:schemeClr val="tx1"/>
                </a:solidFill>
              </a:rPr>
              <a:t> .</a:t>
            </a:r>
          </a:p>
          <a:p>
            <a:pPr algn="just">
              <a:spcAft>
                <a:spcPts val="600"/>
              </a:spcAft>
            </a:pPr>
            <a:r>
              <a:rPr lang="en-US" sz="2400" dirty="0">
                <a:solidFill>
                  <a:schemeClr val="tx1"/>
                </a:solidFill>
              </a:rPr>
              <a:t>Active Directory </a:t>
            </a:r>
            <a:r>
              <a:rPr lang="ro-RO" sz="2400" dirty="0">
                <a:solidFill>
                  <a:schemeClr val="tx1"/>
                </a:solidFill>
              </a:rPr>
              <a:t>constituie</a:t>
            </a:r>
            <a:r>
              <a:rPr lang="en-US" sz="2400" dirty="0">
                <a:solidFill>
                  <a:schemeClr val="tx1"/>
                </a:solidFill>
              </a:rPr>
              <a:t> a sing</a:t>
            </a:r>
            <a:r>
              <a:rPr lang="ro-RO" sz="2400" dirty="0">
                <a:solidFill>
                  <a:schemeClr val="tx1"/>
                </a:solidFill>
              </a:rPr>
              <a:t>ură</a:t>
            </a:r>
            <a:r>
              <a:rPr lang="en-US" sz="2400" dirty="0">
                <a:solidFill>
                  <a:schemeClr val="tx1"/>
                </a:solidFill>
              </a:rPr>
              <a:t> refer</a:t>
            </a:r>
            <a:r>
              <a:rPr lang="ro-RO" sz="2400" dirty="0">
                <a:solidFill>
                  <a:schemeClr val="tx1"/>
                </a:solidFill>
              </a:rPr>
              <a:t>ință</a:t>
            </a:r>
            <a:r>
              <a:rPr lang="en-US" sz="2400" dirty="0">
                <a:solidFill>
                  <a:schemeClr val="tx1"/>
                </a:solidFill>
              </a:rPr>
              <a:t>, </a:t>
            </a:r>
            <a:r>
              <a:rPr lang="ro-RO" sz="2400" dirty="0">
                <a:solidFill>
                  <a:schemeClr val="tx1"/>
                </a:solidFill>
              </a:rPr>
              <a:t>numită</a:t>
            </a:r>
            <a:r>
              <a:rPr lang="en-US" sz="2400" dirty="0">
                <a:solidFill>
                  <a:schemeClr val="tx1"/>
                </a:solidFill>
              </a:rPr>
              <a:t>  </a:t>
            </a:r>
            <a:r>
              <a:rPr lang="en-US" sz="2400" b="1" dirty="0">
                <a:solidFill>
                  <a:schemeClr val="tx1"/>
                </a:solidFill>
              </a:rPr>
              <a:t>directory service</a:t>
            </a:r>
            <a:r>
              <a:rPr lang="en-US" sz="2400" dirty="0">
                <a:solidFill>
                  <a:schemeClr val="tx1"/>
                </a:solidFill>
              </a:rPr>
              <a:t>, </a:t>
            </a:r>
            <a:r>
              <a:rPr lang="ro-RO" sz="2400" dirty="0">
                <a:solidFill>
                  <a:schemeClr val="tx1"/>
                </a:solidFill>
              </a:rPr>
              <a:t>pentru toate obiectele din rețea, </a:t>
            </a:r>
            <a:r>
              <a:rPr lang="en-US" sz="2400" dirty="0">
                <a:solidFill>
                  <a:schemeClr val="tx1"/>
                </a:solidFill>
              </a:rPr>
              <a:t> </a:t>
            </a:r>
            <a:r>
              <a:rPr lang="en-US" sz="2400" dirty="0" err="1">
                <a:solidFill>
                  <a:schemeClr val="tx1"/>
                </a:solidFill>
              </a:rPr>
              <a:t>inclu</a:t>
            </a:r>
            <a:r>
              <a:rPr lang="ro-RO" sz="2400" dirty="0">
                <a:solidFill>
                  <a:schemeClr val="tx1"/>
                </a:solidFill>
              </a:rPr>
              <a:t>zând</a:t>
            </a:r>
            <a:r>
              <a:rPr lang="en-US" sz="2400" dirty="0">
                <a:solidFill>
                  <a:schemeClr val="tx1"/>
                </a:solidFill>
              </a:rPr>
              <a:t> user</a:t>
            </a:r>
            <a:r>
              <a:rPr lang="ro-RO" sz="2400" dirty="0">
                <a:solidFill>
                  <a:schemeClr val="tx1"/>
                </a:solidFill>
              </a:rPr>
              <a:t>i</a:t>
            </a:r>
            <a:r>
              <a:rPr lang="en-US" sz="2400" dirty="0">
                <a:solidFill>
                  <a:schemeClr val="tx1"/>
                </a:solidFill>
              </a:rPr>
              <a:t>, gr</a:t>
            </a:r>
            <a:r>
              <a:rPr lang="ro-RO" sz="2400" dirty="0">
                <a:solidFill>
                  <a:schemeClr val="tx1"/>
                </a:solidFill>
              </a:rPr>
              <a:t>upuri</a:t>
            </a:r>
            <a:r>
              <a:rPr lang="en-US" sz="2400" dirty="0">
                <a:solidFill>
                  <a:schemeClr val="tx1"/>
                </a:solidFill>
              </a:rPr>
              <a:t> </a:t>
            </a:r>
            <a:r>
              <a:rPr lang="ro-RO" sz="2400" dirty="0">
                <a:solidFill>
                  <a:schemeClr val="tx1"/>
                </a:solidFill>
              </a:rPr>
              <a:t>de</a:t>
            </a:r>
            <a:r>
              <a:rPr lang="en-US" sz="2400" dirty="0">
                <a:solidFill>
                  <a:schemeClr val="tx1"/>
                </a:solidFill>
              </a:rPr>
              <a:t> user</a:t>
            </a:r>
            <a:r>
              <a:rPr lang="ro-RO" sz="2400" dirty="0">
                <a:solidFill>
                  <a:schemeClr val="tx1"/>
                </a:solidFill>
              </a:rPr>
              <a:t>i</a:t>
            </a:r>
            <a:r>
              <a:rPr lang="en-US" sz="2400" dirty="0">
                <a:solidFill>
                  <a:schemeClr val="tx1"/>
                </a:solidFill>
              </a:rPr>
              <a:t>, computer</a:t>
            </a:r>
            <a:r>
              <a:rPr lang="ro-RO" sz="2400" dirty="0">
                <a:solidFill>
                  <a:schemeClr val="tx1"/>
                </a:solidFill>
              </a:rPr>
              <a:t>e</a:t>
            </a:r>
            <a:r>
              <a:rPr lang="en-US" sz="2400" dirty="0">
                <a:solidFill>
                  <a:schemeClr val="tx1"/>
                </a:solidFill>
              </a:rPr>
              <a:t>, printer</a:t>
            </a:r>
            <a:r>
              <a:rPr lang="ro-RO" sz="2400" dirty="0">
                <a:solidFill>
                  <a:schemeClr val="tx1"/>
                </a:solidFill>
              </a:rPr>
              <a:t>e</a:t>
            </a:r>
            <a:r>
              <a:rPr lang="en-US" sz="2400" dirty="0">
                <a:solidFill>
                  <a:schemeClr val="tx1"/>
                </a:solidFill>
              </a:rPr>
              <a:t>, </a:t>
            </a:r>
            <a:r>
              <a:rPr lang="en-US" sz="2400" dirty="0" err="1">
                <a:solidFill>
                  <a:schemeClr val="tx1"/>
                </a:solidFill>
              </a:rPr>
              <a:t>polici</a:t>
            </a:r>
            <a:r>
              <a:rPr lang="ro-RO" sz="2400" dirty="0">
                <a:solidFill>
                  <a:schemeClr val="tx1"/>
                </a:solidFill>
              </a:rPr>
              <a:t> și</a:t>
            </a:r>
            <a:r>
              <a:rPr lang="en-US" sz="2400" dirty="0">
                <a:solidFill>
                  <a:schemeClr val="tx1"/>
                </a:solidFill>
              </a:rPr>
              <a:t> </a:t>
            </a:r>
            <a:r>
              <a:rPr lang="en-US" sz="2400" dirty="0" err="1">
                <a:solidFill>
                  <a:schemeClr val="tx1"/>
                </a:solidFill>
              </a:rPr>
              <a:t>permis</a:t>
            </a:r>
            <a:r>
              <a:rPr lang="ro-RO" sz="2400" dirty="0">
                <a:solidFill>
                  <a:schemeClr val="tx1"/>
                </a:solidFill>
              </a:rPr>
              <a:t>iuni</a:t>
            </a:r>
            <a:r>
              <a:rPr lang="en-US" sz="2400" dirty="0">
                <a:solidFill>
                  <a:schemeClr val="tx1"/>
                </a:solidFill>
              </a:rPr>
              <a:t>.</a:t>
            </a:r>
          </a:p>
          <a:p>
            <a:pPr algn="just">
              <a:spcAft>
                <a:spcPts val="600"/>
              </a:spcAft>
            </a:pPr>
            <a:r>
              <a:rPr lang="ro-RO" sz="2400" dirty="0">
                <a:solidFill>
                  <a:schemeClr val="tx1"/>
                </a:solidFill>
              </a:rPr>
              <a:t>Pentru un </a:t>
            </a:r>
            <a:r>
              <a:rPr lang="en-US" sz="2400" dirty="0">
                <a:solidFill>
                  <a:schemeClr val="tx1"/>
                </a:solidFill>
              </a:rPr>
              <a:t>user </a:t>
            </a:r>
            <a:r>
              <a:rPr lang="ro-RO" sz="2400" dirty="0">
                <a:solidFill>
                  <a:schemeClr val="tx1"/>
                </a:solidFill>
              </a:rPr>
              <a:t>sau un adm. de sistem</a:t>
            </a:r>
            <a:r>
              <a:rPr lang="en-US" sz="2400" dirty="0">
                <a:solidFill>
                  <a:schemeClr val="tx1"/>
                </a:solidFill>
              </a:rPr>
              <a:t>, AD </a:t>
            </a:r>
            <a:r>
              <a:rPr lang="ro-RO" sz="2400" dirty="0">
                <a:solidFill>
                  <a:schemeClr val="tx1"/>
                </a:solidFill>
              </a:rPr>
              <a:t>asigură o privire unică, din care se pot accesa și administra toate resursele rețelei. </a:t>
            </a:r>
            <a:endParaRPr lang="en-US" sz="2400" dirty="0">
              <a:solidFill>
                <a:schemeClr val="tx1"/>
              </a:solidFill>
            </a:endParaRPr>
          </a:p>
        </p:txBody>
      </p:sp>
    </p:spTree>
    <p:extLst>
      <p:ext uri="{BB962C8B-B14F-4D97-AF65-F5344CB8AC3E}">
        <p14:creationId xmlns:p14="http://schemas.microsoft.com/office/powerpoint/2010/main" val="19106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și domeniile</a:t>
            </a:r>
            <a:endParaRPr lang="en-US" sz="3200" dirty="0">
              <a:solidFill>
                <a:srgbClr val="000099"/>
              </a:solidFill>
              <a:latin typeface="Arial" charset="0"/>
            </a:endParaRPr>
          </a:p>
        </p:txBody>
      </p:sp>
      <p:sp>
        <p:nvSpPr>
          <p:cNvPr id="3" name="Subtitle 2"/>
          <p:cNvSpPr>
            <a:spLocks noGrp="1"/>
          </p:cNvSpPr>
          <p:nvPr>
            <p:ph type="subTitle" idx="1"/>
          </p:nvPr>
        </p:nvSpPr>
        <p:spPr>
          <a:xfrm>
            <a:off x="762000" y="1295400"/>
            <a:ext cx="7772400" cy="5257800"/>
          </a:xfrm>
        </p:spPr>
        <p:txBody>
          <a:bodyPr>
            <a:normAutofit fontScale="85000" lnSpcReduction="10000"/>
          </a:bodyPr>
          <a:lstStyle/>
          <a:p>
            <a:pPr algn="just">
              <a:spcAft>
                <a:spcPts val="600"/>
              </a:spcAft>
            </a:pPr>
            <a:r>
              <a:rPr lang="ro-RO" sz="2000" dirty="0">
                <a:solidFill>
                  <a:schemeClr val="tx1"/>
                </a:solidFill>
                <a:latin typeface="Times New Roman" pitchFamily="18" charset="0"/>
                <a:cs typeface="Times New Roman" pitchFamily="18" charset="0"/>
              </a:rPr>
              <a:t>AD și DNS partajează aceeași unitate organizațională centrală, numită domeniu. </a:t>
            </a:r>
          </a:p>
          <a:p>
            <a:pPr algn="just">
              <a:spcAft>
                <a:spcPts val="600"/>
              </a:spcAft>
            </a:pPr>
            <a:r>
              <a:rPr lang="ro-RO" sz="2000" dirty="0">
                <a:solidFill>
                  <a:schemeClr val="tx1"/>
                </a:solidFill>
                <a:latin typeface="Times New Roman" pitchFamily="18" charset="0"/>
                <a:cs typeface="Times New Roman" pitchFamily="18" charset="0"/>
              </a:rPr>
              <a:t>Un </a:t>
            </a:r>
            <a:r>
              <a:rPr lang="ro-RO" sz="2000" b="1" dirty="0">
                <a:solidFill>
                  <a:schemeClr val="tx1"/>
                </a:solidFill>
                <a:latin typeface="Times New Roman" pitchFamily="18" charset="0"/>
                <a:cs typeface="Times New Roman" pitchFamily="18" charset="0"/>
              </a:rPr>
              <a:t>domeniu </a:t>
            </a:r>
            <a:r>
              <a:rPr lang="ro-RO" sz="2000" dirty="0">
                <a:solidFill>
                  <a:schemeClr val="tx1"/>
                </a:solidFill>
                <a:latin typeface="Times New Roman" pitchFamily="18" charset="0"/>
                <a:cs typeface="Times New Roman" pitchFamily="18" charset="0"/>
              </a:rPr>
              <a:t>este un </a:t>
            </a:r>
            <a:r>
              <a:rPr lang="ro-RO" sz="2000" dirty="0">
                <a:solidFill>
                  <a:schemeClr val="tx1"/>
                </a:solidFill>
                <a:highlight>
                  <a:srgbClr val="FFFF00"/>
                </a:highlight>
                <a:latin typeface="Times New Roman" pitchFamily="18" charset="0"/>
                <a:cs typeface="Times New Roman" pitchFamily="18" charset="0"/>
              </a:rPr>
              <a:t>serviciu director și de autentificare centrală </a:t>
            </a:r>
            <a:r>
              <a:rPr lang="ro-RO" sz="2000" dirty="0">
                <a:solidFill>
                  <a:schemeClr val="tx1"/>
                </a:solidFill>
                <a:latin typeface="Times New Roman" pitchFamily="18" charset="0"/>
                <a:cs typeface="Times New Roman" pitchFamily="18" charset="0"/>
              </a:rPr>
              <a:t>ce conține toate informațiile pentru un grup de computere. </a:t>
            </a:r>
          </a:p>
          <a:p>
            <a:pPr algn="just">
              <a:spcAft>
                <a:spcPts val="600"/>
              </a:spcAft>
            </a:pPr>
            <a:r>
              <a:rPr lang="ro-RO" sz="2100" dirty="0">
                <a:solidFill>
                  <a:schemeClr val="tx1"/>
                </a:solidFill>
                <a:latin typeface="Times New Roman" panose="02020603050405020304" pitchFamily="18" charset="0"/>
                <a:cs typeface="Times New Roman" panose="02020603050405020304" pitchFamily="18" charset="0"/>
              </a:rPr>
              <a:t>Domeniul este reprezentat dintr-un grup de calculatoare care fac parte dintr-o reţea şi care folosesc în comun aceeaşi bază de date în care sunt reprezentate resursele reţelei. </a:t>
            </a:r>
          </a:p>
          <a:p>
            <a:pPr algn="just">
              <a:spcAft>
                <a:spcPts val="600"/>
              </a:spcAft>
            </a:pPr>
            <a:r>
              <a:rPr lang="ro-RO" sz="2100" dirty="0">
                <a:solidFill>
                  <a:schemeClr val="tx1"/>
                </a:solidFill>
              </a:rPr>
              <a:t>O singură operaţie de logare în domeniu (deschidere de sesiune) este suficientă pentru ca un utilizator să fie recunoscut în domeniu şi să aibă acces la resursele domeniului, în limita permisiunilor şi a privilegiilor care i-au fost acordate. </a:t>
            </a:r>
            <a:endParaRPr lang="ro-RO" sz="2100" dirty="0">
              <a:solidFill>
                <a:schemeClr val="tx1"/>
              </a:solidFill>
              <a:latin typeface="Times New Roman" pitchFamily="18" charset="0"/>
              <a:cs typeface="Times New Roman" pitchFamily="18" charset="0"/>
            </a:endParaRPr>
          </a:p>
          <a:p>
            <a:pPr algn="just">
              <a:spcAft>
                <a:spcPts val="600"/>
              </a:spcAft>
            </a:pPr>
            <a:r>
              <a:rPr lang="ro-RO" sz="2000" dirty="0">
                <a:solidFill>
                  <a:schemeClr val="tx1"/>
                </a:solidFill>
                <a:latin typeface="Times New Roman" pitchFamily="18" charset="0"/>
                <a:cs typeface="Times New Roman" pitchFamily="18" charset="0"/>
              </a:rPr>
              <a:t>Î</a:t>
            </a:r>
            <a:r>
              <a:rPr lang="en-US" sz="2000" dirty="0">
                <a:solidFill>
                  <a:schemeClr val="tx1"/>
                </a:solidFill>
                <a:latin typeface="Times New Roman" pitchFamily="18" charset="0"/>
                <a:cs typeface="Times New Roman" pitchFamily="18" charset="0"/>
              </a:rPr>
              <a:t>n Microsoft Server 2008 AD, </a:t>
            </a:r>
            <a:r>
              <a:rPr lang="en-US" sz="2000" dirty="0" err="1">
                <a:solidFill>
                  <a:schemeClr val="tx1"/>
                </a:solidFill>
                <a:latin typeface="Times New Roman" pitchFamily="18" charset="0"/>
                <a:cs typeface="Times New Roman" pitchFamily="18" charset="0"/>
              </a:rPr>
              <a:t>dom</a:t>
            </a:r>
            <a:r>
              <a:rPr lang="ro-RO" sz="2000" dirty="0">
                <a:solidFill>
                  <a:schemeClr val="tx1"/>
                </a:solidFill>
                <a:latin typeface="Times New Roman" pitchFamily="18" charset="0"/>
                <a:cs typeface="Times New Roman" pitchFamily="18" charset="0"/>
              </a:rPr>
              <a:t>eniile se pot scala până la orice dimensiune. De asemenea, domeniile pot forma relații de încredere tranzitive  dublu sens cu alte domenii de rețea.</a:t>
            </a:r>
          </a:p>
          <a:p>
            <a:pPr algn="just">
              <a:spcAft>
                <a:spcPts val="600"/>
              </a:spcAft>
            </a:pPr>
            <a:r>
              <a:rPr lang="ro-RO" sz="2000" dirty="0">
                <a:solidFill>
                  <a:schemeClr val="tx1"/>
                </a:solidFill>
                <a:latin typeface="Times New Roman" pitchFamily="18" charset="0"/>
                <a:cs typeface="Times New Roman" pitchFamily="18" charset="0"/>
              </a:rPr>
              <a:t>Integrarea strânsă dintre AD și DNS ar putea duce la ideea că sunt unul și același lucru, ceea ce nu este adevărat. </a:t>
            </a:r>
          </a:p>
          <a:p>
            <a:pPr algn="just">
              <a:spcAft>
                <a:spcPts val="600"/>
              </a:spcAft>
            </a:pPr>
            <a:r>
              <a:rPr lang="ro-RO" sz="2000" dirty="0">
                <a:solidFill>
                  <a:schemeClr val="tx1"/>
                </a:solidFill>
                <a:latin typeface="Times New Roman" pitchFamily="18" charset="0"/>
                <a:cs typeface="Times New Roman" pitchFamily="18" charset="0"/>
              </a:rPr>
              <a:t>AD și DNS sunt servicii de directoare distincte care folosesc aceleași nume pentru spații de nume diferite. Fiecare director conține obiecte diferite și informații diferite despre aceste obiecte în baze de date diferite. Cu toate acestea, numele obiectelor ca și structura de directoare sunt deseori identice.</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6073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Serviciile </a:t>
            </a:r>
            <a:r>
              <a:rPr lang="en-US" sz="3200" dirty="0">
                <a:solidFill>
                  <a:srgbClr val="000099"/>
                </a:solidFill>
                <a:latin typeface="Arial" charset="0"/>
                <a:cs typeface="Arial" charset="0"/>
              </a:rPr>
              <a:t>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762000" y="1295400"/>
            <a:ext cx="7772400" cy="48768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Serviciile AD conțin mult mai multe informații despre obiecte decât în directoarele DNS. AD rezolvă cererile legate de informații despre obiecte conținute în propria bază de date folosind interogări LDAP.</a:t>
            </a:r>
          </a:p>
          <a:p>
            <a:pPr algn="just">
              <a:spcAft>
                <a:spcPts val="600"/>
              </a:spcAft>
            </a:pPr>
            <a:r>
              <a:rPr lang="ro-RO" sz="2000" dirty="0">
                <a:solidFill>
                  <a:schemeClr val="tx1"/>
                </a:solidFill>
                <a:latin typeface="Times New Roman" pitchFamily="18" charset="0"/>
                <a:cs typeface="Times New Roman" pitchFamily="18" charset="0"/>
              </a:rPr>
              <a:t>Serverul AD este capabil să asigure o mare cantitate de informații cum ar fi:</a:t>
            </a:r>
          </a:p>
          <a:p>
            <a:pPr lvl="1" algn="just"/>
            <a:r>
              <a:rPr lang="ro-RO" sz="1800" dirty="0">
                <a:solidFill>
                  <a:schemeClr val="tx1"/>
                </a:solidFill>
                <a:cs typeface="Courier New" pitchFamily="49" charset="0"/>
              </a:rPr>
              <a:t>- </a:t>
            </a:r>
            <a:r>
              <a:rPr lang="en-US" sz="1800" dirty="0">
                <a:solidFill>
                  <a:schemeClr val="tx1"/>
                </a:solidFill>
                <a:cs typeface="Courier New" pitchFamily="49" charset="0"/>
              </a:rPr>
              <a:t>Username</a:t>
            </a:r>
          </a:p>
          <a:p>
            <a:pPr lvl="1" algn="just"/>
            <a:r>
              <a:rPr lang="ro-RO" sz="1800" dirty="0">
                <a:solidFill>
                  <a:schemeClr val="tx1"/>
                </a:solidFill>
                <a:cs typeface="Courier New" pitchFamily="49" charset="0"/>
              </a:rPr>
              <a:t>- </a:t>
            </a:r>
            <a:r>
              <a:rPr lang="en-US" sz="1800" dirty="0">
                <a:solidFill>
                  <a:schemeClr val="tx1"/>
                </a:solidFill>
                <a:cs typeface="Courier New" pitchFamily="49" charset="0"/>
              </a:rPr>
              <a:t>Contact information, such as physical address, phone numbers, and email addresses</a:t>
            </a:r>
          </a:p>
          <a:p>
            <a:pPr lvl="1" algn="just"/>
            <a:r>
              <a:rPr lang="ro-RO" sz="1800" dirty="0">
                <a:solidFill>
                  <a:schemeClr val="tx1"/>
                </a:solidFill>
                <a:cs typeface="Courier New" pitchFamily="49" charset="0"/>
              </a:rPr>
              <a:t>- </a:t>
            </a:r>
            <a:r>
              <a:rPr lang="en-US" sz="1800" dirty="0">
                <a:solidFill>
                  <a:schemeClr val="tx1"/>
                </a:solidFill>
                <a:cs typeface="Courier New" pitchFamily="49" charset="0"/>
              </a:rPr>
              <a:t>Administrative contacts</a:t>
            </a:r>
          </a:p>
          <a:p>
            <a:pPr lvl="1" algn="just"/>
            <a:r>
              <a:rPr lang="ro-RO" sz="1800" dirty="0">
                <a:solidFill>
                  <a:schemeClr val="tx1"/>
                </a:solidFill>
                <a:cs typeface="Courier New" pitchFamily="49" charset="0"/>
              </a:rPr>
              <a:t>- </a:t>
            </a:r>
            <a:r>
              <a:rPr lang="en-US" sz="1800" dirty="0">
                <a:solidFill>
                  <a:schemeClr val="tx1"/>
                </a:solidFill>
                <a:cs typeface="Courier New" pitchFamily="49" charset="0"/>
              </a:rPr>
              <a:t>Access permissions</a:t>
            </a:r>
          </a:p>
          <a:p>
            <a:pPr lvl="1" algn="just"/>
            <a:r>
              <a:rPr lang="ro-RO" sz="1800" dirty="0">
                <a:solidFill>
                  <a:schemeClr val="tx1"/>
                </a:solidFill>
                <a:cs typeface="Courier New" pitchFamily="49" charset="0"/>
              </a:rPr>
              <a:t>- </a:t>
            </a:r>
            <a:r>
              <a:rPr lang="en-US" sz="1800" dirty="0">
                <a:solidFill>
                  <a:schemeClr val="tx1"/>
                </a:solidFill>
                <a:cs typeface="Courier New" pitchFamily="49" charset="0"/>
              </a:rPr>
              <a:t>Ownerships</a:t>
            </a:r>
          </a:p>
          <a:p>
            <a:pPr lvl="1" algn="just"/>
            <a:r>
              <a:rPr lang="ro-RO" sz="1800" dirty="0">
                <a:solidFill>
                  <a:schemeClr val="tx1"/>
                </a:solidFill>
                <a:cs typeface="Courier New" pitchFamily="49" charset="0"/>
              </a:rPr>
              <a:t>- </a:t>
            </a:r>
            <a:r>
              <a:rPr lang="en-US" sz="1800" dirty="0">
                <a:solidFill>
                  <a:schemeClr val="tx1"/>
                </a:solidFill>
                <a:cs typeface="Courier New" pitchFamily="49" charset="0"/>
              </a:rPr>
              <a:t>Object attributes, such as object name features; for example, Color Laser Jet Printer, 20 sheets/minute, duplex printing.</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2238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Serviciile </a:t>
            </a:r>
            <a:r>
              <a:rPr lang="en-US" sz="3200" dirty="0">
                <a:solidFill>
                  <a:srgbClr val="000099"/>
                </a:solidFill>
                <a:latin typeface="Arial" charset="0"/>
                <a:cs typeface="Arial" charset="0"/>
              </a:rPr>
              <a:t>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762000" y="1295400"/>
            <a:ext cx="7772400" cy="49530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Deși DNS nu necesită existența AD, AD cere existența unui serviciu DNS.</a:t>
            </a:r>
            <a:endParaRPr lang="en-US" sz="1800" dirty="0">
              <a:solidFill>
                <a:schemeClr val="tx1"/>
              </a:solidFill>
              <a:cs typeface="Courier New" pitchFamily="49" charset="0"/>
            </a:endParaRPr>
          </a:p>
          <a:p>
            <a:pPr algn="just">
              <a:spcAft>
                <a:spcPts val="600"/>
              </a:spcAft>
            </a:pPr>
            <a:r>
              <a:rPr lang="ro-RO" sz="2000" dirty="0">
                <a:solidFill>
                  <a:schemeClr val="tx1"/>
                </a:solidFill>
                <a:latin typeface="Times New Roman" pitchFamily="18" charset="0"/>
                <a:cs typeface="Times New Roman" pitchFamily="18" charset="0"/>
              </a:rPr>
              <a:t>Începând cu WS 2003 și continuând cu WS 2008, în sistemul de operare se folosește un nou tip de DNS, anume </a:t>
            </a:r>
            <a:r>
              <a:rPr lang="ro-RO" sz="2000" b="1" dirty="0">
                <a:solidFill>
                  <a:schemeClr val="tx1"/>
                </a:solidFill>
                <a:latin typeface="Times New Roman" pitchFamily="18" charset="0"/>
                <a:cs typeface="Times New Roman" pitchFamily="18" charset="0"/>
              </a:rPr>
              <a:t>dynamic DNS </a:t>
            </a:r>
            <a:r>
              <a:rPr lang="ro-RO" sz="2000" dirty="0">
                <a:solidFill>
                  <a:schemeClr val="tx1"/>
                </a:solidFill>
                <a:latin typeface="Times New Roman" pitchFamily="18" charset="0"/>
                <a:cs typeface="Times New Roman" pitchFamily="18" charset="0"/>
              </a:rPr>
              <a:t>(DDNS). </a:t>
            </a:r>
          </a:p>
          <a:p>
            <a:pPr algn="just">
              <a:spcAft>
                <a:spcPts val="600"/>
              </a:spcAft>
            </a:pPr>
            <a:r>
              <a:rPr lang="ro-RO" sz="2000" dirty="0">
                <a:solidFill>
                  <a:schemeClr val="tx1"/>
                </a:solidFill>
                <a:latin typeface="Times New Roman" pitchFamily="18" charset="0"/>
                <a:cs typeface="Times New Roman" pitchFamily="18" charset="0"/>
              </a:rPr>
              <a:t>Un domeniu DDNS care este integrat în AD permite tuturor controlerelor de domeniu să folosească aceeași bază de date care este automat actualizată atunci când computere cu Windows server sunt adăugate sau îndepărtate din rețea. </a:t>
            </a:r>
          </a:p>
          <a:p>
            <a:pPr algn="just">
              <a:spcAft>
                <a:spcPts val="600"/>
              </a:spcAft>
            </a:pPr>
            <a:r>
              <a:rPr lang="ro-RO" sz="2000" dirty="0">
                <a:solidFill>
                  <a:schemeClr val="tx1"/>
                </a:solidFill>
                <a:latin typeface="Times New Roman" pitchFamily="18" charset="0"/>
                <a:cs typeface="Times New Roman" pitchFamily="18" charset="0"/>
              </a:rPr>
              <a:t>Domeniul DDNS permite DNS  să funcționeze în rețele cu DHCP unde adresele IP ale obiectelor se  pot schimba des. </a:t>
            </a:r>
          </a:p>
          <a:p>
            <a:pPr algn="just">
              <a:spcAft>
                <a:spcPts val="600"/>
              </a:spcAft>
            </a:pPr>
            <a:r>
              <a:rPr lang="ro-RO" sz="2000" dirty="0">
                <a:solidFill>
                  <a:schemeClr val="tx1"/>
                </a:solidFill>
                <a:latin typeface="Times New Roman" pitchFamily="18" charset="0"/>
                <a:cs typeface="Times New Roman" pitchFamily="18" charset="0"/>
              </a:rPr>
              <a:t>DDNS conține și o listă a tuturor domeniilor și a controlerelor de domeniu din toată rețeaua. Aceasta permice că atunci când noi sisteme de oeperare Windows Server sunt adăugate în rețea, ele vor interoga serverele DDNS pentru a obține nume și informație de conectare, inclusiv adrese IP, de la controlerele de domeniu cele mai apropiate. </a:t>
            </a:r>
          </a:p>
        </p:txBody>
      </p:sp>
    </p:spTree>
    <p:extLst>
      <p:ext uri="{BB962C8B-B14F-4D97-AF65-F5344CB8AC3E}">
        <p14:creationId xmlns:p14="http://schemas.microsoft.com/office/powerpoint/2010/main" val="132319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a:solidFill>
                  <a:srgbClr val="000099"/>
                </a:solidFill>
                <a:latin typeface="Arial" charset="0"/>
                <a:cs typeface="Arial" charset="0"/>
              </a:rPr>
              <a:t>Container</a:t>
            </a:r>
            <a:r>
              <a:rPr lang="ro-RO" sz="3200" dirty="0">
                <a:solidFill>
                  <a:srgbClr val="000099"/>
                </a:solidFill>
                <a:latin typeface="Arial" charset="0"/>
                <a:cs typeface="Arial" charset="0"/>
              </a:rPr>
              <a:t>e</a:t>
            </a:r>
            <a:r>
              <a:rPr lang="en-US" sz="3200" dirty="0">
                <a:solidFill>
                  <a:srgbClr val="000099"/>
                </a:solidFill>
                <a:latin typeface="Arial" charset="0"/>
                <a:cs typeface="Arial" charset="0"/>
              </a:rPr>
              <a:t> </a:t>
            </a:r>
            <a:r>
              <a:rPr lang="ro-RO" sz="3200" dirty="0">
                <a:solidFill>
                  <a:srgbClr val="000099"/>
                </a:solidFill>
                <a:latin typeface="Arial" charset="0"/>
                <a:cs typeface="Arial" charset="0"/>
              </a:rPr>
              <a:t>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1800" dirty="0">
                <a:solidFill>
                  <a:schemeClr val="tx1"/>
                </a:solidFill>
                <a:latin typeface="Times New Roman" pitchFamily="18" charset="0"/>
                <a:cs typeface="Times New Roman" pitchFamily="18" charset="0"/>
              </a:rPr>
              <a:t>AD are o structură arborescentă  bazată pe standardul X.500 .</a:t>
            </a:r>
          </a:p>
          <a:p>
            <a:pPr algn="just">
              <a:spcAft>
                <a:spcPts val="600"/>
              </a:spcAft>
            </a:pPr>
            <a:r>
              <a:rPr lang="ro-RO" sz="1800" dirty="0">
                <a:solidFill>
                  <a:schemeClr val="tx1"/>
                </a:solidFill>
                <a:latin typeface="Times New Roman" pitchFamily="18" charset="0"/>
                <a:cs typeface="Times New Roman" pitchFamily="18" charset="0"/>
              </a:rPr>
              <a:t>Într-o structură obișnuită de directoare, folderele conțin subfoldere succesive, într-o înlănțuire oricât de mare.</a:t>
            </a:r>
          </a:p>
          <a:p>
            <a:pPr algn="just">
              <a:spcAft>
                <a:spcPts val="600"/>
              </a:spcAft>
            </a:pPr>
            <a:r>
              <a:rPr lang="ro-RO" sz="1800" dirty="0">
                <a:solidFill>
                  <a:schemeClr val="tx1"/>
                </a:solidFill>
                <a:latin typeface="Times New Roman" pitchFamily="18" charset="0"/>
                <a:cs typeface="Times New Roman" pitchFamily="18" charset="0"/>
              </a:rPr>
              <a:t>Așa cum fișisrele sunt elementele de bază grupate în foldere ierahice, obiectele sunt elementele de bază din Ad și sint grupate în </a:t>
            </a:r>
            <a:r>
              <a:rPr lang="ro-RO" sz="1800" b="1" dirty="0">
                <a:solidFill>
                  <a:schemeClr val="tx1"/>
                </a:solidFill>
                <a:latin typeface="Times New Roman" pitchFamily="18" charset="0"/>
                <a:cs typeface="Times New Roman" pitchFamily="18" charset="0"/>
              </a:rPr>
              <a:t>containere</a:t>
            </a:r>
            <a:r>
              <a:rPr lang="ro-RO" sz="1800" dirty="0">
                <a:solidFill>
                  <a:schemeClr val="tx1"/>
                </a:solidFill>
                <a:latin typeface="Times New Roman" pitchFamily="18" charset="0"/>
                <a:cs typeface="Times New Roman" pitchFamily="18" charset="0"/>
              </a:rPr>
              <a:t> ierarhice. </a:t>
            </a:r>
          </a:p>
          <a:p>
            <a:pPr algn="just">
              <a:spcAft>
                <a:spcPts val="600"/>
              </a:spcAft>
            </a:pPr>
            <a:r>
              <a:rPr lang="ro-RO" sz="1800" dirty="0">
                <a:solidFill>
                  <a:schemeClr val="tx1"/>
                </a:solidFill>
                <a:latin typeface="Times New Roman" pitchFamily="18" charset="0"/>
                <a:cs typeface="Times New Roman" pitchFamily="18" charset="0"/>
              </a:rPr>
              <a:t>Containerele includ </a:t>
            </a:r>
            <a:r>
              <a:rPr lang="ro-RO" sz="1800" dirty="0">
                <a:solidFill>
                  <a:schemeClr val="tx1"/>
                </a:solidFill>
                <a:highlight>
                  <a:srgbClr val="FFFF00"/>
                </a:highlight>
                <a:latin typeface="Times New Roman" pitchFamily="18" charset="0"/>
                <a:cs typeface="Times New Roman" pitchFamily="18" charset="0"/>
              </a:rPr>
              <a:t>păduri, arbori, domenii și site-uri. </a:t>
            </a:r>
          </a:p>
          <a:p>
            <a:pPr algn="just">
              <a:spcAft>
                <a:spcPts val="600"/>
              </a:spcAft>
            </a:pPr>
            <a:endParaRPr lang="ro-RO" sz="2000" dirty="0">
              <a:solidFill>
                <a:schemeClr val="tx1"/>
              </a:solidFill>
              <a:latin typeface="Times New Roman" pitchFamily="18" charset="0"/>
              <a:cs typeface="Times New Roman" pitchFamily="18" charset="0"/>
            </a:endParaRPr>
          </a:p>
        </p:txBody>
      </p:sp>
      <p:pic>
        <p:nvPicPr>
          <p:cNvPr id="4" name="Picture 6"/>
          <p:cNvPicPr>
            <a:picLocks noChangeAspect="1" noChangeArrowheads="1"/>
          </p:cNvPicPr>
          <p:nvPr/>
        </p:nvPicPr>
        <p:blipFill>
          <a:blip r:embed="rId2"/>
          <a:srcRect/>
          <a:stretch>
            <a:fillRect/>
          </a:stretch>
        </p:blipFill>
        <p:spPr bwMode="auto">
          <a:xfrm>
            <a:off x="1645920" y="3505200"/>
            <a:ext cx="6355080" cy="2819400"/>
          </a:xfrm>
          <a:prstGeom prst="rect">
            <a:avLst/>
          </a:prstGeom>
          <a:noFill/>
          <a:ln w="9525">
            <a:noFill/>
            <a:miter lim="800000"/>
            <a:headEnd/>
            <a:tailEnd/>
          </a:ln>
        </p:spPr>
      </p:pic>
    </p:spTree>
    <p:extLst>
      <p:ext uri="{BB962C8B-B14F-4D97-AF65-F5344CB8AC3E}">
        <p14:creationId xmlns:p14="http://schemas.microsoft.com/office/powerpoint/2010/main" val="112801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Păduri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La cel mai înalt nivel din AD se găsește </a:t>
            </a:r>
            <a:r>
              <a:rPr lang="ro-RO" sz="2000" b="1" dirty="0">
                <a:solidFill>
                  <a:schemeClr val="tx1"/>
                </a:solidFill>
                <a:latin typeface="Times New Roman" pitchFamily="18" charset="0"/>
                <a:cs typeface="Times New Roman" pitchFamily="18" charset="0"/>
              </a:rPr>
              <a:t>pădurea</a:t>
            </a:r>
            <a:r>
              <a:rPr lang="ro-RO" sz="2000" dirty="0">
                <a:solidFill>
                  <a:schemeClr val="tx1"/>
                </a:solidFill>
                <a:latin typeface="Times New Roman" pitchFamily="18" charset="0"/>
                <a:cs typeface="Times New Roman" pitchFamily="18" charset="0"/>
              </a:rPr>
              <a:t>.</a:t>
            </a:r>
          </a:p>
          <a:p>
            <a:pPr algn="just">
              <a:spcAft>
                <a:spcPts val="600"/>
              </a:spcAft>
            </a:pPr>
            <a:r>
              <a:rPr lang="ro-RO" sz="2000" dirty="0">
                <a:solidFill>
                  <a:schemeClr val="tx1"/>
                </a:solidFill>
                <a:latin typeface="Times New Roman" pitchFamily="18" charset="0"/>
                <a:cs typeface="Times New Roman" pitchFamily="18" charset="0"/>
              </a:rPr>
              <a:t>O pădure constă din unul sau mai mulți arbori AD care au o legătură comună și prezintă următoarele caracteristici:</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Arborii pot utiliza nume de spații derivate (disjointed)</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Toți arborii folosesc aceeași schemă de nume (structura BD a obiectelor din AD)</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Toți arborii folosesc același catalog global</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Domeniile fac posibilă administrarea în comun a obiectelor asociate </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Trasturi tranzitive dublu sens sunt automat configurate între domeniile ce aparțin unui singur forest.</a:t>
            </a:r>
          </a:p>
          <a:p>
            <a:pPr algn="just">
              <a:spcAft>
                <a:spcPts val="600"/>
              </a:spcAft>
            </a:pPr>
            <a:r>
              <a:rPr lang="ro-RO" sz="2000" dirty="0">
                <a:solidFill>
                  <a:schemeClr val="tx1"/>
                </a:solidFill>
                <a:latin typeface="Times New Roman" pitchFamily="18" charset="0"/>
                <a:cs typeface="Times New Roman" pitchFamily="18" charset="0"/>
              </a:rPr>
              <a:t>Un forest este mijlocul de a lega arbori care folosesc un spațiu de nume contiguu, dar fiecare arbore are un nume de domeniu disjoint.</a:t>
            </a:r>
          </a:p>
        </p:txBody>
      </p:sp>
    </p:spTree>
    <p:extLst>
      <p:ext uri="{BB962C8B-B14F-4D97-AF65-F5344CB8AC3E}">
        <p14:creationId xmlns:p14="http://schemas.microsoft.com/office/powerpoint/2010/main" val="1648965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Păduri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Să considerăm următorul scenariu.</a:t>
            </a:r>
          </a:p>
          <a:p>
            <a:pPr algn="just">
              <a:spcAft>
                <a:spcPts val="600"/>
              </a:spcAft>
            </a:pPr>
            <a:r>
              <a:rPr lang="ro-RO" sz="2000" dirty="0">
                <a:solidFill>
                  <a:schemeClr val="tx1"/>
                </a:solidFill>
                <a:latin typeface="Times New Roman" pitchFamily="18" charset="0"/>
                <a:cs typeface="Times New Roman" pitchFamily="18" charset="0"/>
              </a:rPr>
              <a:t>O companie mamă de componente auto, numită PartsPlus, cu sediul în Toronto, produce componente auto electrice în Toronto, Montreal și Detroit. Ea are un arbore de domenii </a:t>
            </a:r>
            <a:r>
              <a:rPr lang="ro-RO" sz="2000" i="1" dirty="0">
                <a:solidFill>
                  <a:schemeClr val="tx1"/>
                </a:solidFill>
                <a:latin typeface="Times New Roman" pitchFamily="18" charset="0"/>
                <a:cs typeface="Times New Roman" pitchFamily="18" charset="0"/>
              </a:rPr>
              <a:t>partsplus.com</a:t>
            </a:r>
            <a:r>
              <a:rPr lang="ro-RO" sz="2000" dirty="0">
                <a:solidFill>
                  <a:schemeClr val="tx1"/>
                </a:solidFill>
                <a:latin typeface="Times New Roman" pitchFamily="18" charset="0"/>
                <a:cs typeface="Times New Roman" pitchFamily="18" charset="0"/>
              </a:rPr>
              <a:t>.</a:t>
            </a:r>
          </a:p>
          <a:p>
            <a:pPr algn="just">
              <a:spcAft>
                <a:spcPts val="600"/>
              </a:spcAft>
            </a:pPr>
            <a:r>
              <a:rPr lang="ro-RO" sz="2000" dirty="0">
                <a:solidFill>
                  <a:schemeClr val="tx1"/>
                </a:solidFill>
                <a:latin typeface="Times New Roman" pitchFamily="18" charset="0"/>
                <a:cs typeface="Times New Roman" pitchFamily="18" charset="0"/>
              </a:rPr>
              <a:t>O altă companie deținută de PartsPlus este M&amp;M (</a:t>
            </a:r>
            <a:r>
              <a:rPr lang="ro-RO" sz="2000" i="1" dirty="0">
                <a:solidFill>
                  <a:schemeClr val="tx1"/>
                </a:solidFill>
                <a:latin typeface="Times New Roman" pitchFamily="18" charset="0"/>
                <a:cs typeface="Times New Roman" pitchFamily="18" charset="0"/>
              </a:rPr>
              <a:t>2m.com</a:t>
            </a:r>
            <a:r>
              <a:rPr lang="ro-RO" sz="2000" dirty="0">
                <a:solidFill>
                  <a:schemeClr val="tx1"/>
                </a:solidFill>
                <a:latin typeface="Times New Roman" pitchFamily="18" charset="0"/>
                <a:cs typeface="Times New Roman" pitchFamily="18" charset="0"/>
              </a:rPr>
              <a:t>) care produce radiatoare în Carolina, Florence și Greenville și lichid de răcire în Atlanta.</a:t>
            </a:r>
          </a:p>
          <a:p>
            <a:pPr algn="just">
              <a:spcAft>
                <a:spcPts val="600"/>
              </a:spcAft>
            </a:pPr>
            <a:r>
              <a:rPr lang="ro-RO" sz="2000" dirty="0">
                <a:solidFill>
                  <a:schemeClr val="tx1"/>
                </a:solidFill>
                <a:latin typeface="Times New Roman" pitchFamily="18" charset="0"/>
                <a:cs typeface="Times New Roman" pitchFamily="18" charset="0"/>
              </a:rPr>
              <a:t>Un al treilea membru al companiei mamă este Chelos (</a:t>
            </a:r>
            <a:r>
              <a:rPr lang="ro-RO" sz="2000" i="1" dirty="0">
                <a:solidFill>
                  <a:schemeClr val="tx1"/>
                </a:solidFill>
                <a:latin typeface="Times New Roman" pitchFamily="18" charset="0"/>
                <a:cs typeface="Times New Roman" pitchFamily="18" charset="0"/>
              </a:rPr>
              <a:t>chelos.com) </a:t>
            </a:r>
            <a:r>
              <a:rPr lang="ro-RO" sz="2000" dirty="0">
                <a:solidFill>
                  <a:schemeClr val="tx1"/>
                </a:solidFill>
                <a:latin typeface="Times New Roman" pitchFamily="18" charset="0"/>
                <a:cs typeface="Times New Roman" pitchFamily="18" charset="0"/>
              </a:rPr>
              <a:t>si produce componente în Mexico City, Puebla (în Mexic) și Valencia (în Venezuela). </a:t>
            </a:r>
          </a:p>
          <a:p>
            <a:pPr algn="just">
              <a:spcAft>
                <a:spcPts val="600"/>
              </a:spcAft>
            </a:pPr>
            <a:r>
              <a:rPr lang="ro-RO" sz="2000" dirty="0">
                <a:solidFill>
                  <a:schemeClr val="tx1"/>
                </a:solidFill>
                <a:latin typeface="Times New Roman" pitchFamily="18" charset="0"/>
                <a:cs typeface="Times New Roman" pitchFamily="18" charset="0"/>
              </a:rPr>
              <a:t>În asemenea situație este normal să existe o structură arborescentă contiguă pentru fiecare din companiile menționate și de a reuni arborii într-o pădure de nume de spații disjointe. (V next slide).</a:t>
            </a: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r>
              <a:rPr lang="ro-RO" sz="20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331167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Păduri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r>
              <a:rPr lang="ro-RO" sz="2000" dirty="0">
                <a:solidFill>
                  <a:schemeClr val="tx1"/>
                </a:solidFill>
                <a:latin typeface="Times New Roman" pitchFamily="18" charset="0"/>
                <a:cs typeface="Times New Roman" pitchFamily="18" charset="0"/>
              </a:rPr>
              <a:t> </a:t>
            </a:r>
          </a:p>
        </p:txBody>
      </p:sp>
      <p:grpSp>
        <p:nvGrpSpPr>
          <p:cNvPr id="4" name="Group 52"/>
          <p:cNvGrpSpPr>
            <a:grpSpLocks/>
          </p:cNvGrpSpPr>
          <p:nvPr/>
        </p:nvGrpSpPr>
        <p:grpSpPr bwMode="auto">
          <a:xfrm>
            <a:off x="803743" y="1500894"/>
            <a:ext cx="8305800" cy="4419600"/>
            <a:chOff x="228600" y="990600"/>
            <a:chExt cx="8763000" cy="4724400"/>
          </a:xfrm>
        </p:grpSpPr>
        <p:sp>
          <p:nvSpPr>
            <p:cNvPr id="5" name="Rounded Rectangle 4"/>
            <p:cNvSpPr/>
            <p:nvPr/>
          </p:nvSpPr>
          <p:spPr bwMode="auto">
            <a:xfrm>
              <a:off x="3581400" y="990600"/>
              <a:ext cx="1714500" cy="533400"/>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sz="1600" dirty="0"/>
                <a:t>partsplus.com</a:t>
              </a:r>
            </a:p>
          </p:txBody>
        </p:sp>
        <p:sp>
          <p:nvSpPr>
            <p:cNvPr id="6" name="Rectangle 5"/>
            <p:cNvSpPr/>
            <p:nvPr/>
          </p:nvSpPr>
          <p:spPr bwMode="auto">
            <a:xfrm>
              <a:off x="747327" y="2000250"/>
              <a:ext cx="2223070" cy="457200"/>
            </a:xfrm>
            <a:prstGeom prst="rect">
              <a:avLst/>
            </a:prstGeom>
            <a:solidFill>
              <a:schemeClr val="bg1">
                <a:lumMod val="95000"/>
              </a:schemeClr>
            </a:solidFill>
            <a:ln w="12700" cap="flat" cmpd="sng" algn="ctr">
              <a:solidFill>
                <a:srgbClr val="FF0000"/>
              </a:solidFill>
              <a:prstDash val="solid"/>
              <a:round/>
              <a:headEnd type="triangle" w="med" len="med"/>
              <a:tailEnd type="none" w="med" len="med"/>
            </a:ln>
            <a:effectLst/>
          </p:spPr>
          <p:txBody>
            <a:bodyPr anchor="ctr"/>
            <a:lstStyle/>
            <a:p>
              <a:pPr>
                <a:defRPr/>
              </a:pPr>
              <a:r>
                <a:rPr lang="en-US" sz="1600" dirty="0"/>
                <a:t>toronto.partsplus.com</a:t>
              </a:r>
            </a:p>
          </p:txBody>
        </p:sp>
        <p:sp>
          <p:nvSpPr>
            <p:cNvPr id="7" name="Rectangle 6"/>
            <p:cNvSpPr/>
            <p:nvPr/>
          </p:nvSpPr>
          <p:spPr bwMode="auto">
            <a:xfrm>
              <a:off x="3140280" y="1981200"/>
              <a:ext cx="2286000" cy="457200"/>
            </a:xfrm>
            <a:prstGeom prst="rect">
              <a:avLst/>
            </a:prstGeom>
            <a:solidFill>
              <a:schemeClr val="bg1">
                <a:lumMod val="95000"/>
              </a:schemeClr>
            </a:solidFill>
            <a:ln w="12700" cap="flat" cmpd="sng" algn="ctr">
              <a:solidFill>
                <a:srgbClr val="009900"/>
              </a:solidFill>
              <a:prstDash val="solid"/>
              <a:round/>
              <a:headEnd type="triangle" w="med" len="med"/>
              <a:tailEnd type="none" w="med" len="med"/>
            </a:ln>
            <a:effectLst/>
          </p:spPr>
          <p:txBody>
            <a:bodyPr anchor="ctr"/>
            <a:lstStyle/>
            <a:p>
              <a:pPr>
                <a:defRPr/>
              </a:pPr>
              <a:r>
                <a:rPr lang="en-US" sz="1600" dirty="0"/>
                <a:t>montreal.partsplus.c</a:t>
              </a:r>
              <a:r>
                <a:rPr lang="en-US" sz="1400" dirty="0"/>
                <a:t>om</a:t>
              </a:r>
            </a:p>
          </p:txBody>
        </p:sp>
        <p:sp>
          <p:nvSpPr>
            <p:cNvPr id="8" name="Rectangle 7"/>
            <p:cNvSpPr/>
            <p:nvPr/>
          </p:nvSpPr>
          <p:spPr bwMode="auto">
            <a:xfrm>
              <a:off x="5753100" y="1969639"/>
              <a:ext cx="2078016" cy="457200"/>
            </a:xfrm>
            <a:prstGeom prst="rect">
              <a:avLst/>
            </a:prstGeom>
            <a:solidFill>
              <a:schemeClr val="bg1">
                <a:lumMod val="95000"/>
              </a:schemeClr>
            </a:solidFill>
            <a:ln w="12700" cap="flat" cmpd="sng" algn="ctr">
              <a:solidFill>
                <a:srgbClr val="000099"/>
              </a:solidFill>
              <a:prstDash val="solid"/>
              <a:round/>
              <a:headEnd type="triangle" w="med" len="med"/>
              <a:tailEnd type="none" w="med" len="med"/>
            </a:ln>
            <a:effectLst/>
          </p:spPr>
          <p:txBody>
            <a:bodyPr anchor="ctr"/>
            <a:lstStyle/>
            <a:p>
              <a:pPr>
                <a:defRPr/>
              </a:pPr>
              <a:r>
                <a:rPr lang="en-US" sz="1600" dirty="0"/>
                <a:t>detroit.partsplus.com</a:t>
              </a:r>
            </a:p>
          </p:txBody>
        </p:sp>
        <p:cxnSp>
          <p:nvCxnSpPr>
            <p:cNvPr id="9" name="Straight Arrow Connector 10"/>
            <p:cNvCxnSpPr>
              <a:cxnSpLocks noChangeShapeType="1"/>
              <a:stCxn id="5" idx="2"/>
            </p:cNvCxnSpPr>
            <p:nvPr/>
          </p:nvCxnSpPr>
          <p:spPr bwMode="auto">
            <a:xfrm flipH="1">
              <a:off x="4267201" y="1524000"/>
              <a:ext cx="171449" cy="457200"/>
            </a:xfrm>
            <a:prstGeom prst="straightConnector1">
              <a:avLst/>
            </a:prstGeom>
            <a:noFill/>
            <a:ln w="12700" algn="ctr">
              <a:solidFill>
                <a:schemeClr val="tx1"/>
              </a:solidFill>
              <a:round/>
              <a:headEnd type="triangle" w="lg" len="med"/>
              <a:tailEnd type="triangle" w="lg" len="med"/>
            </a:ln>
          </p:spPr>
        </p:cxnSp>
        <p:cxnSp>
          <p:nvCxnSpPr>
            <p:cNvPr id="10" name="Straight Arrow Connector 11"/>
            <p:cNvCxnSpPr>
              <a:cxnSpLocks noChangeShapeType="1"/>
            </p:cNvCxnSpPr>
            <p:nvPr/>
          </p:nvCxnSpPr>
          <p:spPr bwMode="auto">
            <a:xfrm rot="10800000" flipV="1">
              <a:off x="2438400" y="1447800"/>
              <a:ext cx="1066800" cy="533400"/>
            </a:xfrm>
            <a:prstGeom prst="straightConnector1">
              <a:avLst/>
            </a:prstGeom>
            <a:noFill/>
            <a:ln w="12700" algn="ctr">
              <a:solidFill>
                <a:schemeClr val="tx1"/>
              </a:solidFill>
              <a:round/>
              <a:headEnd type="triangle" w="lg" len="med"/>
              <a:tailEnd type="triangle" w="lg" len="med"/>
            </a:ln>
          </p:spPr>
        </p:cxnSp>
        <p:cxnSp>
          <p:nvCxnSpPr>
            <p:cNvPr id="11" name="Straight Arrow Connector 13"/>
            <p:cNvCxnSpPr>
              <a:cxnSpLocks noChangeShapeType="1"/>
            </p:cNvCxnSpPr>
            <p:nvPr/>
          </p:nvCxnSpPr>
          <p:spPr bwMode="auto">
            <a:xfrm>
              <a:off x="5105400" y="1447800"/>
              <a:ext cx="1066800" cy="457200"/>
            </a:xfrm>
            <a:prstGeom prst="straightConnector1">
              <a:avLst/>
            </a:prstGeom>
            <a:noFill/>
            <a:ln w="12700" algn="ctr">
              <a:solidFill>
                <a:schemeClr val="tx1"/>
              </a:solidFill>
              <a:round/>
              <a:headEnd type="triangle" w="lg" len="med"/>
              <a:tailEnd type="triangle" w="lg" len="med"/>
            </a:ln>
          </p:spPr>
        </p:cxnSp>
        <p:sp>
          <p:nvSpPr>
            <p:cNvPr id="12" name="Rounded Rectangle 11"/>
            <p:cNvSpPr/>
            <p:nvPr/>
          </p:nvSpPr>
          <p:spPr bwMode="auto">
            <a:xfrm>
              <a:off x="1219200" y="2819400"/>
              <a:ext cx="1447800" cy="533400"/>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sz="1400" dirty="0"/>
                <a:t>2m.com</a:t>
              </a:r>
            </a:p>
          </p:txBody>
        </p:sp>
        <p:sp>
          <p:nvSpPr>
            <p:cNvPr id="13" name="Rounded Rectangle 12"/>
            <p:cNvSpPr/>
            <p:nvPr/>
          </p:nvSpPr>
          <p:spPr bwMode="auto">
            <a:xfrm>
              <a:off x="5562600" y="2895600"/>
              <a:ext cx="1447800" cy="533400"/>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sz="1400" dirty="0"/>
                <a:t>Chelos.com</a:t>
              </a:r>
            </a:p>
          </p:txBody>
        </p:sp>
        <p:sp>
          <p:nvSpPr>
            <p:cNvPr id="14" name="Rectangle 13"/>
            <p:cNvSpPr/>
            <p:nvPr/>
          </p:nvSpPr>
          <p:spPr bwMode="auto">
            <a:xfrm>
              <a:off x="228600" y="4038600"/>
              <a:ext cx="1752600" cy="457200"/>
            </a:xfrm>
            <a:prstGeom prst="rect">
              <a:avLst/>
            </a:prstGeom>
            <a:solidFill>
              <a:schemeClr val="bg1">
                <a:lumMod val="95000"/>
              </a:schemeClr>
            </a:solidFill>
            <a:ln w="12700" cap="flat" cmpd="sng" algn="ctr">
              <a:solidFill>
                <a:srgbClr val="000099"/>
              </a:solidFill>
              <a:prstDash val="solid"/>
              <a:round/>
              <a:headEnd type="triangle" w="med" len="med"/>
              <a:tailEnd type="none" w="med" len="med"/>
            </a:ln>
            <a:effectLst/>
          </p:spPr>
          <p:txBody>
            <a:bodyPr anchor="ctr"/>
            <a:lstStyle/>
            <a:p>
              <a:pPr>
                <a:defRPr/>
              </a:pPr>
              <a:r>
                <a:rPr lang="en-US" sz="1400" dirty="0"/>
                <a:t>greenville.2m.com</a:t>
              </a:r>
            </a:p>
          </p:txBody>
        </p:sp>
        <p:sp>
          <p:nvSpPr>
            <p:cNvPr id="15" name="Rectangle 14"/>
            <p:cNvSpPr/>
            <p:nvPr/>
          </p:nvSpPr>
          <p:spPr bwMode="auto">
            <a:xfrm>
              <a:off x="990600" y="4724400"/>
              <a:ext cx="1752600" cy="457200"/>
            </a:xfrm>
            <a:prstGeom prst="rect">
              <a:avLst/>
            </a:prstGeom>
            <a:solidFill>
              <a:schemeClr val="bg1">
                <a:lumMod val="95000"/>
              </a:schemeClr>
            </a:solidFill>
            <a:ln w="12700" cap="flat" cmpd="sng" algn="ctr">
              <a:solidFill>
                <a:srgbClr val="009900"/>
              </a:solidFill>
              <a:prstDash val="solid"/>
              <a:round/>
              <a:headEnd type="triangle" w="med" len="med"/>
              <a:tailEnd type="none" w="med" len="med"/>
            </a:ln>
            <a:effectLst/>
          </p:spPr>
          <p:txBody>
            <a:bodyPr anchor="ctr"/>
            <a:lstStyle/>
            <a:p>
              <a:pPr>
                <a:defRPr/>
              </a:pPr>
              <a:r>
                <a:rPr lang="en-US" sz="1400" dirty="0"/>
                <a:t>florence.2m.com</a:t>
              </a:r>
            </a:p>
          </p:txBody>
        </p:sp>
        <p:sp>
          <p:nvSpPr>
            <p:cNvPr id="16" name="Rectangle 15"/>
            <p:cNvSpPr/>
            <p:nvPr/>
          </p:nvSpPr>
          <p:spPr bwMode="auto">
            <a:xfrm>
              <a:off x="2438400" y="4038600"/>
              <a:ext cx="1752600" cy="457200"/>
            </a:xfrm>
            <a:prstGeom prst="rect">
              <a:avLst/>
            </a:prstGeom>
            <a:solidFill>
              <a:schemeClr val="bg1">
                <a:lumMod val="95000"/>
              </a:schemeClr>
            </a:solidFill>
            <a:ln w="12700" cap="flat" cmpd="sng" algn="ctr">
              <a:solidFill>
                <a:srgbClr val="FF0000"/>
              </a:solidFill>
              <a:prstDash val="solid"/>
              <a:round/>
              <a:headEnd type="triangle" w="med" len="med"/>
              <a:tailEnd type="none" w="med" len="med"/>
            </a:ln>
            <a:effectLst/>
          </p:spPr>
          <p:txBody>
            <a:bodyPr anchor="ctr"/>
            <a:lstStyle/>
            <a:p>
              <a:pPr>
                <a:defRPr/>
              </a:pPr>
              <a:r>
                <a:rPr lang="en-US" sz="1400" dirty="0"/>
                <a:t>atlanta.2m.com</a:t>
              </a:r>
            </a:p>
          </p:txBody>
        </p:sp>
        <p:cxnSp>
          <p:nvCxnSpPr>
            <p:cNvPr id="17" name="Straight Arrow Connector 20"/>
            <p:cNvCxnSpPr>
              <a:cxnSpLocks noChangeShapeType="1"/>
            </p:cNvCxnSpPr>
            <p:nvPr/>
          </p:nvCxnSpPr>
          <p:spPr bwMode="auto">
            <a:xfrm rot="5400000">
              <a:off x="1466850" y="4019550"/>
              <a:ext cx="1371600" cy="38100"/>
            </a:xfrm>
            <a:prstGeom prst="straightConnector1">
              <a:avLst/>
            </a:prstGeom>
            <a:noFill/>
            <a:ln w="12700" algn="ctr">
              <a:solidFill>
                <a:schemeClr val="tx1"/>
              </a:solidFill>
              <a:round/>
              <a:headEnd type="triangle" w="lg" len="med"/>
              <a:tailEnd type="triangle" w="lg" len="med"/>
            </a:ln>
          </p:spPr>
        </p:cxnSp>
        <p:cxnSp>
          <p:nvCxnSpPr>
            <p:cNvPr id="18" name="Straight Arrow Connector 22"/>
            <p:cNvCxnSpPr>
              <a:cxnSpLocks noChangeShapeType="1"/>
              <a:endCxn id="14" idx="0"/>
            </p:cNvCxnSpPr>
            <p:nvPr/>
          </p:nvCxnSpPr>
          <p:spPr bwMode="auto">
            <a:xfrm rot="5400000">
              <a:off x="1066800" y="3390900"/>
              <a:ext cx="685800" cy="609600"/>
            </a:xfrm>
            <a:prstGeom prst="straightConnector1">
              <a:avLst/>
            </a:prstGeom>
            <a:noFill/>
            <a:ln w="12700" algn="ctr">
              <a:solidFill>
                <a:schemeClr val="tx1"/>
              </a:solidFill>
              <a:round/>
              <a:headEnd type="triangle" w="lg" len="med"/>
              <a:tailEnd type="triangle" w="lg" len="med"/>
            </a:ln>
          </p:spPr>
        </p:cxnSp>
        <p:cxnSp>
          <p:nvCxnSpPr>
            <p:cNvPr id="19" name="Straight Arrow Connector 24"/>
            <p:cNvCxnSpPr>
              <a:cxnSpLocks noChangeShapeType="1"/>
            </p:cNvCxnSpPr>
            <p:nvPr/>
          </p:nvCxnSpPr>
          <p:spPr bwMode="auto">
            <a:xfrm rot="16200000" flipH="1">
              <a:off x="2324100" y="3467100"/>
              <a:ext cx="685800" cy="457200"/>
            </a:xfrm>
            <a:prstGeom prst="straightConnector1">
              <a:avLst/>
            </a:prstGeom>
            <a:noFill/>
            <a:ln w="12700" algn="ctr">
              <a:solidFill>
                <a:schemeClr val="tx1"/>
              </a:solidFill>
              <a:round/>
              <a:headEnd type="triangle" w="lg" len="med"/>
              <a:tailEnd type="triangle" w="lg" len="med"/>
            </a:ln>
          </p:spPr>
        </p:cxnSp>
        <p:sp>
          <p:nvSpPr>
            <p:cNvPr id="20" name="Rectangle 19"/>
            <p:cNvSpPr/>
            <p:nvPr/>
          </p:nvSpPr>
          <p:spPr bwMode="auto">
            <a:xfrm>
              <a:off x="4343400" y="3886200"/>
              <a:ext cx="1905000" cy="457200"/>
            </a:xfrm>
            <a:prstGeom prst="rect">
              <a:avLst/>
            </a:prstGeom>
            <a:solidFill>
              <a:schemeClr val="bg1">
                <a:lumMod val="95000"/>
              </a:schemeClr>
            </a:solidFill>
            <a:ln w="12700" cap="flat" cmpd="sng" algn="ctr">
              <a:solidFill>
                <a:srgbClr val="000099"/>
              </a:solidFill>
              <a:prstDash val="solid"/>
              <a:round/>
              <a:headEnd type="triangle" w="med" len="med"/>
              <a:tailEnd type="none" w="med" len="med"/>
            </a:ln>
            <a:effectLst/>
          </p:spPr>
          <p:txBody>
            <a:bodyPr anchor="ctr"/>
            <a:lstStyle/>
            <a:p>
              <a:pPr>
                <a:defRPr/>
              </a:pPr>
              <a:r>
                <a:rPr lang="en-US" sz="1400" dirty="0"/>
                <a:t>mexicali.chelos.com</a:t>
              </a:r>
            </a:p>
          </p:txBody>
        </p:sp>
        <p:sp>
          <p:nvSpPr>
            <p:cNvPr id="21" name="Rectangle 20"/>
            <p:cNvSpPr/>
            <p:nvPr/>
          </p:nvSpPr>
          <p:spPr bwMode="auto">
            <a:xfrm>
              <a:off x="4495800" y="4572000"/>
              <a:ext cx="1905000" cy="457200"/>
            </a:xfrm>
            <a:prstGeom prst="rect">
              <a:avLst/>
            </a:prstGeom>
            <a:solidFill>
              <a:schemeClr val="bg1">
                <a:lumMod val="95000"/>
              </a:schemeClr>
            </a:solidFill>
            <a:ln w="12700" cap="flat" cmpd="sng" algn="ctr">
              <a:solidFill>
                <a:srgbClr val="FF33CC"/>
              </a:solidFill>
              <a:prstDash val="solid"/>
              <a:round/>
              <a:headEnd type="triangle" w="med" len="med"/>
              <a:tailEnd type="none" w="med" len="med"/>
            </a:ln>
            <a:effectLst/>
          </p:spPr>
          <p:txBody>
            <a:bodyPr anchor="ctr"/>
            <a:lstStyle/>
            <a:p>
              <a:pPr>
                <a:defRPr/>
              </a:pPr>
              <a:r>
                <a:rPr lang="en-US" sz="1400" dirty="0"/>
                <a:t>corsica.chelos.com</a:t>
              </a:r>
            </a:p>
          </p:txBody>
        </p:sp>
        <p:sp>
          <p:nvSpPr>
            <p:cNvPr id="22" name="Rectangle 21"/>
            <p:cNvSpPr/>
            <p:nvPr/>
          </p:nvSpPr>
          <p:spPr bwMode="auto">
            <a:xfrm>
              <a:off x="5410200" y="5257800"/>
              <a:ext cx="2057400" cy="457200"/>
            </a:xfrm>
            <a:prstGeom prst="rect">
              <a:avLst/>
            </a:prstGeom>
            <a:solidFill>
              <a:schemeClr val="bg1">
                <a:lumMod val="95000"/>
              </a:schemeClr>
            </a:solidFill>
            <a:ln w="12700" cap="flat" cmpd="sng" algn="ctr">
              <a:solidFill>
                <a:srgbClr val="FF0000"/>
              </a:solidFill>
              <a:prstDash val="solid"/>
              <a:round/>
              <a:headEnd type="triangle" w="med" len="med"/>
              <a:tailEnd type="none" w="med" len="med"/>
            </a:ln>
            <a:effectLst/>
          </p:spPr>
          <p:txBody>
            <a:bodyPr anchor="ctr"/>
            <a:lstStyle/>
            <a:p>
              <a:pPr>
                <a:defRPr/>
              </a:pPr>
              <a:r>
                <a:rPr lang="en-US" sz="1400" dirty="0"/>
                <a:t>monterrey.chelos.com</a:t>
              </a:r>
            </a:p>
          </p:txBody>
        </p:sp>
        <p:sp>
          <p:nvSpPr>
            <p:cNvPr id="23" name="Rectangle 22"/>
            <p:cNvSpPr/>
            <p:nvPr/>
          </p:nvSpPr>
          <p:spPr bwMode="auto">
            <a:xfrm>
              <a:off x="6934200" y="4572000"/>
              <a:ext cx="1905000" cy="457200"/>
            </a:xfrm>
            <a:prstGeom prst="rect">
              <a:avLst/>
            </a:prstGeom>
            <a:solidFill>
              <a:schemeClr val="bg1">
                <a:lumMod val="95000"/>
              </a:schemeClr>
            </a:solidFill>
            <a:ln w="12700" cap="flat" cmpd="sng" algn="ctr">
              <a:solidFill>
                <a:srgbClr val="009900"/>
              </a:solidFill>
              <a:prstDash val="solid"/>
              <a:round/>
              <a:headEnd type="triangle" w="med" len="med"/>
              <a:tailEnd type="none" w="med" len="med"/>
            </a:ln>
            <a:effectLst/>
          </p:spPr>
          <p:txBody>
            <a:bodyPr anchor="ctr"/>
            <a:lstStyle/>
            <a:p>
              <a:pPr>
                <a:defRPr/>
              </a:pPr>
              <a:r>
                <a:rPr lang="en-US" sz="1400" dirty="0"/>
                <a:t>puebla.chelos.com</a:t>
              </a:r>
            </a:p>
          </p:txBody>
        </p:sp>
        <p:sp>
          <p:nvSpPr>
            <p:cNvPr id="24" name="Rectangle 23"/>
            <p:cNvSpPr/>
            <p:nvPr/>
          </p:nvSpPr>
          <p:spPr bwMode="auto">
            <a:xfrm>
              <a:off x="7086600" y="3886200"/>
              <a:ext cx="1905000" cy="457200"/>
            </a:xfrm>
            <a:prstGeom prst="rect">
              <a:avLst/>
            </a:prstGeom>
            <a:solidFill>
              <a:schemeClr val="bg1">
                <a:lumMod val="95000"/>
              </a:schemeClr>
            </a:solidFill>
            <a:ln w="12700" cap="flat" cmpd="sng" algn="ctr">
              <a:solidFill>
                <a:srgbClr val="A50021"/>
              </a:solidFill>
              <a:prstDash val="solid"/>
              <a:round/>
              <a:headEnd type="triangle" w="med" len="med"/>
              <a:tailEnd type="none" w="med" len="med"/>
            </a:ln>
            <a:effectLst/>
          </p:spPr>
          <p:txBody>
            <a:bodyPr anchor="ctr"/>
            <a:lstStyle/>
            <a:p>
              <a:pPr>
                <a:defRPr/>
              </a:pPr>
              <a:r>
                <a:rPr lang="en-US" sz="1400" dirty="0"/>
                <a:t>valencia.chelos.com</a:t>
              </a:r>
            </a:p>
          </p:txBody>
        </p:sp>
        <p:cxnSp>
          <p:nvCxnSpPr>
            <p:cNvPr id="25" name="Straight Connector 32"/>
            <p:cNvCxnSpPr>
              <a:cxnSpLocks noChangeShapeType="1"/>
            </p:cNvCxnSpPr>
            <p:nvPr/>
          </p:nvCxnSpPr>
          <p:spPr bwMode="auto">
            <a:xfrm rot="10800000">
              <a:off x="609600" y="1143000"/>
              <a:ext cx="2971800" cy="0"/>
            </a:xfrm>
            <a:prstGeom prst="line">
              <a:avLst/>
            </a:prstGeom>
            <a:noFill/>
            <a:ln w="12700" algn="ctr">
              <a:solidFill>
                <a:schemeClr val="tx1"/>
              </a:solidFill>
              <a:round/>
              <a:headEnd/>
              <a:tailEnd type="none" w="lg" len="med"/>
            </a:ln>
          </p:spPr>
        </p:cxnSp>
        <p:cxnSp>
          <p:nvCxnSpPr>
            <p:cNvPr id="26" name="Straight Connector 34"/>
            <p:cNvCxnSpPr>
              <a:cxnSpLocks noChangeShapeType="1"/>
            </p:cNvCxnSpPr>
            <p:nvPr/>
          </p:nvCxnSpPr>
          <p:spPr bwMode="auto">
            <a:xfrm rot="5400000">
              <a:off x="-336958" y="2057400"/>
              <a:ext cx="1828800" cy="0"/>
            </a:xfrm>
            <a:prstGeom prst="line">
              <a:avLst/>
            </a:prstGeom>
            <a:noFill/>
            <a:ln w="12700" algn="ctr">
              <a:solidFill>
                <a:schemeClr val="tx1"/>
              </a:solidFill>
              <a:round/>
              <a:headEnd/>
              <a:tailEnd type="none" w="lg" len="med"/>
            </a:ln>
          </p:spPr>
        </p:cxnSp>
        <p:cxnSp>
          <p:nvCxnSpPr>
            <p:cNvPr id="27" name="Straight Connector 36"/>
            <p:cNvCxnSpPr>
              <a:cxnSpLocks noChangeShapeType="1"/>
              <a:endCxn id="12" idx="1"/>
            </p:cNvCxnSpPr>
            <p:nvPr/>
          </p:nvCxnSpPr>
          <p:spPr bwMode="auto">
            <a:xfrm>
              <a:off x="609600" y="2971800"/>
              <a:ext cx="609600" cy="114300"/>
            </a:xfrm>
            <a:prstGeom prst="line">
              <a:avLst/>
            </a:prstGeom>
            <a:noFill/>
            <a:ln w="12700" algn="ctr">
              <a:solidFill>
                <a:schemeClr val="tx1"/>
              </a:solidFill>
              <a:round/>
              <a:headEnd/>
              <a:tailEnd type="none" w="lg" len="med"/>
            </a:ln>
          </p:spPr>
        </p:cxnSp>
        <p:cxnSp>
          <p:nvCxnSpPr>
            <p:cNvPr id="28" name="Straight Connector 37"/>
            <p:cNvCxnSpPr>
              <a:cxnSpLocks noChangeShapeType="1"/>
            </p:cNvCxnSpPr>
            <p:nvPr/>
          </p:nvCxnSpPr>
          <p:spPr bwMode="auto">
            <a:xfrm rot="10800000">
              <a:off x="5029200" y="1143000"/>
              <a:ext cx="2971800" cy="0"/>
            </a:xfrm>
            <a:prstGeom prst="line">
              <a:avLst/>
            </a:prstGeom>
            <a:noFill/>
            <a:ln w="12700" algn="ctr">
              <a:solidFill>
                <a:schemeClr val="tx1"/>
              </a:solidFill>
              <a:round/>
              <a:headEnd/>
              <a:tailEnd type="none" w="lg" len="med"/>
            </a:ln>
          </p:spPr>
        </p:cxnSp>
        <p:cxnSp>
          <p:nvCxnSpPr>
            <p:cNvPr id="29" name="Straight Connector 38"/>
            <p:cNvCxnSpPr>
              <a:cxnSpLocks noChangeShapeType="1"/>
            </p:cNvCxnSpPr>
            <p:nvPr/>
          </p:nvCxnSpPr>
          <p:spPr bwMode="auto">
            <a:xfrm rot="5400000">
              <a:off x="7086600" y="2057400"/>
              <a:ext cx="1828800" cy="0"/>
            </a:xfrm>
            <a:prstGeom prst="line">
              <a:avLst/>
            </a:prstGeom>
            <a:noFill/>
            <a:ln w="12700" algn="ctr">
              <a:solidFill>
                <a:schemeClr val="tx1"/>
              </a:solidFill>
              <a:round/>
              <a:headEnd/>
              <a:tailEnd type="none" w="lg" len="med"/>
            </a:ln>
          </p:spPr>
        </p:cxnSp>
        <p:cxnSp>
          <p:nvCxnSpPr>
            <p:cNvPr id="30" name="Straight Connector 39"/>
            <p:cNvCxnSpPr>
              <a:cxnSpLocks noChangeShapeType="1"/>
            </p:cNvCxnSpPr>
            <p:nvPr/>
          </p:nvCxnSpPr>
          <p:spPr bwMode="auto">
            <a:xfrm flipV="1">
              <a:off x="7010400" y="2971800"/>
              <a:ext cx="990600" cy="152400"/>
            </a:xfrm>
            <a:prstGeom prst="line">
              <a:avLst/>
            </a:prstGeom>
            <a:noFill/>
            <a:ln w="12700" algn="ctr">
              <a:solidFill>
                <a:schemeClr val="tx1"/>
              </a:solidFill>
              <a:round/>
              <a:headEnd/>
              <a:tailEnd type="none" w="lg" len="med"/>
            </a:ln>
          </p:spPr>
        </p:cxnSp>
        <p:cxnSp>
          <p:nvCxnSpPr>
            <p:cNvPr id="31" name="Straight Arrow Connector 41"/>
            <p:cNvCxnSpPr>
              <a:cxnSpLocks noChangeShapeType="1"/>
            </p:cNvCxnSpPr>
            <p:nvPr/>
          </p:nvCxnSpPr>
          <p:spPr bwMode="auto">
            <a:xfrm rot="5400000">
              <a:off x="5734050" y="4324350"/>
              <a:ext cx="1828800" cy="38100"/>
            </a:xfrm>
            <a:prstGeom prst="straightConnector1">
              <a:avLst/>
            </a:prstGeom>
            <a:noFill/>
            <a:ln w="12700" algn="ctr">
              <a:solidFill>
                <a:schemeClr val="tx1"/>
              </a:solidFill>
              <a:round/>
              <a:headEnd type="triangle" w="lg" len="med"/>
              <a:tailEnd type="triangle" w="lg" len="med"/>
            </a:ln>
          </p:spPr>
        </p:cxnSp>
        <p:cxnSp>
          <p:nvCxnSpPr>
            <p:cNvPr id="32" name="Straight Arrow Connector 43"/>
            <p:cNvCxnSpPr>
              <a:cxnSpLocks noChangeShapeType="1"/>
            </p:cNvCxnSpPr>
            <p:nvPr/>
          </p:nvCxnSpPr>
          <p:spPr bwMode="auto">
            <a:xfrm rot="5400000">
              <a:off x="5391150" y="3524250"/>
              <a:ext cx="457200" cy="266700"/>
            </a:xfrm>
            <a:prstGeom prst="straightConnector1">
              <a:avLst/>
            </a:prstGeom>
            <a:noFill/>
            <a:ln w="12700" algn="ctr">
              <a:solidFill>
                <a:schemeClr val="tx1"/>
              </a:solidFill>
              <a:round/>
              <a:headEnd type="triangle" w="lg" len="med"/>
              <a:tailEnd type="triangle" w="lg" len="med"/>
            </a:ln>
          </p:spPr>
        </p:cxnSp>
        <p:cxnSp>
          <p:nvCxnSpPr>
            <p:cNvPr id="33" name="Straight Arrow Connector 45"/>
            <p:cNvCxnSpPr>
              <a:cxnSpLocks noChangeShapeType="1"/>
            </p:cNvCxnSpPr>
            <p:nvPr/>
          </p:nvCxnSpPr>
          <p:spPr bwMode="auto">
            <a:xfrm rot="5400000">
              <a:off x="5810250" y="3867150"/>
              <a:ext cx="1143000" cy="266700"/>
            </a:xfrm>
            <a:prstGeom prst="straightConnector1">
              <a:avLst/>
            </a:prstGeom>
            <a:noFill/>
            <a:ln w="12700" algn="ctr">
              <a:solidFill>
                <a:schemeClr val="tx1"/>
              </a:solidFill>
              <a:round/>
              <a:headEnd type="triangle" w="lg" len="med"/>
              <a:tailEnd type="triangle" w="lg" len="med"/>
            </a:ln>
          </p:spPr>
        </p:cxnSp>
        <p:cxnSp>
          <p:nvCxnSpPr>
            <p:cNvPr id="34" name="Straight Arrow Connector 47"/>
            <p:cNvCxnSpPr>
              <a:cxnSpLocks noChangeShapeType="1"/>
            </p:cNvCxnSpPr>
            <p:nvPr/>
          </p:nvCxnSpPr>
          <p:spPr bwMode="auto">
            <a:xfrm rot="16200000" flipH="1">
              <a:off x="6381750" y="3943350"/>
              <a:ext cx="1143000" cy="114300"/>
            </a:xfrm>
            <a:prstGeom prst="straightConnector1">
              <a:avLst/>
            </a:prstGeom>
            <a:noFill/>
            <a:ln w="12700" algn="ctr">
              <a:solidFill>
                <a:schemeClr val="tx1"/>
              </a:solidFill>
              <a:round/>
              <a:headEnd type="triangle" w="lg" len="med"/>
              <a:tailEnd type="triangle" w="lg" len="med"/>
            </a:ln>
          </p:spPr>
        </p:cxnSp>
        <p:cxnSp>
          <p:nvCxnSpPr>
            <p:cNvPr id="35" name="Straight Arrow Connector 49"/>
            <p:cNvCxnSpPr>
              <a:cxnSpLocks noChangeShapeType="1"/>
            </p:cNvCxnSpPr>
            <p:nvPr/>
          </p:nvCxnSpPr>
          <p:spPr bwMode="auto">
            <a:xfrm rot="16200000" flipH="1">
              <a:off x="6858000" y="3505200"/>
              <a:ext cx="533400" cy="228600"/>
            </a:xfrm>
            <a:prstGeom prst="straightConnector1">
              <a:avLst/>
            </a:prstGeom>
            <a:noFill/>
            <a:ln w="12700" algn="ctr">
              <a:solidFill>
                <a:schemeClr val="tx1"/>
              </a:solidFill>
              <a:round/>
              <a:headEnd type="triangle" w="lg" len="med"/>
              <a:tailEnd type="triangle" w="lg" len="med"/>
            </a:ln>
          </p:spPr>
        </p:cxnSp>
      </p:grpSp>
    </p:spTree>
    <p:extLst>
      <p:ext uri="{BB962C8B-B14F-4D97-AF65-F5344CB8AC3E}">
        <p14:creationId xmlns:p14="http://schemas.microsoft.com/office/powerpoint/2010/main" val="195694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Păduri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Avantajul reunirii arborilor în pădure este că toate domeniile împart aceeași schemă și același catalog glogal.  </a:t>
            </a:r>
          </a:p>
          <a:p>
            <a:pPr algn="just">
              <a:spcAft>
                <a:spcPts val="600"/>
              </a:spcAft>
            </a:pPr>
            <a:r>
              <a:rPr lang="ro-RO" sz="2000" dirty="0">
                <a:solidFill>
                  <a:schemeClr val="tx1"/>
                </a:solidFill>
                <a:latin typeface="Times New Roman" pitchFamily="18" charset="0"/>
                <a:cs typeface="Times New Roman" pitchFamily="18" charset="0"/>
              </a:rPr>
              <a:t>Schema este alcătuită la domeniul rădăcină (</a:t>
            </a:r>
            <a:r>
              <a:rPr lang="ro-RO" sz="2000" i="1" dirty="0">
                <a:solidFill>
                  <a:schemeClr val="tx1"/>
                </a:solidFill>
                <a:latin typeface="Times New Roman" pitchFamily="18" charset="0"/>
                <a:cs typeface="Times New Roman" pitchFamily="18" charset="0"/>
              </a:rPr>
              <a:t>partsplus.com</a:t>
            </a:r>
            <a:r>
              <a:rPr lang="ro-RO" sz="2000" dirty="0">
                <a:solidFill>
                  <a:schemeClr val="tx1"/>
                </a:solidFill>
                <a:latin typeface="Times New Roman" pitchFamily="18" charset="0"/>
                <a:cs typeface="Times New Roman" pitchFamily="18" charset="0"/>
              </a:rPr>
              <a:t> în exemplul anterior) iar domeniul rădăcină este serverul master al schemei.</a:t>
            </a:r>
          </a:p>
          <a:p>
            <a:pPr algn="just">
              <a:spcAft>
                <a:spcPts val="600"/>
              </a:spcAft>
            </a:pPr>
            <a:r>
              <a:rPr lang="ro-RO" sz="2000" dirty="0">
                <a:solidFill>
                  <a:schemeClr val="tx1"/>
                </a:solidFill>
                <a:latin typeface="Times New Roman" pitchFamily="18" charset="0"/>
                <a:cs typeface="Times New Roman" pitchFamily="18" charset="0"/>
              </a:rPr>
              <a:t>Cel puțin un DC funcționează ca server catalog global.</a:t>
            </a:r>
          </a:p>
        </p:txBody>
      </p:sp>
    </p:spTree>
    <p:extLst>
      <p:ext uri="{BB962C8B-B14F-4D97-AF65-F5344CB8AC3E}">
        <p14:creationId xmlns:p14="http://schemas.microsoft.com/office/powerpoint/2010/main" val="75340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Păduri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en-US" sz="2000" dirty="0"/>
              <a:t>Window</a:t>
            </a:r>
            <a:r>
              <a:rPr lang="en-US" sz="2000" dirty="0">
                <a:solidFill>
                  <a:schemeClr val="tx1"/>
                </a:solidFill>
              </a:rPr>
              <a:t>s Server 2008 AD</a:t>
            </a:r>
            <a:r>
              <a:rPr lang="ro-RO" sz="2000" dirty="0">
                <a:solidFill>
                  <a:schemeClr val="tx1"/>
                </a:solidFill>
              </a:rPr>
              <a:t> recunoaște trei tipuri de nivele funcționale pentru forest.</a:t>
            </a:r>
          </a:p>
          <a:p>
            <a:pPr marL="457200" indent="-457200" algn="just">
              <a:spcAft>
                <a:spcPts val="600"/>
              </a:spcAft>
              <a:buAutoNum type="arabicPeriod"/>
            </a:pPr>
            <a:r>
              <a:rPr lang="en-US" sz="2000" i="1" dirty="0">
                <a:solidFill>
                  <a:srgbClr val="000099"/>
                </a:solidFill>
              </a:rPr>
              <a:t>Windows 2000 native forest functional level</a:t>
            </a:r>
            <a:r>
              <a:rPr lang="en-US" sz="2000" dirty="0"/>
              <a:t> </a:t>
            </a:r>
            <a:r>
              <a:rPr lang="ro-RO" sz="2000" dirty="0"/>
              <a:t> </a:t>
            </a:r>
            <a:r>
              <a:rPr lang="ro-RO" sz="2000" dirty="0">
                <a:solidFill>
                  <a:schemeClr val="tx1"/>
                </a:solidFill>
              </a:rPr>
              <a:t>asigură  funcțiuni de AD compatibile cu rețele care combină controlere de domeniu WS2000, WS2003 și WS2008.</a:t>
            </a:r>
          </a:p>
          <a:p>
            <a:pPr marL="457200" indent="-457200" algn="just">
              <a:spcAft>
                <a:spcPts val="600"/>
              </a:spcAft>
              <a:buAutoNum type="arabicPeriod"/>
            </a:pPr>
            <a:r>
              <a:rPr lang="en-US" sz="2000" i="1" dirty="0">
                <a:solidFill>
                  <a:srgbClr val="000099"/>
                </a:solidFill>
              </a:rPr>
              <a:t>Windows Server 2003 forest functional level</a:t>
            </a:r>
            <a:r>
              <a:rPr lang="ro-RO" sz="2000" i="1" dirty="0">
                <a:solidFill>
                  <a:srgbClr val="000099"/>
                </a:solidFill>
              </a:rPr>
              <a:t> s</a:t>
            </a:r>
            <a:r>
              <a:rPr lang="ro-RO" sz="2000" dirty="0">
                <a:solidFill>
                  <a:schemeClr val="tx1"/>
                </a:solidFill>
              </a:rPr>
              <a:t>pecific DC WS2003 și WS2008, au mai multe funcții de management (creare de trusturi între păduri, redenumire domenii, autentificare useri între păduri etc.) </a:t>
            </a:r>
          </a:p>
          <a:p>
            <a:pPr marL="457200" indent="-457200" algn="just">
              <a:spcAft>
                <a:spcPts val="600"/>
              </a:spcAft>
              <a:buAutoNum type="arabicPeriod"/>
            </a:pPr>
            <a:r>
              <a:rPr lang="en-US" sz="2000" i="1" dirty="0">
                <a:solidFill>
                  <a:srgbClr val="000099"/>
                </a:solidFill>
              </a:rPr>
              <a:t>Windows Server 2008 forest functional level</a:t>
            </a:r>
            <a:r>
              <a:rPr lang="ro-RO" sz="2000" i="1" dirty="0">
                <a:solidFill>
                  <a:srgbClr val="000099"/>
                </a:solidFill>
              </a:rPr>
              <a:t> </a:t>
            </a:r>
            <a:r>
              <a:rPr lang="ro-RO" sz="2000" dirty="0">
                <a:solidFill>
                  <a:schemeClr val="tx1"/>
                </a:solidFill>
              </a:rPr>
              <a:t>conține doar DC de tipul WS2008. </a:t>
            </a: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4629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Arbori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rPr>
              <a:t>Un arbore  conține unul sau mau multe domenii înrudite și care au următorele caracteristici:</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Domeniile sunt reprezentate într-un spațiu de nume contiguu și pot fi ierarhizate</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Există relații de încredere dublu sens între domenii părinte și domenii copil, </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Toate domeniile dintr-un arbore folosesc aceeași schemă pentru toate tipurile de obiecte comune</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Toate domeniile folosesc același catalog global</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2847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447800"/>
            <a:ext cx="7772400" cy="4876800"/>
          </a:xfrm>
        </p:spPr>
        <p:txBody>
          <a:bodyPr>
            <a:normAutofit lnSpcReduction="10000"/>
          </a:bodyPr>
          <a:lstStyle/>
          <a:p>
            <a:pPr algn="just">
              <a:spcAft>
                <a:spcPts val="600"/>
              </a:spcAft>
            </a:pPr>
            <a:r>
              <a:rPr lang="en-US" sz="2400" dirty="0">
                <a:solidFill>
                  <a:schemeClr val="tx1"/>
                </a:solidFill>
              </a:rPr>
              <a:t>AD </a:t>
            </a:r>
            <a:r>
              <a:rPr lang="ro-RO" sz="2400" dirty="0">
                <a:solidFill>
                  <a:schemeClr val="tx1"/>
                </a:solidFill>
              </a:rPr>
              <a:t>necesită</a:t>
            </a:r>
            <a:r>
              <a:rPr lang="en-US" sz="2400" dirty="0">
                <a:solidFill>
                  <a:schemeClr val="tx1"/>
                </a:solidFill>
              </a:rPr>
              <a:t> </a:t>
            </a:r>
            <a:r>
              <a:rPr lang="ro-RO" sz="2400" dirty="0">
                <a:solidFill>
                  <a:schemeClr val="tx1"/>
                </a:solidFill>
              </a:rPr>
              <a:t>unul sau mai multe </a:t>
            </a:r>
            <a:r>
              <a:rPr lang="en-US" sz="2400" dirty="0" err="1">
                <a:solidFill>
                  <a:schemeClr val="tx1"/>
                </a:solidFill>
              </a:rPr>
              <a:t>dom</a:t>
            </a:r>
            <a:r>
              <a:rPr lang="ro-RO" sz="2400" dirty="0">
                <a:solidFill>
                  <a:schemeClr val="tx1"/>
                </a:solidFill>
              </a:rPr>
              <a:t>enii</a:t>
            </a:r>
            <a:r>
              <a:rPr lang="en-US" sz="2400" dirty="0">
                <a:solidFill>
                  <a:schemeClr val="tx1"/>
                </a:solidFill>
              </a:rPr>
              <a:t> </a:t>
            </a:r>
            <a:r>
              <a:rPr lang="ro-RO" sz="2400" dirty="0">
                <a:solidFill>
                  <a:schemeClr val="tx1"/>
                </a:solidFill>
              </a:rPr>
              <a:t>în care să opereze. </a:t>
            </a:r>
            <a:r>
              <a:rPr lang="ro-RO" sz="2400" b="1" dirty="0">
                <a:solidFill>
                  <a:schemeClr val="tx1"/>
                </a:solidFill>
              </a:rPr>
              <a:t>Un</a:t>
            </a:r>
            <a:r>
              <a:rPr lang="en-US" sz="2400" b="1" dirty="0">
                <a:solidFill>
                  <a:schemeClr val="tx1"/>
                </a:solidFill>
              </a:rPr>
              <a:t> </a:t>
            </a:r>
            <a:r>
              <a:rPr lang="en-US" sz="2400" b="1" dirty="0" err="1">
                <a:solidFill>
                  <a:schemeClr val="tx1"/>
                </a:solidFill>
              </a:rPr>
              <a:t>dom</a:t>
            </a:r>
            <a:r>
              <a:rPr lang="ro-RO" sz="2400" b="1" dirty="0">
                <a:solidFill>
                  <a:schemeClr val="tx1"/>
                </a:solidFill>
              </a:rPr>
              <a:t>eniu</a:t>
            </a:r>
            <a:r>
              <a:rPr lang="en-US" sz="2400" b="1" dirty="0">
                <a:solidFill>
                  <a:schemeClr val="tx1"/>
                </a:solidFill>
              </a:rPr>
              <a:t>, </a:t>
            </a:r>
            <a:r>
              <a:rPr lang="ro-RO" sz="2400" b="1" dirty="0">
                <a:solidFill>
                  <a:schemeClr val="tx1"/>
                </a:solidFill>
              </a:rPr>
              <a:t>așa cum este folosit în </a:t>
            </a:r>
            <a:r>
              <a:rPr lang="en-US" sz="2400" b="1" dirty="0">
                <a:solidFill>
                  <a:schemeClr val="tx1"/>
                </a:solidFill>
              </a:rPr>
              <a:t>Windows Server 2008 (</a:t>
            </a:r>
            <a:r>
              <a:rPr lang="ro-RO" sz="2400" b="1" dirty="0">
                <a:solidFill>
                  <a:schemeClr val="tx1"/>
                </a:solidFill>
              </a:rPr>
              <a:t>dar și în </a:t>
            </a:r>
            <a:r>
              <a:rPr lang="en-US" sz="2400" b="1" dirty="0" err="1">
                <a:solidFill>
                  <a:schemeClr val="tx1"/>
                </a:solidFill>
              </a:rPr>
              <a:t>versi</a:t>
            </a:r>
            <a:r>
              <a:rPr lang="ro-RO" sz="2400" b="1" dirty="0">
                <a:solidFill>
                  <a:schemeClr val="tx1"/>
                </a:solidFill>
              </a:rPr>
              <a:t>u</a:t>
            </a:r>
            <a:r>
              <a:rPr lang="en-US" sz="2400" b="1" dirty="0">
                <a:solidFill>
                  <a:schemeClr val="tx1"/>
                </a:solidFill>
              </a:rPr>
              <a:t>n</a:t>
            </a:r>
            <a:r>
              <a:rPr lang="ro-RO" sz="2400" b="1" dirty="0">
                <a:solidFill>
                  <a:schemeClr val="tx1"/>
                </a:solidFill>
              </a:rPr>
              <a:t>ile anterioare</a:t>
            </a:r>
            <a:r>
              <a:rPr lang="en-US" sz="2400" b="1" dirty="0">
                <a:solidFill>
                  <a:schemeClr val="tx1"/>
                </a:solidFill>
              </a:rPr>
              <a:t>), </a:t>
            </a:r>
            <a:r>
              <a:rPr lang="ro-RO" sz="2400" b="1" dirty="0">
                <a:solidFill>
                  <a:schemeClr val="tx1"/>
                </a:solidFill>
              </a:rPr>
              <a:t>este o </a:t>
            </a:r>
            <a:r>
              <a:rPr lang="en-US" sz="2400" b="1" dirty="0" err="1">
                <a:solidFill>
                  <a:schemeClr val="tx1"/>
                </a:solidFill>
              </a:rPr>
              <a:t>cole</a:t>
            </a:r>
            <a:r>
              <a:rPr lang="ro-RO" sz="2400" b="1" dirty="0">
                <a:solidFill>
                  <a:schemeClr val="tx1"/>
                </a:solidFill>
              </a:rPr>
              <a:t>cț</a:t>
            </a:r>
            <a:r>
              <a:rPr lang="en-US" sz="2400" b="1" dirty="0" err="1">
                <a:solidFill>
                  <a:schemeClr val="tx1"/>
                </a:solidFill>
              </a:rPr>
              <a:t>i</a:t>
            </a:r>
            <a:r>
              <a:rPr lang="ro-RO" sz="2400" b="1" dirty="0">
                <a:solidFill>
                  <a:schemeClr val="tx1"/>
                </a:solidFill>
              </a:rPr>
              <a:t>e</a:t>
            </a:r>
            <a:r>
              <a:rPr lang="en-US" sz="2400" b="1" dirty="0">
                <a:solidFill>
                  <a:schemeClr val="tx1"/>
                </a:solidFill>
              </a:rPr>
              <a:t> </a:t>
            </a:r>
            <a:r>
              <a:rPr lang="ro-RO" sz="2400" b="1" dirty="0">
                <a:solidFill>
                  <a:schemeClr val="tx1"/>
                </a:solidFill>
              </a:rPr>
              <a:t>de</a:t>
            </a:r>
            <a:r>
              <a:rPr lang="en-US" sz="2400" b="1" dirty="0">
                <a:solidFill>
                  <a:schemeClr val="tx1"/>
                </a:solidFill>
              </a:rPr>
              <a:t> computers</a:t>
            </a:r>
            <a:r>
              <a:rPr lang="ro-RO" sz="2400" b="1">
                <a:solidFill>
                  <a:schemeClr val="tx1"/>
                </a:solidFill>
              </a:rPr>
              <a:t> și alte resurse de rețea</a:t>
            </a:r>
            <a:r>
              <a:rPr lang="en-US" sz="2400" b="1">
                <a:solidFill>
                  <a:schemeClr val="tx1"/>
                </a:solidFill>
              </a:rPr>
              <a:t> </a:t>
            </a:r>
            <a:r>
              <a:rPr lang="ro-RO" sz="2400" b="1" dirty="0">
                <a:solidFill>
                  <a:schemeClr val="tx1"/>
                </a:solidFill>
              </a:rPr>
              <a:t>care partajează un</a:t>
            </a:r>
            <a:r>
              <a:rPr lang="en-US" sz="2400" b="1" dirty="0">
                <a:solidFill>
                  <a:schemeClr val="tx1"/>
                </a:solidFill>
              </a:rPr>
              <a:t> set </a:t>
            </a:r>
            <a:r>
              <a:rPr lang="ro-RO" sz="2400" b="1" dirty="0">
                <a:solidFill>
                  <a:schemeClr val="tx1"/>
                </a:solidFill>
              </a:rPr>
              <a:t>de</a:t>
            </a:r>
            <a:r>
              <a:rPr lang="en-US" sz="2400" b="1" dirty="0">
                <a:solidFill>
                  <a:schemeClr val="tx1"/>
                </a:solidFill>
              </a:rPr>
              <a:t> </a:t>
            </a:r>
            <a:r>
              <a:rPr lang="en-US" sz="2400" b="1" dirty="0" err="1">
                <a:solidFill>
                  <a:schemeClr val="tx1"/>
                </a:solidFill>
              </a:rPr>
              <a:t>poli</a:t>
            </a:r>
            <a:r>
              <a:rPr lang="ro-RO" sz="2400" b="1" dirty="0">
                <a:solidFill>
                  <a:schemeClr val="tx1"/>
                </a:solidFill>
              </a:rPr>
              <a:t>t</a:t>
            </a:r>
            <a:r>
              <a:rPr lang="en-US" sz="2400" b="1" dirty="0">
                <a:solidFill>
                  <a:schemeClr val="tx1"/>
                </a:solidFill>
              </a:rPr>
              <a:t>ci, </a:t>
            </a:r>
            <a:r>
              <a:rPr lang="ro-RO" sz="2400" b="1" dirty="0">
                <a:solidFill>
                  <a:schemeClr val="tx1"/>
                </a:solidFill>
              </a:rPr>
              <a:t>un</a:t>
            </a:r>
            <a:r>
              <a:rPr lang="en-US" sz="2400" b="1" dirty="0">
                <a:solidFill>
                  <a:schemeClr val="tx1"/>
                </a:solidFill>
              </a:rPr>
              <a:t> n</a:t>
            </a:r>
            <a:r>
              <a:rPr lang="ro-RO" sz="2400" b="1" dirty="0">
                <a:solidFill>
                  <a:schemeClr val="tx1"/>
                </a:solidFill>
              </a:rPr>
              <a:t>u</a:t>
            </a:r>
            <a:r>
              <a:rPr lang="en-US" sz="2400" b="1" dirty="0">
                <a:solidFill>
                  <a:schemeClr val="tx1"/>
                </a:solidFill>
              </a:rPr>
              <a:t>me </a:t>
            </a:r>
            <a:r>
              <a:rPr lang="ro-RO" sz="2400" b="1" dirty="0">
                <a:solidFill>
                  <a:schemeClr val="tx1"/>
                </a:solidFill>
              </a:rPr>
              <a:t>și o </a:t>
            </a:r>
            <a:r>
              <a:rPr lang="en-US" sz="2400" b="1" dirty="0" err="1">
                <a:solidFill>
                  <a:schemeClr val="tx1"/>
                </a:solidFill>
              </a:rPr>
              <a:t>ba</a:t>
            </a:r>
            <a:r>
              <a:rPr lang="ro-RO" sz="2400" b="1" dirty="0">
                <a:solidFill>
                  <a:schemeClr val="tx1"/>
                </a:solidFill>
              </a:rPr>
              <a:t>ză de date</a:t>
            </a:r>
            <a:r>
              <a:rPr lang="en-US" sz="2400" b="1" dirty="0">
                <a:solidFill>
                  <a:schemeClr val="tx1"/>
                </a:solidFill>
              </a:rPr>
              <a:t> </a:t>
            </a:r>
            <a:r>
              <a:rPr lang="ro-RO" sz="2400" b="1" dirty="0">
                <a:solidFill>
                  <a:schemeClr val="tx1"/>
                </a:solidFill>
              </a:rPr>
              <a:t>a membrilor ei</a:t>
            </a:r>
            <a:r>
              <a:rPr lang="en-US" sz="2400" b="1" dirty="0">
                <a:solidFill>
                  <a:schemeClr val="tx1"/>
                </a:solidFill>
              </a:rPr>
              <a:t>.</a:t>
            </a:r>
          </a:p>
          <a:p>
            <a:pPr algn="just">
              <a:spcAft>
                <a:spcPts val="600"/>
              </a:spcAft>
            </a:pPr>
            <a:r>
              <a:rPr lang="ro-RO" sz="2400" dirty="0">
                <a:solidFill>
                  <a:schemeClr val="tx1"/>
                </a:solidFill>
              </a:rPr>
              <a:t>Un</a:t>
            </a:r>
            <a:r>
              <a:rPr lang="en-US" sz="2400" dirty="0">
                <a:solidFill>
                  <a:schemeClr val="tx1"/>
                </a:solidFill>
              </a:rPr>
              <a:t> </a:t>
            </a:r>
            <a:r>
              <a:rPr lang="en-US" sz="2400" dirty="0" err="1">
                <a:solidFill>
                  <a:schemeClr val="tx1"/>
                </a:solidFill>
              </a:rPr>
              <a:t>dom</a:t>
            </a:r>
            <a:r>
              <a:rPr lang="ro-RO" sz="2400" dirty="0">
                <a:solidFill>
                  <a:schemeClr val="tx1"/>
                </a:solidFill>
              </a:rPr>
              <a:t>eniu trebuie să aibă </a:t>
            </a:r>
            <a:r>
              <a:rPr lang="en-US" sz="2400" dirty="0">
                <a:solidFill>
                  <a:schemeClr val="tx1"/>
                </a:solidFill>
              </a:rPr>
              <a:t> </a:t>
            </a:r>
            <a:r>
              <a:rPr lang="ro-RO" sz="2400" dirty="0">
                <a:solidFill>
                  <a:schemeClr val="tx1"/>
                </a:solidFill>
              </a:rPr>
              <a:t>unul sau mai multe servere care au funcția de</a:t>
            </a:r>
            <a:r>
              <a:rPr lang="en-US" sz="2400" dirty="0">
                <a:solidFill>
                  <a:schemeClr val="tx1"/>
                </a:solidFill>
              </a:rPr>
              <a:t> </a:t>
            </a:r>
            <a:r>
              <a:rPr lang="en-US" sz="2400" b="1" dirty="0">
                <a:solidFill>
                  <a:schemeClr val="tx1"/>
                </a:solidFill>
              </a:rPr>
              <a:t>domain controllers</a:t>
            </a:r>
            <a:r>
              <a:rPr lang="ro-RO" sz="2400" b="1" dirty="0">
                <a:solidFill>
                  <a:schemeClr val="tx1"/>
                </a:solidFill>
              </a:rPr>
              <a:t>.</a:t>
            </a:r>
            <a:r>
              <a:rPr lang="en-US" sz="2400" b="1" dirty="0">
                <a:solidFill>
                  <a:schemeClr val="tx1"/>
                </a:solidFill>
              </a:rPr>
              <a:t> </a:t>
            </a:r>
            <a:r>
              <a:rPr lang="ro-RO" sz="2400" dirty="0">
                <a:solidFill>
                  <a:schemeClr val="tx1"/>
                </a:solidFill>
              </a:rPr>
              <a:t>El</a:t>
            </a:r>
            <a:r>
              <a:rPr lang="en-US" sz="2400" dirty="0">
                <a:solidFill>
                  <a:schemeClr val="tx1"/>
                </a:solidFill>
              </a:rPr>
              <a:t> </a:t>
            </a:r>
            <a:r>
              <a:rPr lang="ro-RO" sz="2400" dirty="0">
                <a:solidFill>
                  <a:schemeClr val="tx1"/>
                </a:solidFill>
              </a:rPr>
              <a:t>stochează baza de date</a:t>
            </a:r>
            <a:r>
              <a:rPr lang="en-US" sz="2400" dirty="0">
                <a:solidFill>
                  <a:schemeClr val="tx1"/>
                </a:solidFill>
              </a:rPr>
              <a:t>, </a:t>
            </a:r>
            <a:r>
              <a:rPr lang="ro-RO" sz="2400" dirty="0">
                <a:solidFill>
                  <a:schemeClr val="tx1"/>
                </a:solidFill>
              </a:rPr>
              <a:t>întreține politicile</a:t>
            </a:r>
            <a:r>
              <a:rPr lang="en-US" sz="2400" dirty="0">
                <a:solidFill>
                  <a:schemeClr val="tx1"/>
                </a:solidFill>
              </a:rPr>
              <a:t> </a:t>
            </a:r>
            <a:r>
              <a:rPr lang="ro-RO" sz="2400" dirty="0">
                <a:solidFill>
                  <a:schemeClr val="tx1"/>
                </a:solidFill>
              </a:rPr>
              <a:t>și</a:t>
            </a:r>
            <a:r>
              <a:rPr lang="en-US" sz="2400" dirty="0">
                <a:solidFill>
                  <a:schemeClr val="tx1"/>
                </a:solidFill>
              </a:rPr>
              <a:t> </a:t>
            </a:r>
            <a:r>
              <a:rPr lang="ro-RO" sz="2400" dirty="0">
                <a:solidFill>
                  <a:schemeClr val="tx1"/>
                </a:solidFill>
              </a:rPr>
              <a:t>permite</a:t>
            </a:r>
            <a:r>
              <a:rPr lang="en-US" sz="2400" dirty="0">
                <a:solidFill>
                  <a:schemeClr val="tx1"/>
                </a:solidFill>
              </a:rPr>
              <a:t> </a:t>
            </a:r>
            <a:r>
              <a:rPr lang="en-US" sz="2400" dirty="0" err="1">
                <a:solidFill>
                  <a:schemeClr val="tx1"/>
                </a:solidFill>
              </a:rPr>
              <a:t>autenti</a:t>
            </a:r>
            <a:r>
              <a:rPr lang="ro-RO" sz="2400" dirty="0">
                <a:solidFill>
                  <a:schemeClr val="tx1"/>
                </a:solidFill>
              </a:rPr>
              <a:t>ficarea</a:t>
            </a:r>
            <a:r>
              <a:rPr lang="en-US" sz="2400" dirty="0">
                <a:solidFill>
                  <a:schemeClr val="tx1"/>
                </a:solidFill>
              </a:rPr>
              <a:t> </a:t>
            </a:r>
            <a:r>
              <a:rPr lang="ro-RO" sz="2400" dirty="0">
                <a:solidFill>
                  <a:schemeClr val="tx1"/>
                </a:solidFill>
              </a:rPr>
              <a:t>logărilor în domeniu. </a:t>
            </a:r>
          </a:p>
          <a:p>
            <a:pPr algn="just">
              <a:spcAft>
                <a:spcPts val="600"/>
              </a:spcAft>
            </a:pPr>
            <a:r>
              <a:rPr lang="en-US" sz="2400" dirty="0">
                <a:solidFill>
                  <a:schemeClr val="tx1"/>
                </a:solidFill>
              </a:rPr>
              <a:t>AD utilize</a:t>
            </a:r>
            <a:r>
              <a:rPr lang="ro-RO" sz="2400" dirty="0">
                <a:solidFill>
                  <a:schemeClr val="tx1"/>
                </a:solidFill>
              </a:rPr>
              <a:t>ază</a:t>
            </a:r>
            <a:r>
              <a:rPr lang="en-US" sz="2400" dirty="0">
                <a:solidFill>
                  <a:schemeClr val="tx1"/>
                </a:solidFill>
              </a:rPr>
              <a:t> protocol</a:t>
            </a:r>
            <a:r>
              <a:rPr lang="ro-RO" sz="2400" dirty="0">
                <a:solidFill>
                  <a:schemeClr val="tx1"/>
                </a:solidFill>
              </a:rPr>
              <a:t>e</a:t>
            </a:r>
            <a:r>
              <a:rPr lang="en-US" sz="2400" dirty="0">
                <a:solidFill>
                  <a:schemeClr val="tx1"/>
                </a:solidFill>
              </a:rPr>
              <a:t> </a:t>
            </a:r>
            <a:r>
              <a:rPr lang="ro-RO" sz="2400" dirty="0">
                <a:solidFill>
                  <a:schemeClr val="tx1"/>
                </a:solidFill>
              </a:rPr>
              <a:t>și</a:t>
            </a:r>
            <a:r>
              <a:rPr lang="en-US" sz="2400" dirty="0">
                <a:solidFill>
                  <a:schemeClr val="tx1"/>
                </a:solidFill>
              </a:rPr>
              <a:t> standard</a:t>
            </a:r>
            <a:r>
              <a:rPr lang="ro-RO" sz="2400" dirty="0">
                <a:solidFill>
                  <a:schemeClr val="tx1"/>
                </a:solidFill>
              </a:rPr>
              <a:t>e </a:t>
            </a:r>
            <a:r>
              <a:rPr lang="en-US" sz="2400" dirty="0">
                <a:solidFill>
                  <a:schemeClr val="tx1"/>
                </a:solidFill>
              </a:rPr>
              <a:t>Internet, </a:t>
            </a:r>
            <a:r>
              <a:rPr lang="en-US" sz="2400" dirty="0" err="1">
                <a:solidFill>
                  <a:schemeClr val="tx1"/>
                </a:solidFill>
              </a:rPr>
              <a:t>inclu</a:t>
            </a:r>
            <a:r>
              <a:rPr lang="ro-RO" sz="2400" dirty="0">
                <a:solidFill>
                  <a:schemeClr val="tx1"/>
                </a:solidFill>
              </a:rPr>
              <a:t>zând</a:t>
            </a:r>
            <a:r>
              <a:rPr lang="en-US" sz="2400" dirty="0">
                <a:solidFill>
                  <a:schemeClr val="tx1"/>
                </a:solidFill>
              </a:rPr>
              <a:t> Kerberos, Secure Sockets Layer (SSL), </a:t>
            </a:r>
            <a:r>
              <a:rPr lang="en-US" sz="2400" dirty="0" err="1">
                <a:solidFill>
                  <a:schemeClr val="tx1"/>
                </a:solidFill>
              </a:rPr>
              <a:t>autenti</a:t>
            </a:r>
            <a:r>
              <a:rPr lang="ro-RO" sz="2400" dirty="0">
                <a:solidFill>
                  <a:schemeClr val="tx1"/>
                </a:solidFill>
              </a:rPr>
              <a:t>ficare </a:t>
            </a:r>
            <a:r>
              <a:rPr lang="en-US" sz="2400" dirty="0">
                <a:solidFill>
                  <a:schemeClr val="tx1"/>
                </a:solidFill>
              </a:rPr>
              <a:t>TLS</a:t>
            </a:r>
            <a:r>
              <a:rPr lang="ro-RO" sz="2400" dirty="0">
                <a:solidFill>
                  <a:schemeClr val="tx1"/>
                </a:solidFill>
              </a:rPr>
              <a:t> (</a:t>
            </a:r>
            <a:r>
              <a:rPr lang="en-US" sz="2400" dirty="0">
                <a:solidFill>
                  <a:schemeClr val="tx1"/>
                </a:solidFill>
              </a:rPr>
              <a:t>Transport Layer Security), Lightweight Directory Access Protocol (LDAP) </a:t>
            </a:r>
            <a:r>
              <a:rPr lang="ro-RO" sz="2400" dirty="0">
                <a:solidFill>
                  <a:schemeClr val="tx1"/>
                </a:solidFill>
              </a:rPr>
              <a:t>și</a:t>
            </a:r>
            <a:r>
              <a:rPr lang="en-US" sz="2400" dirty="0">
                <a:solidFill>
                  <a:schemeClr val="tx1"/>
                </a:solidFill>
              </a:rPr>
              <a:t> Domain Name Service (DNS).  </a:t>
            </a:r>
          </a:p>
          <a:p>
            <a:pPr algn="just">
              <a:spcAft>
                <a:spcPts val="600"/>
              </a:spcAft>
            </a:pPr>
            <a:endParaRPr lang="ro-RO" sz="2400" dirty="0">
              <a:solidFill>
                <a:schemeClr val="tx1"/>
              </a:solidFill>
            </a:endParaRPr>
          </a:p>
        </p:txBody>
      </p:sp>
    </p:spTree>
    <p:extLst>
      <p:ext uri="{BB962C8B-B14F-4D97-AF65-F5344CB8AC3E}">
        <p14:creationId xmlns:p14="http://schemas.microsoft.com/office/powerpoint/2010/main" val="176306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Arbori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rPr>
              <a:t>Domeniile dintr-un arbore au o structură ierarhică, adică un domeniu rădăcină și sub el alte domenii, într-o relație părinte – copil.</a:t>
            </a:r>
          </a:p>
          <a:p>
            <a:pPr algn="just">
              <a:spcAft>
                <a:spcPts val="600"/>
              </a:spcAft>
            </a:pPr>
            <a:r>
              <a:rPr lang="ro-RO" sz="2000" dirty="0">
                <a:solidFill>
                  <a:schemeClr val="tx1"/>
                </a:solidFill>
                <a:latin typeface="Times New Roman" pitchFamily="18" charset="0"/>
                <a:cs typeface="Times New Roman" pitchFamily="18" charset="0"/>
              </a:rPr>
              <a:t>De exemplu, </a:t>
            </a:r>
            <a:r>
              <a:rPr lang="ro-RO" sz="2000" i="1" dirty="0">
                <a:solidFill>
                  <a:schemeClr val="tx1"/>
                </a:solidFill>
                <a:latin typeface="Times New Roman" pitchFamily="18" charset="0"/>
                <a:cs typeface="Times New Roman" pitchFamily="18" charset="0"/>
              </a:rPr>
              <a:t>traksport.org</a:t>
            </a:r>
            <a:r>
              <a:rPr lang="ro-RO" sz="2000" dirty="0">
                <a:solidFill>
                  <a:schemeClr val="tx1"/>
                </a:solidFill>
                <a:latin typeface="Times New Roman" pitchFamily="18" charset="0"/>
                <a:cs typeface="Times New Roman" pitchFamily="18" charset="0"/>
              </a:rPr>
              <a:t> poate fi un domeniu rădăcină și să aibă patru domenii sub rădăcină: </a:t>
            </a:r>
            <a:r>
              <a:rPr lang="ro-RO" sz="2000" i="1" dirty="0">
                <a:solidFill>
                  <a:schemeClr val="tx1"/>
                </a:solidFill>
                <a:latin typeface="Times New Roman" pitchFamily="18" charset="0"/>
                <a:cs typeface="Times New Roman" pitchFamily="18" charset="0"/>
              </a:rPr>
              <a:t>north.traksport.org</a:t>
            </a:r>
            <a:r>
              <a:rPr lang="ro-RO"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east.traksport.org</a:t>
            </a:r>
            <a:r>
              <a:rPr lang="ro-RO" sz="2000" dirty="0">
                <a:solidFill>
                  <a:schemeClr val="tx1"/>
                </a:solidFill>
                <a:latin typeface="Times New Roman" pitchFamily="18" charset="0"/>
                <a:cs typeface="Times New Roman" pitchFamily="18" charset="0"/>
              </a:rPr>
              <a:t>  etc. </a:t>
            </a:r>
          </a:p>
          <a:p>
            <a:pPr algn="just">
              <a:spcAft>
                <a:spcPts val="600"/>
              </a:spcAft>
            </a:pPr>
            <a:r>
              <a:rPr lang="ro-RO" sz="2000" dirty="0">
                <a:solidFill>
                  <a:schemeClr val="tx1"/>
                </a:solidFill>
                <a:latin typeface="Times New Roman" pitchFamily="18" charset="0"/>
                <a:cs typeface="Times New Roman" pitchFamily="18" charset="0"/>
              </a:rPr>
              <a:t>Domeniile folosesc un spațiu de nume comun (</a:t>
            </a:r>
            <a:r>
              <a:rPr lang="ro-RO" sz="2000" i="1" dirty="0">
                <a:solidFill>
                  <a:schemeClr val="tx1"/>
                </a:solidFill>
                <a:latin typeface="Times New Roman" pitchFamily="18" charset="0"/>
                <a:cs typeface="Times New Roman" pitchFamily="18" charset="0"/>
              </a:rPr>
              <a:t>traksport.org</a:t>
            </a:r>
            <a:r>
              <a:rPr lang="ro-RO" sz="2000" dirty="0">
                <a:solidFill>
                  <a:schemeClr val="tx1"/>
                </a:solidFill>
                <a:latin typeface="Times New Roman" pitchFamily="18" charset="0"/>
                <a:cs typeface="Times New Roman" pitchFamily="18" charset="0"/>
              </a:rPr>
              <a:t> ) iar domeniile copil moștenesc o parte din numele de domeniu. </a:t>
            </a:r>
          </a:p>
          <a:p>
            <a:pPr algn="just">
              <a:spcAft>
                <a:spcPts val="600"/>
              </a:spcAft>
            </a:pPr>
            <a:endParaRPr lang="ro-RO" sz="2000" dirty="0">
              <a:solidFill>
                <a:schemeClr val="tx1"/>
              </a:solidFill>
              <a:latin typeface="Times New Roman" pitchFamily="18" charset="0"/>
              <a:cs typeface="Times New Roman" pitchFamily="18" charset="0"/>
            </a:endParaRPr>
          </a:p>
        </p:txBody>
      </p:sp>
      <p:grpSp>
        <p:nvGrpSpPr>
          <p:cNvPr id="4" name="Group 37"/>
          <p:cNvGrpSpPr>
            <a:grpSpLocks/>
          </p:cNvGrpSpPr>
          <p:nvPr/>
        </p:nvGrpSpPr>
        <p:grpSpPr bwMode="auto">
          <a:xfrm>
            <a:off x="1438849" y="3633317"/>
            <a:ext cx="6064038" cy="2456688"/>
            <a:chOff x="432" y="912"/>
            <a:chExt cx="4320" cy="1440"/>
          </a:xfrm>
        </p:grpSpPr>
        <p:sp>
          <p:nvSpPr>
            <p:cNvPr id="5" name="Rounded Rectangle 4"/>
            <p:cNvSpPr/>
            <p:nvPr/>
          </p:nvSpPr>
          <p:spPr bwMode="auto">
            <a:xfrm>
              <a:off x="2208" y="912"/>
              <a:ext cx="912" cy="336"/>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sz="1400" dirty="0"/>
                <a:t>tracksport.org</a:t>
              </a:r>
            </a:p>
          </p:txBody>
        </p:sp>
        <p:sp>
          <p:nvSpPr>
            <p:cNvPr id="6" name="Rectangle 5"/>
            <p:cNvSpPr/>
            <p:nvPr/>
          </p:nvSpPr>
          <p:spPr bwMode="auto">
            <a:xfrm>
              <a:off x="432" y="1536"/>
              <a:ext cx="1296" cy="288"/>
            </a:xfrm>
            <a:prstGeom prst="rect">
              <a:avLst/>
            </a:prstGeom>
            <a:solidFill>
              <a:schemeClr val="bg1">
                <a:lumMod val="95000"/>
              </a:schemeClr>
            </a:solidFill>
            <a:ln w="12700" cap="flat" cmpd="sng" algn="ctr">
              <a:solidFill>
                <a:srgbClr val="FF0000"/>
              </a:solidFill>
              <a:prstDash val="solid"/>
              <a:round/>
              <a:headEnd type="triangle" w="med" len="med"/>
              <a:tailEnd type="none" w="med" len="med"/>
            </a:ln>
            <a:effectLst/>
          </p:spPr>
          <p:txBody>
            <a:bodyPr anchor="ctr"/>
            <a:lstStyle/>
            <a:p>
              <a:pPr>
                <a:defRPr/>
              </a:pPr>
              <a:r>
                <a:rPr lang="en-US" sz="1400" dirty="0"/>
                <a:t>east.tracksport.org</a:t>
              </a:r>
            </a:p>
          </p:txBody>
        </p:sp>
        <p:sp>
          <p:nvSpPr>
            <p:cNvPr id="7" name="Rectangle 6"/>
            <p:cNvSpPr/>
            <p:nvPr/>
          </p:nvSpPr>
          <p:spPr bwMode="auto">
            <a:xfrm>
              <a:off x="1104" y="2064"/>
              <a:ext cx="1296" cy="288"/>
            </a:xfrm>
            <a:prstGeom prst="rect">
              <a:avLst/>
            </a:prstGeom>
            <a:solidFill>
              <a:schemeClr val="bg1">
                <a:lumMod val="95000"/>
              </a:schemeClr>
            </a:solidFill>
            <a:ln w="12700" cap="flat" cmpd="sng" algn="ctr">
              <a:solidFill>
                <a:srgbClr val="009900"/>
              </a:solidFill>
              <a:prstDash val="solid"/>
              <a:round/>
              <a:headEnd type="triangle" w="med" len="med"/>
              <a:tailEnd type="none" w="med" len="med"/>
            </a:ln>
            <a:effectLst/>
          </p:spPr>
          <p:txBody>
            <a:bodyPr anchor="ctr"/>
            <a:lstStyle/>
            <a:p>
              <a:pPr>
                <a:defRPr/>
              </a:pPr>
              <a:r>
                <a:rPr lang="en-US" sz="1400" dirty="0"/>
                <a:t>west.tracksport.org</a:t>
              </a:r>
            </a:p>
          </p:txBody>
        </p:sp>
        <p:sp>
          <p:nvSpPr>
            <p:cNvPr id="8" name="Rectangle 7"/>
            <p:cNvSpPr/>
            <p:nvPr/>
          </p:nvSpPr>
          <p:spPr bwMode="auto">
            <a:xfrm>
              <a:off x="3432" y="1536"/>
              <a:ext cx="1320" cy="288"/>
            </a:xfrm>
            <a:prstGeom prst="rect">
              <a:avLst/>
            </a:prstGeom>
            <a:solidFill>
              <a:schemeClr val="bg1">
                <a:lumMod val="95000"/>
              </a:schemeClr>
            </a:solidFill>
            <a:ln w="12700" cap="flat" cmpd="sng" algn="ctr">
              <a:solidFill>
                <a:srgbClr val="000099"/>
              </a:solidFill>
              <a:prstDash val="solid"/>
              <a:round/>
              <a:headEnd type="triangle" w="med" len="med"/>
              <a:tailEnd type="none" w="med" len="med"/>
            </a:ln>
            <a:effectLst/>
          </p:spPr>
          <p:txBody>
            <a:bodyPr anchor="ctr"/>
            <a:lstStyle/>
            <a:p>
              <a:pPr>
                <a:defRPr/>
              </a:pPr>
              <a:r>
                <a:rPr lang="en-US" sz="1400" dirty="0"/>
                <a:t>north.tracksport.org</a:t>
              </a:r>
            </a:p>
          </p:txBody>
        </p:sp>
        <p:cxnSp>
          <p:nvCxnSpPr>
            <p:cNvPr id="9" name="Straight Arrow Connector 10"/>
            <p:cNvCxnSpPr>
              <a:cxnSpLocks noChangeShapeType="1"/>
              <a:endCxn id="7" idx="0"/>
            </p:cNvCxnSpPr>
            <p:nvPr/>
          </p:nvCxnSpPr>
          <p:spPr bwMode="auto">
            <a:xfrm flipH="1">
              <a:off x="1752" y="1248"/>
              <a:ext cx="624" cy="816"/>
            </a:xfrm>
            <a:prstGeom prst="straightConnector1">
              <a:avLst/>
            </a:prstGeom>
            <a:noFill/>
            <a:ln w="12700" algn="ctr">
              <a:solidFill>
                <a:schemeClr val="tx1"/>
              </a:solidFill>
              <a:round/>
              <a:headEnd type="triangle" w="lg" len="med"/>
              <a:tailEnd type="triangle" w="lg" len="med"/>
            </a:ln>
          </p:spPr>
        </p:cxnSp>
        <p:cxnSp>
          <p:nvCxnSpPr>
            <p:cNvPr id="10" name="Straight Arrow Connector 11"/>
            <p:cNvCxnSpPr>
              <a:cxnSpLocks noChangeShapeType="1"/>
            </p:cNvCxnSpPr>
            <p:nvPr/>
          </p:nvCxnSpPr>
          <p:spPr bwMode="auto">
            <a:xfrm rot="10800000" flipV="1">
              <a:off x="1488" y="1200"/>
              <a:ext cx="672" cy="336"/>
            </a:xfrm>
            <a:prstGeom prst="straightConnector1">
              <a:avLst/>
            </a:prstGeom>
            <a:noFill/>
            <a:ln w="12700" algn="ctr">
              <a:solidFill>
                <a:schemeClr val="tx1"/>
              </a:solidFill>
              <a:round/>
              <a:headEnd type="triangle" w="lg" len="med"/>
              <a:tailEnd type="triangle" w="lg" len="med"/>
            </a:ln>
          </p:spPr>
        </p:cxnSp>
        <p:cxnSp>
          <p:nvCxnSpPr>
            <p:cNvPr id="11" name="Straight Arrow Connector 13"/>
            <p:cNvCxnSpPr>
              <a:cxnSpLocks noChangeShapeType="1"/>
            </p:cNvCxnSpPr>
            <p:nvPr/>
          </p:nvCxnSpPr>
          <p:spPr bwMode="auto">
            <a:xfrm>
              <a:off x="3168" y="1200"/>
              <a:ext cx="672" cy="288"/>
            </a:xfrm>
            <a:prstGeom prst="straightConnector1">
              <a:avLst/>
            </a:prstGeom>
            <a:noFill/>
            <a:ln w="12700" algn="ctr">
              <a:solidFill>
                <a:schemeClr val="tx1"/>
              </a:solidFill>
              <a:round/>
              <a:headEnd type="triangle" w="lg" len="med"/>
              <a:tailEnd type="triangle" w="lg" len="med"/>
            </a:ln>
          </p:spPr>
        </p:cxnSp>
        <p:sp>
          <p:nvSpPr>
            <p:cNvPr id="12" name="Rectangle 11"/>
            <p:cNvSpPr/>
            <p:nvPr/>
          </p:nvSpPr>
          <p:spPr bwMode="auto">
            <a:xfrm>
              <a:off x="2736" y="2064"/>
              <a:ext cx="1392" cy="288"/>
            </a:xfrm>
            <a:prstGeom prst="rect">
              <a:avLst/>
            </a:prstGeom>
            <a:solidFill>
              <a:schemeClr val="bg1">
                <a:lumMod val="95000"/>
              </a:schemeClr>
            </a:solidFill>
            <a:ln w="12700" cap="flat" cmpd="sng" algn="ctr">
              <a:solidFill>
                <a:srgbClr val="FF33CC"/>
              </a:solidFill>
              <a:prstDash val="solid"/>
              <a:round/>
              <a:headEnd type="triangle" w="med" len="med"/>
              <a:tailEnd type="none" w="med" len="med"/>
            </a:ln>
            <a:effectLst/>
          </p:spPr>
          <p:txBody>
            <a:bodyPr anchor="ctr"/>
            <a:lstStyle/>
            <a:p>
              <a:pPr>
                <a:defRPr/>
              </a:pPr>
              <a:r>
                <a:rPr lang="en-US" sz="1400" dirty="0"/>
                <a:t>south.tracksport.org</a:t>
              </a:r>
            </a:p>
          </p:txBody>
        </p:sp>
        <p:cxnSp>
          <p:nvCxnSpPr>
            <p:cNvPr id="13" name="Straight Arrow Connector 10"/>
            <p:cNvCxnSpPr>
              <a:cxnSpLocks noChangeShapeType="1"/>
              <a:endCxn id="12" idx="0"/>
            </p:cNvCxnSpPr>
            <p:nvPr/>
          </p:nvCxnSpPr>
          <p:spPr bwMode="auto">
            <a:xfrm>
              <a:off x="2880" y="1248"/>
              <a:ext cx="552" cy="816"/>
            </a:xfrm>
            <a:prstGeom prst="straightConnector1">
              <a:avLst/>
            </a:prstGeom>
            <a:noFill/>
            <a:ln w="12700" algn="ctr">
              <a:solidFill>
                <a:schemeClr val="tx1"/>
              </a:solidFill>
              <a:round/>
              <a:headEnd type="triangle" w="lg" len="med"/>
              <a:tailEnd type="triangle" w="lg" len="med"/>
            </a:ln>
          </p:spPr>
        </p:cxnSp>
      </p:grpSp>
    </p:spTree>
    <p:extLst>
      <p:ext uri="{BB962C8B-B14F-4D97-AF65-F5344CB8AC3E}">
        <p14:creationId xmlns:p14="http://schemas.microsoft.com/office/powerpoint/2010/main" val="38929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Arbori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rPr>
              <a:t>Domeniile dintr-un arbore sunt într-o relație de încredere tranzitivă de tip Kerberos care constă în încredere dublu sens între domeniile părinte și copil. Tranzitivitatea înseamnă că dacă A are încredere în B iar B în C, atunci A are încredere în C. </a:t>
            </a:r>
          </a:p>
          <a:p>
            <a:pPr algn="just">
              <a:spcAft>
                <a:spcPts val="600"/>
              </a:spcAft>
            </a:pPr>
            <a:r>
              <a:rPr lang="ro-RO" sz="2000" dirty="0">
                <a:solidFill>
                  <a:schemeClr val="tx1"/>
                </a:solidFill>
                <a:latin typeface="Times New Roman" pitchFamily="18" charset="0"/>
                <a:cs typeface="Times New Roman" pitchFamily="18" charset="0"/>
              </a:rPr>
              <a:t>Un domeniu de încredere este acela care garantează accesul la resurse.</a:t>
            </a:r>
          </a:p>
          <a:p>
            <a:pPr algn="just">
              <a:spcAft>
                <a:spcPts val="600"/>
              </a:spcAft>
            </a:pPr>
            <a:r>
              <a:rPr lang="ro-RO" sz="2000" dirty="0">
                <a:solidFill>
                  <a:schemeClr val="tx1"/>
                </a:solidFill>
                <a:latin typeface="Times New Roman" pitchFamily="18" charset="0"/>
                <a:cs typeface="Times New Roman" pitchFamily="18" charset="0"/>
              </a:rPr>
              <a:t>Într-o relație de încredere bilaterală, membrii fiecărui domeniu au acces la resursele celuilalt domeniu. </a:t>
            </a:r>
          </a:p>
          <a:p>
            <a:pPr algn="just">
              <a:spcAft>
                <a:spcPts val="600"/>
              </a:spcAft>
            </a:pPr>
            <a:endParaRPr lang="ro-RO" sz="2000" dirty="0">
              <a:solidFill>
                <a:schemeClr val="tx1"/>
              </a:solidFill>
              <a:latin typeface="Times New Roman" pitchFamily="18" charset="0"/>
              <a:cs typeface="Times New Roman" pitchFamily="18" charset="0"/>
            </a:endParaRPr>
          </a:p>
        </p:txBody>
      </p:sp>
      <p:sp>
        <p:nvSpPr>
          <p:cNvPr id="24" name="Rounded Rectangle 23"/>
          <p:cNvSpPr/>
          <p:nvPr/>
        </p:nvSpPr>
        <p:spPr bwMode="auto">
          <a:xfrm>
            <a:off x="914400" y="3886200"/>
            <a:ext cx="7467600" cy="2133600"/>
          </a:xfrm>
          <a:prstGeom prst="roundRect">
            <a:avLst/>
          </a:prstGeom>
          <a:solidFill>
            <a:schemeClr val="bg1">
              <a:lumMod val="85000"/>
            </a:schemeClr>
          </a:solidFill>
          <a:ln w="28575" cap="flat" cmpd="sng" algn="ctr">
            <a:solidFill>
              <a:srgbClr val="009900"/>
            </a:solidFill>
            <a:prstDash val="solid"/>
            <a:round/>
            <a:headEnd type="triangle" w="med" len="med"/>
            <a:tailEnd type="none" w="med" len="med"/>
          </a:ln>
          <a:effectLst/>
        </p:spPr>
        <p:txBody>
          <a:bodyPr anchor="ctr"/>
          <a:lstStyle/>
          <a:p>
            <a:pPr algn="l">
              <a:defRPr/>
            </a:pPr>
            <a:r>
              <a:rPr lang="en-US" sz="2000" dirty="0"/>
              <a:t>Windows Server 2008 (and Server 2003) also have a forest trust.  In a forest trust, a Kerberos transitive trust relationship exists between the root domains in Windows Server 2008 forests, resulting in trust relationships between all domains in the forest.</a:t>
            </a:r>
          </a:p>
        </p:txBody>
      </p:sp>
    </p:spTree>
    <p:extLst>
      <p:ext uri="{BB962C8B-B14F-4D97-AF65-F5344CB8AC3E}">
        <p14:creationId xmlns:p14="http://schemas.microsoft.com/office/powerpoint/2010/main" val="65904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Arbori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rPr>
              <a:t>Securitatea relației de încredere se bazează pe tehnici de autentificare Kerberos, o combinare de proceduri bazate pe protocoale și tehnici de criptare care se aplică între clienți si srevere. </a:t>
            </a:r>
          </a:p>
          <a:p>
            <a:pPr algn="just">
              <a:spcAft>
                <a:spcPts val="600"/>
              </a:spcAft>
            </a:pPr>
            <a:r>
              <a:rPr lang="ro-RO" sz="2000" dirty="0">
                <a:solidFill>
                  <a:schemeClr val="tx1"/>
                </a:solidFill>
              </a:rPr>
              <a:t>Un domeniu nou adăugat într-un arbore crează instantaneu  o relație de încredere cu toți ceilalți membrii ai domeniului, pe baza relației de încredere părinte – copil care se crează la adăugarea domeniului copil pe o ramură a arborelui. </a:t>
            </a:r>
          </a:p>
          <a:p>
            <a:pPr algn="just">
              <a:spcAft>
                <a:spcPts val="600"/>
              </a:spcAft>
            </a:pPr>
            <a:r>
              <a:rPr lang="ro-RO" sz="2000" dirty="0">
                <a:solidFill>
                  <a:schemeClr val="tx1"/>
                </a:solidFill>
                <a:latin typeface="Times New Roman" pitchFamily="18" charset="0"/>
                <a:cs typeface="Times New Roman" pitchFamily="18" charset="0"/>
              </a:rPr>
              <a:t>Toate domeniile dintr-un arbore (ca și toți arborii dintr-o pădure) împart aceeași schemă de definire a tuturor obiectelor  ce pot fi stocate în AD.</a:t>
            </a:r>
          </a:p>
          <a:p>
            <a:pPr algn="just">
              <a:spcAft>
                <a:spcPts val="600"/>
              </a:spcAft>
            </a:pPr>
            <a:r>
              <a:rPr lang="ro-RO" sz="2000" dirty="0">
                <a:solidFill>
                  <a:schemeClr val="tx1"/>
                </a:solidFill>
                <a:latin typeface="Times New Roman" pitchFamily="18" charset="0"/>
                <a:cs typeface="Times New Roman" pitchFamily="18" charset="0"/>
              </a:rPr>
              <a:t>Mai mult, toate domeniile dintr-un arbore împart același catalog global și o porțiune din spațiul de nume. </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464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Domenii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rPr>
              <a:t>Microsoft </a:t>
            </a:r>
            <a:r>
              <a:rPr lang="en-US" sz="2000" dirty="0">
                <a:solidFill>
                  <a:schemeClr val="tx1"/>
                </a:solidFill>
              </a:rPr>
              <a:t>“</a:t>
            </a:r>
            <a:r>
              <a:rPr lang="ro-RO" sz="2000" dirty="0">
                <a:solidFill>
                  <a:schemeClr val="tx1"/>
                </a:solidFill>
              </a:rPr>
              <a:t>vede</a:t>
            </a:r>
            <a:r>
              <a:rPr lang="en-US" sz="2000" dirty="0">
                <a:solidFill>
                  <a:schemeClr val="tx1"/>
                </a:solidFill>
              </a:rPr>
              <a:t>”</a:t>
            </a:r>
            <a:r>
              <a:rPr lang="ro-RO" sz="2000" dirty="0">
                <a:solidFill>
                  <a:schemeClr val="tx1"/>
                </a:solidFill>
              </a:rPr>
              <a:t> un domeniu ca o partiție logică dintr-o pădure AD. </a:t>
            </a:r>
          </a:p>
          <a:p>
            <a:pPr algn="just">
              <a:spcAft>
                <a:spcPts val="600"/>
              </a:spcAft>
            </a:pPr>
            <a:r>
              <a:rPr lang="ro-RO" sz="2000" dirty="0">
                <a:solidFill>
                  <a:schemeClr val="tx1"/>
                </a:solidFill>
                <a:latin typeface="Times New Roman" pitchFamily="18" charset="0"/>
                <a:cs typeface="Times New Roman" pitchFamily="18" charset="0"/>
              </a:rPr>
              <a:t>Un domeniu este o grupare de obiecte care există ca și containere primare în AD. În domeniu sunt grupate toate obiectele (resursele) de rețea cum ar fi: servere, useri, conturi, printere partajate, foldere și fișiere partajate. </a:t>
            </a:r>
          </a:p>
          <a:p>
            <a:pPr algn="just">
              <a:spcAft>
                <a:spcPts val="600"/>
              </a:spcAft>
            </a:pPr>
            <a:r>
              <a:rPr lang="ro-RO" sz="2000" dirty="0">
                <a:solidFill>
                  <a:schemeClr val="tx1"/>
                </a:solidFill>
                <a:latin typeface="Times New Roman" pitchFamily="18" charset="0"/>
                <a:cs typeface="Times New Roman" pitchFamily="18" charset="0"/>
              </a:rPr>
              <a:t>Într-o organizație mică este specific un singur domeniu.</a:t>
            </a:r>
          </a:p>
          <a:p>
            <a:pPr algn="just">
              <a:spcAft>
                <a:spcPts val="600"/>
              </a:spcAft>
            </a:pPr>
            <a:r>
              <a:rPr lang="ro-RO" sz="2000" dirty="0">
                <a:solidFill>
                  <a:schemeClr val="tx1"/>
                </a:solidFill>
                <a:latin typeface="Times New Roman" pitchFamily="18" charset="0"/>
                <a:cs typeface="Times New Roman" pitchFamily="18" charset="0"/>
              </a:rPr>
              <a:t>Funcțiile de bază ale unui domeniu sunt:</a:t>
            </a:r>
          </a:p>
          <a:p>
            <a:pPr algn="just">
              <a:spcAft>
                <a:spcPts val="600"/>
              </a:spcAft>
            </a:pPr>
            <a:r>
              <a:rPr lang="ro-RO" sz="2000" dirty="0">
                <a:solidFill>
                  <a:schemeClr val="tx1"/>
                </a:solidFill>
                <a:latin typeface="Times New Roman" pitchFamily="18" charset="0"/>
                <a:cs typeface="Times New Roman" pitchFamily="18" charset="0"/>
              </a:rPr>
              <a:t>1. Să asigure o </a:t>
            </a:r>
            <a:r>
              <a:rPr lang="en-US" sz="2000" dirty="0">
                <a:solidFill>
                  <a:schemeClr val="tx1"/>
                </a:solidFill>
                <a:latin typeface="Times New Roman" pitchFamily="18" charset="0"/>
                <a:cs typeface="Times New Roman" pitchFamily="18" charset="0"/>
              </a:rPr>
              <a:t>“</a:t>
            </a:r>
            <a:r>
              <a:rPr lang="ro-RO" sz="2000" dirty="0">
                <a:solidFill>
                  <a:schemeClr val="tx1"/>
                </a:solidFill>
                <a:latin typeface="Times New Roman" pitchFamily="18" charset="0"/>
                <a:cs typeface="Times New Roman" pitchFamily="18" charset="0"/>
              </a:rPr>
              <a:t>partiție</a:t>
            </a:r>
            <a:r>
              <a:rPr lang="en-US" sz="2000" dirty="0">
                <a:solidFill>
                  <a:schemeClr val="tx1"/>
                </a:solidFill>
                <a:latin typeface="Times New Roman" pitchFamily="18" charset="0"/>
                <a:cs typeface="Times New Roman" pitchFamily="18" charset="0"/>
              </a:rPr>
              <a:t>”</a:t>
            </a:r>
            <a:r>
              <a:rPr lang="ro-RO" sz="2000" dirty="0">
                <a:solidFill>
                  <a:schemeClr val="tx1"/>
                </a:solidFill>
                <a:latin typeface="Times New Roman" pitchFamily="18" charset="0"/>
                <a:cs typeface="Times New Roman" pitchFamily="18" charset="0"/>
              </a:rPr>
              <a:t> în care să stea obiectele (cum ar fi conturi, grupuri...), care au o ceva în comun (de exemplu referitor la management sau securitate). </a:t>
            </a:r>
          </a:p>
          <a:p>
            <a:pPr algn="just">
              <a:spcAft>
                <a:spcPts val="600"/>
              </a:spcAft>
            </a:pPr>
            <a:r>
              <a:rPr lang="ro-RO" sz="2000" dirty="0">
                <a:solidFill>
                  <a:schemeClr val="tx1"/>
                </a:solidFill>
                <a:latin typeface="Times New Roman" pitchFamily="18" charset="0"/>
                <a:cs typeface="Times New Roman" pitchFamily="18" charset="0"/>
              </a:rPr>
              <a:t>2. Să stabilească un set de informații ce vor fi replicate de pe un DC pe altul.</a:t>
            </a:r>
          </a:p>
          <a:p>
            <a:pPr algn="just">
              <a:spcAft>
                <a:spcPts val="600"/>
              </a:spcAft>
            </a:pPr>
            <a:r>
              <a:rPr lang="ro-RO" sz="2000" dirty="0">
                <a:solidFill>
                  <a:schemeClr val="tx1"/>
                </a:solidFill>
                <a:latin typeface="Times New Roman" pitchFamily="18" charset="0"/>
                <a:cs typeface="Times New Roman" pitchFamily="18" charset="0"/>
              </a:rPr>
              <a:t>3. De a permite managementul simultan, pentru un set de obiecte.</a:t>
            </a: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9458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838200"/>
          </a:xfrm>
        </p:spPr>
        <p:txBody>
          <a:bodyPr>
            <a:normAutofit/>
          </a:bodyPr>
          <a:lstStyle/>
          <a:p>
            <a:r>
              <a:rPr lang="ro-RO" sz="3200" dirty="0">
                <a:solidFill>
                  <a:srgbClr val="000099"/>
                </a:solidFill>
                <a:latin typeface="Arial" charset="0"/>
                <a:cs typeface="Arial" charset="0"/>
              </a:rPr>
              <a:t>Domenii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endParaRPr lang="ro-RO" sz="2000" dirty="0">
              <a:solidFill>
                <a:schemeClr val="tx1"/>
              </a:solidFill>
              <a:latin typeface="Times New Roman" pitchFamily="18" charset="0"/>
              <a:cs typeface="Times New Roman" pitchFamily="18" charset="0"/>
            </a:endParaRPr>
          </a:p>
        </p:txBody>
      </p:sp>
      <p:pic>
        <p:nvPicPr>
          <p:cNvPr id="4" name="Picture 2" descr="Scan_Pic0002"/>
          <p:cNvPicPr>
            <a:picLocks noChangeAspect="1" noChangeArrowheads="1"/>
          </p:cNvPicPr>
          <p:nvPr/>
        </p:nvPicPr>
        <p:blipFill>
          <a:blip r:embed="rId2"/>
          <a:srcRect l="13725" t="7932" r="18628" b="40739"/>
          <a:stretch>
            <a:fillRect/>
          </a:stretch>
        </p:blipFill>
        <p:spPr bwMode="auto">
          <a:xfrm>
            <a:off x="609600" y="1143000"/>
            <a:ext cx="8363415" cy="5715000"/>
          </a:xfrm>
          <a:prstGeom prst="rect">
            <a:avLst/>
          </a:prstGeom>
          <a:noFill/>
          <a:ln w="9525">
            <a:noFill/>
            <a:miter lim="800000"/>
            <a:headEnd/>
            <a:tailEnd/>
          </a:ln>
        </p:spPr>
      </p:pic>
    </p:spTree>
    <p:extLst>
      <p:ext uri="{BB962C8B-B14F-4D97-AF65-F5344CB8AC3E}">
        <p14:creationId xmlns:p14="http://schemas.microsoft.com/office/powerpoint/2010/main" val="218756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Domenii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În organizații de mărime medie sau mare, se pot folosi mai multe domenii. </a:t>
            </a:r>
            <a:r>
              <a:rPr lang="en-US" sz="2000" dirty="0">
                <a:solidFill>
                  <a:schemeClr val="tx1"/>
                </a:solidFill>
                <a:latin typeface="Times New Roman" pitchFamily="18" charset="0"/>
                <a:cs typeface="Times New Roman" pitchFamily="18" charset="0"/>
              </a:rPr>
              <a:t>Este </a:t>
            </a:r>
            <a:r>
              <a:rPr lang="en-US" sz="2000" dirty="0" err="1">
                <a:solidFill>
                  <a:schemeClr val="tx1"/>
                </a:solidFill>
                <a:latin typeface="Times New Roman" pitchFamily="18" charset="0"/>
                <a:cs typeface="Times New Roman" pitchFamily="18" charset="0"/>
              </a:rPr>
              <a:t>recomandat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mai</a:t>
            </a:r>
            <a:r>
              <a:rPr lang="en-US" sz="2000" dirty="0">
                <a:solidFill>
                  <a:schemeClr val="tx1"/>
                </a:solidFill>
                <a:latin typeface="Times New Roman" pitchFamily="18" charset="0"/>
                <a:cs typeface="Times New Roman" pitchFamily="18" charset="0"/>
              </a:rPr>
              <a:t> ales </a:t>
            </a:r>
            <a:r>
              <a:rPr lang="en-US" sz="2000" dirty="0" err="1">
                <a:solidFill>
                  <a:schemeClr val="tx1"/>
                </a:solidFill>
                <a:latin typeface="Times New Roman" pitchFamily="18" charset="0"/>
                <a:cs typeface="Times New Roman" pitchFamily="18" charset="0"/>
              </a:rPr>
              <a:t>dac</a:t>
            </a:r>
            <a:r>
              <a:rPr lang="ro-RO" sz="2000" dirty="0">
                <a:solidFill>
                  <a:schemeClr val="tx1"/>
                </a:solidFill>
                <a:latin typeface="Times New Roman" pitchFamily="18" charset="0"/>
                <a:cs typeface="Times New Roman" pitchFamily="18" charset="0"/>
              </a:rPr>
              <a:t>ă organizația are mai multe sedii distante și se dorește limitarea replicării DC pe linii WAN aglomerate și scumpe sau mai puțin sigure.</a:t>
            </a:r>
          </a:p>
          <a:p>
            <a:pPr algn="just">
              <a:spcAft>
                <a:spcPts val="600"/>
              </a:spcAft>
            </a:pPr>
            <a:r>
              <a:rPr lang="ro-RO" sz="2000" dirty="0">
                <a:solidFill>
                  <a:schemeClr val="tx1"/>
                </a:solidFill>
                <a:latin typeface="Times New Roman" pitchFamily="18" charset="0"/>
                <a:cs typeface="Times New Roman" pitchFamily="18" charset="0"/>
              </a:rPr>
              <a:t>Să considerăm următorul exemplu. O companie construiește masini în Carolina de sud și are divizii de componente în Japonia. Fiecare locație are o rețea de organizație cu WS2008. Locațiile sunt interconectate printr-o linie pe satelit scumpă. Este de  dorit să se creeze două domenii separate care reduc costul și întârzierea în replicarea celor două DC via satelit.</a:t>
            </a: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73559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Domenii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WS2008 AD recunoaște, referitor la domeniu, </a:t>
            </a:r>
            <a:r>
              <a:rPr lang="ro-RO" sz="2000" b="1" dirty="0">
                <a:solidFill>
                  <a:schemeClr val="tx1"/>
                </a:solidFill>
                <a:latin typeface="Times New Roman" pitchFamily="18" charset="0"/>
                <a:cs typeface="Times New Roman" pitchFamily="18" charset="0"/>
              </a:rPr>
              <a:t>trei nivele funcționale </a:t>
            </a:r>
            <a:r>
              <a:rPr lang="ro-RO" sz="2000" dirty="0">
                <a:solidFill>
                  <a:schemeClr val="tx1"/>
                </a:solidFill>
                <a:latin typeface="Times New Roman" pitchFamily="18" charset="0"/>
                <a:cs typeface="Times New Roman" pitchFamily="18" charset="0"/>
              </a:rPr>
              <a:t>legate de funcțiile specifice controlerului de domeniu pe care le poate asigura sistemul de operare .</a:t>
            </a:r>
          </a:p>
          <a:p>
            <a:pPr algn="just">
              <a:spcAft>
                <a:spcPts val="600"/>
              </a:spcAft>
            </a:pPr>
            <a:r>
              <a:rPr lang="ro-RO" sz="2000" dirty="0">
                <a:solidFill>
                  <a:schemeClr val="tx1"/>
                </a:solidFill>
                <a:latin typeface="Times New Roman" pitchFamily="18" charset="0"/>
                <a:cs typeface="Times New Roman" pitchFamily="18" charset="0"/>
              </a:rPr>
              <a:t>1. </a:t>
            </a:r>
            <a:r>
              <a:rPr lang="en-US" sz="2000" i="1" dirty="0">
                <a:solidFill>
                  <a:srgbClr val="000099"/>
                </a:solidFill>
              </a:rPr>
              <a:t>Windows 2000 domain functional level </a:t>
            </a:r>
            <a:r>
              <a:rPr lang="ro-RO" sz="2000" i="1" dirty="0">
                <a:solidFill>
                  <a:srgbClr val="000099"/>
                </a:solidFill>
              </a:rPr>
              <a:t> </a:t>
            </a:r>
            <a:r>
              <a:rPr lang="ro-RO" sz="2000" dirty="0">
                <a:solidFill>
                  <a:schemeClr val="tx1"/>
                </a:solidFill>
              </a:rPr>
              <a:t>asigură compatibilitate cu serviciile DC specifice WS2000, WS2003 și WS2008. </a:t>
            </a:r>
            <a:endParaRPr lang="ro-RO" sz="2000" dirty="0">
              <a:solidFill>
                <a:schemeClr val="tx1"/>
              </a:solidFill>
              <a:latin typeface="Times New Roman" pitchFamily="18" charset="0"/>
              <a:cs typeface="Times New Roman" pitchFamily="18" charset="0"/>
            </a:endParaRPr>
          </a:p>
          <a:p>
            <a:pPr algn="just">
              <a:spcAft>
                <a:spcPts val="600"/>
              </a:spcAft>
            </a:pPr>
            <a:r>
              <a:rPr lang="ro-RO" sz="2000" dirty="0">
                <a:solidFill>
                  <a:schemeClr val="tx1"/>
                </a:solidFill>
                <a:latin typeface="Times New Roman" pitchFamily="18" charset="0"/>
                <a:cs typeface="Times New Roman" pitchFamily="18" charset="0"/>
              </a:rPr>
              <a:t>2. </a:t>
            </a:r>
            <a:r>
              <a:rPr lang="en-US" sz="2000" i="1" dirty="0">
                <a:solidFill>
                  <a:srgbClr val="000099"/>
                </a:solidFill>
              </a:rPr>
              <a:t>Windows 200</a:t>
            </a:r>
            <a:r>
              <a:rPr lang="ro-RO" sz="2000" i="1" dirty="0">
                <a:solidFill>
                  <a:srgbClr val="000099"/>
                </a:solidFill>
              </a:rPr>
              <a:t>3</a:t>
            </a:r>
            <a:r>
              <a:rPr lang="en-US" sz="2000" i="1" dirty="0">
                <a:solidFill>
                  <a:srgbClr val="000099"/>
                </a:solidFill>
              </a:rPr>
              <a:t> domain functional level </a:t>
            </a:r>
            <a:r>
              <a:rPr lang="ro-RO" sz="2000" dirty="0">
                <a:solidFill>
                  <a:schemeClr val="tx1"/>
                </a:solidFill>
              </a:rPr>
              <a:t>asigură compatibilitate cu serviciile DC de rețea  bazate pe WS2003 și WS2008 (are funcții și caracteristicii care nu sunt disponibile în WS2000). </a:t>
            </a:r>
          </a:p>
          <a:p>
            <a:pPr algn="just">
              <a:spcAft>
                <a:spcPts val="600"/>
              </a:spcAft>
            </a:pPr>
            <a:r>
              <a:rPr lang="ro-RO" sz="2000" dirty="0">
                <a:solidFill>
                  <a:schemeClr val="tx1"/>
                </a:solidFill>
                <a:latin typeface="Times New Roman" pitchFamily="18" charset="0"/>
                <a:cs typeface="Times New Roman" pitchFamily="18" charset="0"/>
              </a:rPr>
              <a:t>3. </a:t>
            </a:r>
            <a:r>
              <a:rPr lang="en-US" sz="2000" i="1" dirty="0">
                <a:solidFill>
                  <a:srgbClr val="000099"/>
                </a:solidFill>
              </a:rPr>
              <a:t>Windows 200</a:t>
            </a:r>
            <a:r>
              <a:rPr lang="ro-RO" sz="2000" i="1" dirty="0">
                <a:solidFill>
                  <a:srgbClr val="000099"/>
                </a:solidFill>
              </a:rPr>
              <a:t>8</a:t>
            </a:r>
            <a:r>
              <a:rPr lang="en-US" sz="2000" i="1" dirty="0">
                <a:solidFill>
                  <a:srgbClr val="000099"/>
                </a:solidFill>
              </a:rPr>
              <a:t> domain functional level </a:t>
            </a:r>
            <a:r>
              <a:rPr lang="ro-RO" sz="2000" dirty="0">
                <a:solidFill>
                  <a:schemeClr val="tx1"/>
                </a:solidFill>
              </a:rPr>
              <a:t>conține doar DC-lere de nivel WS2008. Facilitățile se referă la o mai bună securitate a resurselor din domeniu, autentificare Kerberos îmbunătățită, servere de criptare AES, o politică de parole mai bună. </a:t>
            </a: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17216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Unități organizaționale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b="1" dirty="0">
                <a:solidFill>
                  <a:schemeClr val="tx1"/>
                </a:solidFill>
                <a:latin typeface="Times New Roman" pitchFamily="18" charset="0"/>
                <a:cs typeface="Times New Roman" pitchFamily="18" charset="0"/>
              </a:rPr>
              <a:t>O unitate organizațională </a:t>
            </a:r>
            <a:r>
              <a:rPr lang="ro-RO" sz="2000" dirty="0">
                <a:solidFill>
                  <a:schemeClr val="tx1"/>
                </a:solidFill>
                <a:latin typeface="Times New Roman" pitchFamily="18" charset="0"/>
                <a:cs typeface="Times New Roman" pitchFamily="18" charset="0"/>
              </a:rPr>
              <a:t>(OU) oferă o cale de a avea o mai bună flexibilitate în admin. resurselor asociate unei unități de business, departamant sau divizie, decât o poate face administarea unui domeniu în sine.</a:t>
            </a:r>
          </a:p>
          <a:p>
            <a:pPr algn="just">
              <a:spcAft>
                <a:spcPts val="600"/>
              </a:spcAft>
            </a:pPr>
            <a:r>
              <a:rPr lang="ro-RO" sz="2000" dirty="0">
                <a:solidFill>
                  <a:schemeClr val="tx1"/>
                </a:solidFill>
                <a:latin typeface="Times New Roman" pitchFamily="18" charset="0"/>
                <a:cs typeface="Times New Roman" pitchFamily="18" charset="0"/>
              </a:rPr>
              <a:t>O OU este un grup de obiecte înrudite dintr-un domeniu, similar cu ideea de a avea subfoldere în cadrul unui folder.</a:t>
            </a:r>
          </a:p>
          <a:p>
            <a:pPr algn="just">
              <a:spcAft>
                <a:spcPts val="600"/>
              </a:spcAft>
            </a:pPr>
            <a:r>
              <a:rPr lang="ro-RO" sz="2000" dirty="0">
                <a:solidFill>
                  <a:schemeClr val="tx1"/>
                </a:solidFill>
                <a:latin typeface="Times New Roman" pitchFamily="18" charset="0"/>
                <a:cs typeface="Times New Roman" pitchFamily="18" charset="0"/>
              </a:rPr>
              <a:t>OU pot reflecta structura organizației</a:t>
            </a:r>
          </a:p>
          <a:p>
            <a:pPr algn="just">
              <a:spcAft>
                <a:spcPts val="600"/>
              </a:spcAft>
            </a:pPr>
            <a:r>
              <a:rPr lang="ro-RO" sz="2000" dirty="0">
                <a:solidFill>
                  <a:schemeClr val="tx1"/>
                </a:solidFill>
                <a:latin typeface="Times New Roman" pitchFamily="18" charset="0"/>
                <a:cs typeface="Times New Roman" pitchFamily="18" charset="0"/>
              </a:rPr>
              <a:t>OU permit gruparea obiectelor astfel că pot fi administrate folosind aceleași politici sau grup de politici.</a:t>
            </a:r>
          </a:p>
          <a:p>
            <a:pPr algn="just">
              <a:spcAft>
                <a:spcPts val="600"/>
              </a:spcAft>
            </a:pPr>
            <a:r>
              <a:rPr lang="ro-RO" sz="2000" dirty="0">
                <a:solidFill>
                  <a:schemeClr val="tx1"/>
                </a:solidFill>
                <a:latin typeface="Times New Roman" pitchFamily="18" charset="0"/>
                <a:cs typeface="Times New Roman" pitchFamily="18" charset="0"/>
              </a:rPr>
              <a:t>OU fac posibilă administarea descentralizată sau delegată a serverului. </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2597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Unități organizaționale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De exemplu, într-o companie în care angajatii sunt împărțiți în 15 echipe, conturile lor, fișierele partajate, printerele  partajate și alte resurse ale fiecărei echipe pot fi definite ca obiecte în OU-uri separate.  </a:t>
            </a:r>
          </a:p>
          <a:p>
            <a:pPr algn="just">
              <a:spcAft>
                <a:spcPts val="600"/>
              </a:spcAft>
            </a:pPr>
            <a:r>
              <a:rPr lang="ro-RO" sz="2000" dirty="0">
                <a:solidFill>
                  <a:schemeClr val="tx1"/>
                </a:solidFill>
                <a:latin typeface="Times New Roman" pitchFamily="18" charset="0"/>
                <a:cs typeface="Times New Roman" pitchFamily="18" charset="0"/>
              </a:rPr>
              <a:t> Va fi deci un domeniu pentru întreaga companie și 15 OUs în domeniu, toate definite în AD.</a:t>
            </a:r>
          </a:p>
          <a:p>
            <a:pPr algn="just">
              <a:spcAft>
                <a:spcPts val="600"/>
              </a:spcAft>
            </a:pPr>
            <a:r>
              <a:rPr lang="ro-RO" sz="2000" dirty="0">
                <a:solidFill>
                  <a:schemeClr val="tx1"/>
                </a:solidFill>
                <a:latin typeface="Times New Roman" pitchFamily="18" charset="0"/>
                <a:cs typeface="Times New Roman" pitchFamily="18" charset="0"/>
              </a:rPr>
              <a:t>În acest aranjament, obiectele file și folder pot fi definite să specifice anumite cerințe de securitate, iar administarea conturilor de user poate fi delegată spre fiecare lider de grup (OU administrator).</a:t>
            </a:r>
          </a:p>
          <a:p>
            <a:pPr algn="just">
              <a:spcAft>
                <a:spcPts val="600"/>
              </a:spcAft>
            </a:pPr>
            <a:r>
              <a:rPr lang="ro-RO" sz="2000" dirty="0">
                <a:solidFill>
                  <a:schemeClr val="tx1"/>
                </a:solidFill>
                <a:latin typeface="Times New Roman" pitchFamily="18" charset="0"/>
                <a:cs typeface="Times New Roman" pitchFamily="18" charset="0"/>
              </a:rPr>
              <a:t>OU-urile pot fi imbricate în alte OU, așa cum sun folderele îmbricate în alte foldere, pe oricâte nivele. Nivelele multiple pot însă complica administarea lor. </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07556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Unități organizaționale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Când se crează UO trebuie avute în vedere câteva lucruri:</a:t>
            </a:r>
          </a:p>
          <a:p>
            <a:pPr marL="457200" indent="-457200" algn="just">
              <a:spcAft>
                <a:spcPts val="600"/>
              </a:spcAft>
              <a:buAutoNum type="arabicPeriod"/>
            </a:pPr>
            <a:r>
              <a:rPr lang="ro-RO" sz="2000" dirty="0">
                <a:solidFill>
                  <a:schemeClr val="tx1"/>
                </a:solidFill>
                <a:latin typeface="Times New Roman" pitchFamily="18" charset="0"/>
                <a:cs typeface="Times New Roman" pitchFamily="18" charset="0"/>
              </a:rPr>
              <a:t>Microsoft recomandă limitarea numărului de nivele pentru OU la 10</a:t>
            </a:r>
          </a:p>
          <a:p>
            <a:pPr marL="457200" indent="-457200" algn="just">
              <a:spcAft>
                <a:spcPts val="600"/>
              </a:spcAft>
              <a:buAutoNum type="arabicPeriod"/>
            </a:pPr>
            <a:r>
              <a:rPr lang="ro-RO" sz="2000" dirty="0">
                <a:solidFill>
                  <a:schemeClr val="tx1"/>
                </a:solidFill>
                <a:latin typeface="Times New Roman" pitchFamily="18" charset="0"/>
                <a:cs typeface="Times New Roman" pitchFamily="18" charset="0"/>
              </a:rPr>
              <a:t>AD lucrează mai eficient când OU sunt create pe orizontală, decât când sunt imbricate pe verticală.</a:t>
            </a:r>
          </a:p>
          <a:p>
            <a:pPr marL="457200" indent="-457200" algn="just">
              <a:spcAft>
                <a:spcPts val="600"/>
              </a:spcAft>
              <a:buAutoNum type="arabicPeriod"/>
            </a:pPr>
            <a:r>
              <a:rPr lang="ro-RO" sz="2000" dirty="0">
                <a:solidFill>
                  <a:schemeClr val="tx1"/>
                </a:solidFill>
                <a:latin typeface="Times New Roman" pitchFamily="18" charset="0"/>
                <a:cs typeface="Times New Roman" pitchFamily="18" charset="0"/>
              </a:rPr>
              <a:t>Crearea OU implică mai multe resurse de procesare  deoarece fiecare cerere printr-o OU , de exemplu permisiunea de a accesa un folder, solicită un timp pentru CPU. Dacă cererea merge în adâncime, pe mai multe nivele de OU, timpul solicitat CPU este și mai mare.</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0754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447800"/>
            <a:ext cx="7772400" cy="4876800"/>
          </a:xfrm>
        </p:spPr>
        <p:txBody>
          <a:bodyPr>
            <a:normAutofit fontScale="92500"/>
          </a:bodyPr>
          <a:lstStyle/>
          <a:p>
            <a:pPr marL="457200" indent="-457200" algn="just">
              <a:spcAft>
                <a:spcPts val="600"/>
              </a:spcAft>
              <a:buFont typeface="Arial" pitchFamily="34" charset="0"/>
              <a:buChar char="•"/>
            </a:pPr>
            <a:r>
              <a:rPr lang="ro-RO" sz="2800" dirty="0">
                <a:solidFill>
                  <a:schemeClr val="tx1"/>
                </a:solidFill>
              </a:rPr>
              <a:t>Un domeniu, așa cum este utilizat în contextul </a:t>
            </a:r>
            <a:r>
              <a:rPr lang="en-US" sz="2800" dirty="0">
                <a:solidFill>
                  <a:schemeClr val="tx1"/>
                </a:solidFill>
              </a:rPr>
              <a:t>Windows Server 2008</a:t>
            </a:r>
            <a:r>
              <a:rPr lang="ro-RO" sz="2800" dirty="0">
                <a:solidFill>
                  <a:schemeClr val="tx1"/>
                </a:solidFill>
              </a:rPr>
              <a:t> nu trebuie confundat cu conceptul de domeniu de rețea folosit în Internet. </a:t>
            </a:r>
            <a:endParaRPr lang="en-US" sz="2800" dirty="0">
              <a:solidFill>
                <a:schemeClr val="tx1"/>
              </a:solidFill>
            </a:endParaRPr>
          </a:p>
          <a:p>
            <a:pPr marL="457200" indent="-457200" algn="just">
              <a:spcAft>
                <a:spcPts val="600"/>
              </a:spcAft>
              <a:buFont typeface="Arial" pitchFamily="34" charset="0"/>
              <a:buChar char="•"/>
            </a:pPr>
            <a:r>
              <a:rPr lang="ro-RO" sz="2800" dirty="0">
                <a:solidFill>
                  <a:schemeClr val="tx1"/>
                </a:solidFill>
              </a:rPr>
              <a:t>În </a:t>
            </a:r>
            <a:r>
              <a:rPr lang="en-US" sz="2800" dirty="0">
                <a:solidFill>
                  <a:schemeClr val="tx1"/>
                </a:solidFill>
              </a:rPr>
              <a:t>Internet</a:t>
            </a:r>
            <a:r>
              <a:rPr lang="ro-RO" sz="2800" dirty="0">
                <a:solidFill>
                  <a:schemeClr val="tx1"/>
                </a:solidFill>
              </a:rPr>
              <a:t>, un domeniu este cel mai mare segment de rețea care identifică un tip de organizație</a:t>
            </a:r>
            <a:r>
              <a:rPr lang="en-US" sz="2800" dirty="0">
                <a:solidFill>
                  <a:schemeClr val="tx1"/>
                </a:solidFill>
              </a:rPr>
              <a:t>; </a:t>
            </a:r>
            <a:r>
              <a:rPr lang="ro-RO" sz="2800" dirty="0">
                <a:solidFill>
                  <a:schemeClr val="tx1"/>
                </a:solidFill>
              </a:rPr>
              <a:t>de</a:t>
            </a:r>
            <a:r>
              <a:rPr lang="en-US" sz="2800" dirty="0">
                <a:solidFill>
                  <a:schemeClr val="tx1"/>
                </a:solidFill>
              </a:rPr>
              <a:t> ex</a:t>
            </a:r>
            <a:r>
              <a:rPr lang="ro-RO" sz="2800" dirty="0">
                <a:solidFill>
                  <a:schemeClr val="tx1"/>
                </a:solidFill>
              </a:rPr>
              <a:t>e</a:t>
            </a:r>
            <a:r>
              <a:rPr lang="en-US" sz="2800" dirty="0" err="1">
                <a:solidFill>
                  <a:schemeClr val="tx1"/>
                </a:solidFill>
              </a:rPr>
              <a:t>mpl</a:t>
            </a:r>
            <a:r>
              <a:rPr lang="ro-RO" sz="2800" dirty="0">
                <a:solidFill>
                  <a:schemeClr val="tx1"/>
                </a:solidFill>
              </a:rPr>
              <a:t>u</a:t>
            </a:r>
            <a:r>
              <a:rPr lang="en-US" sz="2800" dirty="0">
                <a:solidFill>
                  <a:schemeClr val="tx1"/>
                </a:solidFill>
              </a:rPr>
              <a:t> </a:t>
            </a:r>
            <a:r>
              <a:rPr lang="en-US" sz="2800" i="1" dirty="0">
                <a:solidFill>
                  <a:schemeClr val="tx1"/>
                </a:solidFill>
              </a:rPr>
              <a:t>.</a:t>
            </a:r>
            <a:r>
              <a:rPr lang="en-US" sz="2800" i="1" dirty="0" err="1">
                <a:solidFill>
                  <a:schemeClr val="tx1"/>
                </a:solidFill>
              </a:rPr>
              <a:t>edu</a:t>
            </a:r>
            <a:r>
              <a:rPr lang="en-US" sz="2800" i="1" dirty="0">
                <a:solidFill>
                  <a:schemeClr val="tx1"/>
                </a:solidFill>
              </a:rPr>
              <a:t> </a:t>
            </a:r>
            <a:r>
              <a:rPr lang="ro-RO" sz="2800" dirty="0">
                <a:solidFill>
                  <a:schemeClr val="tx1"/>
                </a:solidFill>
              </a:rPr>
              <a:t>pentru</a:t>
            </a:r>
            <a:r>
              <a:rPr lang="en-US" sz="2800" dirty="0">
                <a:solidFill>
                  <a:schemeClr val="tx1"/>
                </a:solidFill>
              </a:rPr>
              <a:t> </a:t>
            </a:r>
            <a:r>
              <a:rPr lang="en-US" sz="2800" dirty="0" err="1">
                <a:solidFill>
                  <a:schemeClr val="tx1"/>
                </a:solidFill>
              </a:rPr>
              <a:t>organiza</a:t>
            </a:r>
            <a:r>
              <a:rPr lang="ro-RO" sz="2800" dirty="0">
                <a:solidFill>
                  <a:schemeClr val="tx1"/>
                </a:solidFill>
              </a:rPr>
              <a:t>ții </a:t>
            </a:r>
            <a:r>
              <a:rPr lang="en-US" sz="2800" dirty="0" err="1">
                <a:solidFill>
                  <a:schemeClr val="tx1"/>
                </a:solidFill>
              </a:rPr>
              <a:t>educa</a:t>
            </a:r>
            <a:r>
              <a:rPr lang="ro-RO" sz="2800" dirty="0">
                <a:solidFill>
                  <a:schemeClr val="tx1"/>
                </a:solidFill>
              </a:rPr>
              <a:t>ț</a:t>
            </a:r>
            <a:r>
              <a:rPr lang="en-US" sz="2800" dirty="0" err="1">
                <a:solidFill>
                  <a:schemeClr val="tx1"/>
                </a:solidFill>
              </a:rPr>
              <a:t>ional</a:t>
            </a:r>
            <a:r>
              <a:rPr lang="ro-RO" sz="2800" dirty="0">
                <a:solidFill>
                  <a:schemeClr val="tx1"/>
                </a:solidFill>
              </a:rPr>
              <a:t>e</a:t>
            </a:r>
            <a:r>
              <a:rPr lang="en-US" sz="2800" dirty="0">
                <a:solidFill>
                  <a:schemeClr val="tx1"/>
                </a:solidFill>
              </a:rPr>
              <a:t>. </a:t>
            </a:r>
          </a:p>
          <a:p>
            <a:pPr marL="457200" indent="-457200" algn="just">
              <a:spcAft>
                <a:spcPts val="600"/>
              </a:spcAft>
              <a:buFont typeface="Arial" pitchFamily="34" charset="0"/>
              <a:buChar char="•"/>
            </a:pPr>
            <a:r>
              <a:rPr lang="ro-RO" sz="2800" dirty="0">
                <a:solidFill>
                  <a:schemeClr val="tx1"/>
                </a:solidFill>
              </a:rPr>
              <a:t>Un</a:t>
            </a:r>
            <a:r>
              <a:rPr lang="en-US" sz="2800" dirty="0">
                <a:solidFill>
                  <a:schemeClr val="tx1"/>
                </a:solidFill>
              </a:rPr>
              <a:t> </a:t>
            </a:r>
            <a:r>
              <a:rPr lang="ro-RO" sz="2800" dirty="0">
                <a:solidFill>
                  <a:schemeClr val="tx1"/>
                </a:solidFill>
              </a:rPr>
              <a:t>nume de </a:t>
            </a:r>
            <a:r>
              <a:rPr lang="en-US" sz="2800" dirty="0" err="1">
                <a:solidFill>
                  <a:schemeClr val="tx1"/>
                </a:solidFill>
              </a:rPr>
              <a:t>dom</a:t>
            </a:r>
            <a:r>
              <a:rPr lang="ro-RO" sz="2800" dirty="0">
                <a:solidFill>
                  <a:schemeClr val="tx1"/>
                </a:solidFill>
              </a:rPr>
              <a:t>e</a:t>
            </a:r>
            <a:r>
              <a:rPr lang="en-US" sz="2800" dirty="0">
                <a:solidFill>
                  <a:schemeClr val="tx1"/>
                </a:solidFill>
              </a:rPr>
              <a:t>n</a:t>
            </a:r>
            <a:r>
              <a:rPr lang="ro-RO" sz="2800" dirty="0">
                <a:solidFill>
                  <a:schemeClr val="tx1"/>
                </a:solidFill>
              </a:rPr>
              <a:t>iu</a:t>
            </a:r>
            <a:r>
              <a:rPr lang="en-US" sz="2800" dirty="0">
                <a:solidFill>
                  <a:schemeClr val="tx1"/>
                </a:solidFill>
              </a:rPr>
              <a:t> </a:t>
            </a:r>
            <a:r>
              <a:rPr lang="ro-RO" sz="2800" dirty="0">
                <a:solidFill>
                  <a:schemeClr val="tx1"/>
                </a:solidFill>
              </a:rPr>
              <a:t>este</a:t>
            </a:r>
            <a:r>
              <a:rPr lang="en-US" sz="2800" dirty="0">
                <a:solidFill>
                  <a:schemeClr val="tx1"/>
                </a:solidFill>
              </a:rPr>
              <a:t> </a:t>
            </a:r>
            <a:r>
              <a:rPr lang="en-US" sz="2800" dirty="0" err="1">
                <a:solidFill>
                  <a:schemeClr val="tx1"/>
                </a:solidFill>
              </a:rPr>
              <a:t>adres</a:t>
            </a:r>
            <a:r>
              <a:rPr lang="ro-RO" sz="2800" dirty="0">
                <a:solidFill>
                  <a:schemeClr val="tx1"/>
                </a:solidFill>
              </a:rPr>
              <a:t>a </a:t>
            </a:r>
            <a:r>
              <a:rPr lang="en-US" sz="2800" dirty="0">
                <a:solidFill>
                  <a:schemeClr val="tx1"/>
                </a:solidFill>
              </a:rPr>
              <a:t>Internet </a:t>
            </a:r>
            <a:r>
              <a:rPr lang="ro-RO" sz="2800" dirty="0">
                <a:solidFill>
                  <a:schemeClr val="tx1"/>
                </a:solidFill>
              </a:rPr>
              <a:t>totală folosită pentru a identifica (a ajunge la) o entitate </a:t>
            </a:r>
            <a:r>
              <a:rPr lang="en-US" sz="2800" dirty="0">
                <a:solidFill>
                  <a:schemeClr val="tx1"/>
                </a:solidFill>
              </a:rPr>
              <a:t> </a:t>
            </a:r>
            <a:r>
              <a:rPr lang="ro-RO" sz="2800" dirty="0">
                <a:solidFill>
                  <a:schemeClr val="tx1"/>
                </a:solidFill>
              </a:rPr>
              <a:t>înregistrată în </a:t>
            </a:r>
            <a:r>
              <a:rPr lang="en-US" sz="2800" dirty="0">
                <a:solidFill>
                  <a:schemeClr val="tx1"/>
                </a:solidFill>
              </a:rPr>
              <a:t>Internet.  </a:t>
            </a:r>
            <a:r>
              <a:rPr lang="ro-RO" sz="2800" dirty="0">
                <a:solidFill>
                  <a:schemeClr val="tx1"/>
                </a:solidFill>
              </a:rPr>
              <a:t>De</a:t>
            </a:r>
            <a:r>
              <a:rPr lang="en-US" sz="2800" dirty="0">
                <a:solidFill>
                  <a:schemeClr val="tx1"/>
                </a:solidFill>
              </a:rPr>
              <a:t> ex</a:t>
            </a:r>
            <a:r>
              <a:rPr lang="ro-RO" sz="2800" dirty="0">
                <a:solidFill>
                  <a:schemeClr val="tx1"/>
                </a:solidFill>
              </a:rPr>
              <a:t>e</a:t>
            </a:r>
            <a:r>
              <a:rPr lang="en-US" sz="2800" dirty="0" err="1">
                <a:solidFill>
                  <a:schemeClr val="tx1"/>
                </a:solidFill>
              </a:rPr>
              <a:t>mpl</a:t>
            </a:r>
            <a:r>
              <a:rPr lang="ro-RO" sz="2800" dirty="0">
                <a:solidFill>
                  <a:schemeClr val="tx1"/>
                </a:solidFill>
              </a:rPr>
              <a:t>u</a:t>
            </a:r>
            <a:r>
              <a:rPr lang="en-US" sz="2800" dirty="0">
                <a:solidFill>
                  <a:schemeClr val="tx1"/>
                </a:solidFill>
              </a:rPr>
              <a:t>, </a:t>
            </a:r>
            <a:r>
              <a:rPr lang="en-US" sz="2800" u="sng" dirty="0">
                <a:solidFill>
                  <a:srgbClr val="0070C0"/>
                </a:solidFill>
                <a:hlinkClick r:id="rId2">
                  <a:extLst>
                    <a:ext uri="{A12FA001-AC4F-418D-AE19-62706E023703}">
                      <ahyp:hlinkClr xmlns:ahyp="http://schemas.microsoft.com/office/drawing/2018/hyperlinkcolor" val="tx"/>
                    </a:ext>
                  </a:extLst>
                </a:hlinkClick>
              </a:rPr>
              <a:t>www.</a:t>
            </a:r>
            <a:r>
              <a:rPr lang="ro-RO" sz="2800" u="sng" dirty="0">
                <a:solidFill>
                  <a:srgbClr val="0070C0"/>
                </a:solidFill>
                <a:hlinkClick r:id="rId2">
                  <a:extLst>
                    <a:ext uri="{A12FA001-AC4F-418D-AE19-62706E023703}">
                      <ahyp:hlinkClr xmlns:ahyp="http://schemas.microsoft.com/office/drawing/2018/hyperlinkcolor" val="tx"/>
                    </a:ext>
                  </a:extLst>
                </a:hlinkClick>
              </a:rPr>
              <a:t>utm</a:t>
            </a:r>
            <a:r>
              <a:rPr lang="en-US" sz="2800" u="sng" dirty="0">
                <a:solidFill>
                  <a:srgbClr val="0070C0"/>
                </a:solidFill>
              </a:rPr>
              <a:t>.</a:t>
            </a:r>
            <a:r>
              <a:rPr lang="ro-RO" sz="2800" u="sng" dirty="0">
                <a:solidFill>
                  <a:srgbClr val="0070C0"/>
                </a:solidFill>
              </a:rPr>
              <a:t>ro</a:t>
            </a:r>
          </a:p>
        </p:txBody>
      </p:sp>
    </p:spTree>
    <p:extLst>
      <p:ext uri="{BB962C8B-B14F-4D97-AF65-F5344CB8AC3E}">
        <p14:creationId xmlns:p14="http://schemas.microsoft.com/office/powerpoint/2010/main" val="328110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Site-uri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b="1" dirty="0">
                <a:solidFill>
                  <a:schemeClr val="tx1"/>
                </a:solidFill>
                <a:latin typeface="Times New Roman" pitchFamily="18" charset="0"/>
                <a:cs typeface="Times New Roman" pitchFamily="18" charset="0"/>
              </a:rPr>
              <a:t>Un site </a:t>
            </a:r>
            <a:r>
              <a:rPr lang="ro-RO" sz="2000" dirty="0">
                <a:solidFill>
                  <a:schemeClr val="tx1"/>
                </a:solidFill>
                <a:latin typeface="Times New Roman" pitchFamily="18" charset="0"/>
                <a:cs typeface="Times New Roman" pitchFamily="18" charset="0"/>
              </a:rPr>
              <a:t>într-un AD este un concept bazat pe TCP/IP care este legat de o subrețea IP și are următoarele funcții:</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Reflectă una sau mai multe subrețele interconectate, având de obicei o bună conectiviutate</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Reflectă aspectul fizic al unei rețele</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Este folosit pentru replicare DC</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Este folosit pentru ca un client să acceseze DC</a:t>
            </a:r>
          </a:p>
          <a:p>
            <a:pPr marL="342900" indent="-342900" algn="just">
              <a:spcAft>
                <a:spcPts val="600"/>
              </a:spcAft>
              <a:buFontTx/>
              <a:buChar char="-"/>
            </a:pPr>
            <a:r>
              <a:rPr lang="ro-RO" sz="2000" dirty="0">
                <a:solidFill>
                  <a:schemeClr val="tx1"/>
                </a:solidFill>
                <a:latin typeface="Times New Roman" pitchFamily="18" charset="0"/>
                <a:cs typeface="Times New Roman" pitchFamily="18" charset="0"/>
              </a:rPr>
              <a:t>Este compus numai din două tipuri de obiecte, servere și obiecte de configurare.</a:t>
            </a:r>
          </a:p>
          <a:p>
            <a:pPr algn="just">
              <a:spcAft>
                <a:spcPts val="600"/>
              </a:spcAft>
            </a:pPr>
            <a:r>
              <a:rPr lang="ro-RO" sz="2000" dirty="0">
                <a:solidFill>
                  <a:schemeClr val="tx1"/>
                </a:solidFill>
                <a:latin typeface="Times New Roman" pitchFamily="18" charset="0"/>
                <a:cs typeface="Times New Roman" pitchFamily="18" charset="0"/>
              </a:rPr>
              <a:t>Site-urile sunt bazate pe funcții de conectivitate și replicare.</a:t>
            </a:r>
          </a:p>
          <a:p>
            <a:pPr algn="just">
              <a:spcAft>
                <a:spcPts val="600"/>
              </a:spcAft>
            </a:pPr>
            <a:r>
              <a:rPr lang="ro-RO" sz="2000" dirty="0">
                <a:solidFill>
                  <a:schemeClr val="tx1"/>
                </a:solidFill>
                <a:latin typeface="Times New Roman" pitchFamily="18" charset="0"/>
                <a:cs typeface="Times New Roman" pitchFamily="18" charset="0"/>
              </a:rPr>
              <a:t>Se po gândi site-urile ca un mod de grupare a obiectelor AD după locația lor fizică, astfel că AD poate identifica cea mai rapidă cale de comunicare între clienți și servere și între DC-re. </a:t>
            </a:r>
          </a:p>
        </p:txBody>
      </p:sp>
    </p:spTree>
    <p:extLst>
      <p:ext uri="{BB962C8B-B14F-4D97-AF65-F5344CB8AC3E}">
        <p14:creationId xmlns:p14="http://schemas.microsoft.com/office/powerpoint/2010/main" val="579815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Site-uri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Reprezentarea fizică a unei rețele în AD se poate face definind subrețelele interconectate.Din acest motiv, un site poate fi conținut într-o singură OU sau domeniu, sau un site poate fi răspândit pe mai multe OU sau domenii, funcție de câte subrețele are. </a:t>
            </a:r>
          </a:p>
          <a:p>
            <a:pPr algn="just">
              <a:spcAft>
                <a:spcPts val="600"/>
              </a:spcAft>
            </a:pPr>
            <a:r>
              <a:rPr lang="ro-RO" sz="2000" dirty="0">
                <a:solidFill>
                  <a:schemeClr val="tx1"/>
                </a:solidFill>
                <a:latin typeface="Times New Roman" pitchFamily="18" charset="0"/>
                <a:cs typeface="Times New Roman" pitchFamily="18" charset="0"/>
              </a:rPr>
              <a:t>Granița tipică a unui site este LANul.</a:t>
            </a:r>
          </a:p>
          <a:p>
            <a:pPr algn="just">
              <a:spcAft>
                <a:spcPts val="600"/>
              </a:spcAft>
            </a:pPr>
            <a:r>
              <a:rPr lang="ro-RO" sz="2000" dirty="0">
                <a:solidFill>
                  <a:schemeClr val="tx1"/>
                </a:solidFill>
                <a:latin typeface="Times New Roman" pitchFamily="18" charset="0"/>
                <a:cs typeface="Times New Roman" pitchFamily="18" charset="0"/>
              </a:rPr>
              <a:t>Sunt două considerente principale pentru a defini un site.</a:t>
            </a:r>
          </a:p>
          <a:p>
            <a:pPr algn="just">
              <a:spcAft>
                <a:spcPts val="600"/>
              </a:spcAft>
            </a:pPr>
            <a:r>
              <a:rPr lang="ro-RO" sz="2000" dirty="0">
                <a:solidFill>
                  <a:schemeClr val="tx1"/>
                </a:solidFill>
                <a:latin typeface="Times New Roman" pitchFamily="18" charset="0"/>
                <a:cs typeface="Times New Roman" pitchFamily="18" charset="0"/>
              </a:rPr>
              <a:t>Primul, prin definirea site-ului ca locație de subrețea IP se facilitează accesul clientului la servere folosind cea mai eficientă rută.</a:t>
            </a:r>
          </a:p>
          <a:p>
            <a:pPr algn="just">
              <a:spcAft>
                <a:spcPts val="600"/>
              </a:spcAft>
            </a:pPr>
            <a:r>
              <a:rPr lang="ro-RO" sz="2000" dirty="0">
                <a:solidFill>
                  <a:schemeClr val="tx1"/>
                </a:solidFill>
                <a:latin typeface="Times New Roman" pitchFamily="18" charset="0"/>
                <a:cs typeface="Times New Roman" pitchFamily="18" charset="0"/>
              </a:rPr>
              <a:t>Al doilea, replicarea DC este mai eficientă când AD are informații despre ce DC sunt în fiecare locație. </a:t>
            </a:r>
          </a:p>
          <a:p>
            <a:pPr algn="just">
              <a:spcAft>
                <a:spcPts val="600"/>
              </a:spcAft>
            </a:pPr>
            <a:r>
              <a:rPr lang="ro-RO" sz="2000" dirty="0">
                <a:solidFill>
                  <a:schemeClr val="tx1"/>
                </a:solidFill>
                <a:latin typeface="Times New Roman" pitchFamily="18" charset="0"/>
                <a:cs typeface="Times New Roman" pitchFamily="18" charset="0"/>
              </a:rPr>
              <a:t>În interiorul unui site, fiecare DC face replicarea pădirii, arborelui, domeniului și structura de nume a OU, elementele de configurare a numelui cum ar fi computere și printere și schema informației. </a:t>
            </a:r>
          </a:p>
        </p:txBody>
      </p:sp>
    </p:spTree>
    <p:extLst>
      <p:ext uri="{BB962C8B-B14F-4D97-AF65-F5344CB8AC3E}">
        <p14:creationId xmlns:p14="http://schemas.microsoft.com/office/powerpoint/2010/main" val="3457294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Site-uri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Un avantaj al creerii de site-uri este acela că se crează căi redundante între DC-ere, astfel că dacă o cale cade, există alta validă ce poate fi folosită pentru replicare. </a:t>
            </a:r>
          </a:p>
          <a:p>
            <a:pPr algn="just">
              <a:spcAft>
                <a:spcPts val="600"/>
              </a:spcAft>
            </a:pPr>
            <a:r>
              <a:rPr lang="ro-RO" sz="2000" dirty="0">
                <a:solidFill>
                  <a:schemeClr val="tx1"/>
                </a:solidFill>
                <a:latin typeface="Times New Roman" pitchFamily="18" charset="0"/>
                <a:cs typeface="Times New Roman" pitchFamily="18" charset="0"/>
              </a:rPr>
              <a:t>Un exemplu de topologie cu redundanță este cea de inel. Replicarea merge din DC la DC de-a lungul inelului pînă se actualizează toare replicările. Dacă un DC cade pe calea principală de replicare, atunci se schimbă sensul pe inel și replicare continuă. </a:t>
            </a:r>
          </a:p>
          <a:p>
            <a:pPr algn="just">
              <a:spcAft>
                <a:spcPts val="600"/>
              </a:spcAft>
            </a:pPr>
            <a:r>
              <a:rPr lang="ro-RO" sz="2000" dirty="0">
                <a:solidFill>
                  <a:schemeClr val="tx1"/>
                </a:solidFill>
                <a:latin typeface="Times New Roman" pitchFamily="18" charset="0"/>
                <a:cs typeface="Times New Roman" pitchFamily="18" charset="0"/>
              </a:rPr>
              <a:t>Ori de cîte ori un nou DC este adăugat sau scos din inel, AD reconfigurează inelulfăcând sigură posibilitatea replicăriilor. </a:t>
            </a:r>
          </a:p>
          <a:p>
            <a:pPr algn="just">
              <a:spcAft>
                <a:spcPts val="600"/>
              </a:spcAft>
            </a:pPr>
            <a:r>
              <a:rPr lang="ro-RO" sz="2000" dirty="0">
                <a:solidFill>
                  <a:schemeClr val="tx1"/>
                </a:solidFill>
                <a:latin typeface="Times New Roman" pitchFamily="18" charset="0"/>
                <a:cs typeface="Times New Roman" pitchFamily="18" charset="0"/>
              </a:rPr>
              <a:t>Între site-uri, replicarea este coordonată de un server, numit </a:t>
            </a:r>
            <a:r>
              <a:rPr lang="ro-RO" sz="2000" b="1" dirty="0">
                <a:solidFill>
                  <a:schemeClr val="tx1"/>
                </a:solidFill>
                <a:latin typeface="Times New Roman" pitchFamily="18" charset="0"/>
                <a:cs typeface="Times New Roman" pitchFamily="18" charset="0"/>
              </a:rPr>
              <a:t>bridgehead server</a:t>
            </a:r>
            <a:r>
              <a:rPr lang="ro-RO" sz="2000" dirty="0">
                <a:solidFill>
                  <a:schemeClr val="tx1"/>
                </a:solidFill>
                <a:latin typeface="Times New Roman" pitchFamily="18" charset="0"/>
                <a:cs typeface="Times New Roman" pitchFamily="18" charset="0"/>
              </a:rPr>
              <a:t>, localizat în fiecare site. (V fig următoare).</a:t>
            </a:r>
          </a:p>
        </p:txBody>
      </p:sp>
    </p:spTree>
    <p:extLst>
      <p:ext uri="{BB962C8B-B14F-4D97-AF65-F5344CB8AC3E}">
        <p14:creationId xmlns:p14="http://schemas.microsoft.com/office/powerpoint/2010/main" val="3067735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Site-uri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endParaRPr lang="ro-RO" sz="2000" dirty="0">
              <a:solidFill>
                <a:schemeClr val="tx1"/>
              </a:solidFill>
              <a:latin typeface="Times New Roman" pitchFamily="18" charset="0"/>
              <a:cs typeface="Times New Roman" pitchFamily="18" charset="0"/>
            </a:endParaRPr>
          </a:p>
        </p:txBody>
      </p:sp>
      <p:pic>
        <p:nvPicPr>
          <p:cNvPr id="4" name="Picture 2" descr="Scan_Pic0003"/>
          <p:cNvPicPr>
            <a:picLocks noChangeAspect="1" noChangeArrowheads="1"/>
          </p:cNvPicPr>
          <p:nvPr/>
        </p:nvPicPr>
        <p:blipFill>
          <a:blip r:embed="rId2"/>
          <a:srcRect l="14706" t="24329" r="17647" b="19351"/>
          <a:stretch>
            <a:fillRect/>
          </a:stretch>
        </p:blipFill>
        <p:spPr bwMode="auto">
          <a:xfrm>
            <a:off x="609600" y="1066800"/>
            <a:ext cx="8015111" cy="5562600"/>
          </a:xfrm>
          <a:prstGeom prst="rect">
            <a:avLst/>
          </a:prstGeom>
          <a:noFill/>
          <a:ln w="9525">
            <a:noFill/>
            <a:miter lim="800000"/>
            <a:headEnd/>
            <a:tailEnd/>
          </a:ln>
        </p:spPr>
      </p:pic>
    </p:spTree>
    <p:extLst>
      <p:ext uri="{BB962C8B-B14F-4D97-AF65-F5344CB8AC3E}">
        <p14:creationId xmlns:p14="http://schemas.microsoft.com/office/powerpoint/2010/main" val="605161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Site-uri î</a:t>
            </a:r>
            <a:r>
              <a:rPr lang="en-US" sz="3200" dirty="0">
                <a:solidFill>
                  <a:srgbClr val="000099"/>
                </a:solidFill>
                <a:latin typeface="Arial" charset="0"/>
                <a:cs typeface="Arial" charset="0"/>
              </a:rPr>
              <a:t>n Active Directory</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Când se face replicarea între site-uri, replicarea apare numai între cele două servere bridgehaead.</a:t>
            </a:r>
          </a:p>
          <a:p>
            <a:pPr algn="just">
              <a:spcAft>
                <a:spcPts val="600"/>
              </a:spcAft>
            </a:pPr>
            <a:r>
              <a:rPr lang="ro-RO" sz="2000" dirty="0">
                <a:solidFill>
                  <a:schemeClr val="tx1"/>
                </a:solidFill>
                <a:latin typeface="Times New Roman" pitchFamily="18" charset="0"/>
                <a:cs typeface="Times New Roman" pitchFamily="18" charset="0"/>
              </a:rPr>
              <a:t>Serverul bridgehaead este un DC care este destinat a avea rol de schimbare a informației de replicare. </a:t>
            </a:r>
          </a:p>
          <a:p>
            <a:pPr algn="just">
              <a:spcAft>
                <a:spcPts val="600"/>
              </a:spcAft>
            </a:pPr>
            <a:r>
              <a:rPr lang="ro-RO" sz="2000" dirty="0">
                <a:solidFill>
                  <a:schemeClr val="tx1"/>
                </a:solidFill>
                <a:latin typeface="Times New Roman" pitchFamily="18" charset="0"/>
                <a:cs typeface="Times New Roman" pitchFamily="18" charset="0"/>
              </a:rPr>
              <a:t>Un singur Server bridgehaead este setat pe un site, astfel că traficul pe rețea este minim.</a:t>
            </a: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81521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609600"/>
          </a:xfrm>
        </p:spPr>
        <p:txBody>
          <a:bodyPr>
            <a:normAutofit fontScale="90000"/>
          </a:bodyPr>
          <a:lstStyle/>
          <a:p>
            <a:r>
              <a:rPr lang="ro-RO" sz="2800" dirty="0">
                <a:latin typeface="Arial" charset="0"/>
                <a:cs typeface="Arial" charset="0"/>
              </a:rPr>
              <a:t>Recomandări privind structurarea </a:t>
            </a:r>
            <a:r>
              <a:rPr lang="en-US" sz="2800" dirty="0">
                <a:latin typeface="Arial" charset="0"/>
                <a:cs typeface="Arial" charset="0"/>
              </a:rPr>
              <a:t>Active Directory</a:t>
            </a:r>
            <a:endParaRPr lang="en-US" sz="2800" dirty="0">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Planificarea structurii AD cu păduri, arbori, domenii și OU este un proces complex. Următoarele aspecte pot fi un ghid al procesului de planificare.</a:t>
            </a:r>
          </a:p>
          <a:p>
            <a:pPr algn="just">
              <a:spcAft>
                <a:spcPts val="600"/>
              </a:spcAft>
            </a:pPr>
            <a:r>
              <a:rPr lang="ro-RO" sz="2000" dirty="0">
                <a:solidFill>
                  <a:srgbClr val="0070C0"/>
                </a:solidFill>
                <a:latin typeface="Times New Roman" pitchFamily="18" charset="0"/>
                <a:cs typeface="Times New Roman" pitchFamily="18" charset="0"/>
              </a:rPr>
              <a:t>În primul rând, AD trebuie gândit și menținut cît mai simplu.</a:t>
            </a:r>
          </a:p>
          <a:p>
            <a:pPr algn="just">
              <a:spcAft>
                <a:spcPts val="600"/>
              </a:spcAft>
            </a:pPr>
            <a:r>
              <a:rPr lang="ro-RO" sz="2000" dirty="0">
                <a:solidFill>
                  <a:srgbClr val="0070C0"/>
                </a:solidFill>
                <a:latin typeface="Times New Roman" pitchFamily="18" charset="0"/>
                <a:cs typeface="Times New Roman" pitchFamily="18" charset="0"/>
              </a:rPr>
              <a:t>Implementarea unui număr minim de domenii, unul singur fiind ideal.</a:t>
            </a:r>
          </a:p>
          <a:p>
            <a:pPr algn="just">
              <a:spcAft>
                <a:spcPts val="600"/>
              </a:spcAft>
            </a:pPr>
            <a:r>
              <a:rPr lang="ro-RO" sz="2000" dirty="0">
                <a:solidFill>
                  <a:srgbClr val="0070C0"/>
                </a:solidFill>
                <a:latin typeface="Times New Roman" pitchFamily="18" charset="0"/>
                <a:cs typeface="Times New Roman" pitchFamily="18" charset="0"/>
              </a:rPr>
              <a:t>Implementare unui singur domeniu pe majoritatea rețelelor mici.</a:t>
            </a:r>
          </a:p>
          <a:p>
            <a:pPr algn="just">
              <a:spcAft>
                <a:spcPts val="600"/>
              </a:spcAft>
            </a:pPr>
            <a:r>
              <a:rPr lang="ro-RO" sz="2000" dirty="0">
                <a:solidFill>
                  <a:srgbClr val="0070C0"/>
                </a:solidFill>
                <a:latin typeface="Times New Roman" pitchFamily="18" charset="0"/>
                <a:cs typeface="Times New Roman" pitchFamily="18" charset="0"/>
              </a:rPr>
              <a:t>Când se planifică o organizație a cărei structură este ft. probabil să se schimbe în timp, OU trebuie să reflecte structura organizației.</a:t>
            </a:r>
          </a:p>
          <a:p>
            <a:pPr algn="just">
              <a:spcAft>
                <a:spcPts val="600"/>
              </a:spcAft>
            </a:pPr>
            <a:r>
              <a:rPr lang="ro-RO" sz="2000" dirty="0">
                <a:solidFill>
                  <a:srgbClr val="0070C0"/>
                </a:solidFill>
                <a:latin typeface="Times New Roman" pitchFamily="18" charset="0"/>
                <a:cs typeface="Times New Roman" pitchFamily="18" charset="0"/>
              </a:rPr>
              <a:t>Să se creeze doar numărul de OU absolut necesare.</a:t>
            </a:r>
          </a:p>
          <a:p>
            <a:pPr algn="just">
              <a:spcAft>
                <a:spcPts val="600"/>
              </a:spcAft>
            </a:pPr>
            <a:r>
              <a:rPr lang="ro-RO" sz="2000" dirty="0">
                <a:solidFill>
                  <a:srgbClr val="0070C0"/>
                </a:solidFill>
                <a:latin typeface="Times New Roman" pitchFamily="18" charset="0"/>
                <a:cs typeface="Times New Roman" pitchFamily="18" charset="0"/>
              </a:rPr>
              <a:t>A nu se construi un AD cu mai mult de 10 nivele.</a:t>
            </a:r>
          </a:p>
          <a:p>
            <a:pPr algn="just">
              <a:spcAft>
                <a:spcPts val="600"/>
              </a:spcAft>
            </a:pPr>
            <a:r>
              <a:rPr lang="ro-RO" sz="2000" dirty="0">
                <a:solidFill>
                  <a:srgbClr val="0070C0"/>
                </a:solidFill>
                <a:latin typeface="Times New Roman" pitchFamily="18" charset="0"/>
                <a:cs typeface="Times New Roman" pitchFamily="18" charset="0"/>
              </a:rPr>
              <a:t>A se folosi domeniul ca partiție în forest pentru a demarca conturile și resursele asociate guvernate în comun de grupuri și politici de securitate.</a:t>
            </a:r>
          </a:p>
          <a:p>
            <a:pPr algn="just">
              <a:spcAft>
                <a:spcPts val="600"/>
              </a:spcAft>
            </a:pPr>
            <a:r>
              <a:rPr lang="ro-RO" sz="2000" dirty="0">
                <a:solidFill>
                  <a:srgbClr val="0070C0"/>
                </a:solidFill>
                <a:latin typeface="Times New Roman" pitchFamily="18" charset="0"/>
                <a:cs typeface="Times New Roman" pitchFamily="18" charset="0"/>
              </a:rPr>
              <a:t>A se implementa păduri și arbori multipli numai dacă sunt necesari.</a:t>
            </a: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81459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AD este un serviciu de directoare care găzduiește informații despre toate resursele rețelei, cum ar fi: printere, conturi de user, grupuri de useri sau de conturi, politici de securitate și multe altele. </a:t>
            </a:r>
            <a:endParaRPr lang="ro-RO" sz="2000" dirty="0">
              <a:solidFill>
                <a:srgbClr val="0070C0"/>
              </a:solidFill>
              <a:latin typeface="Times New Roman" pitchFamily="18" charset="0"/>
              <a:cs typeface="Times New Roman" pitchFamily="18" charset="0"/>
            </a:endParaRPr>
          </a:p>
          <a:p>
            <a:pPr algn="just">
              <a:spcAft>
                <a:spcPts val="600"/>
              </a:spcAft>
            </a:pPr>
            <a:r>
              <a:rPr lang="ro-RO" sz="2000" dirty="0">
                <a:solidFill>
                  <a:schemeClr val="tx1"/>
                </a:solidFill>
                <a:latin typeface="Times New Roman" pitchFamily="18" charset="0"/>
                <a:cs typeface="Times New Roman" pitchFamily="18" charset="0"/>
              </a:rPr>
              <a:t>Ca serviciu de directoare,  ADDS (Active Directiry Domain Services) este responsabil de a furniza o listă centralizată a resurselor si o posibilitate de a le găsi și accesa rapid și un mijloc de a le administra. </a:t>
            </a:r>
          </a:p>
          <a:p>
            <a:pPr algn="just">
              <a:spcAft>
                <a:spcPts val="600"/>
              </a:spcAft>
            </a:pPr>
            <a:r>
              <a:rPr lang="ro-RO" sz="2000" dirty="0">
                <a:solidFill>
                  <a:schemeClr val="tx1"/>
                </a:solidFill>
                <a:latin typeface="Times New Roman" pitchFamily="18" charset="0"/>
                <a:cs typeface="Times New Roman" pitchFamily="18" charset="0"/>
              </a:rPr>
              <a:t>Copii scrise ale informației AD se găsesc în unul sau mai multe DC, care sunt servere pe care s-a instalat rulul de ADDS.</a:t>
            </a:r>
          </a:p>
          <a:p>
            <a:pPr algn="just">
              <a:spcAft>
                <a:spcPts val="600"/>
              </a:spcAft>
            </a:pPr>
            <a:r>
              <a:rPr lang="ro-RO" sz="2000" dirty="0">
                <a:solidFill>
                  <a:schemeClr val="tx1"/>
                </a:solidFill>
                <a:latin typeface="Times New Roman" pitchFamily="18" charset="0"/>
                <a:cs typeface="Times New Roman" pitchFamily="18" charset="0"/>
              </a:rPr>
              <a:t>Serverele dintr-o rețea administrată prin AD dar care nu au AD instalat sunt simple servere, nu sunt domain controlere.</a:t>
            </a:r>
          </a:p>
          <a:p>
            <a:pPr algn="just">
              <a:spcAft>
                <a:spcPts val="600"/>
              </a:spcAft>
            </a:pPr>
            <a:r>
              <a:rPr lang="ro-RO" sz="2000" dirty="0">
                <a:solidFill>
                  <a:schemeClr val="tx1"/>
                </a:solidFill>
                <a:latin typeface="Times New Roman" pitchFamily="18" charset="0"/>
                <a:cs typeface="Times New Roman" pitchFamily="18" charset="0"/>
              </a:rPr>
              <a:t>Microsoft recomandă cel puțin două DC într-o organizație ce folosește AD (din motive de fiabilitate). </a:t>
            </a:r>
          </a:p>
          <a:p>
            <a:pPr algn="just">
              <a:spcAft>
                <a:spcPts val="600"/>
              </a:spcAft>
            </a:pPr>
            <a:r>
              <a:rPr lang="ro-RO" sz="2000" dirty="0">
                <a:solidFill>
                  <a:schemeClr val="tx1"/>
                </a:solidFill>
                <a:latin typeface="Times New Roman" pitchFamily="18" charset="0"/>
                <a:cs typeface="Times New Roman" pitchFamily="18" charset="0"/>
              </a:rPr>
              <a:t>În WS2008 fiecare DC este egal cu alt DC în sensul că el conține întrega gamă de informații ce compune AD.</a:t>
            </a: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93726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În AD componenta fundamntală sau contanerul care păstrează informația despre resursele rețelei este domeniu. </a:t>
            </a:r>
          </a:p>
          <a:p>
            <a:pPr algn="just">
              <a:spcAft>
                <a:spcPts val="600"/>
              </a:spcAft>
            </a:pPr>
            <a:r>
              <a:rPr lang="ro-RO" sz="2000" dirty="0">
                <a:solidFill>
                  <a:schemeClr val="tx1"/>
                </a:solidFill>
                <a:latin typeface="Times New Roman" pitchFamily="18" charset="0"/>
                <a:cs typeface="Times New Roman" pitchFamily="18" charset="0"/>
              </a:rPr>
              <a:t>Un domeniu este o reprezentare la nivel înalt a modului de structurare a organizației ca structură și localizare.</a:t>
            </a:r>
          </a:p>
          <a:p>
            <a:pPr algn="just">
              <a:spcAft>
                <a:spcPts val="600"/>
              </a:spcAft>
            </a:pPr>
            <a:r>
              <a:rPr lang="ro-RO" sz="2000" dirty="0">
                <a:solidFill>
                  <a:schemeClr val="tx1"/>
                </a:solidFill>
                <a:latin typeface="Times New Roman" pitchFamily="18" charset="0"/>
                <a:cs typeface="Times New Roman" pitchFamily="18" charset="0"/>
              </a:rPr>
              <a:t>Fiecare resursă este un obiect și este asociat unui anumit domeniu. </a:t>
            </a:r>
          </a:p>
          <a:p>
            <a:pPr algn="just">
              <a:spcAft>
                <a:spcPts val="600"/>
              </a:spcAft>
            </a:pPr>
            <a:r>
              <a:rPr lang="ro-RO" sz="2000" dirty="0">
                <a:solidFill>
                  <a:schemeClr val="tx1"/>
                </a:solidFill>
                <a:latin typeface="Times New Roman" pitchFamily="18" charset="0"/>
                <a:cs typeface="Times New Roman" pitchFamily="18" charset="0"/>
              </a:rPr>
              <a:t>Dacă informația ditr-un AD se schimbă, cum ar fi crearea unui nou cont de user, ea este replicată automat în toate celelalte DC-ere (multimaster replication). </a:t>
            </a:r>
          </a:p>
          <a:p>
            <a:pPr algn="just">
              <a:spcAft>
                <a:spcPts val="600"/>
              </a:spcAft>
            </a:pPr>
            <a:r>
              <a:rPr lang="ro-RO" sz="2000" dirty="0">
                <a:solidFill>
                  <a:schemeClr val="tx1"/>
                </a:solidFill>
                <a:latin typeface="Times New Roman" pitchFamily="18" charset="0"/>
                <a:cs typeface="Times New Roman" pitchFamily="18" charset="0"/>
              </a:rPr>
              <a:t>În WS2008 administrartrul de sistem poate seta replicarea să se facă instantaneu la modificarea informației din AD sau la anumite intervale.</a:t>
            </a:r>
          </a:p>
          <a:p>
            <a:pPr algn="just">
              <a:spcAft>
                <a:spcPts val="600"/>
              </a:spcAft>
            </a:pPr>
            <a:r>
              <a:rPr lang="ro-RO" sz="2000" dirty="0">
                <a:solidFill>
                  <a:schemeClr val="tx1"/>
                </a:solidFill>
                <a:latin typeface="Times New Roman" pitchFamily="18" charset="0"/>
                <a:cs typeface="Times New Roman" pitchFamily="18" charset="0"/>
              </a:rPr>
              <a:t>De asemenea se poate stabili cât din conținut se replică de pe un DC pe altul</a:t>
            </a:r>
          </a:p>
          <a:p>
            <a:pPr algn="just">
              <a:spcAft>
                <a:spcPts val="600"/>
              </a:spcAft>
            </a:pPr>
            <a:endParaRPr lang="ro-RO" sz="20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39070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lnSpcReduction="10000"/>
          </a:bodyPr>
          <a:lstStyle/>
          <a:p>
            <a:pPr algn="just">
              <a:spcAft>
                <a:spcPts val="600"/>
              </a:spcAft>
            </a:pPr>
            <a:r>
              <a:rPr lang="ro-RO" sz="2000" b="1" dirty="0">
                <a:solidFill>
                  <a:srgbClr val="FF0000"/>
                </a:solidFill>
                <a:latin typeface="Times New Roman" pitchFamily="18" charset="0"/>
                <a:cs typeface="Times New Roman" pitchFamily="18" charset="0"/>
              </a:rPr>
              <a:t>Schema AD </a:t>
            </a:r>
            <a:r>
              <a:rPr lang="ro-RO" sz="2000" b="1" dirty="0">
                <a:solidFill>
                  <a:schemeClr val="tx1"/>
                </a:solidFill>
                <a:latin typeface="Times New Roman" pitchFamily="18" charset="0"/>
                <a:cs typeface="Times New Roman" pitchFamily="18" charset="0"/>
              </a:rPr>
              <a:t>definește obiectele și informațiile ce țin de aceste obiecte care pot fi stocate în AD </a:t>
            </a:r>
            <a:r>
              <a:rPr lang="ro-RO" sz="2000" dirty="0">
                <a:solidFill>
                  <a:schemeClr val="tx1"/>
                </a:solidFill>
                <a:latin typeface="Times New Roman" pitchFamily="18" charset="0"/>
                <a:cs typeface="Times New Roman" pitchFamily="18" charset="0"/>
              </a:rPr>
              <a:t>(structura BD a obiectelor, ce câmpuri, informații.... conține BD a obiectului).</a:t>
            </a:r>
          </a:p>
          <a:p>
            <a:pPr algn="just">
              <a:spcAft>
                <a:spcPts val="600"/>
              </a:spcAft>
            </a:pPr>
            <a:r>
              <a:rPr lang="ro-RO" sz="2000" dirty="0">
                <a:solidFill>
                  <a:schemeClr val="tx1"/>
                </a:solidFill>
                <a:latin typeface="Times New Roman" pitchFamily="18" charset="0"/>
                <a:cs typeface="Times New Roman" pitchFamily="18" charset="0"/>
              </a:rPr>
              <a:t>Fiecare fel de obiect în AD este definit prin </a:t>
            </a:r>
            <a:r>
              <a:rPr lang="ro-RO" sz="2000" dirty="0">
                <a:solidFill>
                  <a:srgbClr val="FF0000"/>
                </a:solidFill>
                <a:latin typeface="Times New Roman" pitchFamily="18" charset="0"/>
                <a:cs typeface="Times New Roman" pitchFamily="18" charset="0"/>
              </a:rPr>
              <a:t>schema</a:t>
            </a:r>
            <a:r>
              <a:rPr lang="ro-RO" sz="2000" dirty="0">
                <a:solidFill>
                  <a:schemeClr val="tx1"/>
                </a:solidFill>
                <a:latin typeface="Times New Roman" pitchFamily="18" charset="0"/>
                <a:cs typeface="Times New Roman" pitchFamily="18" charset="0"/>
              </a:rPr>
              <a:t>, care este o mică bază de date cu informații asociate obiectului, incluzând clasa obiectului și atributele sale. </a:t>
            </a:r>
          </a:p>
          <a:p>
            <a:pPr algn="just">
              <a:spcAft>
                <a:spcPts val="600"/>
              </a:spcAft>
            </a:pPr>
            <a:r>
              <a:rPr lang="ro-RO" sz="2000" dirty="0">
                <a:solidFill>
                  <a:schemeClr val="tx1"/>
                </a:solidFill>
                <a:latin typeface="Times New Roman" pitchFamily="18" charset="0"/>
                <a:cs typeface="Times New Roman" pitchFamily="18" charset="0"/>
              </a:rPr>
              <a:t>Schema informației pentru obiecte este replicată în fiecare DC.</a:t>
            </a:r>
          </a:p>
          <a:p>
            <a:pPr algn="just">
              <a:spcAft>
                <a:spcPts val="600"/>
              </a:spcAft>
            </a:pPr>
            <a:r>
              <a:rPr lang="ro-RO" sz="2000" b="1" dirty="0">
                <a:solidFill>
                  <a:schemeClr val="tx1"/>
                </a:solidFill>
                <a:latin typeface="Times New Roman" pitchFamily="18" charset="0"/>
                <a:cs typeface="Times New Roman" pitchFamily="18" charset="0"/>
              </a:rPr>
              <a:t>Contul de user </a:t>
            </a:r>
            <a:r>
              <a:rPr lang="ro-RO" sz="2000" dirty="0">
                <a:solidFill>
                  <a:schemeClr val="tx1"/>
                </a:solidFill>
                <a:latin typeface="Times New Roman" pitchFamily="18" charset="0"/>
                <a:cs typeface="Times New Roman" pitchFamily="18" charset="0"/>
              </a:rPr>
              <a:t>este o clasă de obiecte care are următoarea</a:t>
            </a:r>
            <a:r>
              <a:rPr lang="ro-RO" sz="2000" b="1" dirty="0">
                <a:solidFill>
                  <a:schemeClr val="tx1"/>
                </a:solidFill>
                <a:latin typeface="Times New Roman" pitchFamily="18" charset="0"/>
                <a:cs typeface="Times New Roman" pitchFamily="18" charset="0"/>
              </a:rPr>
              <a:t> schemă</a:t>
            </a:r>
            <a:r>
              <a:rPr lang="ro-RO" sz="2000" dirty="0">
                <a:solidFill>
                  <a:schemeClr val="tx1"/>
                </a:solidFill>
                <a:latin typeface="Times New Roman" pitchFamily="18" charset="0"/>
                <a:cs typeface="Times New Roman" pitchFamily="18" charset="0"/>
              </a:rPr>
              <a:t>:</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Un nume unic de obiect</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Un identificator unic global (GUID) care este un număr unic asociat obiectului</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Atribute cerute (se definesc pentru fiecare obiect)</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Atribute opționale</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O sintaxă (format) care specifică cum sunt definite atributele</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Pointeri spre entitățile părinte</a:t>
            </a: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1223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Exemplu de atribute cerute pentru obiectul user account</a:t>
            </a:r>
          </a:p>
          <a:p>
            <a:pPr marL="342900" indent="-34290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Nume de logare</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Numele complet de user</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Parolă</a:t>
            </a:r>
          </a:p>
          <a:p>
            <a:pPr marL="285750" indent="-285750" algn="just">
              <a:spcAft>
                <a:spcPts val="600"/>
              </a:spcAft>
              <a:buFontTx/>
              <a:buChar char="-"/>
            </a:pPr>
            <a:r>
              <a:rPr lang="ro-RO" sz="1800" dirty="0">
                <a:solidFill>
                  <a:schemeClr val="tx2">
                    <a:lumMod val="60000"/>
                    <a:lumOff val="40000"/>
                  </a:schemeClr>
                </a:solidFill>
                <a:latin typeface="Times New Roman" pitchFamily="18" charset="0"/>
                <a:cs typeface="Times New Roman" pitchFamily="18" charset="0"/>
              </a:rPr>
              <a:t>Domeniu</a:t>
            </a:r>
          </a:p>
          <a:p>
            <a:pPr algn="just">
              <a:spcAft>
                <a:spcPts val="600"/>
              </a:spcAft>
            </a:pPr>
            <a:r>
              <a:rPr lang="ro-RO" sz="2000" dirty="0">
                <a:solidFill>
                  <a:schemeClr val="tx1"/>
                </a:solidFill>
                <a:latin typeface="Times New Roman" pitchFamily="18" charset="0"/>
                <a:cs typeface="Times New Roman" pitchFamily="18" charset="0"/>
              </a:rPr>
              <a:t>Exemple de atribute opționale</a:t>
            </a:r>
          </a:p>
          <a:p>
            <a:pPr marL="285750" indent="-285750" algn="just">
              <a:spcAft>
                <a:spcPts val="600"/>
              </a:spcAft>
              <a:buFontTx/>
              <a:buChar char="-"/>
            </a:pPr>
            <a:r>
              <a:rPr lang="ro-RO" sz="1800" dirty="0">
                <a:solidFill>
                  <a:schemeClr val="tx1"/>
                </a:solidFill>
                <a:latin typeface="Times New Roman" pitchFamily="18" charset="0"/>
                <a:cs typeface="Times New Roman" pitchFamily="18" charset="0"/>
              </a:rPr>
              <a:t>Desciere cont</a:t>
            </a:r>
          </a:p>
          <a:p>
            <a:pPr marL="285750" indent="-285750" algn="just">
              <a:spcAft>
                <a:spcPts val="600"/>
              </a:spcAft>
              <a:buFontTx/>
              <a:buChar char="-"/>
            </a:pPr>
            <a:r>
              <a:rPr lang="ro-RO" sz="1800" dirty="0">
                <a:solidFill>
                  <a:schemeClr val="tx1"/>
                </a:solidFill>
                <a:latin typeface="Times New Roman" pitchFamily="18" charset="0"/>
                <a:cs typeface="Times New Roman" pitchFamily="18" charset="0"/>
              </a:rPr>
              <a:t>Adresa sau nr de tf.</a:t>
            </a:r>
          </a:p>
          <a:p>
            <a:pPr marL="285750" indent="-285750" algn="just">
              <a:spcAft>
                <a:spcPts val="600"/>
              </a:spcAft>
              <a:buFontTx/>
              <a:buChar char="-"/>
            </a:pPr>
            <a:r>
              <a:rPr lang="ro-RO" sz="1800" dirty="0">
                <a:solidFill>
                  <a:schemeClr val="tx1"/>
                </a:solidFill>
                <a:latin typeface="Times New Roman" pitchFamily="18" charset="0"/>
                <a:cs typeface="Times New Roman" pitchFamily="18" charset="0"/>
              </a:rPr>
              <a:t>Adresa e-mail</a:t>
            </a:r>
          </a:p>
          <a:p>
            <a:pPr marL="285750" indent="-285750" algn="just">
              <a:spcAft>
                <a:spcPts val="600"/>
              </a:spcAft>
              <a:buFontTx/>
              <a:buChar char="-"/>
            </a:pPr>
            <a:r>
              <a:rPr lang="ro-RO" sz="1800" dirty="0">
                <a:solidFill>
                  <a:schemeClr val="tx1"/>
                </a:solidFill>
                <a:latin typeface="Times New Roman" pitchFamily="18" charset="0"/>
                <a:cs typeface="Times New Roman" pitchFamily="18" charset="0"/>
              </a:rPr>
              <a:t>Pagină web</a:t>
            </a:r>
          </a:p>
          <a:p>
            <a:pPr algn="just">
              <a:spcAft>
                <a:spcPts val="600"/>
              </a:spcAft>
            </a:pPr>
            <a:endParaRPr lang="ro-RO" sz="18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4329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447800"/>
            <a:ext cx="7772400" cy="4876800"/>
          </a:xfrm>
        </p:spPr>
        <p:txBody>
          <a:bodyPr>
            <a:normAutofit lnSpcReduction="10000"/>
          </a:bodyPr>
          <a:lstStyle/>
          <a:p>
            <a:pPr algn="just">
              <a:spcAft>
                <a:spcPts val="600"/>
              </a:spcAft>
            </a:pPr>
            <a:r>
              <a:rPr lang="en-US" sz="2400" dirty="0">
                <a:solidFill>
                  <a:schemeClr val="tx1"/>
                </a:solidFill>
              </a:rPr>
              <a:t>AD </a:t>
            </a:r>
            <a:r>
              <a:rPr lang="ro-RO" sz="2400" dirty="0">
                <a:solidFill>
                  <a:schemeClr val="tx1"/>
                </a:solidFill>
              </a:rPr>
              <a:t>are două funcții </a:t>
            </a:r>
            <a:r>
              <a:rPr lang="en-US" sz="2400" dirty="0">
                <a:solidFill>
                  <a:schemeClr val="tx1"/>
                </a:solidFill>
              </a:rPr>
              <a:t> </a:t>
            </a:r>
            <a:r>
              <a:rPr lang="ro-RO" sz="2400" dirty="0">
                <a:solidFill>
                  <a:schemeClr val="tx1"/>
                </a:solidFill>
              </a:rPr>
              <a:t>distincte într-o rețea</a:t>
            </a:r>
            <a:r>
              <a:rPr lang="en-US" sz="2400" dirty="0">
                <a:solidFill>
                  <a:schemeClr val="tx1"/>
                </a:solidFill>
              </a:rPr>
              <a:t>:</a:t>
            </a:r>
            <a:endParaRPr lang="ro-RO" sz="2400" dirty="0">
              <a:solidFill>
                <a:schemeClr val="tx1"/>
              </a:solidFill>
            </a:endParaRPr>
          </a:p>
          <a:p>
            <a:pPr algn="just">
              <a:spcAft>
                <a:spcPts val="600"/>
              </a:spcAft>
            </a:pPr>
            <a:r>
              <a:rPr lang="en-US" sz="2400" dirty="0">
                <a:solidFill>
                  <a:schemeClr val="tx1"/>
                </a:solidFill>
              </a:rPr>
              <a:t> (1) </a:t>
            </a:r>
            <a:r>
              <a:rPr lang="ro-RO" sz="2400" dirty="0">
                <a:solidFill>
                  <a:schemeClr val="tx1"/>
                </a:solidFill>
              </a:rPr>
              <a:t>aceea de </a:t>
            </a:r>
            <a:r>
              <a:rPr lang="ro-RO" sz="2400" dirty="0">
                <a:solidFill>
                  <a:schemeClr val="tx1"/>
                </a:solidFill>
                <a:highlight>
                  <a:srgbClr val="FFFF00"/>
                </a:highlight>
              </a:rPr>
              <a:t>serviciu director </a:t>
            </a:r>
            <a:r>
              <a:rPr lang="ro-RO" sz="2400" dirty="0">
                <a:solidFill>
                  <a:schemeClr val="tx1"/>
                </a:solidFill>
              </a:rPr>
              <a:t>ce </a:t>
            </a:r>
            <a:r>
              <a:rPr lang="en-US" sz="2400" dirty="0">
                <a:solidFill>
                  <a:schemeClr val="tx1"/>
                </a:solidFill>
              </a:rPr>
              <a:t>con</a:t>
            </a:r>
            <a:r>
              <a:rPr lang="ro-RO" sz="2400" dirty="0">
                <a:solidFill>
                  <a:schemeClr val="tx1"/>
                </a:solidFill>
              </a:rPr>
              <a:t>ține</a:t>
            </a:r>
            <a:r>
              <a:rPr lang="en-US" sz="2400" dirty="0">
                <a:solidFill>
                  <a:schemeClr val="tx1"/>
                </a:solidFill>
              </a:rPr>
              <a:t> </a:t>
            </a:r>
            <a:r>
              <a:rPr lang="ro-RO" sz="2400" dirty="0">
                <a:solidFill>
                  <a:schemeClr val="tx1"/>
                </a:solidFill>
              </a:rPr>
              <a:t>o</a:t>
            </a:r>
            <a:r>
              <a:rPr lang="en-US" sz="2400" dirty="0">
                <a:solidFill>
                  <a:schemeClr val="tx1"/>
                </a:solidFill>
              </a:rPr>
              <a:t> </a:t>
            </a:r>
            <a:r>
              <a:rPr lang="ro-RO" sz="2400" dirty="0">
                <a:solidFill>
                  <a:schemeClr val="tx1"/>
                </a:solidFill>
              </a:rPr>
              <a:t>listă </a:t>
            </a:r>
            <a:r>
              <a:rPr lang="en-US" sz="2400" dirty="0" err="1">
                <a:solidFill>
                  <a:schemeClr val="tx1"/>
                </a:solidFill>
              </a:rPr>
              <a:t>ierar</a:t>
            </a:r>
            <a:r>
              <a:rPr lang="ro-RO" sz="2400" dirty="0">
                <a:solidFill>
                  <a:schemeClr val="tx1"/>
                </a:solidFill>
              </a:rPr>
              <a:t>h</a:t>
            </a:r>
            <a:r>
              <a:rPr lang="en-US" sz="2400" dirty="0" err="1">
                <a:solidFill>
                  <a:schemeClr val="tx1"/>
                </a:solidFill>
              </a:rPr>
              <a:t>ic</a:t>
            </a:r>
            <a:r>
              <a:rPr lang="ro-RO" sz="2400" dirty="0">
                <a:solidFill>
                  <a:schemeClr val="tx1"/>
                </a:solidFill>
              </a:rPr>
              <a:t>ă</a:t>
            </a:r>
            <a:r>
              <a:rPr lang="en-US" sz="2400" dirty="0">
                <a:solidFill>
                  <a:schemeClr val="tx1"/>
                </a:solidFill>
              </a:rPr>
              <a:t> </a:t>
            </a:r>
            <a:r>
              <a:rPr lang="ro-RO" sz="2400" dirty="0">
                <a:solidFill>
                  <a:schemeClr val="tx1"/>
                </a:solidFill>
              </a:rPr>
              <a:t>a tuturor obiectelor din rețea</a:t>
            </a:r>
          </a:p>
          <a:p>
            <a:pPr algn="just">
              <a:spcAft>
                <a:spcPts val="600"/>
              </a:spcAft>
            </a:pPr>
            <a:r>
              <a:rPr lang="en-US" sz="2400" dirty="0">
                <a:solidFill>
                  <a:schemeClr val="tx1"/>
                </a:solidFill>
              </a:rPr>
              <a:t> (2) </a:t>
            </a:r>
            <a:r>
              <a:rPr lang="ro-RO" sz="2400" dirty="0">
                <a:solidFill>
                  <a:schemeClr val="tx1"/>
                </a:solidFill>
              </a:rPr>
              <a:t>aceea de </a:t>
            </a:r>
            <a:r>
              <a:rPr lang="en-US" sz="2400" dirty="0" err="1">
                <a:solidFill>
                  <a:schemeClr val="tx1"/>
                </a:solidFill>
                <a:highlight>
                  <a:srgbClr val="FFFF00"/>
                </a:highlight>
              </a:rPr>
              <a:t>servic</a:t>
            </a:r>
            <a:r>
              <a:rPr lang="ro-RO" sz="2400" dirty="0">
                <a:solidFill>
                  <a:schemeClr val="tx1"/>
                </a:solidFill>
                <a:highlight>
                  <a:srgbClr val="FFFF00"/>
                </a:highlight>
              </a:rPr>
              <a:t>iu de </a:t>
            </a:r>
            <a:r>
              <a:rPr lang="en-US" sz="2400" dirty="0" err="1">
                <a:solidFill>
                  <a:schemeClr val="tx1"/>
                </a:solidFill>
                <a:highlight>
                  <a:srgbClr val="FFFF00"/>
                </a:highlight>
              </a:rPr>
              <a:t>autenti</a:t>
            </a:r>
            <a:r>
              <a:rPr lang="ro-RO" sz="2400" dirty="0">
                <a:solidFill>
                  <a:schemeClr val="tx1"/>
                </a:solidFill>
                <a:highlight>
                  <a:srgbClr val="FFFF00"/>
                </a:highlight>
              </a:rPr>
              <a:t>fi</a:t>
            </a:r>
            <a:r>
              <a:rPr lang="en-US" sz="2400" dirty="0">
                <a:solidFill>
                  <a:schemeClr val="tx1"/>
                </a:solidFill>
                <a:highlight>
                  <a:srgbClr val="FFFF00"/>
                </a:highlight>
              </a:rPr>
              <a:t>ca</a:t>
            </a:r>
            <a:r>
              <a:rPr lang="ro-RO" sz="2400" dirty="0">
                <a:solidFill>
                  <a:schemeClr val="tx1"/>
                </a:solidFill>
                <a:highlight>
                  <a:srgbClr val="FFFF00"/>
                </a:highlight>
              </a:rPr>
              <a:t>re</a:t>
            </a:r>
            <a:r>
              <a:rPr lang="en-US" sz="2400" dirty="0">
                <a:solidFill>
                  <a:schemeClr val="tx1"/>
                </a:solidFill>
                <a:highlight>
                  <a:srgbClr val="FFFF00"/>
                </a:highlight>
              </a:rPr>
              <a:t> </a:t>
            </a:r>
            <a:r>
              <a:rPr lang="ro-RO" sz="2400" dirty="0">
                <a:solidFill>
                  <a:schemeClr val="tx1"/>
                </a:solidFill>
                <a:highlight>
                  <a:srgbClr val="FFFF00"/>
                </a:highlight>
              </a:rPr>
              <a:t>și</a:t>
            </a:r>
            <a:r>
              <a:rPr lang="en-US" sz="2400" dirty="0">
                <a:solidFill>
                  <a:schemeClr val="tx1"/>
                </a:solidFill>
                <a:highlight>
                  <a:srgbClr val="FFFF00"/>
                </a:highlight>
              </a:rPr>
              <a:t> </a:t>
            </a:r>
            <a:r>
              <a:rPr lang="en-US" sz="2400" dirty="0" err="1">
                <a:solidFill>
                  <a:schemeClr val="tx1"/>
                </a:solidFill>
                <a:highlight>
                  <a:srgbClr val="FFFF00"/>
                </a:highlight>
              </a:rPr>
              <a:t>securit</a:t>
            </a:r>
            <a:r>
              <a:rPr lang="ro-RO" sz="2400" dirty="0">
                <a:solidFill>
                  <a:schemeClr val="tx1"/>
                </a:solidFill>
                <a:highlight>
                  <a:srgbClr val="FFFF00"/>
                </a:highlight>
              </a:rPr>
              <a:t>ate</a:t>
            </a:r>
            <a:r>
              <a:rPr lang="en-US" sz="2400" dirty="0">
                <a:solidFill>
                  <a:schemeClr val="tx1"/>
                </a:solidFill>
                <a:highlight>
                  <a:srgbClr val="FFFF00"/>
                </a:highlight>
              </a:rPr>
              <a:t> </a:t>
            </a:r>
            <a:r>
              <a:rPr lang="ro-RO" sz="2400" dirty="0">
                <a:solidFill>
                  <a:schemeClr val="tx1"/>
                </a:solidFill>
              </a:rPr>
              <a:t>prin care se </a:t>
            </a:r>
            <a:r>
              <a:rPr lang="en-US" sz="2400" dirty="0">
                <a:solidFill>
                  <a:schemeClr val="tx1"/>
                </a:solidFill>
              </a:rPr>
              <a:t> control</a:t>
            </a:r>
            <a:r>
              <a:rPr lang="ro-RO" sz="2400" dirty="0">
                <a:solidFill>
                  <a:schemeClr val="tx1"/>
                </a:solidFill>
              </a:rPr>
              <a:t>ează</a:t>
            </a:r>
            <a:r>
              <a:rPr lang="en-US" sz="2400" dirty="0">
                <a:solidFill>
                  <a:schemeClr val="tx1"/>
                </a:solidFill>
              </a:rPr>
              <a:t> </a:t>
            </a:r>
            <a:r>
              <a:rPr lang="ro-RO" sz="2400" dirty="0">
                <a:solidFill>
                  <a:schemeClr val="tx1"/>
                </a:solidFill>
              </a:rPr>
              <a:t>și se asigură acces la </a:t>
            </a:r>
            <a:r>
              <a:rPr lang="en-US" sz="2400" dirty="0" err="1">
                <a:solidFill>
                  <a:schemeClr val="tx1"/>
                </a:solidFill>
              </a:rPr>
              <a:t>resur</a:t>
            </a:r>
            <a:r>
              <a:rPr lang="ro-RO" sz="2400" dirty="0">
                <a:solidFill>
                  <a:schemeClr val="tx1"/>
                </a:solidFill>
              </a:rPr>
              <a:t>sele rețelei</a:t>
            </a:r>
            <a:r>
              <a:rPr lang="en-US" sz="2400" dirty="0">
                <a:solidFill>
                  <a:schemeClr val="tx1"/>
                </a:solidFill>
              </a:rPr>
              <a:t>.</a:t>
            </a:r>
          </a:p>
          <a:p>
            <a:pPr algn="just">
              <a:spcAft>
                <a:spcPts val="600"/>
              </a:spcAft>
            </a:pPr>
            <a:r>
              <a:rPr lang="ro-RO" sz="2400" dirty="0">
                <a:solidFill>
                  <a:schemeClr val="tx1"/>
                </a:solidFill>
              </a:rPr>
              <a:t>Aceste două </a:t>
            </a:r>
            <a:r>
              <a:rPr lang="en-US" sz="2400" dirty="0" err="1">
                <a:solidFill>
                  <a:schemeClr val="tx1"/>
                </a:solidFill>
              </a:rPr>
              <a:t>rol</a:t>
            </a:r>
            <a:r>
              <a:rPr lang="ro-RO" sz="2400" dirty="0">
                <a:solidFill>
                  <a:schemeClr val="tx1"/>
                </a:solidFill>
              </a:rPr>
              <a:t>uri</a:t>
            </a:r>
            <a:r>
              <a:rPr lang="en-US" sz="2400" dirty="0">
                <a:solidFill>
                  <a:schemeClr val="tx1"/>
                </a:solidFill>
              </a:rPr>
              <a:t> </a:t>
            </a:r>
            <a:r>
              <a:rPr lang="ro-RO" sz="2400" dirty="0">
                <a:solidFill>
                  <a:schemeClr val="tx1"/>
                </a:solidFill>
              </a:rPr>
              <a:t>sunt </a:t>
            </a:r>
            <a:r>
              <a:rPr lang="en-US" sz="2400" dirty="0" err="1">
                <a:solidFill>
                  <a:schemeClr val="tx1"/>
                </a:solidFill>
              </a:rPr>
              <a:t>dife</a:t>
            </a:r>
            <a:r>
              <a:rPr lang="ro-RO" sz="2400" dirty="0">
                <a:solidFill>
                  <a:schemeClr val="tx1"/>
                </a:solidFill>
              </a:rPr>
              <a:t>rite</a:t>
            </a:r>
            <a:r>
              <a:rPr lang="en-US" sz="2400" dirty="0">
                <a:solidFill>
                  <a:schemeClr val="tx1"/>
                </a:solidFill>
              </a:rPr>
              <a:t> </a:t>
            </a:r>
            <a:r>
              <a:rPr lang="ro-RO" sz="2400" dirty="0">
                <a:solidFill>
                  <a:schemeClr val="tx1"/>
                </a:solidFill>
              </a:rPr>
              <a:t>ca</a:t>
            </a:r>
            <a:r>
              <a:rPr lang="en-US" sz="2400" dirty="0">
                <a:solidFill>
                  <a:schemeClr val="tx1"/>
                </a:solidFill>
              </a:rPr>
              <a:t> </a:t>
            </a:r>
            <a:r>
              <a:rPr lang="en-US" sz="2400" dirty="0" err="1">
                <a:solidFill>
                  <a:schemeClr val="tx1"/>
                </a:solidFill>
              </a:rPr>
              <a:t>natur</a:t>
            </a:r>
            <a:r>
              <a:rPr lang="ro-RO" sz="2400" dirty="0">
                <a:solidFill>
                  <a:schemeClr val="tx1"/>
                </a:solidFill>
              </a:rPr>
              <a:t>ă</a:t>
            </a:r>
            <a:r>
              <a:rPr lang="en-US" sz="2400" dirty="0">
                <a:solidFill>
                  <a:schemeClr val="tx1"/>
                </a:solidFill>
              </a:rPr>
              <a:t> </a:t>
            </a:r>
            <a:r>
              <a:rPr lang="ro-RO" sz="2400" dirty="0">
                <a:solidFill>
                  <a:schemeClr val="tx1"/>
                </a:solidFill>
              </a:rPr>
              <a:t>și țintă</a:t>
            </a:r>
            <a:r>
              <a:rPr lang="en-US" sz="2400" dirty="0">
                <a:solidFill>
                  <a:schemeClr val="tx1"/>
                </a:solidFill>
              </a:rPr>
              <a:t>, </a:t>
            </a:r>
            <a:r>
              <a:rPr lang="ro-RO" sz="2400" dirty="0">
                <a:solidFill>
                  <a:schemeClr val="tx1"/>
                </a:solidFill>
              </a:rPr>
              <a:t>dar</a:t>
            </a:r>
            <a:r>
              <a:rPr lang="en-US" sz="2400" dirty="0">
                <a:solidFill>
                  <a:schemeClr val="tx1"/>
                </a:solidFill>
              </a:rPr>
              <a:t> </a:t>
            </a:r>
            <a:r>
              <a:rPr lang="ro-RO" sz="2400" dirty="0">
                <a:solidFill>
                  <a:schemeClr val="tx1"/>
                </a:solidFill>
              </a:rPr>
              <a:t>combinate</a:t>
            </a:r>
            <a:r>
              <a:rPr lang="en-US" sz="2400" dirty="0">
                <a:solidFill>
                  <a:schemeClr val="tx1"/>
                </a:solidFill>
              </a:rPr>
              <a:t> </a:t>
            </a:r>
            <a:r>
              <a:rPr lang="ro-RO" sz="2400" dirty="0">
                <a:solidFill>
                  <a:schemeClr val="tx1"/>
                </a:solidFill>
              </a:rPr>
              <a:t>împreună ușurează accesul userilor în rețea (de exemplu folosește o singură parolă și un singur nume pentru a accesa orice resurse din rețea la care are dreptul) și totodată ușurează și munca administratorului. </a:t>
            </a:r>
            <a:endParaRPr lang="en-US" sz="2400" dirty="0">
              <a:solidFill>
                <a:schemeClr val="tx1"/>
              </a:solidFill>
            </a:endParaRPr>
          </a:p>
          <a:p>
            <a:pPr algn="just">
              <a:spcAft>
                <a:spcPts val="600"/>
              </a:spcAft>
            </a:pPr>
            <a:r>
              <a:rPr lang="en-US" sz="2400" dirty="0">
                <a:solidFill>
                  <a:schemeClr val="tx1"/>
                </a:solidFill>
              </a:rPr>
              <a:t>Windows Server 2008 AD </a:t>
            </a:r>
            <a:r>
              <a:rPr lang="ro-RO" sz="2400" dirty="0">
                <a:solidFill>
                  <a:schemeClr val="tx1"/>
                </a:solidFill>
              </a:rPr>
              <a:t>este un </a:t>
            </a:r>
            <a:r>
              <a:rPr lang="en-US" sz="2400" dirty="0" err="1">
                <a:solidFill>
                  <a:schemeClr val="tx1"/>
                </a:solidFill>
              </a:rPr>
              <a:t>servic</a:t>
            </a:r>
            <a:r>
              <a:rPr lang="ro-RO" sz="2400" dirty="0">
                <a:solidFill>
                  <a:schemeClr val="tx1"/>
                </a:solidFill>
              </a:rPr>
              <a:t>iu de </a:t>
            </a:r>
            <a:r>
              <a:rPr lang="en-US" sz="2400" dirty="0" err="1">
                <a:solidFill>
                  <a:schemeClr val="tx1"/>
                </a:solidFill>
              </a:rPr>
              <a:t>directo</a:t>
            </a:r>
            <a:r>
              <a:rPr lang="ro-RO" sz="2400" dirty="0">
                <a:solidFill>
                  <a:schemeClr val="tx1"/>
                </a:solidFill>
              </a:rPr>
              <a:t>are</a:t>
            </a:r>
            <a:r>
              <a:rPr lang="en-US" sz="2400" dirty="0">
                <a:solidFill>
                  <a:schemeClr val="tx1"/>
                </a:solidFill>
              </a:rPr>
              <a:t> </a:t>
            </a:r>
            <a:r>
              <a:rPr lang="en-US" sz="2400" dirty="0" err="1">
                <a:solidFill>
                  <a:schemeClr val="tx1"/>
                </a:solidFill>
              </a:rPr>
              <a:t>integrat</a:t>
            </a:r>
            <a:r>
              <a:rPr lang="en-US" sz="2400" dirty="0">
                <a:solidFill>
                  <a:schemeClr val="tx1"/>
                </a:solidFill>
              </a:rPr>
              <a:t> </a:t>
            </a:r>
            <a:r>
              <a:rPr lang="ro-RO" sz="2400" dirty="0">
                <a:solidFill>
                  <a:schemeClr val="tx1"/>
                </a:solidFill>
              </a:rPr>
              <a:t>cu</a:t>
            </a:r>
            <a:r>
              <a:rPr lang="en-US" sz="2400" dirty="0">
                <a:solidFill>
                  <a:schemeClr val="tx1"/>
                </a:solidFill>
              </a:rPr>
              <a:t> DNS</a:t>
            </a:r>
            <a:r>
              <a:rPr lang="ro-RO" sz="2400" dirty="0">
                <a:solidFill>
                  <a:schemeClr val="tx1"/>
                </a:solidFill>
              </a:rPr>
              <a:t> și</a:t>
            </a:r>
            <a:r>
              <a:rPr lang="en-US" sz="2400" dirty="0">
                <a:solidFill>
                  <a:schemeClr val="tx1"/>
                </a:solidFill>
              </a:rPr>
              <a:t> </a:t>
            </a:r>
            <a:r>
              <a:rPr lang="en-US" sz="2400" dirty="0" err="1">
                <a:solidFill>
                  <a:schemeClr val="tx1"/>
                </a:solidFill>
              </a:rPr>
              <a:t>servic</a:t>
            </a:r>
            <a:r>
              <a:rPr lang="ro-RO" sz="2400" dirty="0">
                <a:solidFill>
                  <a:schemeClr val="tx1"/>
                </a:solidFill>
              </a:rPr>
              <a:t>iul de </a:t>
            </a:r>
            <a:r>
              <a:rPr lang="en-US" sz="2400" dirty="0" err="1">
                <a:solidFill>
                  <a:schemeClr val="tx1"/>
                </a:solidFill>
              </a:rPr>
              <a:t>autenti</a:t>
            </a:r>
            <a:r>
              <a:rPr lang="ro-RO" sz="2400" dirty="0">
                <a:solidFill>
                  <a:schemeClr val="tx1"/>
                </a:solidFill>
              </a:rPr>
              <a:t>ficare useri. </a:t>
            </a:r>
            <a:r>
              <a:rPr lang="en-US" sz="2400" dirty="0">
                <a:solidFill>
                  <a:schemeClr val="tx1"/>
                </a:solidFill>
              </a:rPr>
              <a:t> </a:t>
            </a:r>
          </a:p>
          <a:p>
            <a:pPr marL="457200" indent="-457200" algn="just">
              <a:spcAft>
                <a:spcPts val="600"/>
              </a:spcAft>
              <a:buFont typeface="Arial" pitchFamily="34" charset="0"/>
              <a:buChar char="•"/>
            </a:pPr>
            <a:endParaRPr lang="ro-RO" sz="2400" dirty="0">
              <a:solidFill>
                <a:schemeClr val="tx1"/>
              </a:solidFill>
            </a:endParaRPr>
          </a:p>
        </p:txBody>
      </p:sp>
    </p:spTree>
    <p:extLst>
      <p:ext uri="{BB962C8B-B14F-4D97-AF65-F5344CB8AC3E}">
        <p14:creationId xmlns:p14="http://schemas.microsoft.com/office/powerpoint/2010/main" val="481895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426" y="304799"/>
            <a:ext cx="7772400" cy="483969"/>
          </a:xfrm>
        </p:spPr>
        <p:txBody>
          <a:bodyPr>
            <a:normAutofit/>
          </a:bodyPr>
          <a:lstStyle/>
          <a:p>
            <a:r>
              <a:rPr lang="ro-RO" sz="2000" dirty="0">
                <a:solidFill>
                  <a:srgbClr val="000099"/>
                </a:solidFill>
                <a:latin typeface="Arial" charset="0"/>
              </a:rPr>
              <a:t>Schema obiectului user account</a:t>
            </a:r>
            <a:endParaRPr lang="en-US" sz="20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endParaRPr lang="ro-RO" sz="18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grpSp>
        <p:nvGrpSpPr>
          <p:cNvPr id="4" name="Group 27"/>
          <p:cNvGrpSpPr>
            <a:grpSpLocks/>
          </p:cNvGrpSpPr>
          <p:nvPr/>
        </p:nvGrpSpPr>
        <p:grpSpPr bwMode="auto">
          <a:xfrm>
            <a:off x="913479" y="999980"/>
            <a:ext cx="7970519" cy="5607537"/>
            <a:chOff x="533400" y="838200"/>
            <a:chExt cx="6983693" cy="5333999"/>
          </a:xfrm>
        </p:grpSpPr>
        <p:sp>
          <p:nvSpPr>
            <p:cNvPr id="5" name="Rounded Rectangle 4"/>
            <p:cNvSpPr/>
            <p:nvPr/>
          </p:nvSpPr>
          <p:spPr bwMode="auto">
            <a:xfrm>
              <a:off x="3447787" y="838200"/>
              <a:ext cx="1828800" cy="381000"/>
            </a:xfrm>
            <a:prstGeom prst="roundRect">
              <a:avLst/>
            </a:prstGeom>
            <a:solidFill>
              <a:schemeClr val="bg1">
                <a:lumMod val="85000"/>
              </a:schemeClr>
            </a:solidFill>
            <a:ln w="28575" cap="flat" cmpd="sng" algn="ctr">
              <a:solidFill>
                <a:srgbClr val="FF0000"/>
              </a:solidFill>
              <a:prstDash val="solid"/>
              <a:round/>
              <a:headEnd type="triangle" w="med" len="med"/>
              <a:tailEnd type="none" w="med" len="med"/>
            </a:ln>
            <a:effectLst/>
          </p:spPr>
          <p:txBody>
            <a:bodyPr anchor="ctr"/>
            <a:lstStyle/>
            <a:p>
              <a:pPr>
                <a:defRPr/>
              </a:pPr>
              <a:r>
                <a:rPr lang="en-US" dirty="0"/>
                <a:t>Active Directory</a:t>
              </a:r>
            </a:p>
          </p:txBody>
        </p:sp>
        <p:sp>
          <p:nvSpPr>
            <p:cNvPr id="6" name="Down Arrow 5"/>
            <p:cNvSpPr/>
            <p:nvPr/>
          </p:nvSpPr>
          <p:spPr bwMode="auto">
            <a:xfrm>
              <a:off x="4125867" y="1219200"/>
              <a:ext cx="282665" cy="457200"/>
            </a:xfrm>
            <a:prstGeom prst="downArrow">
              <a:avLst/>
            </a:prstGeom>
            <a:solidFill>
              <a:schemeClr val="bg1">
                <a:lumMod val="85000"/>
              </a:schemeClr>
            </a:solidFill>
            <a:ln w="28575" cap="flat" cmpd="sng" algn="ctr">
              <a:solidFill>
                <a:srgbClr val="FF0000"/>
              </a:solidFill>
              <a:prstDash val="solid"/>
              <a:round/>
              <a:headEnd type="triangle" w="med" len="med"/>
              <a:tailEnd type="none" w="med" len="med"/>
            </a:ln>
            <a:effectLst/>
          </p:spPr>
          <p:txBody>
            <a:bodyPr anchor="ctr"/>
            <a:lstStyle/>
            <a:p>
              <a:pPr>
                <a:defRPr/>
              </a:pPr>
              <a:endParaRPr lang="en-US" dirty="0"/>
            </a:p>
          </p:txBody>
        </p:sp>
        <p:sp>
          <p:nvSpPr>
            <p:cNvPr id="7" name="Rounded Rectangle 6"/>
            <p:cNvSpPr/>
            <p:nvPr/>
          </p:nvSpPr>
          <p:spPr bwMode="auto">
            <a:xfrm>
              <a:off x="887694" y="1720076"/>
              <a:ext cx="1295400" cy="381000"/>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dirty="0"/>
                <a:t>User Account</a:t>
              </a:r>
            </a:p>
          </p:txBody>
        </p:sp>
        <p:sp>
          <p:nvSpPr>
            <p:cNvPr id="8" name="Rounded Rectangle 7"/>
            <p:cNvSpPr/>
            <p:nvPr/>
          </p:nvSpPr>
          <p:spPr bwMode="auto">
            <a:xfrm>
              <a:off x="2854733" y="1720076"/>
              <a:ext cx="1295400" cy="381000"/>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dirty="0"/>
                <a:t>Computer</a:t>
              </a:r>
            </a:p>
          </p:txBody>
        </p:sp>
        <p:sp>
          <p:nvSpPr>
            <p:cNvPr id="9" name="Rounded Rectangle 8"/>
            <p:cNvSpPr/>
            <p:nvPr/>
          </p:nvSpPr>
          <p:spPr bwMode="auto">
            <a:xfrm>
              <a:off x="4549865" y="1761264"/>
              <a:ext cx="1295400" cy="381000"/>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dirty="0"/>
                <a:t>Printer</a:t>
              </a:r>
            </a:p>
          </p:txBody>
        </p:sp>
        <p:sp>
          <p:nvSpPr>
            <p:cNvPr id="10" name="Rounded Rectangle 9"/>
            <p:cNvSpPr/>
            <p:nvPr/>
          </p:nvSpPr>
          <p:spPr bwMode="auto">
            <a:xfrm>
              <a:off x="6221693" y="1758176"/>
              <a:ext cx="1295400" cy="381000"/>
            </a:xfrm>
            <a:prstGeom prst="roundRect">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r>
                <a:rPr lang="en-US" dirty="0"/>
                <a:t>Domain</a:t>
              </a:r>
            </a:p>
          </p:txBody>
        </p:sp>
        <p:sp>
          <p:nvSpPr>
            <p:cNvPr id="11" name="Down Arrow 10"/>
            <p:cNvSpPr/>
            <p:nvPr/>
          </p:nvSpPr>
          <p:spPr bwMode="auto">
            <a:xfrm>
              <a:off x="1267242" y="2142262"/>
              <a:ext cx="332958" cy="225512"/>
            </a:xfrm>
            <a:prstGeom prst="downArrow">
              <a:avLst/>
            </a:prstGeom>
            <a:solidFill>
              <a:schemeClr val="bg1">
                <a:lumMod val="85000"/>
              </a:schemeClr>
            </a:solidFill>
            <a:ln w="28575" cap="flat" cmpd="sng" algn="ctr">
              <a:solidFill>
                <a:srgbClr val="000099"/>
              </a:solidFill>
              <a:prstDash val="solid"/>
              <a:round/>
              <a:headEnd type="triangle" w="med" len="med"/>
              <a:tailEnd type="none" w="med" len="med"/>
            </a:ln>
            <a:effectLst/>
          </p:spPr>
          <p:txBody>
            <a:bodyPr anchor="ctr"/>
            <a:lstStyle/>
            <a:p>
              <a:pPr>
                <a:defRPr/>
              </a:pPr>
              <a:endParaRPr lang="en-US" dirty="0"/>
            </a:p>
          </p:txBody>
        </p:sp>
        <p:sp>
          <p:nvSpPr>
            <p:cNvPr id="12" name="Rectangle 11"/>
            <p:cNvSpPr/>
            <p:nvPr/>
          </p:nvSpPr>
          <p:spPr bwMode="auto">
            <a:xfrm>
              <a:off x="533400" y="2362200"/>
              <a:ext cx="2133600" cy="1524794"/>
            </a:xfrm>
            <a:prstGeom prst="rect">
              <a:avLst/>
            </a:prstGeom>
            <a:solidFill>
              <a:schemeClr val="bg1">
                <a:lumMod val="85000"/>
              </a:schemeClr>
            </a:solidFill>
            <a:ln w="28575" cap="flat" cmpd="sng" algn="ctr">
              <a:solidFill>
                <a:srgbClr val="009900"/>
              </a:solidFill>
              <a:prstDash val="solid"/>
              <a:round/>
              <a:headEnd type="triangle" w="med" len="med"/>
              <a:tailEnd type="none" w="med" len="med"/>
            </a:ln>
            <a:effectLst/>
          </p:spPr>
          <p:txBody>
            <a:bodyPr anchor="ctr"/>
            <a:lstStyle/>
            <a:p>
              <a:pPr algn="l">
                <a:defRPr/>
              </a:pPr>
              <a:r>
                <a:rPr lang="en-US" sz="1600" dirty="0"/>
                <a:t>Object name</a:t>
              </a:r>
            </a:p>
            <a:p>
              <a:pPr algn="l">
                <a:defRPr/>
              </a:pPr>
              <a:r>
                <a:rPr lang="en-US" sz="1600" dirty="0"/>
                <a:t>GUID</a:t>
              </a:r>
            </a:p>
            <a:p>
              <a:pPr algn="l">
                <a:defRPr/>
              </a:pPr>
              <a:r>
                <a:rPr lang="en-US" sz="1600" dirty="0"/>
                <a:t>Required Attributes</a:t>
              </a:r>
            </a:p>
            <a:p>
              <a:pPr algn="l">
                <a:defRPr/>
              </a:pPr>
              <a:r>
                <a:rPr lang="en-US" sz="1600" dirty="0"/>
                <a:t>Optional Attributes</a:t>
              </a:r>
            </a:p>
            <a:p>
              <a:pPr algn="l">
                <a:defRPr/>
              </a:pPr>
              <a:r>
                <a:rPr lang="en-US" sz="1600" dirty="0"/>
                <a:t>Syntax</a:t>
              </a:r>
            </a:p>
            <a:p>
              <a:pPr algn="l">
                <a:defRPr/>
              </a:pPr>
              <a:r>
                <a:rPr lang="en-US" sz="1600" dirty="0"/>
                <a:t>Parent Relationships</a:t>
              </a:r>
            </a:p>
          </p:txBody>
        </p:sp>
        <p:sp>
          <p:nvSpPr>
            <p:cNvPr id="13" name="Rectangle 12"/>
            <p:cNvSpPr/>
            <p:nvPr/>
          </p:nvSpPr>
          <p:spPr bwMode="auto">
            <a:xfrm>
              <a:off x="2857500" y="3505200"/>
              <a:ext cx="2133600" cy="1144859"/>
            </a:xfrm>
            <a:prstGeom prst="rect">
              <a:avLst/>
            </a:prstGeom>
            <a:solidFill>
              <a:schemeClr val="bg1">
                <a:lumMod val="85000"/>
              </a:schemeClr>
            </a:solidFill>
            <a:ln w="28575" cap="flat" cmpd="sng" algn="ctr">
              <a:solidFill>
                <a:srgbClr val="009900"/>
              </a:solidFill>
              <a:prstDash val="solid"/>
              <a:round/>
              <a:headEnd type="triangle" w="med" len="med"/>
              <a:tailEnd type="none" w="med" len="med"/>
            </a:ln>
            <a:effectLst/>
          </p:spPr>
          <p:txBody>
            <a:bodyPr anchor="ctr"/>
            <a:lstStyle/>
            <a:p>
              <a:pPr algn="l">
                <a:defRPr/>
              </a:pPr>
              <a:r>
                <a:rPr lang="en-US" sz="1600" dirty="0"/>
                <a:t>Logon name</a:t>
              </a:r>
            </a:p>
            <a:p>
              <a:pPr algn="l">
                <a:defRPr/>
              </a:pPr>
              <a:r>
                <a:rPr lang="en-US" sz="1600" dirty="0"/>
                <a:t>User’s full name</a:t>
              </a:r>
            </a:p>
            <a:p>
              <a:pPr algn="l">
                <a:defRPr/>
              </a:pPr>
              <a:r>
                <a:rPr lang="en-US" sz="1600" dirty="0"/>
                <a:t>Password</a:t>
              </a:r>
            </a:p>
            <a:p>
              <a:pPr algn="l">
                <a:defRPr/>
              </a:pPr>
              <a:r>
                <a:rPr lang="en-US" sz="1600" dirty="0"/>
                <a:t>Domain</a:t>
              </a:r>
            </a:p>
          </p:txBody>
        </p:sp>
        <p:sp>
          <p:nvSpPr>
            <p:cNvPr id="14" name="Rectangle 13"/>
            <p:cNvSpPr/>
            <p:nvPr/>
          </p:nvSpPr>
          <p:spPr bwMode="auto">
            <a:xfrm>
              <a:off x="2868958" y="4795024"/>
              <a:ext cx="2133600" cy="1232210"/>
            </a:xfrm>
            <a:prstGeom prst="rect">
              <a:avLst/>
            </a:prstGeom>
            <a:solidFill>
              <a:schemeClr val="bg1">
                <a:lumMod val="85000"/>
              </a:schemeClr>
            </a:solidFill>
            <a:ln w="28575" cap="flat" cmpd="sng" algn="ctr">
              <a:solidFill>
                <a:srgbClr val="009900"/>
              </a:solidFill>
              <a:prstDash val="solid"/>
              <a:round/>
              <a:headEnd type="triangle" w="med" len="med"/>
              <a:tailEnd type="none" w="med" len="med"/>
            </a:ln>
            <a:effectLst/>
          </p:spPr>
          <p:txBody>
            <a:bodyPr anchor="ctr"/>
            <a:lstStyle/>
            <a:p>
              <a:pPr algn="l">
                <a:defRPr/>
              </a:pPr>
              <a:r>
                <a:rPr lang="en-US" sz="1600" dirty="0"/>
                <a:t>Account description</a:t>
              </a:r>
            </a:p>
            <a:p>
              <a:pPr algn="l">
                <a:defRPr/>
              </a:pPr>
              <a:r>
                <a:rPr lang="en-US" sz="1600" dirty="0"/>
                <a:t>Office number</a:t>
              </a:r>
            </a:p>
            <a:p>
              <a:pPr algn="l">
                <a:defRPr/>
              </a:pPr>
              <a:r>
                <a:rPr lang="en-US" sz="1600" dirty="0"/>
                <a:t>Telephone number</a:t>
              </a:r>
            </a:p>
            <a:p>
              <a:pPr algn="l">
                <a:defRPr/>
              </a:pPr>
              <a:r>
                <a:rPr lang="en-US" sz="1600" dirty="0"/>
                <a:t>E-mail address</a:t>
              </a:r>
            </a:p>
            <a:p>
              <a:pPr algn="l">
                <a:defRPr/>
              </a:pPr>
              <a:r>
                <a:rPr lang="en-US" sz="1600" dirty="0"/>
                <a:t>Web page</a:t>
              </a:r>
            </a:p>
          </p:txBody>
        </p:sp>
        <p:cxnSp>
          <p:nvCxnSpPr>
            <p:cNvPr id="15" name="Straight Connector 16"/>
            <p:cNvCxnSpPr>
              <a:cxnSpLocks noChangeShapeType="1"/>
            </p:cNvCxnSpPr>
            <p:nvPr/>
          </p:nvCxnSpPr>
          <p:spPr bwMode="auto">
            <a:xfrm flipV="1">
              <a:off x="2402840" y="2971800"/>
              <a:ext cx="1178559" cy="794"/>
            </a:xfrm>
            <a:prstGeom prst="line">
              <a:avLst/>
            </a:prstGeom>
            <a:noFill/>
            <a:ln w="12700" algn="ctr">
              <a:solidFill>
                <a:schemeClr val="tx1"/>
              </a:solidFill>
              <a:round/>
              <a:headEnd/>
              <a:tailEnd type="none" w="lg" len="med"/>
            </a:ln>
          </p:spPr>
        </p:cxnSp>
        <p:cxnSp>
          <p:nvCxnSpPr>
            <p:cNvPr id="16" name="Straight Arrow Connector 18"/>
            <p:cNvCxnSpPr>
              <a:cxnSpLocks noChangeShapeType="1"/>
            </p:cNvCxnSpPr>
            <p:nvPr/>
          </p:nvCxnSpPr>
          <p:spPr bwMode="auto">
            <a:xfrm>
              <a:off x="3582194" y="2972594"/>
              <a:ext cx="0" cy="685006"/>
            </a:xfrm>
            <a:prstGeom prst="straightConnector1">
              <a:avLst/>
            </a:prstGeom>
            <a:noFill/>
            <a:ln w="12700" algn="ctr">
              <a:solidFill>
                <a:schemeClr val="tx1"/>
              </a:solidFill>
              <a:round/>
              <a:headEnd/>
              <a:tailEnd type="triangle" w="lg" len="med"/>
            </a:ln>
          </p:spPr>
        </p:cxnSp>
        <p:cxnSp>
          <p:nvCxnSpPr>
            <p:cNvPr id="17" name="Straight Connector 20"/>
            <p:cNvCxnSpPr>
              <a:cxnSpLocks noChangeShapeType="1"/>
            </p:cNvCxnSpPr>
            <p:nvPr/>
          </p:nvCxnSpPr>
          <p:spPr bwMode="auto">
            <a:xfrm>
              <a:off x="2209800" y="3200400"/>
              <a:ext cx="2971800" cy="0"/>
            </a:xfrm>
            <a:prstGeom prst="line">
              <a:avLst/>
            </a:prstGeom>
            <a:noFill/>
            <a:ln w="12700" algn="ctr">
              <a:solidFill>
                <a:srgbClr val="C00000"/>
              </a:solidFill>
              <a:round/>
              <a:headEnd/>
              <a:tailEnd type="none" w="lg" len="med"/>
            </a:ln>
          </p:spPr>
        </p:cxnSp>
        <p:cxnSp>
          <p:nvCxnSpPr>
            <p:cNvPr id="18" name="Straight Connector 22"/>
            <p:cNvCxnSpPr>
              <a:cxnSpLocks noChangeShapeType="1"/>
            </p:cNvCxnSpPr>
            <p:nvPr/>
          </p:nvCxnSpPr>
          <p:spPr bwMode="auto">
            <a:xfrm rot="5400000">
              <a:off x="4152900" y="4229100"/>
              <a:ext cx="2057400" cy="0"/>
            </a:xfrm>
            <a:prstGeom prst="line">
              <a:avLst/>
            </a:prstGeom>
            <a:noFill/>
            <a:ln w="12700" algn="ctr">
              <a:solidFill>
                <a:srgbClr val="C00000"/>
              </a:solidFill>
              <a:round/>
              <a:headEnd/>
              <a:tailEnd type="none" w="lg" len="med"/>
            </a:ln>
          </p:spPr>
        </p:cxnSp>
        <p:cxnSp>
          <p:nvCxnSpPr>
            <p:cNvPr id="19" name="Straight Arrow Connector 24"/>
            <p:cNvCxnSpPr>
              <a:cxnSpLocks noChangeShapeType="1"/>
            </p:cNvCxnSpPr>
            <p:nvPr/>
          </p:nvCxnSpPr>
          <p:spPr bwMode="auto">
            <a:xfrm rot="10800000">
              <a:off x="4953000" y="5257800"/>
              <a:ext cx="228600" cy="1588"/>
            </a:xfrm>
            <a:prstGeom prst="straightConnector1">
              <a:avLst/>
            </a:prstGeom>
            <a:noFill/>
            <a:ln w="12700" algn="ctr">
              <a:solidFill>
                <a:srgbClr val="C00000"/>
              </a:solidFill>
              <a:round/>
              <a:headEnd/>
              <a:tailEnd type="triangle" w="lg" len="med"/>
            </a:ln>
          </p:spPr>
        </p:cxnSp>
        <p:sp>
          <p:nvSpPr>
            <p:cNvPr id="20" name="Right Brace 25"/>
            <p:cNvSpPr>
              <a:spLocks/>
            </p:cNvSpPr>
            <p:nvPr/>
          </p:nvSpPr>
          <p:spPr bwMode="auto">
            <a:xfrm>
              <a:off x="5257800" y="2367775"/>
              <a:ext cx="762000" cy="3804424"/>
            </a:xfrm>
            <a:prstGeom prst="rightBrace">
              <a:avLst>
                <a:gd name="adj1" fmla="val 60914"/>
                <a:gd name="adj2" fmla="val 50000"/>
              </a:avLst>
            </a:prstGeom>
            <a:solidFill>
              <a:srgbClr val="FFFFFF"/>
            </a:solidFill>
            <a:ln w="12700" algn="ctr">
              <a:solidFill>
                <a:schemeClr val="tx1"/>
              </a:solidFill>
              <a:round/>
              <a:headEnd/>
              <a:tailEnd type="none" w="lg" len="med"/>
            </a:ln>
          </p:spPr>
          <p:txBody>
            <a:bodyPr anchor="ctr"/>
            <a:lstStyle/>
            <a:p>
              <a:endParaRPr lang="en-US"/>
            </a:p>
          </p:txBody>
        </p:sp>
        <p:sp>
          <p:nvSpPr>
            <p:cNvPr id="21" name="Rounded Rectangle 26"/>
            <p:cNvSpPr>
              <a:spLocks noChangeArrowheads="1"/>
            </p:cNvSpPr>
            <p:nvPr/>
          </p:nvSpPr>
          <p:spPr bwMode="auto">
            <a:xfrm>
              <a:off x="6096000" y="3962400"/>
              <a:ext cx="1295400" cy="381000"/>
            </a:xfrm>
            <a:prstGeom prst="roundRect">
              <a:avLst>
                <a:gd name="adj" fmla="val 16667"/>
              </a:avLst>
            </a:prstGeom>
            <a:noFill/>
            <a:ln w="28575" algn="ctr">
              <a:noFill/>
              <a:round/>
              <a:headEnd type="triangle" w="med" len="med"/>
              <a:tailEnd/>
            </a:ln>
          </p:spPr>
          <p:txBody>
            <a:bodyPr anchor="ctr"/>
            <a:lstStyle/>
            <a:p>
              <a:r>
                <a:rPr lang="en-US" sz="1800"/>
                <a:t>A schema</a:t>
              </a:r>
            </a:p>
          </p:txBody>
        </p:sp>
      </p:grpSp>
    </p:spTree>
    <p:extLst>
      <p:ext uri="{BB962C8B-B14F-4D97-AF65-F5344CB8AC3E}">
        <p14:creationId xmlns:p14="http://schemas.microsoft.com/office/powerpoint/2010/main" val="2438534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400" b="1" dirty="0">
                <a:solidFill>
                  <a:schemeClr val="tx2">
                    <a:lumMod val="60000"/>
                    <a:lumOff val="40000"/>
                  </a:schemeClr>
                </a:solidFill>
                <a:latin typeface="Times New Roman" pitchFamily="18" charset="0"/>
                <a:cs typeface="Times New Roman" pitchFamily="18" charset="0"/>
              </a:rPr>
              <a:t>Catalogul global </a:t>
            </a:r>
            <a:r>
              <a:rPr lang="ro-RO" sz="2400" b="1" dirty="0">
                <a:solidFill>
                  <a:schemeClr val="tx1"/>
                </a:solidFill>
                <a:latin typeface="Times New Roman" pitchFamily="18" charset="0"/>
                <a:cs typeface="Times New Roman" pitchFamily="18" charset="0"/>
              </a:rPr>
              <a:t>stochează</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informații despre fiecare obiect din forest.</a:t>
            </a:r>
          </a:p>
          <a:p>
            <a:pPr algn="just">
              <a:spcAft>
                <a:spcPts val="600"/>
              </a:spcAft>
            </a:pPr>
            <a:r>
              <a:rPr lang="ro-RO" sz="2400" dirty="0">
                <a:solidFill>
                  <a:schemeClr val="tx1"/>
                </a:solidFill>
                <a:latin typeface="Times New Roman" pitchFamily="18" charset="0"/>
                <a:cs typeface="Times New Roman" pitchFamily="18" charset="0"/>
              </a:rPr>
              <a:t>Primul DC configurat într-un forest devine server catalog global. </a:t>
            </a:r>
          </a:p>
          <a:p>
            <a:pPr algn="just">
              <a:spcAft>
                <a:spcPts val="600"/>
              </a:spcAft>
            </a:pPr>
            <a:r>
              <a:rPr lang="ro-RO" sz="2400" dirty="0">
                <a:solidFill>
                  <a:schemeClr val="tx1"/>
                </a:solidFill>
                <a:latin typeface="Times New Roman" pitchFamily="18" charset="0"/>
                <a:cs typeface="Times New Roman" pitchFamily="18" charset="0"/>
              </a:rPr>
              <a:t>Serverul catalog global va stoca o replică totală a fiecărui obiect din propriul su domeniu și o replică parțială a fiecărui obiect cu domeniul său din forest.</a:t>
            </a:r>
          </a:p>
          <a:p>
            <a:pPr algn="just">
              <a:spcAft>
                <a:spcPts val="600"/>
              </a:spcAft>
            </a:pPr>
            <a:r>
              <a:rPr lang="ro-RO" sz="2400" dirty="0">
                <a:solidFill>
                  <a:schemeClr val="tx1"/>
                </a:solidFill>
                <a:latin typeface="Times New Roman" pitchFamily="18" charset="0"/>
                <a:cs typeface="Times New Roman" pitchFamily="18" charset="0"/>
              </a:rPr>
              <a:t>Replica parțială a obiectului conține atributele care sunt cele mai </a:t>
            </a:r>
            <a:r>
              <a:rPr lang="ro-RO" sz="2400">
                <a:solidFill>
                  <a:schemeClr val="tx1"/>
                </a:solidFill>
                <a:latin typeface="Times New Roman" pitchFamily="18" charset="0"/>
                <a:cs typeface="Times New Roman" pitchFamily="18" charset="0"/>
              </a:rPr>
              <a:t>comun folosite </a:t>
            </a:r>
            <a:r>
              <a:rPr lang="ro-RO" sz="2400" dirty="0">
                <a:solidFill>
                  <a:schemeClr val="tx1"/>
                </a:solidFill>
                <a:latin typeface="Times New Roman" pitchFamily="18" charset="0"/>
                <a:cs typeface="Times New Roman" pitchFamily="18" charset="0"/>
              </a:rPr>
              <a:t>pentru a căuta obiectul </a:t>
            </a:r>
          </a:p>
          <a:p>
            <a:pPr algn="just">
              <a:spcAft>
                <a:spcPts val="600"/>
              </a:spcAft>
            </a:pPr>
            <a:r>
              <a:rPr lang="ro-RO" sz="2400" dirty="0">
                <a:solidFill>
                  <a:schemeClr val="tx1"/>
                </a:solidFill>
                <a:latin typeface="Times New Roman" pitchFamily="18" charset="0"/>
                <a:cs typeface="Times New Roman" pitchFamily="18" charset="0"/>
              </a:rPr>
              <a:t>Catalogul global servește pentru a căuta date într-o pădure. </a:t>
            </a: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93394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400" dirty="0">
                <a:solidFill>
                  <a:schemeClr val="tx2">
                    <a:lumMod val="60000"/>
                    <a:lumOff val="40000"/>
                  </a:schemeClr>
                </a:solidFill>
                <a:latin typeface="Times New Roman" pitchFamily="18" charset="0"/>
                <a:cs typeface="Times New Roman" pitchFamily="18" charset="0"/>
              </a:rPr>
              <a:t>Catalogul global </a:t>
            </a:r>
            <a:r>
              <a:rPr lang="ro-RO" sz="2400" dirty="0">
                <a:solidFill>
                  <a:schemeClr val="tx1"/>
                </a:solidFill>
                <a:latin typeface="Times New Roman" pitchFamily="18" charset="0"/>
                <a:cs typeface="Times New Roman" pitchFamily="18" charset="0"/>
              </a:rPr>
              <a:t>servește la următoarele:</a:t>
            </a:r>
          </a:p>
          <a:p>
            <a:pPr marL="342900" indent="-342900" algn="just">
              <a:spcAft>
                <a:spcPts val="600"/>
              </a:spcAft>
              <a:buFontTx/>
              <a:buChar char="-"/>
            </a:pPr>
            <a:r>
              <a:rPr lang="ro-RO" sz="2400" dirty="0">
                <a:solidFill>
                  <a:schemeClr val="tx1"/>
                </a:solidFill>
                <a:latin typeface="Times New Roman" pitchFamily="18" charset="0"/>
                <a:cs typeface="Times New Roman" pitchFamily="18" charset="0"/>
              </a:rPr>
              <a:t>Autentificarea userilor când se loghează</a:t>
            </a:r>
          </a:p>
          <a:p>
            <a:pPr marL="342900" indent="-342900" algn="just">
              <a:spcAft>
                <a:spcPts val="600"/>
              </a:spcAft>
              <a:buFontTx/>
              <a:buChar char="-"/>
            </a:pPr>
            <a:r>
              <a:rPr lang="ro-RO" sz="2400" dirty="0">
                <a:solidFill>
                  <a:schemeClr val="tx1"/>
                </a:solidFill>
                <a:latin typeface="Times New Roman" pitchFamily="18" charset="0"/>
                <a:cs typeface="Times New Roman" pitchFamily="18" charset="0"/>
              </a:rPr>
              <a:t>Asigură o vedere si o cautare a obiectelor din toate domeniile</a:t>
            </a:r>
          </a:p>
          <a:p>
            <a:pPr marL="342900" indent="-342900" algn="just">
              <a:spcAft>
                <a:spcPts val="600"/>
              </a:spcAft>
              <a:buFontTx/>
              <a:buChar char="-"/>
            </a:pPr>
            <a:r>
              <a:rPr lang="ro-RO" sz="2400" dirty="0">
                <a:solidFill>
                  <a:schemeClr val="tx1"/>
                </a:solidFill>
                <a:latin typeface="Times New Roman" pitchFamily="18" charset="0"/>
                <a:cs typeface="Times New Roman" pitchFamily="18" charset="0"/>
              </a:rPr>
              <a:t>Produce replicarea elementelor cheie din AD</a:t>
            </a:r>
          </a:p>
          <a:p>
            <a:pPr marL="342900" indent="-342900" algn="just">
              <a:spcAft>
                <a:spcPts val="600"/>
              </a:spcAft>
              <a:buFontTx/>
              <a:buChar char="-"/>
            </a:pPr>
            <a:r>
              <a:rPr lang="ro-RO" sz="2400" dirty="0">
                <a:solidFill>
                  <a:schemeClr val="tx1"/>
                </a:solidFill>
                <a:latin typeface="Times New Roman" pitchFamily="18" charset="0"/>
                <a:cs typeface="Times New Roman" pitchFamily="18" charset="0"/>
              </a:rPr>
              <a:t>Pîstrează o copie a celor mai importante atribute ale fiecărui obiect pentru acces rapid</a:t>
            </a:r>
          </a:p>
          <a:p>
            <a:pPr algn="just">
              <a:spcAft>
                <a:spcPts val="600"/>
              </a:spcAft>
            </a:pPr>
            <a:r>
              <a:rPr lang="ro-RO" sz="2400" dirty="0">
                <a:solidFill>
                  <a:schemeClr val="tx1"/>
                </a:solidFill>
                <a:latin typeface="Times New Roman" pitchFamily="18" charset="0"/>
                <a:cs typeface="Times New Roman" pitchFamily="18" charset="0"/>
              </a:rPr>
              <a:t>Deoarece conține atribute ce țin de fiecare obiect din forest, userii pot interoga acest server să localizeze un obiect, altfel fiind necesară o căutere extensivă.</a:t>
            </a: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12398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lnSpcReduction="10000"/>
          </a:bodyPr>
          <a:lstStyle/>
          <a:p>
            <a:pPr algn="just">
              <a:spcAft>
                <a:spcPts val="600"/>
              </a:spcAft>
            </a:pPr>
            <a:r>
              <a:rPr lang="ro-RO" sz="2400" dirty="0">
                <a:solidFill>
                  <a:schemeClr val="tx2">
                    <a:lumMod val="60000"/>
                    <a:lumOff val="40000"/>
                  </a:schemeClr>
                </a:solidFill>
                <a:latin typeface="Times New Roman" pitchFamily="18" charset="0"/>
                <a:cs typeface="Times New Roman" pitchFamily="18" charset="0"/>
              </a:rPr>
              <a:t>Serverul Catalogul global </a:t>
            </a:r>
            <a:r>
              <a:rPr lang="ro-RO" sz="2400" dirty="0">
                <a:solidFill>
                  <a:schemeClr val="tx1"/>
                </a:solidFill>
                <a:latin typeface="Times New Roman" pitchFamily="18" charset="0"/>
                <a:cs typeface="Times New Roman" pitchFamily="18" charset="0"/>
              </a:rPr>
              <a:t>poate fi folosit pentru logări în rețea.</a:t>
            </a:r>
          </a:p>
          <a:p>
            <a:pPr algn="just">
              <a:spcAft>
                <a:spcPts val="600"/>
              </a:spcAft>
            </a:pPr>
            <a:r>
              <a:rPr lang="ro-RO" sz="2400" dirty="0">
                <a:solidFill>
                  <a:schemeClr val="tx1"/>
                </a:solidFill>
                <a:latin typeface="Times New Roman" pitchFamily="18" charset="0"/>
                <a:cs typeface="Times New Roman" pitchFamily="18" charset="0"/>
              </a:rPr>
              <a:t>Când un user se loghează pe o rețea, serverul catalog global este contactat pentru a cere informații referitoare la conturile userilor care țin de membrii unui grup universal</a:t>
            </a:r>
          </a:p>
          <a:p>
            <a:pPr algn="just">
              <a:spcAft>
                <a:spcPts val="600"/>
              </a:spcAft>
            </a:pPr>
            <a:r>
              <a:rPr lang="ro-RO" sz="2400" dirty="0">
                <a:solidFill>
                  <a:schemeClr val="tx1"/>
                </a:solidFill>
                <a:latin typeface="Times New Roman" pitchFamily="18" charset="0"/>
                <a:cs typeface="Times New Roman" pitchFamily="18" charset="0"/>
              </a:rPr>
              <a:t>Într-un domeniu WS 2000 dacă catalogul global nu este disponibil, userii se pot loga doar pe computerul local. În WS2003 și 2008, dacă catalogul global nu ste disponibil pentru informații despre apartenența la un grup, userul se poate loga în rețea cu credențiale memorate în cache. Asta înseamnă că dacă un user a fost logat anterior în rețea, credențialele sale e păstrează în cache. Asta înseamnă că autentuficarea curentă se bazează pe încrederea că cea anterioară a fost validă.</a:t>
            </a:r>
          </a:p>
          <a:p>
            <a:pPr algn="just">
              <a:spcAft>
                <a:spcPts val="600"/>
              </a:spcAft>
            </a:pPr>
            <a:endParaRPr lang="ro-RO" sz="24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21411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cs typeface="Arial" charset="0"/>
              </a:rPr>
              <a:t>Mai multe despre  </a:t>
            </a:r>
            <a:r>
              <a:rPr lang="en-US" sz="3200" dirty="0">
                <a:solidFill>
                  <a:srgbClr val="000099"/>
                </a:solidFill>
                <a:latin typeface="Arial" charset="0"/>
                <a:cs typeface="Arial" charset="0"/>
              </a:rPr>
              <a:t>Active Directory</a:t>
            </a:r>
            <a:r>
              <a:rPr lang="ro-RO" sz="3200" dirty="0">
                <a:solidFill>
                  <a:srgbClr val="000099"/>
                </a:solidFill>
                <a:latin typeface="Arial" charset="0"/>
                <a:cs typeface="Arial" charset="0"/>
              </a:rPr>
              <a:t> </a:t>
            </a:r>
            <a:endParaRPr lang="en-US" sz="3200" dirty="0">
              <a:solidFill>
                <a:srgbClr val="000099"/>
              </a:solidFill>
              <a:latin typeface="Arial" charset="0"/>
            </a:endParaRPr>
          </a:p>
        </p:txBody>
      </p:sp>
      <p:sp>
        <p:nvSpPr>
          <p:cNvPr id="3" name="Subtitle 2"/>
          <p:cNvSpPr>
            <a:spLocks noGrp="1"/>
          </p:cNvSpPr>
          <p:nvPr>
            <p:ph type="subTitle" idx="1"/>
          </p:nvPr>
        </p:nvSpPr>
        <p:spPr>
          <a:xfrm>
            <a:off x="647700" y="1143000"/>
            <a:ext cx="7772400" cy="5181600"/>
          </a:xfrm>
        </p:spPr>
        <p:txBody>
          <a:bodyPr>
            <a:normAutofit/>
          </a:bodyPr>
          <a:lstStyle/>
          <a:p>
            <a:pPr algn="just">
              <a:spcAft>
                <a:spcPts val="600"/>
              </a:spcAft>
            </a:pPr>
            <a:r>
              <a:rPr lang="ro-RO" sz="2400" dirty="0">
                <a:solidFill>
                  <a:schemeClr val="tx1"/>
                </a:solidFill>
                <a:latin typeface="Times New Roman" pitchFamily="18" charset="0"/>
                <a:cs typeface="Times New Roman" pitchFamily="18" charset="0"/>
              </a:rPr>
              <a:t>În mod implicit, primul DC configurat devine server catalog global. Totuși, administratorul de sistem poate configura alt DC să devină catalog global, sau chiar mai multe. </a:t>
            </a:r>
          </a:p>
          <a:p>
            <a:pPr algn="just">
              <a:spcAft>
                <a:spcPts val="600"/>
              </a:spcAft>
            </a:pPr>
            <a:r>
              <a:rPr lang="ro-RO" sz="2400" dirty="0">
                <a:solidFill>
                  <a:schemeClr val="tx1"/>
                </a:solidFill>
                <a:latin typeface="Times New Roman" pitchFamily="18" charset="0"/>
                <a:cs typeface="Times New Roman" pitchFamily="18" charset="0"/>
              </a:rPr>
              <a:t>Într-un forest trebuie să existe cel puțin un catalog global.</a:t>
            </a:r>
          </a:p>
          <a:p>
            <a:pPr algn="just">
              <a:spcAft>
                <a:spcPts val="600"/>
              </a:spcAft>
            </a:pPr>
            <a:r>
              <a:rPr lang="ro-RO" sz="2400" dirty="0">
                <a:solidFill>
                  <a:schemeClr val="tx1"/>
                </a:solidFill>
                <a:latin typeface="Times New Roman" pitchFamily="18" charset="0"/>
                <a:cs typeface="Times New Roman" pitchFamily="18" charset="0"/>
              </a:rPr>
              <a:t>De multe ori este util a se plasa câte ul catalog global în fiecare site.</a:t>
            </a:r>
          </a:p>
          <a:p>
            <a:pPr algn="just">
              <a:spcAft>
                <a:spcPts val="600"/>
              </a:spcAft>
            </a:pPr>
            <a:endParaRPr lang="ro-RO" sz="24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1600" dirty="0">
              <a:solidFill>
                <a:schemeClr val="tx1"/>
              </a:solidFill>
              <a:latin typeface="Times New Roman" pitchFamily="18" charset="0"/>
              <a:cs typeface="Times New Roman" pitchFamily="18" charset="0"/>
            </a:endParaRP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3044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447800"/>
            <a:ext cx="7772400" cy="4343400"/>
          </a:xfrm>
        </p:spPr>
        <p:txBody>
          <a:bodyPr>
            <a:normAutofit/>
          </a:bodyPr>
          <a:lstStyle/>
          <a:p>
            <a:pPr algn="just">
              <a:spcAft>
                <a:spcPts val="600"/>
              </a:spcAft>
            </a:pPr>
            <a:r>
              <a:rPr lang="ro-RO" sz="2400" dirty="0">
                <a:solidFill>
                  <a:schemeClr val="tx1"/>
                </a:solidFill>
              </a:rPr>
              <a:t>În WS2008 ca sistem de operare de rețea, </a:t>
            </a:r>
            <a:r>
              <a:rPr lang="ro-RO" sz="2400" b="1" dirty="0">
                <a:solidFill>
                  <a:schemeClr val="tx1"/>
                </a:solidFill>
              </a:rPr>
              <a:t>un director </a:t>
            </a:r>
            <a:r>
              <a:rPr lang="ro-RO" sz="2400" dirty="0">
                <a:solidFill>
                  <a:schemeClr val="tx1"/>
                </a:solidFill>
              </a:rPr>
              <a:t>este o </a:t>
            </a:r>
            <a:r>
              <a:rPr lang="ro-RO" sz="2400" dirty="0">
                <a:solidFill>
                  <a:schemeClr val="tx1"/>
                </a:solidFill>
                <a:highlight>
                  <a:srgbClr val="FFFF00"/>
                </a:highlight>
              </a:rPr>
              <a:t>listă de obiecte din interiorul acelei rețele</a:t>
            </a:r>
            <a:r>
              <a:rPr lang="ro-RO" sz="2400" dirty="0">
                <a:solidFill>
                  <a:schemeClr val="tx1"/>
                </a:solidFill>
              </a:rPr>
              <a:t>. </a:t>
            </a:r>
          </a:p>
          <a:p>
            <a:pPr algn="just">
              <a:spcAft>
                <a:spcPts val="600"/>
              </a:spcAft>
            </a:pPr>
            <a:r>
              <a:rPr lang="ro-RO" sz="2400" dirty="0">
                <a:solidFill>
                  <a:schemeClr val="tx1"/>
                </a:solidFill>
              </a:rPr>
              <a:t>Această listă este structurată ierarhic care se desface pe ramuri de sus în jos, astfel că la nivelul cel mai de jos unde se găsesc resursele propriu-zise din rețea (frunzele arborelui) acestea să fie grupate logic și regăsite în obiecte (grupuri) de nivel superior, într-o ierarhice cu oricâte niveluri. </a:t>
            </a:r>
            <a:endParaRPr lang="en-US" sz="2400" dirty="0">
              <a:solidFill>
                <a:schemeClr val="tx1"/>
              </a:solidFill>
            </a:endParaRPr>
          </a:p>
          <a:p>
            <a:pPr algn="just">
              <a:spcAft>
                <a:spcPts val="600"/>
              </a:spcAft>
            </a:pPr>
            <a:r>
              <a:rPr lang="ro-RO" sz="2400" dirty="0">
                <a:solidFill>
                  <a:schemeClr val="tx1"/>
                </a:solidFill>
              </a:rPr>
              <a:t>Gruparea obiectlor se poate face pe baza unui număr variat de criterii, dar aceste criterii trebuie să fie structurate logic și coerent pentru ca structura de directoare să aibă consistență.</a:t>
            </a:r>
            <a:endParaRPr lang="en-US" sz="2400" dirty="0">
              <a:solidFill>
                <a:schemeClr val="tx1"/>
              </a:solidFill>
            </a:endParaRPr>
          </a:p>
          <a:p>
            <a:pPr algn="just">
              <a:spcAft>
                <a:spcPts val="600"/>
              </a:spcAft>
            </a:pPr>
            <a:endParaRPr lang="ro-RO" sz="2400" dirty="0">
              <a:solidFill>
                <a:schemeClr val="tx1"/>
              </a:solidFill>
            </a:endParaRPr>
          </a:p>
          <a:p>
            <a:pPr algn="just">
              <a:spcAft>
                <a:spcPts val="600"/>
              </a:spcAft>
            </a:pPr>
            <a:endParaRPr lang="ro-RO" sz="2400" dirty="0">
              <a:solidFill>
                <a:schemeClr val="tx1"/>
              </a:solidFill>
            </a:endParaRPr>
          </a:p>
        </p:txBody>
      </p:sp>
    </p:spTree>
    <p:extLst>
      <p:ext uri="{BB962C8B-B14F-4D97-AF65-F5344CB8AC3E}">
        <p14:creationId xmlns:p14="http://schemas.microsoft.com/office/powerpoint/2010/main" val="373427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447800"/>
            <a:ext cx="7772400" cy="4876800"/>
          </a:xfrm>
        </p:spPr>
        <p:txBody>
          <a:bodyPr>
            <a:normAutofit fontScale="92500" lnSpcReduction="10000"/>
          </a:bodyPr>
          <a:lstStyle/>
          <a:p>
            <a:pPr algn="just">
              <a:spcAft>
                <a:spcPts val="600"/>
              </a:spcAft>
            </a:pPr>
            <a:r>
              <a:rPr lang="ro-RO" sz="2400" dirty="0">
                <a:solidFill>
                  <a:schemeClr val="tx1"/>
                </a:solidFill>
              </a:rPr>
              <a:t>Două dintre cele mai obișnuite structuri de directoare folosite astăzi se bazează pe </a:t>
            </a:r>
            <a:r>
              <a:rPr lang="ro-RO" sz="2400" b="1" dirty="0">
                <a:solidFill>
                  <a:schemeClr val="tx1"/>
                </a:solidFill>
              </a:rPr>
              <a:t>funcția obiectului </a:t>
            </a:r>
            <a:r>
              <a:rPr lang="ro-RO" sz="2400" dirty="0">
                <a:solidFill>
                  <a:schemeClr val="tx1"/>
                </a:solidFill>
              </a:rPr>
              <a:t>(printere, servere, dispozitive de stocare..) si pe </a:t>
            </a:r>
            <a:r>
              <a:rPr lang="ro-RO" sz="2400" b="1" dirty="0">
                <a:solidFill>
                  <a:schemeClr val="tx1"/>
                </a:solidFill>
              </a:rPr>
              <a:t>responsabilitate organizațională</a:t>
            </a:r>
            <a:r>
              <a:rPr lang="ro-RO" sz="2400" dirty="0">
                <a:solidFill>
                  <a:schemeClr val="tx1"/>
                </a:solidFill>
              </a:rPr>
              <a:t> (marketing, contabilitate, conducere...)</a:t>
            </a:r>
          </a:p>
          <a:p>
            <a:pPr algn="just">
              <a:spcAft>
                <a:spcPts val="600"/>
              </a:spcAft>
            </a:pPr>
            <a:r>
              <a:rPr lang="ro-RO" sz="2400" dirty="0">
                <a:solidFill>
                  <a:schemeClr val="tx1"/>
                </a:solidFill>
                <a:highlight>
                  <a:srgbClr val="FFFF00"/>
                </a:highlight>
              </a:rPr>
              <a:t>Modelul organizațional </a:t>
            </a:r>
            <a:r>
              <a:rPr lang="ro-RO" sz="2400" dirty="0">
                <a:solidFill>
                  <a:schemeClr val="tx1"/>
                </a:solidFill>
              </a:rPr>
              <a:t>permite stocarea obiectelor în grupuri sau containere după locul unde se află în organizație si care, la rândul lor, pot avea propria structură, cum ar fi departamente în cadrul unei divizii. </a:t>
            </a:r>
          </a:p>
          <a:p>
            <a:pPr algn="just">
              <a:spcAft>
                <a:spcPts val="600"/>
              </a:spcAft>
            </a:pPr>
            <a:r>
              <a:rPr lang="ro-RO" sz="2400" dirty="0">
                <a:solidFill>
                  <a:schemeClr val="tx1"/>
                </a:solidFill>
              </a:rPr>
              <a:t>Un departament poate fi primul nivel structural în interiorul unei organizații. </a:t>
            </a:r>
          </a:p>
          <a:p>
            <a:pPr algn="just">
              <a:spcAft>
                <a:spcPts val="600"/>
              </a:spcAft>
            </a:pPr>
            <a:r>
              <a:rPr lang="ro-RO" sz="2400" dirty="0">
                <a:solidFill>
                  <a:schemeClr val="tx1"/>
                </a:solidFill>
              </a:rPr>
              <a:t>Un container ce conține toate obiectele dintr-un departament  este numit </a:t>
            </a:r>
            <a:r>
              <a:rPr lang="ro-RO" sz="2400" b="1" dirty="0">
                <a:solidFill>
                  <a:schemeClr val="tx1"/>
                </a:solidFill>
              </a:rPr>
              <a:t>unitate organizațională </a:t>
            </a:r>
            <a:r>
              <a:rPr lang="ro-RO" sz="2400" dirty="0">
                <a:solidFill>
                  <a:schemeClr val="tx1"/>
                </a:solidFill>
              </a:rPr>
              <a:t>(OU) și poate fi la rândul ei grupată în OU-uri de nivel superior, după o structură logică.</a:t>
            </a:r>
          </a:p>
        </p:txBody>
      </p:sp>
    </p:spTree>
    <p:extLst>
      <p:ext uri="{BB962C8B-B14F-4D97-AF65-F5344CB8AC3E}">
        <p14:creationId xmlns:p14="http://schemas.microsoft.com/office/powerpoint/2010/main" val="428195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295400"/>
            <a:ext cx="7772400" cy="4876800"/>
          </a:xfrm>
        </p:spPr>
        <p:txBody>
          <a:bodyPr>
            <a:normAutofit/>
          </a:bodyPr>
          <a:lstStyle/>
          <a:p>
            <a:pPr algn="just">
              <a:spcAft>
                <a:spcPts val="600"/>
              </a:spcAft>
            </a:pPr>
            <a:r>
              <a:rPr lang="ro-RO" sz="2000" dirty="0">
                <a:solidFill>
                  <a:schemeClr val="tx1"/>
                </a:solidFill>
              </a:rPr>
              <a:t>Deasupra tuturor directoarelor se află unitățile organizaționale master care conțin toate celelalte OUs. Acest director este numit </a:t>
            </a:r>
            <a:r>
              <a:rPr lang="ro-RO" sz="2000" b="1" dirty="0">
                <a:solidFill>
                  <a:schemeClr val="tx1"/>
                </a:solidFill>
              </a:rPr>
              <a:t>rădăcină</a:t>
            </a:r>
            <a:r>
              <a:rPr lang="ro-RO" sz="2000" dirty="0">
                <a:solidFill>
                  <a:schemeClr val="tx1"/>
                </a:solidFill>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0960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929640" y="5257800"/>
            <a:ext cx="7467600" cy="1295400"/>
          </a:xfrm>
          <a:prstGeom prst="roundRect">
            <a:avLst/>
          </a:prstGeom>
          <a:solidFill>
            <a:schemeClr val="bg1">
              <a:lumMod val="85000"/>
            </a:schemeClr>
          </a:solidFill>
          <a:ln w="28575" cap="flat" cmpd="sng" algn="ctr">
            <a:solidFill>
              <a:srgbClr val="009900"/>
            </a:solidFill>
            <a:prstDash val="solid"/>
            <a:round/>
            <a:headEnd type="triangle" w="med" len="med"/>
            <a:tailEnd type="none" w="med" len="med"/>
          </a:ln>
          <a:effectLst/>
        </p:spPr>
        <p:txBody>
          <a:bodyPr anchor="ctr"/>
          <a:lstStyle/>
          <a:p>
            <a:pPr algn="just">
              <a:defRPr/>
            </a:pPr>
            <a:r>
              <a:rPr lang="en-US" sz="2000" b="1" dirty="0"/>
              <a:t>NOT</a:t>
            </a:r>
            <a:r>
              <a:rPr lang="ro-RO" sz="2000" b="1" dirty="0"/>
              <a:t>Ă</a:t>
            </a:r>
            <a:r>
              <a:rPr lang="en-US" sz="2000" b="1" dirty="0"/>
              <a:t>:  </a:t>
            </a:r>
            <a:r>
              <a:rPr lang="en-US" sz="2000" dirty="0"/>
              <a:t>Active Directory, Microsoft Exchange, and Novell Directory Services (NDS) </a:t>
            </a:r>
            <a:r>
              <a:rPr lang="ro-RO" sz="2000" dirty="0"/>
              <a:t>sunt bazate pe </a:t>
            </a:r>
            <a:r>
              <a:rPr lang="en-US" sz="2000" dirty="0"/>
              <a:t>standard</a:t>
            </a:r>
            <a:r>
              <a:rPr lang="ro-RO" sz="2000" dirty="0"/>
              <a:t>ul </a:t>
            </a:r>
            <a:r>
              <a:rPr lang="en-US" sz="2000" dirty="0"/>
              <a:t>X.500, </a:t>
            </a:r>
            <a:r>
              <a:rPr lang="ro-RO" sz="2000" dirty="0"/>
              <a:t>reunoscut ca </a:t>
            </a:r>
            <a:r>
              <a:rPr lang="en-US" sz="2000" dirty="0"/>
              <a:t>standard</a:t>
            </a:r>
            <a:r>
              <a:rPr lang="ro-RO" sz="2000" dirty="0"/>
              <a:t> </a:t>
            </a:r>
            <a:r>
              <a:rPr lang="en-US" sz="2000" dirty="0"/>
              <a:t>international </a:t>
            </a:r>
            <a:r>
              <a:rPr lang="ro-RO" sz="2000" dirty="0"/>
              <a:t>pentru </a:t>
            </a:r>
            <a:r>
              <a:rPr lang="en-US" sz="2000" dirty="0" err="1"/>
              <a:t>crea</a:t>
            </a:r>
            <a:r>
              <a:rPr lang="ro-RO" sz="2000" dirty="0"/>
              <a:t>rea de</a:t>
            </a:r>
            <a:r>
              <a:rPr lang="en-US" sz="2000" dirty="0"/>
              <a:t> </a:t>
            </a:r>
            <a:r>
              <a:rPr lang="en-US" sz="2000" dirty="0" err="1"/>
              <a:t>structur</a:t>
            </a:r>
            <a:r>
              <a:rPr lang="ro-RO" sz="2000" dirty="0"/>
              <a:t>i de</a:t>
            </a:r>
            <a:r>
              <a:rPr lang="en-US" sz="2000" dirty="0"/>
              <a:t> </a:t>
            </a:r>
            <a:r>
              <a:rPr lang="en-US" sz="2000" dirty="0" err="1"/>
              <a:t>directo</a:t>
            </a:r>
            <a:r>
              <a:rPr lang="ro-RO" sz="2000" dirty="0"/>
              <a:t>are</a:t>
            </a:r>
            <a:r>
              <a:rPr lang="en-US" sz="2000" dirty="0"/>
              <a:t>.  </a:t>
            </a:r>
          </a:p>
        </p:txBody>
      </p:sp>
    </p:spTree>
    <p:extLst>
      <p:ext uri="{BB962C8B-B14F-4D97-AF65-F5344CB8AC3E}">
        <p14:creationId xmlns:p14="http://schemas.microsoft.com/office/powerpoint/2010/main" val="49294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US" sz="3200" dirty="0" err="1">
                <a:solidFill>
                  <a:srgbClr val="000099"/>
                </a:solidFill>
                <a:latin typeface="Arial" charset="0"/>
              </a:rPr>
              <a:t>Introducere</a:t>
            </a:r>
            <a:r>
              <a:rPr lang="en-US" sz="3200" dirty="0">
                <a:solidFill>
                  <a:srgbClr val="000099"/>
                </a:solidFill>
                <a:latin typeface="Arial" charset="0"/>
              </a:rPr>
              <a:t> </a:t>
            </a:r>
            <a:r>
              <a:rPr lang="ro-RO" sz="3200" dirty="0">
                <a:solidFill>
                  <a:srgbClr val="000099"/>
                </a:solidFill>
                <a:latin typeface="Arial" charset="0"/>
              </a:rPr>
              <a:t>în</a:t>
            </a:r>
            <a:r>
              <a:rPr lang="en-US" sz="3200" dirty="0">
                <a:solidFill>
                  <a:srgbClr val="000099"/>
                </a:solidFill>
                <a:latin typeface="Arial" charset="0"/>
              </a:rPr>
              <a:t> Active Directory</a:t>
            </a:r>
          </a:p>
        </p:txBody>
      </p:sp>
      <p:sp>
        <p:nvSpPr>
          <p:cNvPr id="3" name="Subtitle 2"/>
          <p:cNvSpPr>
            <a:spLocks noGrp="1"/>
          </p:cNvSpPr>
          <p:nvPr>
            <p:ph type="subTitle" idx="1"/>
          </p:nvPr>
        </p:nvSpPr>
        <p:spPr>
          <a:xfrm>
            <a:off x="762000" y="1295400"/>
            <a:ext cx="7772400" cy="4876800"/>
          </a:xfrm>
        </p:spPr>
        <p:txBody>
          <a:bodyPr>
            <a:normAutofit/>
          </a:bodyPr>
          <a:lstStyle/>
          <a:p>
            <a:pPr algn="just">
              <a:spcAft>
                <a:spcPts val="600"/>
              </a:spcAft>
            </a:pPr>
            <a:r>
              <a:rPr lang="ro-RO" sz="2400" dirty="0">
                <a:solidFill>
                  <a:schemeClr val="tx1"/>
                </a:solidFill>
                <a:latin typeface="Times New Roman" pitchFamily="18" charset="0"/>
                <a:cs typeface="Times New Roman" pitchFamily="18" charset="0"/>
              </a:rPr>
              <a:t>Serviciul director asigură serverului caracteristici (funcționalități) care altfel nu ar fi posibile.  În primul rînd, un </a:t>
            </a:r>
            <a:r>
              <a:rPr lang="ro-RO" sz="2400" b="1" dirty="0">
                <a:solidFill>
                  <a:schemeClr val="tx1"/>
                </a:solidFill>
                <a:latin typeface="Times New Roman" pitchFamily="18" charset="0"/>
                <a:cs typeface="Times New Roman" pitchFamily="18" charset="0"/>
              </a:rPr>
              <a:t>serviciu director asigură accesul la un director de informații (set de informații structurate) și apoi, rezolvă problema localizării acesteia, a metodelor de acces și a drepturilor de acces (utilizare) a informațiilor.</a:t>
            </a:r>
            <a:r>
              <a:rPr lang="ro-RO" sz="2400" dirty="0">
                <a:solidFill>
                  <a:schemeClr val="tx1"/>
                </a:solidFill>
                <a:latin typeface="Times New Roman" pitchFamily="18" charset="0"/>
                <a:cs typeface="Times New Roman" pitchFamily="18" charset="0"/>
              </a:rPr>
              <a:t> </a:t>
            </a:r>
          </a:p>
          <a:p>
            <a:pPr algn="just">
              <a:spcAft>
                <a:spcPts val="600"/>
              </a:spcAft>
            </a:pPr>
            <a:r>
              <a:rPr lang="ro-RO" sz="2400" dirty="0">
                <a:solidFill>
                  <a:schemeClr val="tx1"/>
                </a:solidFill>
                <a:latin typeface="Times New Roman" pitchFamily="18" charset="0"/>
                <a:cs typeface="Times New Roman" pitchFamily="18" charset="0"/>
              </a:rPr>
              <a:t>Aceasta înseamnă că un user poate accesa un singur director și apoi va fi direct conectat la o mulțime de servere și servicii ce aparțin de acel director. </a:t>
            </a:r>
          </a:p>
          <a:p>
            <a:pPr algn="just">
              <a:spcAft>
                <a:spcPts val="600"/>
              </a:spcAft>
            </a:pPr>
            <a:endParaRPr lang="ro-RO"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1607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ro-RO" sz="3200" dirty="0">
                <a:solidFill>
                  <a:srgbClr val="000099"/>
                </a:solidFill>
                <a:latin typeface="Arial" charset="0"/>
              </a:rPr>
              <a:t>Integrare cu DNS</a:t>
            </a:r>
            <a:endParaRPr lang="en-US" sz="3200" dirty="0">
              <a:solidFill>
                <a:srgbClr val="000099"/>
              </a:solidFill>
              <a:latin typeface="Arial" charset="0"/>
            </a:endParaRPr>
          </a:p>
        </p:txBody>
      </p:sp>
      <p:sp>
        <p:nvSpPr>
          <p:cNvPr id="3" name="Subtitle 2"/>
          <p:cNvSpPr>
            <a:spLocks noGrp="1"/>
          </p:cNvSpPr>
          <p:nvPr>
            <p:ph type="subTitle" idx="1"/>
          </p:nvPr>
        </p:nvSpPr>
        <p:spPr>
          <a:xfrm>
            <a:off x="762000" y="1295400"/>
            <a:ext cx="7772400" cy="4876800"/>
          </a:xfrm>
        </p:spPr>
        <p:txBody>
          <a:bodyPr>
            <a:normAutofit/>
          </a:bodyPr>
          <a:lstStyle/>
          <a:p>
            <a:pPr algn="just">
              <a:spcAft>
                <a:spcPts val="600"/>
              </a:spcAft>
            </a:pPr>
            <a:r>
              <a:rPr lang="ro-RO" sz="2000" dirty="0">
                <a:solidFill>
                  <a:schemeClr val="tx1"/>
                </a:solidFill>
                <a:latin typeface="Times New Roman" pitchFamily="18" charset="0"/>
                <a:cs typeface="Times New Roman" pitchFamily="18" charset="0"/>
              </a:rPr>
              <a:t>Structura și serviciile AD ca și spațiul de nume pe care îl folosește AD se bazează pe DNS.</a:t>
            </a:r>
          </a:p>
          <a:p>
            <a:pPr algn="just">
              <a:spcAft>
                <a:spcPts val="600"/>
              </a:spcAft>
            </a:pPr>
            <a:r>
              <a:rPr lang="ro-RO" sz="2000" b="1" dirty="0">
                <a:solidFill>
                  <a:schemeClr val="tx1"/>
                </a:solidFill>
                <a:latin typeface="Times New Roman" pitchFamily="18" charset="0"/>
                <a:cs typeface="Times New Roman" pitchFamily="18" charset="0"/>
              </a:rPr>
              <a:t>Spațiul de nume </a:t>
            </a:r>
            <a:r>
              <a:rPr lang="ro-RO" sz="2000" dirty="0">
                <a:solidFill>
                  <a:schemeClr val="tx1"/>
                </a:solidFill>
                <a:latin typeface="Times New Roman" pitchFamily="18" charset="0"/>
                <a:cs typeface="Times New Roman" pitchFamily="18" charset="0"/>
              </a:rPr>
              <a:t>reprezintă schema de adresare folosită pentru a localiza obiectele în rețea. Atât AD cât și Internetul folosesc un spațiu de nume ierarhic separat prin simbolul punct.</a:t>
            </a:r>
          </a:p>
          <a:p>
            <a:pPr algn="just">
              <a:spcAft>
                <a:spcPts val="600"/>
              </a:spcAft>
            </a:pPr>
            <a:r>
              <a:rPr lang="ro-RO" sz="2000" dirty="0">
                <a:solidFill>
                  <a:schemeClr val="tx1"/>
                </a:solidFill>
                <a:latin typeface="Times New Roman" pitchFamily="18" charset="0"/>
                <a:cs typeface="Times New Roman" pitchFamily="18" charset="0"/>
              </a:rPr>
              <a:t>Toate serverele si serviciile din Internet au atribuită o adresă numerică (adresa IP), iar traficul de căutare în Internet folosește această adresă pentru a ajunge la resursă. </a:t>
            </a:r>
          </a:p>
          <a:p>
            <a:pPr algn="just">
              <a:spcAft>
                <a:spcPts val="600"/>
              </a:spcAft>
            </a:pPr>
            <a:r>
              <a:rPr lang="ro-RO" sz="2000" dirty="0">
                <a:solidFill>
                  <a:schemeClr val="tx1"/>
                </a:solidFill>
                <a:latin typeface="Times New Roman" pitchFamily="18" charset="0"/>
                <a:cs typeface="Times New Roman" pitchFamily="18" charset="0"/>
              </a:rPr>
              <a:t>Adresela IP se pot schimba, pof fi alocate simultan aceleași adrese IP mai multor resurse. Utilizatorii nu pot memora și gestiona adresele IP ale resurselor. </a:t>
            </a:r>
          </a:p>
          <a:p>
            <a:pPr algn="just">
              <a:spcAft>
                <a:spcPts val="600"/>
              </a:spcAft>
            </a:pPr>
            <a:r>
              <a:rPr lang="ro-RO" sz="2000" dirty="0">
                <a:solidFill>
                  <a:schemeClr val="tx1"/>
                </a:solidFill>
                <a:latin typeface="Times New Roman" pitchFamily="18" charset="0"/>
                <a:cs typeface="Times New Roman" pitchFamily="18" charset="0"/>
              </a:rPr>
              <a:t>Serviciul DNS a fost creat pentru a identifica resurse din Internet pe baza numelor de domeniu. </a:t>
            </a:r>
          </a:p>
        </p:txBody>
      </p:sp>
    </p:spTree>
    <p:extLst>
      <p:ext uri="{BB962C8B-B14F-4D97-AF65-F5344CB8AC3E}">
        <p14:creationId xmlns:p14="http://schemas.microsoft.com/office/powerpoint/2010/main" val="148243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te a new document." ma:contentTypeScope="" ma:versionID="f739413b01587078f72751b70a136aa0">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2250c404220d951a0bae8927da97fcbc"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770270-5e24-459d-aaf3-eeebbc46ab14" xsi:nil="true"/>
    <lcf76f155ced4ddcb4097134ff3c332f xmlns="c61c6339-0837-4246-91dd-ab7bd25b35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B9E9517-4BD4-40B2-8255-C7C56E477179}"/>
</file>

<file path=customXml/itemProps2.xml><?xml version="1.0" encoding="utf-8"?>
<ds:datastoreItem xmlns:ds="http://schemas.openxmlformats.org/officeDocument/2006/customXml" ds:itemID="{E74D60D5-3D9D-4A86-8ABE-B57BDE5275DE}"/>
</file>

<file path=customXml/itemProps3.xml><?xml version="1.0" encoding="utf-8"?>
<ds:datastoreItem xmlns:ds="http://schemas.openxmlformats.org/officeDocument/2006/customXml" ds:itemID="{A8544EFB-A6A0-470C-92FD-6F1A9658ABCE}"/>
</file>

<file path=docProps/app.xml><?xml version="1.0" encoding="utf-8"?>
<Properties xmlns="http://schemas.openxmlformats.org/officeDocument/2006/extended-properties" xmlns:vt="http://schemas.openxmlformats.org/officeDocument/2006/docPropsVTypes">
  <TotalTime>691</TotalTime>
  <Words>4653</Words>
  <Application>Microsoft Office PowerPoint</Application>
  <PresentationFormat>On-screen Show (4:3)</PresentationFormat>
  <Paragraphs>296</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Office Theme</vt:lpstr>
      <vt:lpstr>Introducere în Active Directory</vt:lpstr>
      <vt:lpstr>Introducere în Active Directory</vt:lpstr>
      <vt:lpstr>Introducere în Active Directory</vt:lpstr>
      <vt:lpstr>Introducere în Active Directory</vt:lpstr>
      <vt:lpstr>Introducere în Active Directory</vt:lpstr>
      <vt:lpstr>Introducere în Active Directory</vt:lpstr>
      <vt:lpstr>Introducere în Active Directory</vt:lpstr>
      <vt:lpstr>Introducere în Active Directory</vt:lpstr>
      <vt:lpstr>Integrare cu DNS</vt:lpstr>
      <vt:lpstr>Active Directory și domeniile</vt:lpstr>
      <vt:lpstr>Serviciile Active Directory</vt:lpstr>
      <vt:lpstr>Serviciile Active Directory</vt:lpstr>
      <vt:lpstr>Containere în Active Directory</vt:lpstr>
      <vt:lpstr>Păduri în Active Directory</vt:lpstr>
      <vt:lpstr>Păduri în Active Directory</vt:lpstr>
      <vt:lpstr>Păduri în Active Directory</vt:lpstr>
      <vt:lpstr>Păduri în Active Directory</vt:lpstr>
      <vt:lpstr>Păduri în Active Directory</vt:lpstr>
      <vt:lpstr>Arbori în Active Directory</vt:lpstr>
      <vt:lpstr>Arbori în Active Directory</vt:lpstr>
      <vt:lpstr>Arbori în Active Directory</vt:lpstr>
      <vt:lpstr>Arbori în Active Directory</vt:lpstr>
      <vt:lpstr>Domenii în Active Directory</vt:lpstr>
      <vt:lpstr>Domenii în Active Directory</vt:lpstr>
      <vt:lpstr>Domenii în Active Directory</vt:lpstr>
      <vt:lpstr>Domenii în Active Directory</vt:lpstr>
      <vt:lpstr>Unități organizaționale în Active Directory</vt:lpstr>
      <vt:lpstr>Unități organizaționale în Active Directory</vt:lpstr>
      <vt:lpstr>Unități organizaționale în Active Directory</vt:lpstr>
      <vt:lpstr>Site-uri în Active Directory</vt:lpstr>
      <vt:lpstr>Site-uri în Active Directory</vt:lpstr>
      <vt:lpstr>Site-uri în Active Directory</vt:lpstr>
      <vt:lpstr>Site-uri în Active Directory</vt:lpstr>
      <vt:lpstr>Site-uri în Active Directory</vt:lpstr>
      <vt:lpstr>Recomandări privind structurarea Active Directory</vt:lpstr>
      <vt:lpstr>Mai multe despre  Active Directory </vt:lpstr>
      <vt:lpstr>Mai multe despre  Active Directory </vt:lpstr>
      <vt:lpstr>Mai multe despre  Active Directory </vt:lpstr>
      <vt:lpstr>Mai multe despre  Active Directory </vt:lpstr>
      <vt:lpstr>Schema obiectului user account</vt:lpstr>
      <vt:lpstr>Mai multe despre  Active Directory </vt:lpstr>
      <vt:lpstr>Mai multe despre  Active Directory </vt:lpstr>
      <vt:lpstr>Mai multe despre  Active Directory </vt:lpstr>
      <vt:lpstr>Mai multe despre  Active Directory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Introducere în Active Directory</dc:title>
  <dc:creator>Praoveanu</dc:creator>
  <cp:lastModifiedBy>Iosif Praoveanu</cp:lastModifiedBy>
  <cp:revision>86</cp:revision>
  <dcterms:created xsi:type="dcterms:W3CDTF">2014-10-10T04:35:03Z</dcterms:created>
  <dcterms:modified xsi:type="dcterms:W3CDTF">2022-04-21T07:56:12Z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ies>
</file>