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302" r:id="rId2"/>
    <p:sldId id="1422" r:id="rId3"/>
    <p:sldId id="1423" r:id="rId4"/>
    <p:sldId id="1424" r:id="rId5"/>
    <p:sldId id="1426" r:id="rId6"/>
    <p:sldId id="1425" r:id="rId7"/>
    <p:sldId id="1447" r:id="rId8"/>
    <p:sldId id="1427" r:id="rId9"/>
    <p:sldId id="1428" r:id="rId10"/>
    <p:sldId id="1429" r:id="rId11"/>
    <p:sldId id="1430" r:id="rId12"/>
    <p:sldId id="1431" r:id="rId13"/>
    <p:sldId id="1444" r:id="rId14"/>
    <p:sldId id="1432" r:id="rId15"/>
    <p:sldId id="1433" r:id="rId16"/>
    <p:sldId id="1448" r:id="rId17"/>
    <p:sldId id="1449" r:id="rId18"/>
    <p:sldId id="1434" r:id="rId19"/>
    <p:sldId id="1445" r:id="rId20"/>
    <p:sldId id="1435" r:id="rId21"/>
    <p:sldId id="1446" r:id="rId22"/>
    <p:sldId id="1436" r:id="rId23"/>
    <p:sldId id="1437" r:id="rId24"/>
    <p:sldId id="1438" r:id="rId25"/>
    <p:sldId id="1439" r:id="rId26"/>
    <p:sldId id="1441" r:id="rId27"/>
    <p:sldId id="1442" r:id="rId28"/>
    <p:sldId id="1443" r:id="rId2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FF33CC"/>
    <a:srgbClr val="009900"/>
    <a:srgbClr val="CCFF99"/>
    <a:srgbClr val="FFCC99"/>
    <a:srgbClr val="66FF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3" autoAdjust="0"/>
    <p:restoredTop sz="94542" autoAdjust="0"/>
  </p:normalViewPr>
  <p:slideViewPr>
    <p:cSldViewPr>
      <p:cViewPr varScale="1">
        <p:scale>
          <a:sx n="81" d="100"/>
          <a:sy n="81" d="100"/>
        </p:scale>
        <p:origin x="1906" y="6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04"/>
    </p:cViewPr>
  </p:sorterViewPr>
  <p:notesViewPr>
    <p:cSldViewPr>
      <p:cViewPr>
        <p:scale>
          <a:sx n="100" d="100"/>
          <a:sy n="100" d="100"/>
        </p:scale>
        <p:origin x="-822" y="6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fld id="{B45B649F-D936-4CC5-ACFE-003599627C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0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9013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2" tIns="48326" rIns="96652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rgbClr val="99FF33"/>
                </a:solidFill>
                <a:latin typeface="Arial" charset="0"/>
              </a:defRPr>
            </a:lvl1pPr>
          </a:lstStyle>
          <a:p>
            <a:pPr>
              <a:defRPr/>
            </a:pPr>
            <a:fld id="{E2CE78F2-CDD9-4EB9-BB83-52EF22897E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36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1E0CDE-A80C-4B33-8F8E-842CF5DB8C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1" tIns="48325" rIns="96651" bIns="48325"/>
          <a:lstStyle/>
          <a:p>
            <a:pPr>
              <a:buFontTx/>
              <a:buChar char="•"/>
            </a:pPr>
            <a:r>
              <a:rPr lang="en-US" sz="1000"/>
              <a:t>Phd, MS, Under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 userDrawn="1"/>
        </p:nvSpPr>
        <p:spPr bwMode="auto">
          <a:xfrm>
            <a:off x="609600" y="609600"/>
            <a:ext cx="8001000" cy="20002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tx1"/>
                </a:solidFill>
                <a:latin typeface="Arial" charset="0"/>
              </a:rPr>
              <a:t>CNT 4714: Enterprise Computing</a:t>
            </a:r>
          </a:p>
          <a:p>
            <a:pPr>
              <a:defRPr/>
            </a:pPr>
            <a:r>
              <a:rPr lang="en-US" sz="3200">
                <a:solidFill>
                  <a:schemeClr val="tx1"/>
                </a:solidFill>
                <a:latin typeface="Arial" charset="0"/>
              </a:rPr>
              <a:t>Spring 2009</a:t>
            </a:r>
          </a:p>
          <a:p>
            <a:pPr>
              <a:defRPr/>
            </a:pPr>
            <a:endParaRPr lang="en-US" sz="3200">
              <a:solidFill>
                <a:schemeClr val="tx1"/>
              </a:solidFill>
              <a:latin typeface="Arial" charset="0"/>
            </a:endParaRPr>
          </a:p>
          <a:p>
            <a:pPr>
              <a:defRPr/>
            </a:pPr>
            <a:r>
              <a:rPr lang="en-US" sz="2800">
                <a:solidFill>
                  <a:srgbClr val="000099"/>
                </a:solidFill>
                <a:latin typeface="Arial" charset="0"/>
              </a:rPr>
              <a:t>Introduction to Servlet Technology– Part 1</a:t>
            </a:r>
          </a:p>
        </p:txBody>
      </p:sp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609600" y="3505200"/>
            <a:ext cx="79248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66FF"/>
                </a:solidFill>
                <a:latin typeface="Arial" charset="0"/>
              </a:rPr>
              <a:t>Instructor : 	Dr. Mark Llewellyn</a:t>
            </a:r>
          </a:p>
          <a:p>
            <a:pPr algn="l">
              <a:defRPr/>
            </a:pPr>
            <a:r>
              <a:rPr lang="en-US" sz="2000">
                <a:solidFill>
                  <a:srgbClr val="0066FF"/>
                </a:solidFill>
                <a:latin typeface="Arial" charset="0"/>
              </a:rPr>
              <a:t>      		markl@cs.ucf.edu</a:t>
            </a:r>
          </a:p>
          <a:p>
            <a:pPr algn="l">
              <a:defRPr/>
            </a:pPr>
            <a:r>
              <a:rPr lang="en-US" sz="2000">
                <a:solidFill>
                  <a:srgbClr val="0066FF"/>
                </a:solidFill>
                <a:latin typeface="Arial" charset="0"/>
              </a:rPr>
              <a:t>		HEC 236, 407-823-2790</a:t>
            </a:r>
          </a:p>
          <a:p>
            <a:pPr algn="l">
              <a:defRPr/>
            </a:pPr>
            <a:r>
              <a:rPr lang="en-US" sz="2000">
                <a:solidFill>
                  <a:srgbClr val="0066FF"/>
                </a:solidFill>
                <a:latin typeface="Arial" charset="0"/>
              </a:rPr>
              <a:t>		http://www.cs.ucf.edu/courses/cnt4714/spr2009</a:t>
            </a:r>
          </a:p>
        </p:txBody>
      </p:sp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1447800" y="5105400"/>
            <a:ext cx="642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3300"/>
                </a:solidFill>
                <a:latin typeface="Arial" charset="0"/>
              </a:rPr>
              <a:t>School of Electrical Engineering and Computer Science</a:t>
            </a:r>
          </a:p>
          <a:p>
            <a:pPr>
              <a:defRPr/>
            </a:pPr>
            <a:r>
              <a:rPr lang="en-US" sz="2000">
                <a:solidFill>
                  <a:srgbClr val="CC3300"/>
                </a:solidFill>
                <a:latin typeface="Arial" charset="0"/>
              </a:rPr>
              <a:t>University of Central Florida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/>
          <p:cNvSpPr>
            <a:spLocks noChangeArrowheads="1"/>
          </p:cNvSpPr>
          <p:nvPr/>
        </p:nvSpPr>
        <p:spPr bwMode="auto">
          <a:xfrm>
            <a:off x="0" y="0"/>
            <a:ext cx="9144000" cy="6400800"/>
          </a:xfrm>
          <a:prstGeom prst="rect">
            <a:avLst/>
          </a:prstGeom>
          <a:solidFill>
            <a:srgbClr val="6666FF"/>
          </a:solidFill>
          <a:ln w="28575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705600"/>
            <a:ext cx="9144000" cy="152400"/>
          </a:xfrm>
          <a:prstGeom prst="rect">
            <a:avLst/>
          </a:prstGeom>
          <a:gradFill rotWithShape="0">
            <a:gsLst>
              <a:gs pos="0">
                <a:srgbClr val="DDDDDD"/>
              </a:gs>
              <a:gs pos="100000">
                <a:srgbClr val="6666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32"/>
          <p:cNvSpPr>
            <a:spLocks noChangeArrowheads="1"/>
          </p:cNvSpPr>
          <p:nvPr/>
        </p:nvSpPr>
        <p:spPr bwMode="auto">
          <a:xfrm>
            <a:off x="76200" y="76200"/>
            <a:ext cx="8991600" cy="6324600"/>
          </a:xfrm>
          <a:prstGeom prst="rect">
            <a:avLst/>
          </a:prstGeom>
          <a:solidFill>
            <a:srgbClr val="3333CC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39"/>
          <p:cNvSpPr>
            <a:spLocks noChangeArrowheads="1"/>
          </p:cNvSpPr>
          <p:nvPr/>
        </p:nvSpPr>
        <p:spPr bwMode="auto">
          <a:xfrm>
            <a:off x="0" y="0"/>
            <a:ext cx="9144000" cy="62484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0" y="6248400"/>
            <a:ext cx="9144000" cy="152400"/>
          </a:xfrm>
          <a:prstGeom prst="rect">
            <a:avLst/>
          </a:prstGeom>
          <a:gradFill rotWithShape="0">
            <a:gsLst>
              <a:gs pos="0">
                <a:srgbClr val="6C6C6C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400800"/>
            <a:ext cx="9144000" cy="304800"/>
          </a:xfrm>
          <a:prstGeom prst="rect">
            <a:avLst/>
          </a:prstGeom>
          <a:gradFill rotWithShape="0">
            <a:gsLst>
              <a:gs pos="0">
                <a:srgbClr val="BEBEBE"/>
              </a:gs>
              <a:gs pos="50000">
                <a:srgbClr val="EAEAEA"/>
              </a:gs>
              <a:gs pos="100000">
                <a:srgbClr val="BEBEBE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Text Box 21"/>
          <p:cNvSpPr txBox="1">
            <a:spLocks noChangeArrowheads="1"/>
          </p:cNvSpPr>
          <p:nvPr/>
        </p:nvSpPr>
        <p:spPr bwMode="auto">
          <a:xfrm>
            <a:off x="0" y="6400800"/>
            <a:ext cx="830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8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8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 Unicode MS" pitchFamily="34" charset="-128"/>
              </a:defRPr>
            </a:lvl9pPr>
          </a:lstStyle>
          <a:p>
            <a:pPr>
              <a:defRPr/>
            </a:pPr>
            <a:r>
              <a:rPr lang="en-US" b="1" i="1">
                <a:solidFill>
                  <a:schemeClr val="tx1"/>
                </a:solidFill>
                <a:latin typeface="Arial" charset="0"/>
              </a:rPr>
              <a:t>CNT 4603: Managing/Maintaining Server 2008              Page </a:t>
            </a:r>
            <a:fld id="{F7099114-0087-4FCD-A159-945BCC357F21}" type="slidenum">
              <a:rPr lang="en-US" b="1" i="1" smtClean="0">
                <a:solidFill>
                  <a:schemeClr val="tx1"/>
                </a:solidFill>
                <a:latin typeface="Arial" charset="0"/>
              </a:rPr>
              <a:pPr>
                <a:defRPr/>
              </a:pPr>
              <a:t>‹#›</a:t>
            </a:fld>
            <a:r>
              <a:rPr lang="en-US" b="1" i="1">
                <a:solidFill>
                  <a:schemeClr val="tx1"/>
                </a:solidFill>
                <a:latin typeface="Arial" charset="0"/>
              </a:rPr>
              <a:t>                 Dr. Mark Llewellyn </a:t>
            </a:r>
            <a:r>
              <a:rPr lang="en-US" b="1" i="1">
                <a:solidFill>
                  <a:schemeClr val="tx1"/>
                </a:solidFill>
                <a:latin typeface="Arial" charset="0"/>
                <a:cs typeface="Arial" charset="0"/>
              </a:rPr>
              <a:t>©</a:t>
            </a:r>
            <a:endParaRPr lang="en-US" b="1" i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3" name="Rectangle 14"/>
          <p:cNvSpPr>
            <a:spLocks noChangeArrowheads="1"/>
          </p:cNvSpPr>
          <p:nvPr userDrawn="1"/>
        </p:nvSpPr>
        <p:spPr bwMode="auto">
          <a:xfrm>
            <a:off x="8305800" y="6096000"/>
            <a:ext cx="609600" cy="762000"/>
          </a:xfrm>
          <a:prstGeom prst="rect">
            <a:avLst/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40" descr="ucf_pegasus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307388" y="6172200"/>
            <a:ext cx="62865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09600" y="609600"/>
            <a:ext cx="8001000" cy="24320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99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1"/>
                </a:solidFill>
                <a:latin typeface="Arial" charset="0"/>
              </a:rPr>
              <a:t>CNT 4603: System Administration</a:t>
            </a:r>
          </a:p>
          <a:p>
            <a:r>
              <a:rPr lang="en-US" sz="3200">
                <a:solidFill>
                  <a:schemeClr val="tx1"/>
                </a:solidFill>
                <a:latin typeface="Arial" charset="0"/>
              </a:rPr>
              <a:t>Spring 2013</a:t>
            </a:r>
          </a:p>
          <a:p>
            <a:endParaRPr lang="en-US" sz="3200">
              <a:solidFill>
                <a:schemeClr val="tx1"/>
              </a:solidFill>
              <a:latin typeface="Arial" charset="0"/>
            </a:endParaRPr>
          </a:p>
          <a:p>
            <a:r>
              <a:rPr lang="en-US" sz="2800">
                <a:solidFill>
                  <a:srgbClr val="000099"/>
                </a:solidFill>
                <a:latin typeface="Arial" charset="0"/>
              </a:rPr>
              <a:t>Managing And Maintaining Windows Server 2008 </a:t>
            </a:r>
          </a:p>
          <a:p>
            <a:r>
              <a:rPr lang="en-US" sz="2800">
                <a:solidFill>
                  <a:srgbClr val="000099"/>
                </a:solidFill>
                <a:latin typeface="Arial" charset="0"/>
              </a:rPr>
              <a:t>Part 1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139825" y="5105400"/>
            <a:ext cx="7040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CC3300"/>
                </a:solidFill>
                <a:latin typeface="Arial" charset="0"/>
              </a:rPr>
              <a:t>Department of Electrical Engineering and Computer Science</a:t>
            </a:r>
          </a:p>
          <a:p>
            <a:r>
              <a:rPr lang="en-US" sz="2000">
                <a:solidFill>
                  <a:srgbClr val="CC3300"/>
                </a:solidFill>
                <a:latin typeface="Arial" charset="0"/>
              </a:rPr>
              <a:t>Computer Science Division</a:t>
            </a:r>
          </a:p>
          <a:p>
            <a:r>
              <a:rPr lang="en-US" sz="2000">
                <a:solidFill>
                  <a:srgbClr val="CC3300"/>
                </a:solidFill>
                <a:latin typeface="Arial" charset="0"/>
              </a:rPr>
              <a:t>University of Central Florida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9600" y="3505200"/>
            <a:ext cx="7924800" cy="1323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Instructor : 	Dr. Mark Llewellyn</a:t>
            </a:r>
          </a:p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      		markl@cs.ucf.edu</a:t>
            </a:r>
          </a:p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		HEC 236, 4078-823-2790</a:t>
            </a:r>
          </a:p>
          <a:p>
            <a:pPr algn="l"/>
            <a:r>
              <a:rPr lang="en-US" sz="2000" dirty="0">
                <a:solidFill>
                  <a:srgbClr val="0066FF"/>
                </a:solidFill>
                <a:latin typeface="Arial" charset="0"/>
              </a:rPr>
              <a:t>		http://www.cs.ucf.edu/courses/cnt4603/spr2013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13315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Aria </a:t>
            </a:r>
            <a:r>
              <a:rPr lang="en-US" sz="2400" b="1" dirty="0"/>
              <a:t>Computer Information </a:t>
            </a:r>
            <a:r>
              <a:rPr lang="ro-RO" sz="2400" dirty="0"/>
              <a:t>dă detalii despre numele</a:t>
            </a:r>
            <a:r>
              <a:rPr lang="en-US" sz="2400" dirty="0"/>
              <a:t> </a:t>
            </a:r>
            <a:r>
              <a:rPr lang="en-US" sz="2400" b="1" dirty="0"/>
              <a:t>fully qualified domain </a:t>
            </a:r>
            <a:r>
              <a:rPr lang="ro-RO" sz="2400" dirty="0"/>
              <a:t>al </a:t>
            </a:r>
            <a:r>
              <a:rPr lang="en-US" sz="2400" dirty="0"/>
              <a:t>computer</a:t>
            </a:r>
            <a:r>
              <a:rPr lang="ro-RO" sz="2400" dirty="0"/>
              <a:t>ului dacă este inclus în </a:t>
            </a:r>
            <a:r>
              <a:rPr lang="en-US" sz="2400" dirty="0" err="1"/>
              <a:t>dom</a:t>
            </a:r>
            <a:r>
              <a:rPr lang="ro-RO" sz="2400" dirty="0"/>
              <a:t>eniu</a:t>
            </a:r>
            <a:r>
              <a:rPr lang="en-US" sz="2400" dirty="0"/>
              <a:t>, </a:t>
            </a:r>
            <a:r>
              <a:rPr lang="ro-RO" sz="2400" dirty="0"/>
              <a:t>sau </a:t>
            </a:r>
            <a:r>
              <a:rPr lang="en-US" sz="2400" dirty="0"/>
              <a:t>name</a:t>
            </a:r>
            <a:r>
              <a:rPr lang="ro-RO" sz="2400" dirty="0"/>
              <a:t>le</a:t>
            </a:r>
            <a:r>
              <a:rPr lang="en-US" sz="2400" dirty="0"/>
              <a:t> </a:t>
            </a:r>
            <a:r>
              <a:rPr lang="en-US" sz="2400" b="1" dirty="0"/>
              <a:t>NetBIOS</a:t>
            </a:r>
            <a:r>
              <a:rPr lang="en-US" sz="2400" dirty="0"/>
              <a:t> </a:t>
            </a:r>
            <a:r>
              <a:rPr lang="ro-RO" sz="2400" dirty="0"/>
              <a:t>dacă este inclus doar într-un </a:t>
            </a:r>
            <a:r>
              <a:rPr lang="en-US" sz="2400" dirty="0"/>
              <a:t>workgroup. 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Este afişat </a:t>
            </a:r>
            <a:r>
              <a:rPr lang="ro-RO" sz="2400" b="1" dirty="0"/>
              <a:t>d</a:t>
            </a:r>
            <a:r>
              <a:rPr lang="en-US" sz="2400" b="1" dirty="0" err="1"/>
              <a:t>om</a:t>
            </a:r>
            <a:r>
              <a:rPr lang="ro-RO" sz="2400" b="1" dirty="0"/>
              <a:t>e</a:t>
            </a:r>
            <a:r>
              <a:rPr lang="en-US" sz="2400" b="1" dirty="0"/>
              <a:t>n</a:t>
            </a:r>
            <a:r>
              <a:rPr lang="ro-RO" sz="2400" b="1" dirty="0"/>
              <a:t>iul </a:t>
            </a:r>
            <a:r>
              <a:rPr lang="ro-RO" sz="2400" dirty="0"/>
              <a:t>sau </a:t>
            </a:r>
            <a:r>
              <a:rPr lang="en-US" sz="2400" b="1" dirty="0"/>
              <a:t>workgroup</a:t>
            </a:r>
            <a:r>
              <a:rPr lang="ro-RO" sz="2400" b="1" dirty="0"/>
              <a:t>ul</a:t>
            </a:r>
            <a:r>
              <a:rPr lang="en-US" sz="2400" b="1" dirty="0"/>
              <a:t> </a:t>
            </a:r>
            <a:r>
              <a:rPr lang="ro-RO" sz="2400" dirty="0"/>
              <a:t>în care este adăugat </a:t>
            </a:r>
            <a:r>
              <a:rPr lang="en-US" sz="2400" dirty="0"/>
              <a:t>server</a:t>
            </a:r>
            <a:r>
              <a:rPr lang="ro-RO" sz="2400" dirty="0"/>
              <a:t>ul</a:t>
            </a:r>
            <a:r>
              <a:rPr lang="en-US" sz="2400" dirty="0"/>
              <a:t>, </a:t>
            </a:r>
            <a:r>
              <a:rPr lang="ro-RO" sz="2400" dirty="0"/>
              <a:t>alături de informaţii despre adaptoarele de reţea ale serverului si informaţii despre adresele </a:t>
            </a:r>
            <a:r>
              <a:rPr lang="en-US" sz="2400" dirty="0"/>
              <a:t>IPv4 and IPv6.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Posibilitatea de a schimba oricare dintre aceste informaţii este asigurată de </a:t>
            </a:r>
            <a:r>
              <a:rPr lang="en-US" sz="2400" dirty="0"/>
              <a:t>link</a:t>
            </a:r>
            <a:r>
              <a:rPr lang="ro-RO" sz="2400" dirty="0"/>
              <a:t>urile</a:t>
            </a:r>
            <a:r>
              <a:rPr lang="en-US" sz="2400" dirty="0"/>
              <a:t> </a:t>
            </a:r>
            <a:r>
              <a:rPr lang="ro-RO" sz="2400" dirty="0"/>
              <a:t>existente în partea dreaptă a informaţiei afişate</a:t>
            </a:r>
            <a:r>
              <a:rPr lang="en-US" sz="2400" dirty="0"/>
              <a:t>. </a:t>
            </a:r>
            <a:r>
              <a:rPr lang="ro-RO" sz="2400" dirty="0"/>
              <a:t>Aceste linkuri sunt</a:t>
            </a:r>
            <a:r>
              <a:rPr lang="en-US" sz="2400" dirty="0"/>
              <a:t> </a:t>
            </a:r>
            <a:r>
              <a:rPr lang="ro-RO" sz="2400" dirty="0"/>
              <a:t>spre </a:t>
            </a:r>
            <a:r>
              <a:rPr lang="en-US" sz="2400" dirty="0"/>
              <a:t>applet</a:t>
            </a:r>
            <a:r>
              <a:rPr lang="ro-RO" sz="2400" dirty="0"/>
              <a:t>urile din </a:t>
            </a:r>
            <a:r>
              <a:rPr lang="en-US" sz="2400" dirty="0"/>
              <a:t>control panel </a:t>
            </a:r>
            <a:r>
              <a:rPr lang="ro-RO" sz="2400" dirty="0"/>
              <a:t>care permit </a:t>
            </a:r>
            <a:r>
              <a:rPr lang="en-US" sz="2400" dirty="0" err="1"/>
              <a:t>configura</a:t>
            </a:r>
            <a:r>
              <a:rPr lang="ro-RO" sz="2400" dirty="0"/>
              <a:t>rea atributelor afişate. </a:t>
            </a:r>
            <a:r>
              <a:rPr lang="en-US" sz="2400" dirty="0"/>
              <a:t> </a:t>
            </a:r>
          </a:p>
          <a:p>
            <a:pPr algn="just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Zona de jos a </a:t>
            </a:r>
            <a:r>
              <a:rPr lang="en-US" sz="2400" dirty="0"/>
              <a:t>Server Summary </a:t>
            </a:r>
            <a:r>
              <a:rPr lang="ro-RO" sz="2400" dirty="0"/>
              <a:t>este </a:t>
            </a:r>
            <a:r>
              <a:rPr lang="en-US" sz="2400" b="1" dirty="0"/>
              <a:t>Security Information</a:t>
            </a:r>
            <a:r>
              <a:rPr lang="en-US" sz="2400" dirty="0"/>
              <a:t>, </a:t>
            </a:r>
            <a:r>
              <a:rPr lang="ro-RO" sz="2400" dirty="0"/>
              <a:t>şi dă </a:t>
            </a:r>
            <a:r>
              <a:rPr lang="en-US" sz="2400" dirty="0" err="1"/>
              <a:t>informati</a:t>
            </a:r>
            <a:r>
              <a:rPr lang="ro-RO" sz="2400" dirty="0"/>
              <a:t>i </a:t>
            </a:r>
            <a:r>
              <a:rPr lang="en-US" sz="2400" dirty="0"/>
              <a:t>critic</a:t>
            </a:r>
            <a:r>
              <a:rPr lang="ro-RO" sz="2400" dirty="0"/>
              <a:t>e</a:t>
            </a:r>
            <a:r>
              <a:rPr lang="en-US" sz="2400" dirty="0"/>
              <a:t> </a:t>
            </a:r>
            <a:r>
              <a:rPr lang="ro-RO" sz="2400" dirty="0"/>
              <a:t>referitoare la </a:t>
            </a:r>
            <a:r>
              <a:rPr lang="en-US" sz="2400" dirty="0" err="1"/>
              <a:t>securi</a:t>
            </a:r>
            <a:r>
              <a:rPr lang="ro-RO" sz="2400" dirty="0"/>
              <a:t>tatea</a:t>
            </a:r>
            <a:r>
              <a:rPr lang="en-US" sz="2400" dirty="0"/>
              <a:t> server</a:t>
            </a:r>
            <a:r>
              <a:rPr lang="ro-RO" sz="2400" dirty="0"/>
              <a:t>ului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Pentru </a:t>
            </a:r>
            <a:r>
              <a:rPr lang="en-US" sz="2400" dirty="0"/>
              <a:t>Server Manager, </a:t>
            </a:r>
            <a:r>
              <a:rPr lang="ro-RO" sz="2400" dirty="0"/>
              <a:t>asta înseamnă dacă</a:t>
            </a:r>
            <a:r>
              <a:rPr lang="ro-RO" sz="2400" b="1" dirty="0"/>
              <a:t> </a:t>
            </a:r>
            <a:r>
              <a:rPr lang="en-US" sz="2400" b="1" dirty="0"/>
              <a:t>Firewall</a:t>
            </a:r>
            <a:r>
              <a:rPr lang="ro-RO" sz="2400" dirty="0"/>
              <a:t>-ul este </a:t>
            </a:r>
            <a:r>
              <a:rPr lang="en-US" sz="2400" dirty="0"/>
              <a:t>on </a:t>
            </a:r>
            <a:r>
              <a:rPr lang="ro-RO" sz="2400" dirty="0"/>
              <a:t>sau</a:t>
            </a:r>
            <a:r>
              <a:rPr lang="en-US" sz="2400" dirty="0"/>
              <a:t> off, </a:t>
            </a:r>
            <a:r>
              <a:rPr lang="ro-RO" sz="2400" dirty="0"/>
              <a:t>cum se face </a:t>
            </a:r>
            <a:r>
              <a:rPr lang="en-US" sz="2400" dirty="0" err="1"/>
              <a:t>updat</a:t>
            </a:r>
            <a:r>
              <a:rPr lang="ro-RO" sz="2400" dirty="0"/>
              <a:t>area </a:t>
            </a:r>
            <a:r>
              <a:rPr lang="en-US" sz="2400" dirty="0"/>
              <a:t>server</a:t>
            </a:r>
            <a:r>
              <a:rPr lang="ro-RO" sz="2400" dirty="0"/>
              <a:t>ului</a:t>
            </a:r>
            <a:r>
              <a:rPr lang="en-US" sz="2400" dirty="0"/>
              <a:t>, </a:t>
            </a:r>
            <a:r>
              <a:rPr lang="ro-RO" sz="2400" dirty="0"/>
              <a:t>când au fost verificate ultima dată </a:t>
            </a:r>
            <a:r>
              <a:rPr lang="en-US" sz="2400" dirty="0" err="1"/>
              <a:t>updat</a:t>
            </a:r>
            <a:r>
              <a:rPr lang="ro-RO" sz="2400" dirty="0"/>
              <a:t>ările, dacă au fost instalate</a:t>
            </a:r>
            <a:endParaRPr lang="en-US" sz="2400" dirty="0"/>
          </a:p>
          <a:p>
            <a:pPr algn="just">
              <a:spcAft>
                <a:spcPts val="1200"/>
              </a:spcAft>
            </a:pPr>
            <a:r>
              <a:rPr lang="ro-RO" sz="2400" dirty="0"/>
              <a:t>În sfârşit</a:t>
            </a:r>
            <a:r>
              <a:rPr lang="en-US" sz="2400" dirty="0"/>
              <a:t>, </a:t>
            </a:r>
            <a:r>
              <a:rPr lang="ro-RO" sz="2400" dirty="0"/>
              <a:t>sunt arătate configurările pentru </a:t>
            </a:r>
            <a:r>
              <a:rPr lang="en-US" sz="2400" b="1" dirty="0"/>
              <a:t>Internet Explorer Enhanced Security</a:t>
            </a:r>
            <a:r>
              <a:rPr lang="en-US" sz="2400" dirty="0"/>
              <a:t>. </a:t>
            </a:r>
            <a:r>
              <a:rPr lang="ro-RO" sz="2400" dirty="0"/>
              <a:t>Aceasta arată administratorulu  să precizeze dacă vrea să marcheze un </a:t>
            </a:r>
            <a:r>
              <a:rPr lang="en-US" sz="2400" dirty="0"/>
              <a:t>web site </a:t>
            </a:r>
            <a:r>
              <a:rPr lang="ro-RO" sz="2400" dirty="0"/>
              <a:t>ca fiind sigur sau să îl</a:t>
            </a:r>
            <a:r>
              <a:rPr lang="en-US" sz="2400" dirty="0"/>
              <a:t> ignore.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Pe pagina următoare figura arată că </a:t>
            </a:r>
            <a:r>
              <a:rPr lang="en-US" sz="2400" dirty="0"/>
              <a:t>server</a:t>
            </a:r>
            <a:r>
              <a:rPr lang="ro-RO" sz="2400" dirty="0"/>
              <a:t>ul are instalate </a:t>
            </a:r>
            <a:r>
              <a:rPr lang="en-US" sz="2400" dirty="0"/>
              <a:t> update</a:t>
            </a:r>
            <a:r>
              <a:rPr lang="ro-RO" sz="2400" dirty="0"/>
              <a:t>-uri recente.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-152400"/>
            <a:ext cx="91440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Line Callout 1 6"/>
          <p:cNvSpPr/>
          <p:nvPr/>
        </p:nvSpPr>
        <p:spPr bwMode="auto">
          <a:xfrm>
            <a:off x="6934200" y="1143000"/>
            <a:ext cx="1828800" cy="1447800"/>
          </a:xfrm>
          <a:prstGeom prst="borderCallout1">
            <a:avLst>
              <a:gd name="adj1" fmla="val 193207"/>
              <a:gd name="adj2" fmla="val -84653"/>
              <a:gd name="adj3" fmla="val 50931"/>
              <a:gd name="adj4" fmla="val -1009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l">
              <a:defRPr/>
            </a:pPr>
            <a:r>
              <a:rPr lang="en-US" dirty="0"/>
              <a:t>Today is February 13, 2013 – Notice that Windows updates were last done  earlier this morning.</a:t>
            </a:r>
          </a:p>
        </p:txBody>
      </p:sp>
      <p:sp>
        <p:nvSpPr>
          <p:cNvPr id="15364" name="Rounded Rectangle 7"/>
          <p:cNvSpPr>
            <a:spLocks noChangeArrowheads="1"/>
          </p:cNvSpPr>
          <p:nvPr/>
        </p:nvSpPr>
        <p:spPr bwMode="auto">
          <a:xfrm>
            <a:off x="2095500" y="3733800"/>
            <a:ext cx="3429000" cy="3048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Line Callout 1 7"/>
          <p:cNvSpPr/>
          <p:nvPr/>
        </p:nvSpPr>
        <p:spPr bwMode="auto">
          <a:xfrm>
            <a:off x="6629400" y="609600"/>
            <a:ext cx="1828800" cy="723900"/>
          </a:xfrm>
          <a:prstGeom prst="borderCallout1">
            <a:avLst>
              <a:gd name="adj1" fmla="val 186189"/>
              <a:gd name="adj2" fmla="val -95069"/>
              <a:gd name="adj3" fmla="val 50931"/>
              <a:gd name="adj4" fmla="val -1009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Update history on this server.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17411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Următoarea parte a secţiunii principale a </a:t>
            </a:r>
            <a:r>
              <a:rPr lang="en-US" sz="2400" dirty="0"/>
              <a:t>Server Manager</a:t>
            </a:r>
            <a:r>
              <a:rPr lang="ro-RO" sz="2400" dirty="0"/>
              <a:t>-ului este</a:t>
            </a:r>
            <a:r>
              <a:rPr lang="en-US" sz="2400" dirty="0"/>
              <a:t> </a:t>
            </a:r>
            <a:r>
              <a:rPr lang="ro-RO" sz="2400" dirty="0"/>
              <a:t>un </a:t>
            </a:r>
            <a:r>
              <a:rPr lang="en-US" sz="2400" b="1" dirty="0" err="1"/>
              <a:t>sumar</a:t>
            </a:r>
            <a:r>
              <a:rPr lang="en-US" sz="2400" dirty="0"/>
              <a:t> </a:t>
            </a:r>
            <a:r>
              <a:rPr lang="ro-RO" sz="2400" dirty="0"/>
              <a:t>al rolurilor</a:t>
            </a:r>
            <a:r>
              <a:rPr lang="en-US" sz="2400" dirty="0"/>
              <a:t>,</a:t>
            </a:r>
            <a:r>
              <a:rPr lang="ro-RO" sz="2400" dirty="0"/>
              <a:t> care arată fiecare rol instalat pe server şi un sumar al stării sale din ultimele </a:t>
            </a:r>
            <a:r>
              <a:rPr lang="en-US" sz="2400" dirty="0"/>
              <a:t>24 </a:t>
            </a:r>
            <a:r>
              <a:rPr lang="ro-RO" sz="2400" dirty="0"/>
              <a:t>de ore</a:t>
            </a:r>
            <a:r>
              <a:rPr lang="en-US" sz="2400" dirty="0"/>
              <a:t>. 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Sumarul statusului </a:t>
            </a:r>
            <a:r>
              <a:rPr lang="en-US" sz="2400" dirty="0" err="1"/>
              <a:t>ilustr</a:t>
            </a:r>
            <a:r>
              <a:rPr lang="ro-RO" sz="2400" dirty="0"/>
              <a:t>ează</a:t>
            </a:r>
            <a:r>
              <a:rPr lang="en-US" sz="2400" dirty="0"/>
              <a:t> </a:t>
            </a:r>
            <a:r>
              <a:rPr lang="ro-RO" sz="2400" dirty="0"/>
              <a:t>cele mai rele </a:t>
            </a:r>
            <a:r>
              <a:rPr lang="en-US" sz="2400" dirty="0"/>
              <a:t>log</a:t>
            </a:r>
            <a:r>
              <a:rPr lang="ro-RO" sz="2400" dirty="0"/>
              <a:t>ouri</a:t>
            </a:r>
            <a:r>
              <a:rPr lang="en-US" sz="2400" dirty="0"/>
              <a:t> </a:t>
            </a:r>
            <a:r>
              <a:rPr lang="ro-RO" sz="2400" dirty="0"/>
              <a:t>legate de serviciile acestui rol din ultimele </a:t>
            </a:r>
            <a:r>
              <a:rPr lang="en-US" sz="2400" dirty="0"/>
              <a:t>24 hours.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De reţinut că</a:t>
            </a:r>
            <a:r>
              <a:rPr lang="en-US" sz="2400" dirty="0"/>
              <a:t> in screen</a:t>
            </a:r>
            <a:r>
              <a:rPr lang="ro-RO" sz="2400" dirty="0"/>
              <a:t>-</a:t>
            </a:r>
            <a:r>
              <a:rPr lang="en-US" sz="2400" dirty="0"/>
              <a:t>shot</a:t>
            </a:r>
            <a:r>
              <a:rPr lang="ro-RO" sz="2400" dirty="0"/>
              <a:t>ul</a:t>
            </a:r>
            <a:r>
              <a:rPr lang="en-US" sz="2400" dirty="0"/>
              <a:t> </a:t>
            </a:r>
            <a:r>
              <a:rPr lang="ro-RO" sz="2400" dirty="0"/>
              <a:t>de pe fig următoare serverul în cauză are doar un singur rol instalat.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700" y="0"/>
            <a:ext cx="9156700" cy="6362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18435" name="Rounded Rectangle 5"/>
          <p:cNvSpPr>
            <a:spLocks noChangeArrowheads="1"/>
          </p:cNvSpPr>
          <p:nvPr/>
        </p:nvSpPr>
        <p:spPr bwMode="auto">
          <a:xfrm>
            <a:off x="2133600" y="2717800"/>
            <a:ext cx="1828800" cy="1003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ounded Rectangle 5"/>
          <p:cNvSpPr>
            <a:spLocks noChangeArrowheads="1"/>
          </p:cNvSpPr>
          <p:nvPr/>
        </p:nvSpPr>
        <p:spPr bwMode="auto">
          <a:xfrm>
            <a:off x="2133600" y="2717800"/>
            <a:ext cx="1828800" cy="1003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0"/>
            <a:ext cx="9105900" cy="6362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ounded Rectangle 5"/>
          <p:cNvSpPr>
            <a:spLocks noChangeArrowheads="1"/>
          </p:cNvSpPr>
          <p:nvPr/>
        </p:nvSpPr>
        <p:spPr bwMode="auto">
          <a:xfrm>
            <a:off x="2133600" y="2717800"/>
            <a:ext cx="1828800" cy="10033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202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21507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Următoarea parte ferestrei principale a </a:t>
            </a:r>
            <a:r>
              <a:rPr lang="en-US" sz="2400" dirty="0"/>
              <a:t>Server Manager </a:t>
            </a:r>
            <a:r>
              <a:rPr lang="ro-RO" sz="2400" dirty="0"/>
              <a:t>este </a:t>
            </a:r>
            <a:r>
              <a:rPr lang="en-US" sz="2400" b="1" dirty="0"/>
              <a:t>Features Summary </a:t>
            </a:r>
            <a:r>
              <a:rPr lang="ro-RO" sz="2400" dirty="0"/>
              <a:t>care</a:t>
            </a:r>
            <a:r>
              <a:rPr lang="en-US" sz="2400" dirty="0"/>
              <a:t> list</a:t>
            </a:r>
            <a:r>
              <a:rPr lang="ro-RO" sz="2400" dirty="0"/>
              <a:t>ează</a:t>
            </a:r>
            <a:r>
              <a:rPr lang="en-US" sz="2400" dirty="0"/>
              <a:t> </a:t>
            </a:r>
            <a:r>
              <a:rPr lang="ro-RO" sz="2400" dirty="0"/>
              <a:t>funcţionalităţile deja instalate şi are linkuri spre</a:t>
            </a:r>
            <a:r>
              <a:rPr lang="en-US" sz="2400" dirty="0"/>
              <a:t> Add or Remove Features.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No status is provided for any of the installed features because typically they help facilitate a role’s duties and do not, or their own, provide a service.  There are exceptions to this. Windows Internet Name Service (WINS), for example, provides a direct service.  However, the experience for features is not as integrated as with roles, and no summary information is provided, you simply see which features are provided.</a:t>
            </a:r>
          </a:p>
          <a:p>
            <a:pPr algn="just">
              <a:spcAft>
                <a:spcPts val="1200"/>
              </a:spcAft>
            </a:pPr>
            <a:endParaRPr lang="en-US" sz="2400" dirty="0"/>
          </a:p>
          <a:p>
            <a:pPr algn="just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700"/>
            <a:ext cx="91440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22531" name="Rounded Rectangle 5"/>
          <p:cNvSpPr>
            <a:spLocks noChangeArrowheads="1"/>
          </p:cNvSpPr>
          <p:nvPr/>
        </p:nvSpPr>
        <p:spPr bwMode="auto">
          <a:xfrm>
            <a:off x="2438400" y="2570163"/>
            <a:ext cx="2057400" cy="1295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5123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În slide-urile următoare este prezentat lucru cu </a:t>
            </a:r>
            <a:r>
              <a:rPr lang="en-US" sz="2400" b="1" dirty="0"/>
              <a:t>Server Manager</a:t>
            </a:r>
            <a:r>
              <a:rPr lang="en-US" sz="2400" dirty="0"/>
              <a:t> </a:t>
            </a:r>
            <a:r>
              <a:rPr lang="ro-RO" sz="2400" dirty="0"/>
              <a:t>cu care un</a:t>
            </a:r>
            <a:r>
              <a:rPr lang="en-US" sz="2400" dirty="0"/>
              <a:t> administrator</a:t>
            </a:r>
            <a:r>
              <a:rPr lang="ro-RO" sz="2400" dirty="0"/>
              <a:t> de sistem poate </a:t>
            </a:r>
            <a:r>
              <a:rPr lang="en-US" sz="2400" dirty="0"/>
              <a:t> </a:t>
            </a:r>
            <a:r>
              <a:rPr lang="ro-RO" sz="2400" dirty="0"/>
              <a:t>a</a:t>
            </a:r>
            <a:r>
              <a:rPr lang="en-US" sz="2400" dirty="0"/>
              <a:t>d</a:t>
            </a:r>
            <a:r>
              <a:rPr lang="ro-RO" sz="2400" dirty="0"/>
              <a:t>ministra şi întreţine un </a:t>
            </a:r>
            <a:r>
              <a:rPr lang="en-US" sz="2400" dirty="0"/>
              <a:t> </a:t>
            </a:r>
            <a:r>
              <a:rPr lang="ro-RO" sz="2400" dirty="0"/>
              <a:t>mediu atât de complex</a:t>
            </a:r>
            <a:r>
              <a:rPr lang="en-US" sz="2400" dirty="0"/>
              <a:t> </a:t>
            </a:r>
            <a:r>
              <a:rPr lang="ro-RO" sz="2400" dirty="0"/>
              <a:t>şi dezvoltat cum este </a:t>
            </a:r>
            <a:r>
              <a:rPr lang="en-US" sz="2400" dirty="0"/>
              <a:t>Server 2008.</a:t>
            </a:r>
          </a:p>
          <a:p>
            <a:pPr algn="just">
              <a:spcAft>
                <a:spcPts val="1200"/>
              </a:spcAft>
            </a:pPr>
            <a:r>
              <a:rPr lang="en-US" sz="2400" b="1" dirty="0"/>
              <a:t>Server Manager </a:t>
            </a:r>
            <a:r>
              <a:rPr lang="ro-RO" sz="2400" dirty="0"/>
              <a:t>este cel mai util instrument pentru administrarea eficientă </a:t>
            </a:r>
            <a:r>
              <a:rPr lang="en-US" sz="2400" dirty="0"/>
              <a:t>a Windows Server 2008.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Server Manager </a:t>
            </a:r>
            <a:r>
              <a:rPr lang="ro-RO" sz="2400" dirty="0"/>
              <a:t>conţine î</a:t>
            </a:r>
            <a:r>
              <a:rPr lang="en-US" sz="2400" dirty="0" err="1"/>
              <a:t>nt</a:t>
            </a:r>
            <a:r>
              <a:rPr lang="ro-RO" sz="2400" dirty="0"/>
              <a:t>r-</a:t>
            </a:r>
            <a:r>
              <a:rPr lang="en-US" sz="2400" dirty="0"/>
              <a:t>o </a:t>
            </a:r>
            <a:r>
              <a:rPr lang="ro-RO" sz="2400" dirty="0"/>
              <a:t>singură unealtă întregul proces de administrare a unui</a:t>
            </a:r>
            <a:r>
              <a:rPr lang="en-US" sz="2400" dirty="0"/>
              <a:t> s</a:t>
            </a:r>
            <a:r>
              <a:rPr lang="ro-RO" sz="2400" dirty="0"/>
              <a:t>i</a:t>
            </a:r>
            <a:r>
              <a:rPr lang="en-US" sz="2400" dirty="0"/>
              <a:t>stem</a:t>
            </a:r>
            <a:r>
              <a:rPr lang="ro-RO" sz="2400" dirty="0"/>
              <a:t> de </a:t>
            </a:r>
            <a:r>
              <a:rPr lang="en-US" sz="2400" dirty="0"/>
              <a:t>opera</a:t>
            </a:r>
            <a:r>
              <a:rPr lang="ro-RO" sz="2400" dirty="0"/>
              <a:t>re de tip </a:t>
            </a:r>
            <a:r>
              <a:rPr lang="en-US" sz="2400" dirty="0"/>
              <a:t>server.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I</a:t>
            </a:r>
            <a:r>
              <a:rPr lang="en-US" sz="2400" dirty="0" err="1"/>
              <a:t>nterfa</a:t>
            </a:r>
            <a:r>
              <a:rPr lang="ro-RO" sz="2400" dirty="0"/>
              <a:t>ţa </a:t>
            </a:r>
            <a:r>
              <a:rPr lang="en-US" sz="2400" dirty="0"/>
              <a:t>Server Manager </a:t>
            </a:r>
            <a:r>
              <a:rPr lang="ro-RO" sz="2400" dirty="0"/>
              <a:t>este proiectată să pună cel mai bine în evidenţă </a:t>
            </a:r>
            <a:r>
              <a:rPr lang="en-US" sz="2400" dirty="0"/>
              <a:t>functional</a:t>
            </a:r>
            <a:r>
              <a:rPr lang="ro-RO" sz="2400" dirty="0"/>
              <a:t>ităţile</a:t>
            </a:r>
            <a:r>
              <a:rPr lang="en-US" sz="2400" dirty="0"/>
              <a:t> server</a:t>
            </a:r>
            <a:r>
              <a:rPr lang="ro-RO" sz="2400" dirty="0"/>
              <a:t>ului</a:t>
            </a:r>
            <a:r>
              <a:rPr lang="en-US" sz="2400" dirty="0"/>
              <a:t>, </a:t>
            </a:r>
            <a:r>
              <a:rPr lang="ro-RO" sz="2400" dirty="0"/>
              <a:t>în loc de a fi orientată spre componentele</a:t>
            </a:r>
            <a:r>
              <a:rPr lang="en-US" sz="2400" dirty="0"/>
              <a:t> individual</a:t>
            </a:r>
            <a:r>
              <a:rPr lang="ro-RO" sz="2400" dirty="0"/>
              <a:t>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Ultima secţiune a ferestrei principale a </a:t>
            </a:r>
            <a:r>
              <a:rPr lang="en-US" sz="2400" dirty="0"/>
              <a:t>Server Manager </a:t>
            </a:r>
            <a:r>
              <a:rPr lang="ro-RO" sz="2400" dirty="0"/>
              <a:t>este </a:t>
            </a:r>
            <a:r>
              <a:rPr lang="en-US" sz="2400" b="1" dirty="0"/>
              <a:t>Resources and Support </a:t>
            </a:r>
            <a:r>
              <a:rPr lang="ro-RO" sz="2400" dirty="0"/>
              <a:t>care arată o parte comună ce se găseşte (accesibilă) cînd se lucrează curent cu </a:t>
            </a:r>
            <a:r>
              <a:rPr lang="en-US" sz="2400" dirty="0"/>
              <a:t>Server Manager.  </a:t>
            </a:r>
            <a:r>
              <a:rPr lang="ro-RO" sz="2400" dirty="0"/>
              <a:t>Mai precis, când se lucrează în secţiunea Roluri din</a:t>
            </a:r>
            <a:r>
              <a:rPr lang="en-US" sz="2400" dirty="0"/>
              <a:t> Server Manager, </a:t>
            </a:r>
            <a:r>
              <a:rPr lang="ro-RO" sz="2400" dirty="0"/>
              <a:t>fiecare</a:t>
            </a:r>
            <a:r>
              <a:rPr lang="en-US" sz="2400" dirty="0"/>
              <a:t> </a:t>
            </a:r>
            <a:r>
              <a:rPr lang="en-US" sz="2400" dirty="0" err="1"/>
              <a:t>rol</a:t>
            </a:r>
            <a:r>
              <a:rPr lang="en-US" sz="2400" dirty="0"/>
              <a:t> </a:t>
            </a:r>
            <a:r>
              <a:rPr lang="ro-RO" sz="2400" dirty="0"/>
              <a:t>propria secţiune </a:t>
            </a:r>
            <a:r>
              <a:rPr lang="en-US" sz="2400" dirty="0" err="1"/>
              <a:t>resur</a:t>
            </a:r>
            <a:r>
              <a:rPr lang="ro-RO" sz="2400" dirty="0"/>
              <a:t>s</a:t>
            </a:r>
            <a:r>
              <a:rPr lang="en-US" sz="2400" dirty="0"/>
              <a:t>e.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Multe din detaliile cuprinse în această secţiune au linkuri spre </a:t>
            </a:r>
            <a:r>
              <a:rPr lang="en-US" sz="2400" dirty="0"/>
              <a:t>Microsoft</a:t>
            </a:r>
            <a:r>
              <a:rPr lang="ro-RO" sz="2400" dirty="0"/>
              <a:t> </a:t>
            </a:r>
            <a:r>
              <a:rPr lang="en-US" sz="2400" dirty="0"/>
              <a:t>feedback, </a:t>
            </a:r>
            <a:r>
              <a:rPr lang="ro-RO" sz="2400" dirty="0"/>
              <a:t>sau pentru asistenţă tehnică la un centru de asistenţă tehnică </a:t>
            </a:r>
            <a:r>
              <a:rPr lang="en-US" sz="2400" dirty="0"/>
              <a:t> </a:t>
            </a:r>
            <a:r>
              <a:rPr lang="ro-RO" sz="2400" dirty="0"/>
              <a:t>(</a:t>
            </a:r>
            <a:r>
              <a:rPr lang="en-US" sz="2400" b="1" dirty="0"/>
              <a:t>Windows Server </a:t>
            </a:r>
            <a:r>
              <a:rPr lang="en-US" sz="2400" b="1" dirty="0" err="1"/>
              <a:t>TechCenter</a:t>
            </a:r>
            <a:r>
              <a:rPr lang="ro-RO" sz="2400" b="1" dirty="0"/>
              <a:t>)</a:t>
            </a:r>
            <a:r>
              <a:rPr lang="en-US" sz="2400" dirty="0"/>
              <a:t>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>
                <a:solidFill>
                  <a:srgbClr val="000099"/>
                </a:solidFill>
                <a:latin typeface="Arial" charset="0"/>
                <a:cs typeface="Arial" charset="0"/>
              </a:rPr>
              <a:t>Server Manager In Windows Server 2008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2700"/>
            <a:ext cx="9144000" cy="63627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Server Manager  -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ol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urilor</a:t>
            </a:r>
            <a:endParaRPr lang="en-US" sz="28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5603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Funcţia principală a </a:t>
            </a:r>
            <a:r>
              <a:rPr lang="en-US" sz="2400" dirty="0"/>
              <a:t>Server Manager </a:t>
            </a:r>
            <a:r>
              <a:rPr lang="ro-RO" sz="2400" dirty="0"/>
              <a:t>este să asigure o interfaţă prin care să se administreze ce poate să facă </a:t>
            </a:r>
            <a:r>
              <a:rPr lang="en-US" sz="2400" dirty="0"/>
              <a:t>server</a:t>
            </a:r>
            <a:r>
              <a:rPr lang="ro-RO" sz="2400" dirty="0"/>
              <a:t>ul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Rolurile serverului  arată ce poate face acesta, adică rol de </a:t>
            </a:r>
            <a:r>
              <a:rPr lang="en-US" sz="2400" dirty="0"/>
              <a:t> domain controller, </a:t>
            </a:r>
            <a:r>
              <a:rPr lang="ro-RO" sz="2400" dirty="0"/>
              <a:t>rol de </a:t>
            </a:r>
            <a:r>
              <a:rPr lang="en-US" sz="2400" dirty="0"/>
              <a:t>DNS server, </a:t>
            </a:r>
            <a:r>
              <a:rPr lang="ro-RO" sz="2400" dirty="0"/>
              <a:t>rol de </a:t>
            </a:r>
            <a:r>
              <a:rPr lang="en-US" sz="2400" dirty="0"/>
              <a:t>file serve</a:t>
            </a:r>
            <a:r>
              <a:rPr lang="ro-RO" sz="2400" dirty="0"/>
              <a:t>r etc.</a:t>
            </a:r>
            <a:endParaRPr lang="en-US" sz="2400" dirty="0"/>
          </a:p>
          <a:p>
            <a:pPr algn="just">
              <a:spcAft>
                <a:spcPts val="1200"/>
              </a:spcAft>
            </a:pPr>
            <a:r>
              <a:rPr lang="ro-RO" sz="2400" dirty="0"/>
              <a:t>Pagina principală (de început) a </a:t>
            </a:r>
            <a:r>
              <a:rPr lang="en-US" sz="2400" dirty="0"/>
              <a:t>Server Manager, </a:t>
            </a:r>
            <a:r>
              <a:rPr lang="ro-RO" sz="2400" dirty="0"/>
              <a:t>afişează în Role Summary o listă a rolurilor instalate </a:t>
            </a:r>
            <a:r>
              <a:rPr lang="en-US" sz="2400" dirty="0"/>
              <a:t> </a:t>
            </a:r>
            <a:r>
              <a:rPr lang="ro-RO" sz="2400" dirty="0"/>
              <a:t>şi starea lor bazată pe </a:t>
            </a:r>
            <a:r>
              <a:rPr lang="en-US" sz="2400" dirty="0"/>
              <a:t> log</a:t>
            </a:r>
            <a:r>
              <a:rPr lang="ro-RO" sz="2400" dirty="0"/>
              <a:t>ouri de </a:t>
            </a:r>
            <a:r>
              <a:rPr lang="en-US" sz="2400" dirty="0"/>
              <a:t>even</a:t>
            </a:r>
            <a:r>
              <a:rPr lang="ro-RO" sz="2400" dirty="0"/>
              <a:t>imente</a:t>
            </a:r>
            <a:r>
              <a:rPr lang="en-US" sz="2400" dirty="0"/>
              <a:t> </a:t>
            </a:r>
            <a:r>
              <a:rPr lang="ro-RO" sz="2400" dirty="0"/>
              <a:t>şi servicii</a:t>
            </a:r>
            <a:r>
              <a:rPr lang="en-US" sz="2400" dirty="0"/>
              <a:t> monitor</a:t>
            </a:r>
            <a:r>
              <a:rPr lang="ro-RO" sz="2400" dirty="0"/>
              <a:t>izate</a:t>
            </a:r>
            <a:r>
              <a:rPr lang="en-US" sz="2400" dirty="0"/>
              <a:t> </a:t>
            </a:r>
            <a:r>
              <a:rPr lang="ro-RO" sz="2400" dirty="0"/>
              <a:t>ale rolului.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Înainte de a vedea mai detaliat rolurile</a:t>
            </a:r>
            <a:r>
              <a:rPr lang="en-US" sz="2400" dirty="0"/>
              <a:t>, </a:t>
            </a:r>
            <a:r>
              <a:rPr lang="ro-RO" sz="2400" dirty="0"/>
              <a:t>să vedem pagina principală </a:t>
            </a:r>
            <a:r>
              <a:rPr lang="en-US" sz="2400" dirty="0"/>
              <a:t>Roles </a:t>
            </a:r>
            <a:r>
              <a:rPr lang="ro-RO" sz="2400" dirty="0"/>
              <a:t>din </a:t>
            </a:r>
            <a:r>
              <a:rPr lang="en-US" sz="2400" dirty="0"/>
              <a:t>Server Manager.</a:t>
            </a:r>
            <a:endParaRPr lang="ro-RO" sz="2400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ro-RO" sz="2400" dirty="0"/>
              <a:t>(</a:t>
            </a:r>
            <a:r>
              <a:rPr lang="en-US" sz="2000" dirty="0"/>
              <a:t>Click </a:t>
            </a:r>
            <a:r>
              <a:rPr lang="ro-RO" sz="2000" dirty="0"/>
              <a:t>pe </a:t>
            </a:r>
            <a:r>
              <a:rPr lang="en-US" sz="2000" dirty="0"/>
              <a:t>link</a:t>
            </a:r>
            <a:r>
              <a:rPr lang="ro-RO" sz="2000" dirty="0"/>
              <a:t>ul </a:t>
            </a:r>
            <a:r>
              <a:rPr lang="en-US" sz="2000" dirty="0"/>
              <a:t>Roles </a:t>
            </a:r>
            <a:r>
              <a:rPr lang="ro-RO" sz="2000" dirty="0"/>
              <a:t>în arborele de configurare al panoului d</a:t>
            </a:r>
            <a:r>
              <a:rPr lang="en-US" sz="2000" dirty="0"/>
              <a:t>in </a:t>
            </a:r>
            <a:r>
              <a:rPr lang="ro-RO" sz="2000" dirty="0"/>
              <a:t>fereastra principală </a:t>
            </a:r>
            <a:r>
              <a:rPr lang="en-US" sz="2000" dirty="0"/>
              <a:t>Server Manager </a:t>
            </a:r>
            <a:r>
              <a:rPr lang="ro-RO" sz="2000" dirty="0"/>
              <a:t>pentru a merge în </a:t>
            </a:r>
            <a:r>
              <a:rPr lang="en-US" sz="2000" dirty="0"/>
              <a:t> </a:t>
            </a:r>
            <a:r>
              <a:rPr lang="ro-RO" sz="2000" dirty="0"/>
              <a:t>pagina principală</a:t>
            </a:r>
            <a:r>
              <a:rPr lang="en-US" sz="2000" dirty="0"/>
              <a:t> Roles</a:t>
            </a:r>
            <a:r>
              <a:rPr lang="ro-RO" sz="2000" dirty="0"/>
              <a:t>)</a:t>
            </a:r>
            <a:endParaRPr lang="en-US" sz="2000" dirty="0"/>
          </a:p>
          <a:p>
            <a:pPr algn="just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Server Manager  -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ol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urilor</a:t>
            </a:r>
            <a:endParaRPr lang="en-US" sz="28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6627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La fel ca si pagina principală din </a:t>
            </a:r>
            <a:r>
              <a:rPr lang="en-US" sz="2400" dirty="0"/>
              <a:t>Server Manager, </a:t>
            </a:r>
            <a:r>
              <a:rPr lang="ro-RO" sz="2400" dirty="0"/>
              <a:t>pagina</a:t>
            </a:r>
            <a:r>
              <a:rPr lang="en-US" sz="2400" dirty="0"/>
              <a:t> Roles </a:t>
            </a:r>
            <a:r>
              <a:rPr lang="ro-RO" sz="2400" dirty="0"/>
              <a:t>are secţiunea </a:t>
            </a:r>
            <a:r>
              <a:rPr lang="en-US" sz="2400" b="1" dirty="0"/>
              <a:t>Roles Summary</a:t>
            </a:r>
            <a:r>
              <a:rPr lang="en-US" sz="2400" dirty="0"/>
              <a:t>, plus op</a:t>
            </a:r>
            <a:r>
              <a:rPr lang="ro-RO" sz="2400" dirty="0"/>
              <a:t>ţ</a:t>
            </a:r>
            <a:r>
              <a:rPr lang="en-US" sz="2400" dirty="0"/>
              <a:t>i</a:t>
            </a:r>
            <a:r>
              <a:rPr lang="ro-RO" sz="2400" dirty="0"/>
              <a:t>unea</a:t>
            </a:r>
            <a:r>
              <a:rPr lang="en-US" sz="2400" dirty="0"/>
              <a:t> </a:t>
            </a:r>
            <a:r>
              <a:rPr lang="en-US" sz="2400" b="1" dirty="0"/>
              <a:t>add and remove roles</a:t>
            </a:r>
            <a:r>
              <a:rPr lang="ro-RO" sz="2400" b="1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După secţiunea </a:t>
            </a:r>
            <a:r>
              <a:rPr lang="en-US" sz="2400" dirty="0"/>
              <a:t>Summary </a:t>
            </a:r>
            <a:r>
              <a:rPr lang="ro-RO" sz="2400" dirty="0"/>
              <a:t>există o </a:t>
            </a:r>
            <a:r>
              <a:rPr lang="en-US" sz="2400" dirty="0" err="1"/>
              <a:t>secti</a:t>
            </a:r>
            <a:r>
              <a:rPr lang="ro-RO" sz="2400" dirty="0"/>
              <a:t>u</a:t>
            </a:r>
            <a:r>
              <a:rPr lang="en-US" sz="2400" dirty="0"/>
              <a:t>n</a:t>
            </a:r>
            <a:r>
              <a:rPr lang="ro-RO" sz="2400" dirty="0"/>
              <a:t>e</a:t>
            </a:r>
            <a:r>
              <a:rPr lang="en-US" sz="2400" dirty="0"/>
              <a:t> </a:t>
            </a:r>
            <a:r>
              <a:rPr lang="ro-RO" sz="2400" dirty="0"/>
              <a:t>pentru fiecare </a:t>
            </a:r>
            <a:r>
              <a:rPr lang="en-US" sz="2400" dirty="0" err="1"/>
              <a:t>rol</a:t>
            </a:r>
            <a:r>
              <a:rPr lang="ro-RO" sz="2400" dirty="0"/>
              <a:t> instalat</a:t>
            </a:r>
            <a:r>
              <a:rPr lang="en-US" sz="2400" dirty="0"/>
              <a:t>, </a:t>
            </a:r>
            <a:r>
              <a:rPr lang="ro-RO" sz="2400" dirty="0"/>
              <a:t>care include un </a:t>
            </a:r>
            <a:r>
              <a:rPr lang="en-US" sz="2400" dirty="0"/>
              <a:t>icon </a:t>
            </a:r>
            <a:r>
              <a:rPr lang="ro-RO" sz="2400" dirty="0"/>
              <a:t>penru a</a:t>
            </a:r>
            <a:r>
              <a:rPr lang="en-US" sz="2400" dirty="0"/>
              <a:t> set</a:t>
            </a:r>
            <a:r>
              <a:rPr lang="ro-RO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informati</a:t>
            </a:r>
            <a:r>
              <a:rPr lang="ro-RO" sz="2400" dirty="0"/>
              <a:t>a</a:t>
            </a:r>
            <a:r>
              <a:rPr lang="en-US" sz="2400" dirty="0"/>
              <a:t> </a:t>
            </a:r>
            <a:r>
              <a:rPr lang="ro-RO" sz="2400" dirty="0"/>
              <a:t>referitoare la </a:t>
            </a:r>
            <a:r>
              <a:rPr lang="en-US" sz="2400" dirty="0"/>
              <a:t>Role </a:t>
            </a:r>
            <a:r>
              <a:rPr lang="ro-RO" sz="2400" dirty="0"/>
              <a:t>(informaţia poate fi afişată sau ascunsă, acţionând săgeţile din fereastră)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După cum se va vedea ulterior</a:t>
            </a:r>
            <a:r>
              <a:rPr lang="en-US" sz="2400" dirty="0"/>
              <a:t>, </a:t>
            </a:r>
            <a:r>
              <a:rPr lang="ro-RO" sz="2400" dirty="0"/>
              <a:t>rolul </a:t>
            </a:r>
            <a:r>
              <a:rPr lang="en-US" sz="2400" dirty="0"/>
              <a:t>ADDS </a:t>
            </a:r>
            <a:r>
              <a:rPr lang="ro-RO" sz="2400" dirty="0"/>
              <a:t>este admonistrat oarecum diferit de majoritatea celorlalte, datorită în primul rând complexităţii sale si faptului că este un rol special.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Server Manager  -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ol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urilor</a:t>
            </a:r>
            <a:endParaRPr lang="en-US" sz="28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7651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Pagina următoare </a:t>
            </a:r>
            <a:r>
              <a:rPr lang="en-US" sz="2400" dirty="0" err="1"/>
              <a:t>ilustr</a:t>
            </a:r>
            <a:r>
              <a:rPr lang="ro-RO" sz="2400" dirty="0"/>
              <a:t>ează</a:t>
            </a:r>
            <a:r>
              <a:rPr lang="en-US" sz="2400" dirty="0"/>
              <a:t> </a:t>
            </a:r>
            <a:r>
              <a:rPr lang="en-US" sz="2400" dirty="0" err="1"/>
              <a:t>informa</a:t>
            </a:r>
            <a:r>
              <a:rPr lang="ro-RO" sz="2400" dirty="0"/>
              <a:t>ţia</a:t>
            </a:r>
            <a:r>
              <a:rPr lang="en-US" sz="2400" dirty="0"/>
              <a:t> </a:t>
            </a:r>
            <a:r>
              <a:rPr lang="ro-RO" sz="2400" dirty="0"/>
              <a:t>afişată</a:t>
            </a:r>
            <a:r>
              <a:rPr lang="en-US" sz="2400" dirty="0"/>
              <a:t> </a:t>
            </a:r>
            <a:r>
              <a:rPr lang="ro-RO" sz="2400" dirty="0"/>
              <a:t>pentru rolul </a:t>
            </a:r>
            <a:r>
              <a:rPr lang="en-US" sz="2400" dirty="0"/>
              <a:t>File Services </a:t>
            </a:r>
            <a:r>
              <a:rPr lang="ro-RO" sz="2400" dirty="0"/>
              <a:t>aşa cu apare pe </a:t>
            </a:r>
            <a:r>
              <a:rPr lang="en-US" sz="2400" dirty="0"/>
              <a:t>server.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Adevărata forţă a </a:t>
            </a:r>
            <a:r>
              <a:rPr lang="en-US" sz="2400" dirty="0"/>
              <a:t>Server Manager </a:t>
            </a:r>
            <a:r>
              <a:rPr lang="ro-RO" sz="2400" dirty="0"/>
              <a:t>începe să fie descoperită când se selectează un </a:t>
            </a:r>
            <a:r>
              <a:rPr lang="en-US" sz="2400" dirty="0" err="1"/>
              <a:t>rol</a:t>
            </a:r>
            <a:r>
              <a:rPr lang="ro-RO" sz="2400" dirty="0"/>
              <a:t> </a:t>
            </a:r>
            <a:r>
              <a:rPr lang="en-US" sz="2400" dirty="0"/>
              <a:t>specific. </a:t>
            </a:r>
            <a:r>
              <a:rPr lang="ro-RO" sz="2400" dirty="0"/>
              <a:t>Atunci se pune la dispoziţie o mare cantitate de informaţie despre acel rol şi o îndrumare despre cum trebuie administrat. 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Pe pagina principală a </a:t>
            </a:r>
            <a:r>
              <a:rPr lang="en-US" sz="2400" dirty="0"/>
              <a:t>Roles </a:t>
            </a:r>
            <a:r>
              <a:rPr lang="ro-RO" sz="2400" dirty="0"/>
              <a:t>se pot vedea </a:t>
            </a:r>
            <a:r>
              <a:rPr lang="en-US" sz="2400" dirty="0"/>
              <a:t>log</a:t>
            </a:r>
            <a:r>
              <a:rPr lang="ro-RO" sz="2400" dirty="0"/>
              <a:t>ourile reale ale </a:t>
            </a:r>
            <a:r>
              <a:rPr lang="en-US" sz="2400" dirty="0"/>
              <a:t>even</a:t>
            </a:r>
            <a:r>
              <a:rPr lang="ro-RO" sz="2400" dirty="0"/>
              <a:t>imentelor</a:t>
            </a:r>
            <a:r>
              <a:rPr lang="en-US" sz="2400" dirty="0"/>
              <a:t>, </a:t>
            </a:r>
            <a:r>
              <a:rPr lang="ro-RO" sz="2400" dirty="0"/>
              <a:t>care sunt legate de (informează despre)  toate serviciile pe care </a:t>
            </a:r>
            <a:r>
              <a:rPr lang="en-US" sz="2400" dirty="0"/>
              <a:t> </a:t>
            </a:r>
            <a:r>
              <a:rPr lang="ro-RO" sz="2400" dirty="0"/>
              <a:t>utilitatorii le-au generat în ultimele </a:t>
            </a:r>
            <a:r>
              <a:rPr lang="en-US" sz="2400" dirty="0"/>
              <a:t>24 o</a:t>
            </a:r>
            <a:r>
              <a:rPr lang="ro-RO" sz="2400" dirty="0"/>
              <a:t>re</a:t>
            </a:r>
            <a:r>
              <a:rPr lang="en-US" sz="2400" dirty="0"/>
              <a:t>.  </a:t>
            </a:r>
            <a:r>
              <a:rPr lang="ro-RO" sz="2400" dirty="0"/>
              <a:t>Făcând click pe</a:t>
            </a:r>
            <a:r>
              <a:rPr lang="en-US" sz="2400" dirty="0"/>
              <a:t> event log</a:t>
            </a:r>
            <a:r>
              <a:rPr lang="ro-RO" sz="2400" dirty="0"/>
              <a:t> se poate vedea informaţie detaliată despre acel eveniment. </a:t>
            </a:r>
            <a:r>
              <a:rPr lang="en-US" sz="2400" dirty="0"/>
              <a:t> </a:t>
            </a:r>
          </a:p>
          <a:p>
            <a:pPr algn="just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>
                <a:solidFill>
                  <a:srgbClr val="000099"/>
                </a:solidFill>
                <a:latin typeface="Arial" charset="0"/>
                <a:cs typeface="Arial" charset="0"/>
              </a:rPr>
              <a:t>Server Manager  - Managing Roles</a:t>
            </a:r>
          </a:p>
        </p:txBody>
      </p:sp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>
                <a:solidFill>
                  <a:srgbClr val="000099"/>
                </a:solidFill>
                <a:latin typeface="Arial" charset="0"/>
                <a:cs typeface="Arial" charset="0"/>
              </a:rPr>
              <a:t>Server Manager  - Managing Roles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Server Manager  -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Administarea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r</a:t>
            </a:r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ol</a:t>
            </a:r>
            <a:r>
              <a:rPr lang="ro-RO" sz="2800" dirty="0">
                <a:solidFill>
                  <a:srgbClr val="000099"/>
                </a:solidFill>
                <a:latin typeface="Arial" charset="0"/>
                <a:cs typeface="Arial" charset="0"/>
              </a:rPr>
              <a:t>urilor</a:t>
            </a:r>
            <a:endParaRPr lang="en-US" sz="28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31747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Pagina</a:t>
            </a:r>
            <a:r>
              <a:rPr lang="en-US" sz="2400" dirty="0"/>
              <a:t> Roles </a:t>
            </a:r>
            <a:r>
              <a:rPr lang="ro-RO" sz="2400" dirty="0"/>
              <a:t>a unui rol instalat furnizează </a:t>
            </a:r>
            <a:r>
              <a:rPr lang="en-US" sz="2400" dirty="0" err="1"/>
              <a:t>informa</a:t>
            </a:r>
            <a:r>
              <a:rPr lang="ro-RO" sz="2400" dirty="0"/>
              <a:t>ţii</a:t>
            </a:r>
            <a:r>
              <a:rPr lang="en-US" sz="2400" dirty="0"/>
              <a:t> </a:t>
            </a:r>
            <a:r>
              <a:rPr lang="ro-RO" sz="2400" dirty="0"/>
              <a:t>pe următoarele trei arii </a:t>
            </a:r>
            <a:r>
              <a:rPr lang="en-US" sz="2400" dirty="0"/>
              <a:t>critic</a:t>
            </a:r>
            <a:r>
              <a:rPr lang="ro-RO" sz="2400" dirty="0"/>
              <a:t>e</a:t>
            </a:r>
            <a:r>
              <a:rPr lang="en-US" sz="2400" dirty="0"/>
              <a:t> </a:t>
            </a:r>
            <a:r>
              <a:rPr lang="ro-RO" sz="2400" dirty="0"/>
              <a:t>referitoare l</a:t>
            </a:r>
            <a:r>
              <a:rPr lang="en-US" sz="2400" dirty="0"/>
              <a:t>a</a:t>
            </a:r>
            <a:r>
              <a:rPr lang="ro-RO" sz="2400" dirty="0"/>
              <a:t> acel</a:t>
            </a:r>
            <a:r>
              <a:rPr lang="en-US" sz="2400" dirty="0"/>
              <a:t> </a:t>
            </a:r>
            <a:r>
              <a:rPr lang="en-US" sz="2400" dirty="0" err="1"/>
              <a:t>rol</a:t>
            </a:r>
            <a:r>
              <a:rPr lang="en-US" sz="2400" dirty="0"/>
              <a:t>:</a:t>
            </a:r>
          </a:p>
          <a:p>
            <a:pPr lvl="1" algn="just">
              <a:spcAft>
                <a:spcPts val="1200"/>
              </a:spcAft>
            </a:pPr>
            <a:r>
              <a:rPr lang="en-US" sz="2000" b="1" dirty="0"/>
              <a:t>Even</a:t>
            </a:r>
            <a:r>
              <a:rPr lang="ro-RO" sz="2000" b="1" dirty="0"/>
              <a:t>imnte</a:t>
            </a:r>
            <a:r>
              <a:rPr lang="en-US" sz="2000" dirty="0"/>
              <a:t>: </a:t>
            </a:r>
            <a:r>
              <a:rPr lang="ro-RO" sz="2000" dirty="0"/>
              <a:t>apărute</a:t>
            </a:r>
            <a:r>
              <a:rPr lang="en-US" sz="2000" dirty="0"/>
              <a:t> in </a:t>
            </a:r>
            <a:r>
              <a:rPr lang="ro-RO" sz="2000" dirty="0"/>
              <a:t>ultimele </a:t>
            </a:r>
            <a:r>
              <a:rPr lang="en-US" sz="2000" dirty="0"/>
              <a:t>24 </a:t>
            </a:r>
            <a:r>
              <a:rPr lang="ro-RO" sz="2000" dirty="0"/>
              <a:t>de ore</a:t>
            </a:r>
            <a:r>
              <a:rPr lang="en-US" sz="2000" dirty="0"/>
              <a:t>.</a:t>
            </a:r>
          </a:p>
          <a:p>
            <a:pPr lvl="1" algn="just">
              <a:spcAft>
                <a:spcPts val="1200"/>
              </a:spcAft>
            </a:pPr>
            <a:r>
              <a:rPr lang="en-US" sz="2000" b="1" dirty="0"/>
              <a:t>System Services</a:t>
            </a:r>
            <a:r>
              <a:rPr lang="en-US" sz="2000" dirty="0"/>
              <a:t>: </a:t>
            </a:r>
            <a:r>
              <a:rPr lang="ro-RO" sz="2000" dirty="0"/>
              <a:t>listă cu servicii de sistem care asigură funcţionalitate acestui rol.</a:t>
            </a:r>
            <a:r>
              <a:rPr lang="en-US" sz="2000" dirty="0"/>
              <a:t> </a:t>
            </a:r>
            <a:r>
              <a:rPr lang="ro-RO" sz="2000" dirty="0"/>
              <a:t>Aceasta nu înseamnă toate serviciile instalate legate de acest rol, ci doar cele importante care au importanţă asupra funcţionalităţii rolului.</a:t>
            </a:r>
            <a:r>
              <a:rPr lang="en-US" sz="2000" dirty="0"/>
              <a:t> </a:t>
            </a:r>
            <a:r>
              <a:rPr lang="ro-RO" sz="2000" dirty="0"/>
              <a:t>De exemplu, rolul </a:t>
            </a:r>
            <a:r>
              <a:rPr lang="en-US" sz="2000" dirty="0"/>
              <a:t>ADDS list</a:t>
            </a:r>
            <a:r>
              <a:rPr lang="ro-RO" sz="2000" dirty="0"/>
              <a:t>ează</a:t>
            </a:r>
            <a:r>
              <a:rPr lang="en-US" sz="2000" dirty="0"/>
              <a:t> 10</a:t>
            </a:r>
            <a:r>
              <a:rPr lang="ro-RO" sz="2000" dirty="0"/>
              <a:t> servicii</a:t>
            </a:r>
            <a:r>
              <a:rPr lang="en-US" sz="2000" dirty="0"/>
              <a:t> separate.</a:t>
            </a:r>
          </a:p>
          <a:p>
            <a:pPr lvl="1" algn="just">
              <a:spcAft>
                <a:spcPts val="1200"/>
              </a:spcAft>
            </a:pPr>
            <a:r>
              <a:rPr lang="en-US" sz="2000" b="1" dirty="0"/>
              <a:t>Role Services</a:t>
            </a:r>
            <a:r>
              <a:rPr lang="en-US" sz="2000" dirty="0"/>
              <a:t>: </a:t>
            </a:r>
            <a:r>
              <a:rPr lang="ro-RO" sz="2000" dirty="0"/>
              <a:t>permite adăugarea sau îndepărtarea de servicii pentru un rol instalat. Serviciile </a:t>
            </a:r>
            <a:r>
              <a:rPr lang="en-US" sz="2000" dirty="0"/>
              <a:t>particular</a:t>
            </a:r>
            <a:r>
              <a:rPr lang="ro-RO" sz="2000" dirty="0"/>
              <a:t>e unui</a:t>
            </a:r>
            <a:r>
              <a:rPr lang="en-US" sz="2000" dirty="0"/>
              <a:t> </a:t>
            </a:r>
            <a:r>
              <a:rPr lang="en-US" sz="2000" dirty="0" err="1"/>
              <a:t>rol</a:t>
            </a:r>
            <a:r>
              <a:rPr lang="ro-RO" sz="2000" dirty="0"/>
              <a:t> </a:t>
            </a:r>
            <a:r>
              <a:rPr lang="en-US" sz="2000" dirty="0" err="1"/>
              <a:t>dep</a:t>
            </a:r>
            <a:r>
              <a:rPr lang="ro-RO" sz="2000" dirty="0"/>
              <a:t>i</a:t>
            </a:r>
            <a:r>
              <a:rPr lang="en-US" sz="2000" dirty="0" err="1"/>
              <a:t>nd</a:t>
            </a:r>
            <a:r>
              <a:rPr lang="en-US" sz="2000" dirty="0"/>
              <a:t> </a:t>
            </a:r>
            <a:r>
              <a:rPr lang="ro-RO" sz="2000" dirty="0"/>
              <a:t>de acel </a:t>
            </a:r>
            <a:r>
              <a:rPr lang="en-US" sz="2000" dirty="0" err="1"/>
              <a:t>rol</a:t>
            </a:r>
            <a:r>
              <a:rPr lang="en-US" sz="2000" dirty="0"/>
              <a:t>. </a:t>
            </a:r>
            <a:r>
              <a:rPr lang="ro-RO" sz="2000" dirty="0"/>
              <a:t>Figura următoare </a:t>
            </a:r>
            <a:r>
              <a:rPr lang="en-US" sz="2000" dirty="0"/>
              <a:t> </a:t>
            </a:r>
            <a:r>
              <a:rPr lang="en-US" sz="2000" dirty="0" err="1"/>
              <a:t>ilustrat</a:t>
            </a:r>
            <a:r>
              <a:rPr lang="ro-RO" sz="2000" dirty="0"/>
              <a:t>rează </a:t>
            </a:r>
            <a:r>
              <a:rPr lang="en-US" sz="2000" dirty="0" err="1"/>
              <a:t>servic</a:t>
            </a:r>
            <a:r>
              <a:rPr lang="ro-RO" sz="2000" dirty="0"/>
              <a:t>ile</a:t>
            </a:r>
            <a:r>
              <a:rPr lang="en-US" sz="2000" dirty="0"/>
              <a:t> </a:t>
            </a:r>
            <a:r>
              <a:rPr lang="en-US" sz="2000" dirty="0" err="1"/>
              <a:t>rol</a:t>
            </a:r>
            <a:r>
              <a:rPr lang="ro-RO" sz="2000" dirty="0"/>
              <a:t>ului</a:t>
            </a:r>
            <a:r>
              <a:rPr lang="en-US" sz="2000" dirty="0"/>
              <a:t> </a:t>
            </a:r>
            <a:r>
              <a:rPr lang="en-US" sz="2000" b="1" dirty="0"/>
              <a:t>File Service</a:t>
            </a:r>
            <a:r>
              <a:rPr lang="en-US" sz="20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25400"/>
            <a:ext cx="9131300" cy="641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6147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Principiul de bază în proiectarea </a:t>
            </a:r>
            <a:r>
              <a:rPr lang="en-US" sz="2400" dirty="0"/>
              <a:t>Server Manager </a:t>
            </a:r>
            <a:r>
              <a:rPr lang="ro-RO" sz="2400" dirty="0"/>
              <a:t>a pornit de la modul cum </a:t>
            </a:r>
            <a:r>
              <a:rPr lang="en-US" sz="2400" dirty="0"/>
              <a:t>administrator</a:t>
            </a:r>
            <a:r>
              <a:rPr lang="ro-RO" sz="2400" dirty="0"/>
              <a:t>ii de sistem</a:t>
            </a:r>
            <a:r>
              <a:rPr lang="en-US" sz="2400" dirty="0"/>
              <a:t> </a:t>
            </a:r>
            <a:r>
              <a:rPr lang="ro-RO" sz="2400" dirty="0"/>
              <a:t>se gândesc referitor la serverele componente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Dacă întrebi un </a:t>
            </a:r>
            <a:r>
              <a:rPr lang="en-US" sz="2400" dirty="0"/>
              <a:t>administrator </a:t>
            </a:r>
            <a:r>
              <a:rPr lang="ro-RO" sz="2400" dirty="0"/>
              <a:t>de sistem despre serverele de reţea, el nu va răspunde cu </a:t>
            </a:r>
            <a:r>
              <a:rPr lang="en-US" sz="2400" dirty="0"/>
              <a:t>“</a:t>
            </a:r>
            <a:r>
              <a:rPr lang="ro-RO" sz="2400" dirty="0"/>
              <a:t>iată rackul cu</a:t>
            </a:r>
            <a:r>
              <a:rPr lang="en-US" sz="2400" dirty="0"/>
              <a:t> Windows Server 2008 </a:t>
            </a:r>
            <a:r>
              <a:rPr lang="ro-RO" sz="2400" dirty="0"/>
              <a:t>sau</a:t>
            </a:r>
            <a:r>
              <a:rPr lang="en-US" sz="2400" dirty="0"/>
              <a:t> </a:t>
            </a:r>
            <a:r>
              <a:rPr lang="ro-RO" sz="2400" dirty="0"/>
              <a:t>cu serverul </a:t>
            </a:r>
            <a:r>
              <a:rPr lang="en-US" sz="2400" dirty="0"/>
              <a:t>Ubuntu.” </a:t>
            </a:r>
            <a:r>
              <a:rPr lang="ro-RO" sz="2400" dirty="0"/>
              <a:t>În schimb el va spune </a:t>
            </a:r>
            <a:r>
              <a:rPr lang="en-US" sz="2400" dirty="0"/>
              <a:t>“</a:t>
            </a:r>
            <a:r>
              <a:rPr lang="ro-RO" sz="2400" dirty="0"/>
              <a:t>acesta este </a:t>
            </a:r>
            <a:r>
              <a:rPr lang="en-US" sz="2400" b="1" dirty="0"/>
              <a:t>domain controller</a:t>
            </a:r>
            <a:r>
              <a:rPr lang="ro-RO" sz="2400" dirty="0"/>
              <a:t>-ul</a:t>
            </a:r>
            <a:r>
              <a:rPr lang="en-US" sz="2400" dirty="0"/>
              <a:t>, </a:t>
            </a:r>
            <a:r>
              <a:rPr lang="ro-RO" sz="2400" dirty="0"/>
              <a:t>acesta este </a:t>
            </a:r>
            <a:r>
              <a:rPr lang="en-US" sz="2400" b="1" dirty="0"/>
              <a:t>file server</a:t>
            </a:r>
            <a:r>
              <a:rPr lang="ro-RO" sz="2400" dirty="0"/>
              <a:t>-ul</a:t>
            </a:r>
            <a:r>
              <a:rPr lang="en-US" sz="2400" dirty="0"/>
              <a:t>, </a:t>
            </a:r>
            <a:r>
              <a:rPr lang="ro-RO" sz="2400" dirty="0"/>
              <a:t>acesta este </a:t>
            </a:r>
            <a:r>
              <a:rPr lang="en-US" sz="2400" b="1" dirty="0"/>
              <a:t>print server</a:t>
            </a:r>
            <a:r>
              <a:rPr lang="ro-RO" sz="2400" dirty="0"/>
              <a:t>-ul</a:t>
            </a:r>
            <a:r>
              <a:rPr lang="en-US" sz="2400" dirty="0"/>
              <a:t>”</a:t>
            </a:r>
            <a:r>
              <a:rPr lang="ro-RO" sz="2400" dirty="0"/>
              <a:t> etc.</a:t>
            </a:r>
            <a:endParaRPr lang="en-US" sz="2400" dirty="0"/>
          </a:p>
          <a:p>
            <a:pPr algn="just">
              <a:spcAft>
                <a:spcPts val="1200"/>
              </a:spcAft>
            </a:pPr>
            <a:r>
              <a:rPr lang="ro-RO" sz="2400" dirty="0"/>
              <a:t>A</a:t>
            </a:r>
            <a:r>
              <a:rPr lang="en-US" sz="2400" dirty="0" err="1"/>
              <a:t>dministrato</a:t>
            </a:r>
            <a:r>
              <a:rPr lang="ro-RO" sz="2400" dirty="0"/>
              <a:t>rii de sistem</a:t>
            </a:r>
            <a:r>
              <a:rPr lang="en-US" sz="2400" dirty="0"/>
              <a:t> </a:t>
            </a:r>
            <a:r>
              <a:rPr lang="ro-RO" sz="2400" dirty="0"/>
              <a:t>se gândesc la servere prin rolul lor,  prin ce au de făcut</a:t>
            </a:r>
            <a:r>
              <a:rPr lang="en-US" sz="2400" dirty="0"/>
              <a:t>, </a:t>
            </a:r>
            <a:r>
              <a:rPr lang="ro-RO" sz="2400" dirty="0"/>
              <a:t>şi nu ca </a:t>
            </a:r>
            <a:r>
              <a:rPr lang="en-US" sz="2400" dirty="0"/>
              <a:t>s</a:t>
            </a:r>
            <a:r>
              <a:rPr lang="ro-RO" sz="2400" dirty="0"/>
              <a:t>i</a:t>
            </a:r>
            <a:r>
              <a:rPr lang="en-US" sz="2400" dirty="0"/>
              <a:t>stem</a:t>
            </a:r>
            <a:r>
              <a:rPr lang="ro-RO" sz="2400" dirty="0"/>
              <a:t> de </a:t>
            </a:r>
            <a:r>
              <a:rPr lang="en-US" sz="2400" dirty="0"/>
              <a:t>opera</a:t>
            </a:r>
            <a:r>
              <a:rPr lang="ro-RO" sz="2400" dirty="0"/>
              <a:t>re</a:t>
            </a:r>
            <a:r>
              <a:rPr lang="en-US" sz="2400" dirty="0"/>
              <a:t> server.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Window Server Manager</a:t>
            </a:r>
            <a:r>
              <a:rPr lang="ro-RO" sz="2400" dirty="0"/>
              <a:t> este</a:t>
            </a:r>
            <a:r>
              <a:rPr lang="en-US" sz="2400" dirty="0"/>
              <a:t> </a:t>
            </a:r>
            <a:r>
              <a:rPr lang="ro-RO" sz="2400" dirty="0"/>
              <a:t>proiectat să reflecte acest mod de abordare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7171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4582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Windows Server Manager </a:t>
            </a:r>
            <a:r>
              <a:rPr lang="ro-RO" sz="2400" dirty="0"/>
              <a:t>pune în evidenţă două aspecte inportante ale sistemului de servere: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400" b="1" dirty="0" err="1">
                <a:solidFill>
                  <a:srgbClr val="FF0000"/>
                </a:solidFill>
              </a:rPr>
              <a:t>R</a:t>
            </a:r>
            <a:r>
              <a:rPr lang="en-US" sz="2400" b="1" dirty="0" err="1">
                <a:solidFill>
                  <a:srgbClr val="FF0000"/>
                </a:solidFill>
              </a:rPr>
              <a:t>ol</a:t>
            </a:r>
            <a:r>
              <a:rPr lang="ro-RO" sz="2400" b="1" dirty="0">
                <a:solidFill>
                  <a:srgbClr val="FF0000"/>
                </a:solidFill>
              </a:rPr>
              <a:t>urile</a:t>
            </a:r>
            <a:r>
              <a:rPr lang="en-US" sz="2400" dirty="0"/>
              <a:t>, </a:t>
            </a:r>
            <a:r>
              <a:rPr lang="ro-RO" sz="2400" dirty="0"/>
              <a:t>care sunt </a:t>
            </a:r>
            <a:r>
              <a:rPr lang="en-US" sz="2400" dirty="0" err="1"/>
              <a:t>servic</a:t>
            </a:r>
            <a:r>
              <a:rPr lang="ro-RO" sz="2400" dirty="0"/>
              <a:t>ii</a:t>
            </a:r>
            <a:r>
              <a:rPr lang="en-US" sz="2400" dirty="0"/>
              <a:t> major</a:t>
            </a:r>
            <a:r>
              <a:rPr lang="ro-RO" sz="2400" dirty="0"/>
              <a:t>e</a:t>
            </a:r>
            <a:r>
              <a:rPr lang="en-US" sz="2400" dirty="0"/>
              <a:t> </a:t>
            </a:r>
            <a:r>
              <a:rPr lang="ro-RO" sz="2400" dirty="0"/>
              <a:t>pe care</a:t>
            </a:r>
            <a:r>
              <a:rPr lang="en-US" sz="2400" dirty="0"/>
              <a:t> server</a:t>
            </a:r>
            <a:r>
              <a:rPr lang="ro-RO" sz="2400" dirty="0"/>
              <a:t>ul le</a:t>
            </a:r>
            <a:r>
              <a:rPr lang="en-US" sz="2400" dirty="0"/>
              <a:t> </a:t>
            </a:r>
            <a:r>
              <a:rPr lang="en-US" sz="2400" dirty="0" err="1"/>
              <a:t>ofer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ro-RO" sz="2400" dirty="0"/>
              <a:t>şi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sz="2400" b="1" dirty="0">
                <a:solidFill>
                  <a:srgbClr val="FF0000"/>
                </a:solidFill>
              </a:rPr>
              <a:t>Funcţionalităţile (features, caracteristicile)</a:t>
            </a:r>
            <a:r>
              <a:rPr lang="ro-RO" sz="2400" dirty="0">
                <a:solidFill>
                  <a:srgbClr val="FF0000"/>
                </a:solidFill>
              </a:rPr>
              <a:t>,</a:t>
            </a:r>
            <a:r>
              <a:rPr lang="en-US" sz="2400" dirty="0"/>
              <a:t> </a:t>
            </a:r>
            <a:r>
              <a:rPr lang="ro-RO" sz="2400" dirty="0"/>
              <a:t>care ajută </a:t>
            </a:r>
            <a:r>
              <a:rPr lang="en-US" sz="2400" dirty="0"/>
              <a:t>server</a:t>
            </a:r>
            <a:r>
              <a:rPr lang="ro-RO" sz="2400" dirty="0"/>
              <a:t>ul</a:t>
            </a:r>
            <a:r>
              <a:rPr lang="en-US" sz="2400" dirty="0"/>
              <a:t> </a:t>
            </a:r>
            <a:r>
              <a:rPr lang="ro-RO" sz="2400" dirty="0"/>
              <a:t>să-şi îndeplinească </a:t>
            </a:r>
            <a:r>
              <a:rPr lang="en-US" sz="2400" dirty="0" err="1"/>
              <a:t>rol</a:t>
            </a:r>
            <a:r>
              <a:rPr lang="ro-RO" sz="2400" dirty="0"/>
              <a:t>ul său, specifică funcţionalităţile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De e</a:t>
            </a:r>
            <a:r>
              <a:rPr lang="en-US" sz="2400" dirty="0"/>
              <a:t>x</a:t>
            </a:r>
            <a:r>
              <a:rPr lang="ro-RO" sz="2400" dirty="0"/>
              <a:t>e</a:t>
            </a:r>
            <a:r>
              <a:rPr lang="en-US" sz="2400" dirty="0" err="1"/>
              <a:t>mpl</a:t>
            </a:r>
            <a:r>
              <a:rPr lang="ro-RO" sz="2400" dirty="0"/>
              <a:t>u</a:t>
            </a:r>
            <a:r>
              <a:rPr lang="en-US" sz="2400" dirty="0"/>
              <a:t>, </a:t>
            </a:r>
            <a:r>
              <a:rPr lang="en-US" sz="2400" b="1" dirty="0"/>
              <a:t>Windows Backup </a:t>
            </a:r>
            <a:r>
              <a:rPr lang="ro-RO" sz="2400" dirty="0"/>
              <a:t>este o funcţionalitate</a:t>
            </a:r>
            <a:r>
              <a:rPr lang="en-US" sz="2400" dirty="0"/>
              <a:t>, </a:t>
            </a:r>
            <a:r>
              <a:rPr lang="ro-RO" sz="2400" dirty="0"/>
              <a:t>care ajută mentenanţa unui </a:t>
            </a:r>
            <a:r>
              <a:rPr lang="en-US" sz="2400" dirty="0"/>
              <a:t>server</a:t>
            </a:r>
            <a:r>
              <a:rPr lang="ro-RO" sz="2400" dirty="0"/>
              <a:t>,</a:t>
            </a:r>
            <a:r>
              <a:rPr lang="en-US" sz="2400" dirty="0"/>
              <a:t> </a:t>
            </a:r>
            <a:r>
              <a:rPr lang="ro-RO" sz="2400" dirty="0"/>
              <a:t>conferindu-i </a:t>
            </a:r>
            <a:r>
              <a:rPr lang="en-US" sz="2400" dirty="0" err="1"/>
              <a:t>capabilit</a:t>
            </a:r>
            <a:r>
              <a:rPr lang="ro-RO" sz="2400" dirty="0"/>
              <a:t>ăţi de </a:t>
            </a:r>
            <a:r>
              <a:rPr lang="en-US" sz="2400" dirty="0"/>
              <a:t>backup </a:t>
            </a:r>
            <a:r>
              <a:rPr lang="ro-RO" sz="2400" dirty="0"/>
              <a:t>şi</a:t>
            </a:r>
            <a:r>
              <a:rPr lang="en-US" sz="2400" dirty="0"/>
              <a:t> recovery.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Fereastra princpală a</a:t>
            </a:r>
            <a:r>
              <a:rPr lang="en-US" sz="2400" dirty="0"/>
              <a:t> Server Manager</a:t>
            </a:r>
            <a:r>
              <a:rPr lang="ro-RO" sz="2400" dirty="0"/>
              <a:t> pe care este logat un administrator de sistem se poate vedea în figura următoare.  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>
                <a:solidFill>
                  <a:srgbClr val="000099"/>
                </a:solidFill>
                <a:latin typeface="Arial" charset="0"/>
                <a:cs typeface="Arial" charset="0"/>
              </a:rPr>
              <a:t>Server Manager In Windows Server 2008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400"/>
            <a:ext cx="9144000" cy="6223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9219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2296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Să privim mai detaliat cîteva dintre caracteristicile instrumentului</a:t>
            </a:r>
            <a:r>
              <a:rPr lang="en-US" sz="2400" dirty="0"/>
              <a:t> </a:t>
            </a:r>
            <a:r>
              <a:rPr lang="en-US" sz="2400" b="1" dirty="0"/>
              <a:t>Server Manager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Când este lansat </a:t>
            </a:r>
            <a:r>
              <a:rPr lang="en-US" sz="2400" dirty="0"/>
              <a:t>Server Manager, initial </a:t>
            </a:r>
            <a:r>
              <a:rPr lang="ro-RO" sz="2400" dirty="0"/>
              <a:t>el deschide </a:t>
            </a:r>
            <a:r>
              <a:rPr lang="en-US" sz="2400" b="1" dirty="0"/>
              <a:t>Microsoft Management Console</a:t>
            </a:r>
            <a:r>
              <a:rPr lang="en-US" sz="2400" dirty="0"/>
              <a:t> (MMC) </a:t>
            </a:r>
            <a:r>
              <a:rPr lang="ro-RO" sz="2400" dirty="0"/>
              <a:t>care afişează o fereastră cu două zone: </a:t>
            </a:r>
            <a:r>
              <a:rPr lang="en-US" sz="2400" dirty="0"/>
              <a:t> </a:t>
            </a:r>
            <a:r>
              <a:rPr lang="ro-RO" sz="2400" b="1" dirty="0"/>
              <a:t>arborele de navigare </a:t>
            </a:r>
            <a:r>
              <a:rPr lang="ro-RO" sz="2400" dirty="0"/>
              <a:t>în </a:t>
            </a:r>
            <a:r>
              <a:rPr lang="en-US" sz="2400" dirty="0" err="1"/>
              <a:t>Consol</a:t>
            </a:r>
            <a:r>
              <a:rPr lang="ro-RO" sz="2400" dirty="0"/>
              <a:t>ă (</a:t>
            </a:r>
            <a:r>
              <a:rPr lang="en-US" sz="2400" dirty="0"/>
              <a:t>Navigation tree pane</a:t>
            </a:r>
            <a:r>
              <a:rPr lang="ro-RO" sz="2400" dirty="0"/>
              <a:t>)</a:t>
            </a:r>
            <a:r>
              <a:rPr lang="en-US" sz="2400" dirty="0"/>
              <a:t> </a:t>
            </a:r>
            <a:r>
              <a:rPr lang="ro-RO" sz="2400" dirty="0"/>
              <a:t>în partea stângă şi zona de </a:t>
            </a:r>
            <a:r>
              <a:rPr lang="ro-RO" sz="2400" b="1" dirty="0"/>
              <a:t>detalii</a:t>
            </a:r>
            <a:r>
              <a:rPr lang="ro-RO" sz="2400" dirty="0"/>
              <a:t> (</a:t>
            </a:r>
            <a:r>
              <a:rPr lang="en-US" sz="2400" dirty="0"/>
              <a:t>Details pane</a:t>
            </a:r>
            <a:r>
              <a:rPr lang="ro-RO" sz="2400" dirty="0"/>
              <a:t>) în partea </a:t>
            </a:r>
            <a:r>
              <a:rPr lang="en-US" sz="2400" dirty="0"/>
              <a:t> </a:t>
            </a:r>
            <a:r>
              <a:rPr lang="ro-RO" sz="2400" dirty="0"/>
              <a:t>dreaptă, aşa cum se poat</a:t>
            </a:r>
            <a:r>
              <a:rPr lang="en-US" sz="2400" dirty="0"/>
              <a:t>e</a:t>
            </a:r>
            <a:r>
              <a:rPr lang="ro-RO" sz="2400" dirty="0"/>
              <a:t> vedea în fig. din pag următoare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Zona</a:t>
            </a:r>
            <a:r>
              <a:rPr lang="en-US" sz="2400" dirty="0"/>
              <a:t> Console tree </a:t>
            </a:r>
            <a:r>
              <a:rPr lang="ro-RO" sz="2400" dirty="0"/>
              <a:t>evidenţiază cinci arii majore de </a:t>
            </a:r>
            <a:r>
              <a:rPr lang="en-US" sz="2400" dirty="0" err="1"/>
              <a:t>functionalit</a:t>
            </a:r>
            <a:r>
              <a:rPr lang="ro-RO" sz="2400" dirty="0"/>
              <a:t>ate a</a:t>
            </a:r>
            <a:r>
              <a:rPr lang="en-US" sz="2400" dirty="0"/>
              <a:t> Server  Manager</a:t>
            </a:r>
            <a:r>
              <a:rPr lang="ro-RO" sz="2400" dirty="0"/>
              <a:t>-ului</a:t>
            </a:r>
            <a:r>
              <a:rPr lang="en-US" sz="2400" dirty="0"/>
              <a:t>:</a:t>
            </a:r>
            <a:r>
              <a:rPr lang="ro-RO" sz="2400" dirty="0"/>
              <a:t> </a:t>
            </a:r>
            <a:r>
              <a:rPr lang="ro-RO" sz="2400" dirty="0">
                <a:solidFill>
                  <a:srgbClr val="FF0000"/>
                </a:solidFill>
              </a:rPr>
              <a:t>roluri, caracteristici, diagnostic, configurări şi storage.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0"/>
            <a:ext cx="9105900" cy="6248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  <p:sp>
        <p:nvSpPr>
          <p:cNvPr id="8" name="Line Callout 1 7"/>
          <p:cNvSpPr/>
          <p:nvPr/>
        </p:nvSpPr>
        <p:spPr bwMode="auto">
          <a:xfrm>
            <a:off x="3505200" y="247650"/>
            <a:ext cx="1828800" cy="723900"/>
          </a:xfrm>
          <a:prstGeom prst="borderCallout1">
            <a:avLst>
              <a:gd name="adj1" fmla="val 186189"/>
              <a:gd name="adj2" fmla="val -98541"/>
              <a:gd name="adj3" fmla="val 50931"/>
              <a:gd name="adj4" fmla="val -1009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Console/Navigation pane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172200" y="1003300"/>
            <a:ext cx="1828800" cy="723900"/>
          </a:xfrm>
          <a:prstGeom prst="borderCallout1">
            <a:avLst>
              <a:gd name="adj1" fmla="val 172154"/>
              <a:gd name="adj2" fmla="val -97847"/>
              <a:gd name="adj3" fmla="val 50931"/>
              <a:gd name="adj4" fmla="val -1009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US" dirty="0"/>
              <a:t>Details pane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228600" y="228600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 bwMode="auto">
          <a:xfrm>
            <a:off x="228600" y="838200"/>
            <a:ext cx="868680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en-US" sz="1900" b="1" dirty="0">
                <a:solidFill>
                  <a:srgbClr val="000099"/>
                </a:solidFill>
              </a:rPr>
              <a:t>Roles.</a:t>
            </a:r>
            <a:r>
              <a:rPr lang="en-US" sz="1900" b="1" dirty="0"/>
              <a:t> </a:t>
            </a:r>
            <a:r>
              <a:rPr lang="ro-RO" sz="1900" dirty="0"/>
              <a:t>Permit </a:t>
            </a:r>
            <a:r>
              <a:rPr lang="en-US" sz="1900" dirty="0"/>
              <a:t>administrator</a:t>
            </a:r>
            <a:r>
              <a:rPr lang="ro-RO" sz="1900" dirty="0"/>
              <a:t>ului</a:t>
            </a:r>
            <a:r>
              <a:rPr lang="en-US" sz="1900" dirty="0"/>
              <a:t> </a:t>
            </a:r>
            <a:r>
              <a:rPr lang="ro-RO" sz="1900" dirty="0"/>
              <a:t>să</a:t>
            </a:r>
            <a:r>
              <a:rPr lang="en-US" sz="1900" dirty="0"/>
              <a:t> </a:t>
            </a:r>
            <a:r>
              <a:rPr lang="en-US" sz="1900" dirty="0" err="1"/>
              <a:t>instal</a:t>
            </a:r>
            <a:r>
              <a:rPr lang="ro-RO" sz="1900" dirty="0"/>
              <a:t>eze, să</a:t>
            </a:r>
            <a:r>
              <a:rPr lang="en-US" sz="1900" dirty="0"/>
              <a:t> </a:t>
            </a:r>
            <a:r>
              <a:rPr lang="ro-RO" sz="1900" dirty="0"/>
              <a:t>îndepărteze</a:t>
            </a:r>
            <a:r>
              <a:rPr lang="en-US" sz="1900" dirty="0"/>
              <a:t> </a:t>
            </a:r>
            <a:r>
              <a:rPr lang="ro-RO" sz="1900" dirty="0"/>
              <a:t>şi să administreze </a:t>
            </a:r>
            <a:r>
              <a:rPr lang="en-US" sz="1900" dirty="0" err="1"/>
              <a:t>rol</a:t>
            </a:r>
            <a:r>
              <a:rPr lang="ro-RO" sz="1900" dirty="0"/>
              <a:t>uri</a:t>
            </a:r>
            <a:r>
              <a:rPr lang="en-US" sz="1900" dirty="0"/>
              <a:t> </a:t>
            </a:r>
            <a:r>
              <a:rPr lang="ro-RO" sz="1900" dirty="0"/>
              <a:t>pentru </a:t>
            </a:r>
            <a:r>
              <a:rPr lang="en-US" sz="1900" dirty="0"/>
              <a:t>server.  </a:t>
            </a:r>
            <a:r>
              <a:rPr lang="ro-RO" sz="1900" dirty="0"/>
              <a:t>În nodul </a:t>
            </a:r>
            <a:r>
              <a:rPr lang="en-US" sz="1900" dirty="0"/>
              <a:t>roles </a:t>
            </a:r>
            <a:r>
              <a:rPr lang="ro-RO" sz="1900" dirty="0"/>
              <a:t>se află câte un nod copil pentru fiecare </a:t>
            </a:r>
            <a:r>
              <a:rPr lang="en-US" sz="1900" dirty="0" err="1"/>
              <a:t>rol</a:t>
            </a:r>
            <a:r>
              <a:rPr lang="en-US" sz="1900" dirty="0"/>
              <a:t>; </a:t>
            </a:r>
            <a:r>
              <a:rPr lang="ro-RO" sz="1900" dirty="0"/>
              <a:t>acesta, la rândul său are</a:t>
            </a:r>
            <a:r>
              <a:rPr lang="en-US" sz="1900" dirty="0"/>
              <a:t> </a:t>
            </a:r>
            <a:r>
              <a:rPr lang="ro-RO" sz="1900" dirty="0"/>
              <a:t>link-uri spre </a:t>
            </a:r>
            <a:r>
              <a:rPr lang="en-US" sz="1900" dirty="0"/>
              <a:t>snap-in</a:t>
            </a:r>
            <a:r>
              <a:rPr lang="ro-RO" sz="1900" dirty="0"/>
              <a:t>uri</a:t>
            </a:r>
            <a:r>
              <a:rPr lang="en-US" sz="1900" dirty="0"/>
              <a:t> MMC </a:t>
            </a:r>
            <a:r>
              <a:rPr lang="ro-RO" sz="1900" dirty="0"/>
              <a:t>folosibile pentru a da</a:t>
            </a:r>
            <a:r>
              <a:rPr lang="en-US" sz="1900" dirty="0"/>
              <a:t> </a:t>
            </a:r>
            <a:r>
              <a:rPr lang="en-US" sz="1900" dirty="0" err="1"/>
              <a:t>func</a:t>
            </a:r>
            <a:r>
              <a:rPr lang="ro-RO" sz="1900" dirty="0"/>
              <a:t>ţionalitate</a:t>
            </a:r>
            <a:r>
              <a:rPr lang="en-US" sz="1900" dirty="0"/>
              <a:t> </a:t>
            </a:r>
            <a:r>
              <a:rPr lang="en-US" sz="1900" dirty="0" err="1"/>
              <a:t>rol</a:t>
            </a:r>
            <a:r>
              <a:rPr lang="ro-RO" sz="1900" dirty="0"/>
              <a:t>ului.</a:t>
            </a:r>
            <a:endParaRPr lang="en-US" sz="1900" dirty="0"/>
          </a:p>
          <a:p>
            <a:pPr algn="just">
              <a:spcAft>
                <a:spcPts val="1200"/>
              </a:spcAft>
            </a:pPr>
            <a:r>
              <a:rPr lang="en-US" sz="1900" b="1" dirty="0">
                <a:solidFill>
                  <a:srgbClr val="000099"/>
                </a:solidFill>
              </a:rPr>
              <a:t>Features.</a:t>
            </a:r>
            <a:r>
              <a:rPr lang="en-US" sz="1900" b="1" dirty="0"/>
              <a:t> </a:t>
            </a:r>
            <a:r>
              <a:rPr lang="ro-RO" sz="1900" dirty="0"/>
              <a:t>Permit </a:t>
            </a:r>
            <a:r>
              <a:rPr lang="en-US" sz="1900" dirty="0"/>
              <a:t>administrator</a:t>
            </a:r>
            <a:r>
              <a:rPr lang="ro-RO" sz="1900" dirty="0"/>
              <a:t>ului</a:t>
            </a:r>
            <a:r>
              <a:rPr lang="en-US" sz="1900" dirty="0"/>
              <a:t> </a:t>
            </a:r>
            <a:r>
              <a:rPr lang="ro-RO" sz="1900" dirty="0"/>
              <a:t>să</a:t>
            </a:r>
            <a:r>
              <a:rPr lang="en-US" sz="1900" dirty="0"/>
              <a:t> </a:t>
            </a:r>
            <a:r>
              <a:rPr lang="en-US" sz="1900" dirty="0" err="1"/>
              <a:t>instal</a:t>
            </a:r>
            <a:r>
              <a:rPr lang="ro-RO" sz="1900" dirty="0"/>
              <a:t>eze</a:t>
            </a:r>
            <a:r>
              <a:rPr lang="en-US" sz="1900" dirty="0"/>
              <a:t>, </a:t>
            </a:r>
            <a:r>
              <a:rPr lang="ro-RO" sz="1900" dirty="0"/>
              <a:t>îndepărteze</a:t>
            </a:r>
            <a:r>
              <a:rPr lang="en-US" sz="1900" dirty="0"/>
              <a:t> </a:t>
            </a:r>
            <a:r>
              <a:rPr lang="ro-RO" sz="1900" dirty="0"/>
              <a:t>şi să administreze funcţionalităţi pentru</a:t>
            </a:r>
            <a:r>
              <a:rPr lang="en-US" sz="1900" dirty="0"/>
              <a:t> server.  </a:t>
            </a:r>
            <a:r>
              <a:rPr lang="ro-RO" sz="1900" dirty="0"/>
              <a:t>Ca şi în cazul rolurilor</a:t>
            </a:r>
            <a:r>
              <a:rPr lang="en-US" sz="1900" dirty="0"/>
              <a:t>, </a:t>
            </a:r>
            <a:r>
              <a:rPr lang="ro-RO" sz="1900" dirty="0"/>
              <a:t>există câte un </a:t>
            </a:r>
            <a:r>
              <a:rPr lang="en-US" sz="1900" dirty="0"/>
              <a:t>nod</a:t>
            </a:r>
            <a:r>
              <a:rPr lang="ro-RO" sz="1900" dirty="0"/>
              <a:t> copil</a:t>
            </a:r>
            <a:r>
              <a:rPr lang="en-US" sz="1900" dirty="0"/>
              <a:t> </a:t>
            </a:r>
            <a:r>
              <a:rPr lang="ro-RO" sz="1900" dirty="0"/>
              <a:t>la fiecare caracteristică instalată</a:t>
            </a:r>
            <a:r>
              <a:rPr lang="en-US" sz="1900" dirty="0"/>
              <a:t>,</a:t>
            </a:r>
            <a:r>
              <a:rPr lang="ro-RO" sz="1900" dirty="0"/>
              <a:t> link-uri spre </a:t>
            </a:r>
            <a:r>
              <a:rPr lang="en-US" sz="1900" dirty="0"/>
              <a:t>snap-in</a:t>
            </a:r>
            <a:r>
              <a:rPr lang="ro-RO" sz="1900" dirty="0"/>
              <a:t>uri</a:t>
            </a:r>
            <a:r>
              <a:rPr lang="en-US" sz="1900" dirty="0"/>
              <a:t> MMC </a:t>
            </a:r>
            <a:r>
              <a:rPr lang="ro-RO" sz="1900" dirty="0"/>
              <a:t>folosibile pentru a stabili</a:t>
            </a:r>
            <a:r>
              <a:rPr lang="en-US" sz="1900" dirty="0"/>
              <a:t> function</a:t>
            </a:r>
            <a:r>
              <a:rPr lang="ro-RO" sz="1900" dirty="0"/>
              <a:t>litatea.</a:t>
            </a:r>
            <a:endParaRPr lang="en-US" sz="1900" dirty="0"/>
          </a:p>
          <a:p>
            <a:pPr algn="just">
              <a:spcAft>
                <a:spcPts val="1200"/>
              </a:spcAft>
            </a:pPr>
            <a:r>
              <a:rPr lang="en-US" sz="1900" b="1" dirty="0">
                <a:solidFill>
                  <a:srgbClr val="000099"/>
                </a:solidFill>
              </a:rPr>
              <a:t>Diagnostics</a:t>
            </a:r>
            <a:r>
              <a:rPr lang="en-US" sz="1900" dirty="0">
                <a:solidFill>
                  <a:srgbClr val="000099"/>
                </a:solidFill>
              </a:rPr>
              <a:t>. </a:t>
            </a:r>
            <a:r>
              <a:rPr lang="ro-RO" sz="1900" dirty="0"/>
              <a:t>Conţine linkuri spre </a:t>
            </a:r>
            <a:r>
              <a:rPr lang="en-US" sz="1900" dirty="0"/>
              <a:t>snap-ins </a:t>
            </a:r>
            <a:r>
              <a:rPr lang="ro-RO" sz="1900" dirty="0"/>
              <a:t>folosite în scop de diagnostic şi testare a funcţionării, cum ar fi </a:t>
            </a:r>
            <a:r>
              <a:rPr lang="en-US" sz="1900" dirty="0"/>
              <a:t> </a:t>
            </a:r>
            <a:r>
              <a:rPr lang="ro-RO" sz="1900" dirty="0"/>
              <a:t>testarea performanţelor</a:t>
            </a:r>
            <a:r>
              <a:rPr lang="en-US" sz="19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en-US" sz="1900" b="1" dirty="0">
                <a:solidFill>
                  <a:srgbClr val="000099"/>
                </a:solidFill>
              </a:rPr>
              <a:t>Configurations.</a:t>
            </a:r>
            <a:r>
              <a:rPr lang="en-US" sz="1900" b="1" dirty="0"/>
              <a:t> </a:t>
            </a:r>
            <a:r>
              <a:rPr lang="ro-RO" sz="1900" dirty="0"/>
              <a:t>O interfaţă spre </a:t>
            </a:r>
            <a:r>
              <a:rPr lang="en-US" sz="1900" dirty="0"/>
              <a:t>snap-ins </a:t>
            </a:r>
            <a:r>
              <a:rPr lang="ro-RO" sz="1900" dirty="0"/>
              <a:t>folosite pentru un control granular al </a:t>
            </a:r>
            <a:r>
              <a:rPr lang="en-US" sz="1900" dirty="0"/>
              <a:t>server</a:t>
            </a:r>
            <a:r>
              <a:rPr lang="ro-RO" sz="1900" dirty="0"/>
              <a:t>ului</a:t>
            </a:r>
            <a:r>
              <a:rPr lang="en-US" sz="1900" dirty="0"/>
              <a:t>, </a:t>
            </a:r>
            <a:r>
              <a:rPr lang="ro-RO" sz="1900" dirty="0"/>
              <a:t>care</a:t>
            </a:r>
            <a:r>
              <a:rPr lang="en-US" sz="1900" dirty="0"/>
              <a:t> cons</a:t>
            </a:r>
            <a:r>
              <a:rPr lang="ro-RO" sz="1900" dirty="0"/>
              <a:t>tă</a:t>
            </a:r>
            <a:r>
              <a:rPr lang="en-US" sz="1900" dirty="0"/>
              <a:t> </a:t>
            </a:r>
            <a:r>
              <a:rPr lang="ro-RO" sz="1900" dirty="0"/>
              <a:t>în </a:t>
            </a:r>
            <a:r>
              <a:rPr lang="en-US" sz="1900" b="1" dirty="0"/>
              <a:t>Tasks Configuration</a:t>
            </a:r>
            <a:r>
              <a:rPr lang="en-US" sz="1900" dirty="0"/>
              <a:t>, </a:t>
            </a:r>
            <a:r>
              <a:rPr lang="en-US" sz="1900" b="1" dirty="0"/>
              <a:t>Windows Firewall</a:t>
            </a:r>
            <a:r>
              <a:rPr lang="en-US" sz="1900" dirty="0"/>
              <a:t>, </a:t>
            </a:r>
            <a:r>
              <a:rPr lang="en-US" sz="1900" b="1" dirty="0"/>
              <a:t>Services</a:t>
            </a:r>
            <a:r>
              <a:rPr lang="en-US" sz="1900" dirty="0"/>
              <a:t>, </a:t>
            </a:r>
            <a:r>
              <a:rPr lang="ro-RO" sz="1900" dirty="0"/>
              <a:t>şi</a:t>
            </a:r>
            <a:r>
              <a:rPr lang="en-US" sz="1900" dirty="0"/>
              <a:t> </a:t>
            </a:r>
            <a:r>
              <a:rPr lang="en-US" sz="1900" b="1" dirty="0"/>
              <a:t>Windows Management Instrumentation (WMI) Control</a:t>
            </a:r>
            <a:r>
              <a:rPr lang="en-US" sz="1900" dirty="0"/>
              <a:t>. </a:t>
            </a:r>
          </a:p>
          <a:p>
            <a:pPr algn="just">
              <a:spcAft>
                <a:spcPts val="1200"/>
              </a:spcAft>
            </a:pPr>
            <a:r>
              <a:rPr lang="en-US" sz="1900" b="1" dirty="0">
                <a:solidFill>
                  <a:srgbClr val="000099"/>
                </a:solidFill>
              </a:rPr>
              <a:t>Storage. </a:t>
            </a:r>
            <a:r>
              <a:rPr lang="ro-RO" sz="1900" dirty="0"/>
              <a:t>Linkuri spre </a:t>
            </a:r>
            <a:r>
              <a:rPr lang="en-US" sz="1900" dirty="0"/>
              <a:t>snap-ins</a:t>
            </a:r>
            <a:r>
              <a:rPr lang="ro-RO" sz="1900" dirty="0"/>
              <a:t> </a:t>
            </a:r>
            <a:r>
              <a:rPr lang="en-US" sz="1900" b="1" dirty="0"/>
              <a:t>Disk Management </a:t>
            </a:r>
            <a:r>
              <a:rPr lang="en-US" sz="1900" dirty="0"/>
              <a:t>and </a:t>
            </a:r>
            <a:r>
              <a:rPr lang="en-US" sz="1900" b="1" dirty="0"/>
              <a:t>Windows Server Backup</a:t>
            </a:r>
            <a:r>
              <a:rPr lang="en-US" sz="1900" dirty="0"/>
              <a:t> (WSB</a:t>
            </a:r>
            <a:r>
              <a:rPr lang="ro-RO" sz="1900" dirty="0"/>
              <a:t>)</a:t>
            </a:r>
            <a:endParaRPr lang="en-US" sz="1900" dirty="0"/>
          </a:p>
          <a:p>
            <a:pPr lvl="1" algn="just">
              <a:spcAft>
                <a:spcPts val="120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921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Arial" charset="0"/>
                <a:cs typeface="Arial" charset="0"/>
              </a:rPr>
              <a:t>Administrarea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Windows Server 2008</a:t>
            </a:r>
          </a:p>
        </p:txBody>
      </p:sp>
      <p:sp>
        <p:nvSpPr>
          <p:cNvPr id="12291" name="Content Placeholder 8"/>
          <p:cNvSpPr>
            <a:spLocks noGrp="1"/>
          </p:cNvSpPr>
          <p:nvPr>
            <p:ph idx="1"/>
          </p:nvPr>
        </p:nvSpPr>
        <p:spPr bwMode="auto">
          <a:xfrm>
            <a:off x="457200" y="990600"/>
            <a:ext cx="8382000" cy="513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1200"/>
              </a:spcAft>
            </a:pPr>
            <a:r>
              <a:rPr lang="ro-RO" sz="2400" dirty="0"/>
              <a:t>Separat de </a:t>
            </a:r>
            <a:r>
              <a:rPr lang="en-US" sz="2400" dirty="0" err="1"/>
              <a:t>functionali</a:t>
            </a:r>
            <a:r>
              <a:rPr lang="ro-RO" sz="2400" dirty="0"/>
              <a:t>tatea</a:t>
            </a:r>
            <a:r>
              <a:rPr lang="en-US" sz="2400" dirty="0"/>
              <a:t> </a:t>
            </a:r>
            <a:r>
              <a:rPr lang="ro-RO" sz="2400" dirty="0"/>
              <a:t>oferită de </a:t>
            </a:r>
            <a:r>
              <a:rPr lang="en-US" sz="2400" dirty="0"/>
              <a:t>Console tree, </a:t>
            </a:r>
            <a:r>
              <a:rPr lang="ro-RO" sz="2400" dirty="0"/>
              <a:t>pagina principală a</a:t>
            </a:r>
            <a:r>
              <a:rPr lang="en-US" sz="2400" dirty="0"/>
              <a:t> Server Manager, </a:t>
            </a:r>
            <a:r>
              <a:rPr lang="ro-RO" sz="2400" dirty="0"/>
              <a:t>când este selectată rădăcina </a:t>
            </a:r>
            <a:r>
              <a:rPr lang="en-US" sz="2400" dirty="0"/>
              <a:t>Console tree, </a:t>
            </a:r>
            <a:r>
              <a:rPr lang="ro-RO" sz="2400" dirty="0"/>
              <a:t>este o arie importantă pentru </a:t>
            </a:r>
            <a:r>
              <a:rPr lang="en-US" sz="2400" dirty="0" err="1"/>
              <a:t>administrato</a:t>
            </a:r>
            <a:r>
              <a:rPr lang="ro-RO" sz="2400" dirty="0"/>
              <a:t>rii de </a:t>
            </a:r>
            <a:r>
              <a:rPr lang="en-US" sz="2400" dirty="0"/>
              <a:t>s</a:t>
            </a:r>
            <a:r>
              <a:rPr lang="ro-RO" sz="2400" dirty="0"/>
              <a:t>i</a:t>
            </a:r>
            <a:r>
              <a:rPr lang="en-US" sz="2400" dirty="0"/>
              <a:t>stem.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S</a:t>
            </a:r>
            <a:r>
              <a:rPr lang="en-US" sz="2400" dirty="0" err="1"/>
              <a:t>ec</a:t>
            </a:r>
            <a:r>
              <a:rPr lang="ro-RO" sz="2400" dirty="0"/>
              <a:t>ţ</a:t>
            </a:r>
            <a:r>
              <a:rPr lang="en-US" sz="2400" dirty="0"/>
              <a:t>i</a:t>
            </a:r>
            <a:r>
              <a:rPr lang="ro-RO" sz="2400" dirty="0"/>
              <a:t>u</a:t>
            </a:r>
            <a:r>
              <a:rPr lang="en-US" sz="2400" dirty="0"/>
              <a:t>n</a:t>
            </a:r>
            <a:r>
              <a:rPr lang="ro-RO" sz="2400" dirty="0"/>
              <a:t>ea</a:t>
            </a:r>
            <a:r>
              <a:rPr lang="en-US" sz="2400" dirty="0"/>
              <a:t> </a:t>
            </a:r>
            <a:r>
              <a:rPr lang="en-US" sz="2400" b="1" dirty="0"/>
              <a:t>Server Summary </a:t>
            </a:r>
            <a:r>
              <a:rPr lang="ro-RO" sz="2400" dirty="0"/>
              <a:t>a paginii principale seamănă cu fereastra</a:t>
            </a:r>
            <a:r>
              <a:rPr lang="en-US" sz="2400" dirty="0"/>
              <a:t> ICT (Initial Configuration Task) </a:t>
            </a:r>
            <a:r>
              <a:rPr lang="ro-RO" sz="2400" dirty="0"/>
              <a:t>şi are acelaşi conţinut</a:t>
            </a:r>
            <a:r>
              <a:rPr lang="en-US" sz="2400" dirty="0"/>
              <a:t>.</a:t>
            </a:r>
          </a:p>
          <a:p>
            <a:pPr algn="just">
              <a:spcAft>
                <a:spcPts val="1200"/>
              </a:spcAft>
            </a:pPr>
            <a:r>
              <a:rPr lang="ro-RO" sz="2400" dirty="0"/>
              <a:t>Odată ce </a:t>
            </a:r>
            <a:r>
              <a:rPr lang="en-US" sz="2400" dirty="0"/>
              <a:t>server</a:t>
            </a:r>
            <a:r>
              <a:rPr lang="ro-RO" sz="2400" dirty="0"/>
              <a:t>ul este </a:t>
            </a:r>
            <a:r>
              <a:rPr lang="en-US" sz="2400" dirty="0" err="1"/>
              <a:t>configur</a:t>
            </a:r>
            <a:r>
              <a:rPr lang="ro-RO" sz="2400" dirty="0"/>
              <a:t>at </a:t>
            </a:r>
            <a:r>
              <a:rPr lang="en-US" sz="2400" dirty="0" err="1"/>
              <a:t>ini</a:t>
            </a:r>
            <a:r>
              <a:rPr lang="ro-RO" sz="2400" dirty="0"/>
              <a:t>ţial</a:t>
            </a:r>
            <a:r>
              <a:rPr lang="en-US" sz="2400" dirty="0"/>
              <a:t>, </a:t>
            </a:r>
            <a:r>
              <a:rPr lang="ro-RO" sz="2400" dirty="0"/>
              <a:t>orice modificare de configurare ulterioară este făcută</a:t>
            </a:r>
            <a:r>
              <a:rPr lang="en-US" sz="2400" dirty="0"/>
              <a:t> via </a:t>
            </a:r>
            <a:r>
              <a:rPr lang="en-US" sz="2400" b="1" dirty="0"/>
              <a:t>Server Manager </a:t>
            </a:r>
            <a:r>
              <a:rPr lang="ro-RO" sz="2400" dirty="0"/>
              <a:t>şi</a:t>
            </a:r>
            <a:r>
              <a:rPr lang="en-US" sz="2400" dirty="0"/>
              <a:t> n</a:t>
            </a:r>
            <a:r>
              <a:rPr lang="ro-RO" sz="2400" dirty="0"/>
              <a:t>u prin</a:t>
            </a:r>
            <a:r>
              <a:rPr lang="en-US" sz="2400" dirty="0"/>
              <a:t> ICT.</a:t>
            </a:r>
          </a:p>
          <a:p>
            <a:pPr algn="just">
              <a:spcAft>
                <a:spcPts val="1200"/>
              </a:spcAft>
            </a:pPr>
            <a:r>
              <a:rPr lang="en-US" sz="2400" dirty="0"/>
              <a:t>Server Summary </a:t>
            </a:r>
            <a:r>
              <a:rPr lang="ro-RO" sz="2400" dirty="0"/>
              <a:t>este divizat în două arii principale</a:t>
            </a:r>
            <a:r>
              <a:rPr lang="en-US" sz="2400" dirty="0"/>
              <a:t>: </a:t>
            </a:r>
            <a:r>
              <a:rPr lang="en-US" sz="2400" b="1" dirty="0"/>
              <a:t>Computer</a:t>
            </a:r>
            <a:r>
              <a:rPr lang="en-US" sz="2400" dirty="0"/>
              <a:t> </a:t>
            </a:r>
            <a:r>
              <a:rPr lang="en-US" sz="2400" b="1" dirty="0"/>
              <a:t>Information</a:t>
            </a:r>
            <a:r>
              <a:rPr lang="en-US" sz="2400" dirty="0"/>
              <a:t> and </a:t>
            </a:r>
            <a:r>
              <a:rPr lang="en-US" sz="2400" b="1" dirty="0"/>
              <a:t>Security Information </a:t>
            </a:r>
            <a:r>
              <a:rPr lang="en-US" sz="2400" dirty="0"/>
              <a:t>(see page 5).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99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000099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33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5F11D1-2F87-419B-AD3A-514D855815F5}"/>
</file>

<file path=customXml/itemProps2.xml><?xml version="1.0" encoding="utf-8"?>
<ds:datastoreItem xmlns:ds="http://schemas.openxmlformats.org/officeDocument/2006/customXml" ds:itemID="{AF54E446-AC6E-48D7-A59D-D67E26506636}"/>
</file>

<file path=customXml/itemProps3.xml><?xml version="1.0" encoding="utf-8"?>
<ds:datastoreItem xmlns:ds="http://schemas.openxmlformats.org/officeDocument/2006/customXml" ds:itemID="{0E2B93AF-ADB6-4D76-9ED4-ED3FE8C006A2}"/>
</file>

<file path=docProps/app.xml><?xml version="1.0" encoding="utf-8"?>
<Properties xmlns="http://schemas.openxmlformats.org/officeDocument/2006/extended-properties" xmlns:vt="http://schemas.openxmlformats.org/officeDocument/2006/docPropsVTypes">
  <Template>E:\Microsoft Office\Templates\Blank Presentation.pot</Template>
  <TotalTime>68100</TotalTime>
  <Words>1805</Words>
  <Application>Microsoft Office PowerPoint</Application>
  <PresentationFormat>On-screen Show (4:3)</PresentationFormat>
  <Paragraphs>91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 Unicode MS</vt:lpstr>
      <vt:lpstr>Arial</vt:lpstr>
      <vt:lpstr>Times New Roman</vt:lpstr>
      <vt:lpstr>Blank Presentation</vt:lpstr>
      <vt:lpstr>PowerPoint Presentation</vt:lpstr>
      <vt:lpstr>Administrarea Windows Server 2008</vt:lpstr>
      <vt:lpstr>Administrarea Windows Server 2008</vt:lpstr>
      <vt:lpstr>Administrarea Windows Server 2008</vt:lpstr>
      <vt:lpstr>Server Manager In Windows Server 2008</vt:lpstr>
      <vt:lpstr>Administrarea Windows Server 2008</vt:lpstr>
      <vt:lpstr>PowerPoint Presentation</vt:lpstr>
      <vt:lpstr>Administrarea Windows Server 2008</vt:lpstr>
      <vt:lpstr>Administrarea Windows Server 2008</vt:lpstr>
      <vt:lpstr>Administrarea Windows Server 2008</vt:lpstr>
      <vt:lpstr>Administrarea Windows Server 2008</vt:lpstr>
      <vt:lpstr>PowerPoint Presentation</vt:lpstr>
      <vt:lpstr>PowerPoint Presentation</vt:lpstr>
      <vt:lpstr>Administrarea Windows Server 2008</vt:lpstr>
      <vt:lpstr>PowerPoint Presentation</vt:lpstr>
      <vt:lpstr>PowerPoint Presentation</vt:lpstr>
      <vt:lpstr>PowerPoint Presentation</vt:lpstr>
      <vt:lpstr>Administrarea Windows Server 2008</vt:lpstr>
      <vt:lpstr>PowerPoint Presentation</vt:lpstr>
      <vt:lpstr>Administrarea Windows Server 2008</vt:lpstr>
      <vt:lpstr>Server Manager In Windows Server 2008</vt:lpstr>
      <vt:lpstr>Server Manager  - Administarea rolurilor</vt:lpstr>
      <vt:lpstr>Server Manager  - Administarea rolurilor</vt:lpstr>
      <vt:lpstr>Server Manager  - Administarea rolurilor</vt:lpstr>
      <vt:lpstr>Server Manager  - Managing Roles</vt:lpstr>
      <vt:lpstr>Server Manager  - Managing Roles</vt:lpstr>
      <vt:lpstr>Server Manager  - Administarea rolurilor</vt:lpstr>
      <vt:lpstr>PowerPoint Presentation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Llewellyn</dc:creator>
  <cp:lastModifiedBy>Iosif Praoveanu</cp:lastModifiedBy>
  <cp:revision>1688</cp:revision>
  <cp:lastPrinted>1999-10-19T20:02:54Z</cp:lastPrinted>
  <dcterms:created xsi:type="dcterms:W3CDTF">1999-10-10T16:40:36Z</dcterms:created>
  <dcterms:modified xsi:type="dcterms:W3CDTF">2022-03-31T07:59:08Z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