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302" r:id="rId2"/>
    <p:sldId id="1303" r:id="rId3"/>
    <p:sldId id="1422" r:id="rId4"/>
    <p:sldId id="1445" r:id="rId5"/>
    <p:sldId id="1446" r:id="rId6"/>
    <p:sldId id="1447" r:id="rId7"/>
    <p:sldId id="1448" r:id="rId8"/>
    <p:sldId id="1449" r:id="rId9"/>
    <p:sldId id="1451" r:id="rId10"/>
    <p:sldId id="1452" r:id="rId11"/>
    <p:sldId id="1453" r:id="rId12"/>
    <p:sldId id="1454" r:id="rId13"/>
    <p:sldId id="1455" r:id="rId14"/>
    <p:sldId id="1456" r:id="rId15"/>
    <p:sldId id="1457" r:id="rId16"/>
    <p:sldId id="1458" r:id="rId17"/>
    <p:sldId id="1459" r:id="rId18"/>
    <p:sldId id="1460" r:id="rId19"/>
    <p:sldId id="1461" r:id="rId20"/>
    <p:sldId id="1462" r:id="rId21"/>
    <p:sldId id="1463" r:id="rId22"/>
    <p:sldId id="1464" r:id="rId23"/>
    <p:sldId id="1465" r:id="rId24"/>
    <p:sldId id="1466" r:id="rId25"/>
    <p:sldId id="1467" r:id="rId26"/>
    <p:sldId id="1468" r:id="rId27"/>
    <p:sldId id="1470" r:id="rId28"/>
    <p:sldId id="1471" r:id="rId29"/>
    <p:sldId id="1472" r:id="rId30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FF33CC"/>
    <a:srgbClr val="009900"/>
    <a:srgbClr val="CCFF99"/>
    <a:srgbClr val="FFCC99"/>
    <a:srgbClr val="66FF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3" autoAdjust="0"/>
    <p:restoredTop sz="94542" autoAdjust="0"/>
  </p:normalViewPr>
  <p:slideViewPr>
    <p:cSldViewPr>
      <p:cViewPr>
        <p:scale>
          <a:sx n="80" d="100"/>
          <a:sy n="80" d="100"/>
        </p:scale>
        <p:origin x="-1428" y="354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76"/>
    </p:cViewPr>
  </p:sorterViewPr>
  <p:notesViewPr>
    <p:cSldViewPr>
      <p:cViewPr>
        <p:scale>
          <a:sx n="100" d="100"/>
          <a:sy n="100" d="100"/>
        </p:scale>
        <p:origin x="-822" y="6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rgbClr val="99FF33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rgbClr val="99FF33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rgbClr val="99FF33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rgbClr val="99FF33"/>
                </a:solidFill>
                <a:latin typeface="Arial" charset="0"/>
              </a:defRPr>
            </a:lvl1pPr>
          </a:lstStyle>
          <a:p>
            <a:pPr>
              <a:defRPr/>
            </a:pPr>
            <a:fld id="{0B98CEC1-D9A7-49D5-BBBC-63A4ECB147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57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rgbClr val="99FF33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rgbClr val="99FF33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2313"/>
            <a:ext cx="4799013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rgbClr val="99FF33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rgbClr val="99FF33"/>
                </a:solidFill>
                <a:latin typeface="Arial" charset="0"/>
              </a:defRPr>
            </a:lvl1pPr>
          </a:lstStyle>
          <a:p>
            <a:pPr>
              <a:defRPr/>
            </a:pPr>
            <a:fld id="{39706B12-E447-46DD-B5A0-72E1677514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86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A0BF6-B722-4182-965F-D61FC2A4D2E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51" tIns="48325" rIns="96651" bIns="48325"/>
          <a:lstStyle/>
          <a:p>
            <a:pPr>
              <a:buFontTx/>
              <a:buChar char="•"/>
            </a:pPr>
            <a:r>
              <a:rPr lang="en-US" sz="1000" smtClean="0"/>
              <a:t>Phd, MS, Under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 userDrawn="1"/>
        </p:nvSpPr>
        <p:spPr bwMode="auto">
          <a:xfrm>
            <a:off x="609600" y="609600"/>
            <a:ext cx="8001000" cy="200025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defRPr/>
            </a:pPr>
            <a:r>
              <a:rPr lang="en-US" sz="3200" smtClean="0">
                <a:solidFill>
                  <a:schemeClr val="tx1"/>
                </a:solidFill>
                <a:latin typeface="Arial" charset="0"/>
              </a:rPr>
              <a:t>CNT 4714: Enterprise Computing</a:t>
            </a:r>
          </a:p>
          <a:p>
            <a:pPr>
              <a:defRPr/>
            </a:pPr>
            <a:r>
              <a:rPr lang="en-US" sz="3200" smtClean="0">
                <a:solidFill>
                  <a:schemeClr val="tx1"/>
                </a:solidFill>
                <a:latin typeface="Arial" charset="0"/>
              </a:rPr>
              <a:t>Spring 2009</a:t>
            </a:r>
          </a:p>
          <a:p>
            <a:pPr>
              <a:defRPr/>
            </a:pPr>
            <a:endParaRPr lang="en-US" sz="3200" smtClean="0">
              <a:solidFill>
                <a:schemeClr val="tx1"/>
              </a:solidFill>
              <a:latin typeface="Arial" charset="0"/>
            </a:endParaRPr>
          </a:p>
          <a:p>
            <a:pPr>
              <a:defRPr/>
            </a:pPr>
            <a:r>
              <a:rPr lang="en-US" sz="2800" smtClean="0">
                <a:solidFill>
                  <a:srgbClr val="000099"/>
                </a:solidFill>
                <a:latin typeface="Arial" charset="0"/>
              </a:rPr>
              <a:t>Introduction to Servlet Technology– Part 1</a:t>
            </a:r>
          </a:p>
        </p:txBody>
      </p:sp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609600" y="3505200"/>
            <a:ext cx="7924800" cy="1323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 algn="l">
              <a:defRPr/>
            </a:pPr>
            <a:r>
              <a:rPr lang="en-US" sz="2000" smtClean="0">
                <a:solidFill>
                  <a:srgbClr val="0066FF"/>
                </a:solidFill>
                <a:latin typeface="Arial" charset="0"/>
              </a:rPr>
              <a:t>Instructor : 	Dr. Mark Llewellyn</a:t>
            </a:r>
          </a:p>
          <a:p>
            <a:pPr algn="l">
              <a:defRPr/>
            </a:pPr>
            <a:r>
              <a:rPr lang="en-US" sz="2000" smtClean="0">
                <a:solidFill>
                  <a:srgbClr val="0066FF"/>
                </a:solidFill>
                <a:latin typeface="Arial" charset="0"/>
              </a:rPr>
              <a:t>      		markl@cs.ucf.edu</a:t>
            </a:r>
          </a:p>
          <a:p>
            <a:pPr algn="l">
              <a:defRPr/>
            </a:pPr>
            <a:r>
              <a:rPr lang="en-US" sz="2000" smtClean="0">
                <a:solidFill>
                  <a:srgbClr val="0066FF"/>
                </a:solidFill>
                <a:latin typeface="Arial" charset="0"/>
              </a:rPr>
              <a:t>		HEC 236, 407-823-2790</a:t>
            </a:r>
          </a:p>
          <a:p>
            <a:pPr algn="l">
              <a:defRPr/>
            </a:pPr>
            <a:r>
              <a:rPr lang="en-US" sz="2000" smtClean="0">
                <a:solidFill>
                  <a:srgbClr val="0066FF"/>
                </a:solidFill>
                <a:latin typeface="Arial" charset="0"/>
              </a:rPr>
              <a:t>		http://www.cs.ucf.edu/courses/cnt4714/spr2009</a:t>
            </a:r>
          </a:p>
        </p:txBody>
      </p:sp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1447800" y="5105400"/>
            <a:ext cx="6424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C3300"/>
                </a:solidFill>
                <a:latin typeface="Arial" charset="0"/>
              </a:rPr>
              <a:t>School of Electrical Engineering and Computer Science</a:t>
            </a:r>
          </a:p>
          <a:p>
            <a:pPr>
              <a:defRPr/>
            </a:pPr>
            <a:r>
              <a:rPr lang="en-US" sz="2000" smtClean="0">
                <a:solidFill>
                  <a:srgbClr val="CC3300"/>
                </a:solidFill>
                <a:latin typeface="Arial" charset="0"/>
              </a:rPr>
              <a:t>University of Central Florida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1"/>
          <p:cNvSpPr>
            <a:spLocks noChangeArrowheads="1"/>
          </p:cNvSpPr>
          <p:nvPr/>
        </p:nvSpPr>
        <p:spPr bwMode="auto">
          <a:xfrm>
            <a:off x="0" y="0"/>
            <a:ext cx="9144000" cy="6400800"/>
          </a:xfrm>
          <a:prstGeom prst="rect">
            <a:avLst/>
          </a:prstGeom>
          <a:solidFill>
            <a:srgbClr val="6666FF"/>
          </a:solidFill>
          <a:ln w="28575">
            <a:solidFill>
              <a:srgbClr val="66FF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7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6666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76200" y="76200"/>
            <a:ext cx="8991600" cy="6324600"/>
          </a:xfrm>
          <a:prstGeom prst="rect">
            <a:avLst/>
          </a:prstGeom>
          <a:solidFill>
            <a:srgbClr val="3333CC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9"/>
          <p:cNvSpPr>
            <a:spLocks noChangeArrowheads="1"/>
          </p:cNvSpPr>
          <p:nvPr/>
        </p:nvSpPr>
        <p:spPr bwMode="auto">
          <a:xfrm>
            <a:off x="0" y="0"/>
            <a:ext cx="9144000" cy="62484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0" y="6248400"/>
            <a:ext cx="9144000" cy="152400"/>
          </a:xfrm>
          <a:prstGeom prst="rect">
            <a:avLst/>
          </a:prstGeom>
          <a:gradFill rotWithShape="0">
            <a:gsLst>
              <a:gs pos="0">
                <a:srgbClr val="6C6C6C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400800"/>
            <a:ext cx="9144000" cy="304800"/>
          </a:xfrm>
          <a:prstGeom prst="rect">
            <a:avLst/>
          </a:prstGeom>
          <a:gradFill rotWithShape="0">
            <a:gsLst>
              <a:gs pos="0">
                <a:srgbClr val="BEBEBE"/>
              </a:gs>
              <a:gs pos="50000">
                <a:srgbClr val="EAEAEA"/>
              </a:gs>
              <a:gs pos="100000">
                <a:srgbClr val="BEBEB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ext Box 21"/>
          <p:cNvSpPr txBox="1">
            <a:spLocks noChangeArrowheads="1"/>
          </p:cNvSpPr>
          <p:nvPr/>
        </p:nvSpPr>
        <p:spPr bwMode="auto">
          <a:xfrm>
            <a:off x="0" y="6400800"/>
            <a:ext cx="830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defRPr/>
            </a:pPr>
            <a:r>
              <a:rPr lang="en-US" b="1" i="1" dirty="0" smtClean="0">
                <a:solidFill>
                  <a:schemeClr val="tx1"/>
                </a:solidFill>
                <a:latin typeface="Arial" charset="0"/>
              </a:rPr>
              <a:t>CNT 4603: Managing/Maintaining Server 2008 – Part 2          Page </a:t>
            </a:r>
            <a:fld id="{F5BF3306-ED08-4066-8841-C4981F62C745}" type="slidenum">
              <a:rPr lang="en-US" b="1" i="1" smtClean="0">
                <a:solidFill>
                  <a:schemeClr val="tx1"/>
                </a:solidFill>
                <a:latin typeface="Arial" charset="0"/>
              </a:rPr>
              <a:pPr>
                <a:defRPr/>
              </a:pPr>
              <a:t>‹#›</a:t>
            </a:fld>
            <a:r>
              <a:rPr lang="en-US" b="1" i="1" dirty="0" smtClean="0">
                <a:solidFill>
                  <a:schemeClr val="tx1"/>
                </a:solidFill>
                <a:latin typeface="Arial" charset="0"/>
              </a:rPr>
              <a:t>          Dr. Mark Llewellyn </a:t>
            </a:r>
            <a:r>
              <a:rPr lang="en-US" b="1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©</a:t>
            </a:r>
            <a:endParaRPr lang="en-US" b="1" i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3" name="Rectangle 14"/>
          <p:cNvSpPr>
            <a:spLocks noChangeArrowheads="1"/>
          </p:cNvSpPr>
          <p:nvPr userDrawn="1"/>
        </p:nvSpPr>
        <p:spPr bwMode="auto">
          <a:xfrm>
            <a:off x="8305800" y="6096000"/>
            <a:ext cx="609600" cy="762000"/>
          </a:xfrm>
          <a:prstGeom prst="rect">
            <a:avLst/>
          </a:prstGeom>
          <a:gradFill rotWithShape="0">
            <a:gsLst>
              <a:gs pos="0">
                <a:srgbClr val="C9C9C9"/>
              </a:gs>
              <a:gs pos="50000">
                <a:srgbClr val="FFFFFF"/>
              </a:gs>
              <a:gs pos="100000">
                <a:srgbClr val="C9C9C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4" name="Picture 40" descr="ucf_pegasus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307388" y="6172200"/>
            <a:ext cx="6286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09600" y="609600"/>
            <a:ext cx="8001000" cy="243205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charset="0"/>
              </a:rPr>
              <a:t>CNT 4603: System Administration</a:t>
            </a:r>
          </a:p>
          <a:p>
            <a:r>
              <a:rPr lang="en-US" sz="3200" dirty="0">
                <a:solidFill>
                  <a:schemeClr val="tx1"/>
                </a:solidFill>
                <a:latin typeface="Arial" charset="0"/>
              </a:rPr>
              <a:t>Spring 2013</a:t>
            </a:r>
          </a:p>
          <a:p>
            <a:endParaRPr lang="en-US" sz="32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2800" dirty="0">
                <a:solidFill>
                  <a:srgbClr val="000099"/>
                </a:solidFill>
                <a:latin typeface="Arial" charset="0"/>
              </a:rPr>
              <a:t>Managing And Maintaining Windows Server 2008 Part 2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39825" y="5105400"/>
            <a:ext cx="70405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3300"/>
                </a:solidFill>
                <a:latin typeface="Arial" charset="0"/>
              </a:rPr>
              <a:t>Department of Electrical Engineering and Computer Science</a:t>
            </a:r>
          </a:p>
          <a:p>
            <a:r>
              <a:rPr lang="en-US" sz="2000">
                <a:solidFill>
                  <a:srgbClr val="CC3300"/>
                </a:solidFill>
                <a:latin typeface="Arial" charset="0"/>
              </a:rPr>
              <a:t>Computer Science Division</a:t>
            </a:r>
          </a:p>
          <a:p>
            <a:r>
              <a:rPr lang="en-US" sz="2000">
                <a:solidFill>
                  <a:srgbClr val="CC3300"/>
                </a:solidFill>
                <a:latin typeface="Arial" charset="0"/>
              </a:rPr>
              <a:t>University of Central Florida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09600" y="3505200"/>
            <a:ext cx="7924800" cy="1323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0066FF"/>
                </a:solidFill>
                <a:latin typeface="Arial" charset="0"/>
              </a:rPr>
              <a:t>Instructor : 	Dr. Mark Llewellyn</a:t>
            </a:r>
          </a:p>
          <a:p>
            <a:pPr algn="l"/>
            <a:r>
              <a:rPr lang="en-US" sz="2000" dirty="0">
                <a:solidFill>
                  <a:srgbClr val="0066FF"/>
                </a:solidFill>
                <a:latin typeface="Arial" charset="0"/>
              </a:rPr>
              <a:t>      		markl@cs.ucf.edu</a:t>
            </a:r>
          </a:p>
          <a:p>
            <a:pPr algn="l"/>
            <a:r>
              <a:rPr lang="en-US" sz="2000" dirty="0">
                <a:solidFill>
                  <a:srgbClr val="0066FF"/>
                </a:solidFill>
                <a:latin typeface="Arial" charset="0"/>
              </a:rPr>
              <a:t>		HEC 236, 4078-823-2790</a:t>
            </a:r>
          </a:p>
          <a:p>
            <a:pPr algn="l"/>
            <a:r>
              <a:rPr lang="en-US" sz="2000" dirty="0">
                <a:solidFill>
                  <a:srgbClr val="0066FF"/>
                </a:solidFill>
                <a:latin typeface="Arial" charset="0"/>
              </a:rPr>
              <a:t>		http://www.cs.ucf.edu/courses/cnt4603/spr2013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Administarea facilităților</a:t>
            </a:r>
            <a:endParaRPr lang="en-US" sz="2800" dirty="0" smtClean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3315" name="Content Placeholder 8"/>
          <p:cNvSpPr>
            <a:spLocks noGrp="1"/>
          </p:cNvSpPr>
          <p:nvPr>
            <p:ph idx="1"/>
          </p:nvPr>
        </p:nvSpPr>
        <p:spPr bwMode="auto">
          <a:xfrm>
            <a:off x="304800" y="914400"/>
            <a:ext cx="85344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Microsoft .NET Framework 3.0</a:t>
            </a:r>
            <a:r>
              <a:rPr lang="en-US" sz="1800" dirty="0" smtClean="0"/>
              <a:t>: </a:t>
            </a:r>
            <a:r>
              <a:rPr lang="ro-RO" sz="1800" dirty="0" smtClean="0"/>
              <a:t>combină funcţionalităţile </a:t>
            </a:r>
            <a:r>
              <a:rPr lang="en-US" sz="1800" b="1" dirty="0" smtClean="0"/>
              <a:t>.NET Framework 2.0 </a:t>
            </a:r>
            <a:r>
              <a:rPr lang="ro-RO" sz="1800" dirty="0" smtClean="0"/>
              <a:t>cu </a:t>
            </a:r>
            <a:r>
              <a:rPr lang="en-US" sz="1800" dirty="0" err="1" smtClean="0"/>
              <a:t>tehnologi</a:t>
            </a:r>
            <a:r>
              <a:rPr lang="ro-RO" sz="1800" dirty="0" smtClean="0"/>
              <a:t>ile mai noi necesare</a:t>
            </a:r>
            <a:r>
              <a:rPr lang="en-US" sz="1800" dirty="0" smtClean="0"/>
              <a:t> </a:t>
            </a:r>
            <a:r>
              <a:rPr lang="ro-RO" sz="1800" dirty="0" smtClean="0"/>
              <a:t>construirii </a:t>
            </a:r>
            <a:r>
              <a:rPr lang="en-US" sz="1800" dirty="0" err="1" smtClean="0"/>
              <a:t>aplicati</a:t>
            </a:r>
            <a:r>
              <a:rPr lang="ro-RO" sz="1800" dirty="0" smtClean="0"/>
              <a:t>ilor</a:t>
            </a:r>
            <a:r>
              <a:rPr lang="en-US" sz="1800" dirty="0" smtClean="0"/>
              <a:t>.  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err="1" smtClean="0">
                <a:solidFill>
                  <a:srgbClr val="000099"/>
                </a:solidFill>
              </a:rPr>
              <a:t>BitLocker</a:t>
            </a:r>
            <a:r>
              <a:rPr lang="en-US" sz="1800" b="1" dirty="0" smtClean="0">
                <a:solidFill>
                  <a:srgbClr val="000099"/>
                </a:solidFill>
              </a:rPr>
              <a:t> Drive Encryption</a:t>
            </a:r>
            <a:r>
              <a:rPr lang="en-US" sz="1800" dirty="0" smtClean="0"/>
              <a:t>: </a:t>
            </a:r>
            <a:r>
              <a:rPr lang="ro-RO" sz="1800" dirty="0" smtClean="0"/>
              <a:t>ajută la </a:t>
            </a:r>
            <a:r>
              <a:rPr lang="en-US" sz="1800" dirty="0" smtClean="0"/>
              <a:t> </a:t>
            </a:r>
            <a:r>
              <a:rPr lang="en-US" sz="1800" dirty="0" err="1" smtClean="0"/>
              <a:t>protec</a:t>
            </a:r>
            <a:r>
              <a:rPr lang="ro-RO" sz="1800" dirty="0" smtClean="0"/>
              <a:t>ţia datelor </a:t>
            </a:r>
            <a:r>
              <a:rPr lang="en-US" sz="1800" dirty="0" smtClean="0"/>
              <a:t> </a:t>
            </a:r>
            <a:r>
              <a:rPr lang="ro-RO" sz="1800" dirty="0" smtClean="0"/>
              <a:t>prin criptarea întregului </a:t>
            </a:r>
            <a:r>
              <a:rPr lang="en-US" sz="1800" dirty="0" err="1" smtClean="0"/>
              <a:t>volum</a:t>
            </a:r>
            <a:r>
              <a:rPr lang="en-US" sz="18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Background Intelligent Transfer Service (BITS) Server Extensions</a:t>
            </a:r>
            <a:r>
              <a:rPr lang="en-US" sz="1800" b="1" dirty="0" smtClean="0"/>
              <a:t>: </a:t>
            </a:r>
            <a:r>
              <a:rPr lang="ro-RO" sz="1800" dirty="0" smtClean="0"/>
              <a:t>permite </a:t>
            </a:r>
            <a:r>
              <a:rPr lang="en-US" sz="1800" dirty="0" smtClean="0"/>
              <a:t>server</a:t>
            </a:r>
            <a:r>
              <a:rPr lang="ro-RO" sz="1800" dirty="0" smtClean="0"/>
              <a:t>ului</a:t>
            </a:r>
            <a:r>
              <a:rPr lang="en-US" sz="1800" dirty="0" smtClean="0"/>
              <a:t> </a:t>
            </a:r>
            <a:r>
              <a:rPr lang="ro-RO" sz="1800" dirty="0" smtClean="0"/>
              <a:t>să facă transfer de fişiere </a:t>
            </a:r>
            <a:r>
              <a:rPr lang="en-US" sz="1800" dirty="0" err="1" smtClean="0"/>
              <a:t>explo</a:t>
            </a:r>
            <a:r>
              <a:rPr lang="ro-RO" sz="1800" dirty="0" smtClean="0"/>
              <a:t>atând</a:t>
            </a:r>
            <a:r>
              <a:rPr lang="en-US" sz="1800" dirty="0" smtClean="0"/>
              <a:t> band</a:t>
            </a:r>
            <a:r>
              <a:rPr lang="ro-RO" sz="1800" dirty="0" smtClean="0"/>
              <a:t>a nefolosită din reţea. 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Connection Manager Administration Kit (CMAK): </a:t>
            </a:r>
            <a:r>
              <a:rPr lang="en-US" sz="1800" dirty="0" err="1" smtClean="0"/>
              <a:t>gener</a:t>
            </a:r>
            <a:r>
              <a:rPr lang="ro-RO" sz="1800" dirty="0" smtClean="0"/>
              <a:t>ează</a:t>
            </a:r>
            <a:r>
              <a:rPr lang="en-US" sz="1800" dirty="0"/>
              <a:t> </a:t>
            </a:r>
            <a:r>
              <a:rPr lang="en-US" sz="1800" dirty="0" err="1" smtClean="0"/>
              <a:t>profil</a:t>
            </a:r>
            <a:r>
              <a:rPr lang="ro-RO" sz="1800" dirty="0" smtClean="0"/>
              <a:t>uri de </a:t>
            </a:r>
            <a:r>
              <a:rPr lang="en-US" sz="1800" dirty="0" err="1" smtClean="0"/>
              <a:t>conect</a:t>
            </a:r>
            <a:r>
              <a:rPr lang="ro-RO" sz="1800" dirty="0" smtClean="0"/>
              <a:t>are pentru </a:t>
            </a:r>
            <a:r>
              <a:rPr lang="en-US" sz="1800" dirty="0" smtClean="0"/>
              <a:t> </a:t>
            </a:r>
            <a:r>
              <a:rPr lang="en-US" sz="1800" dirty="0"/>
              <a:t>manager.</a:t>
            </a:r>
            <a:endParaRPr lang="en-US" sz="1800" dirty="0" smtClean="0"/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Desktop Experience</a:t>
            </a:r>
            <a:r>
              <a:rPr lang="en-US" sz="1800" b="1" dirty="0" smtClean="0"/>
              <a:t>: </a:t>
            </a:r>
            <a:r>
              <a:rPr lang="ro-RO" sz="1800" dirty="0" smtClean="0"/>
              <a:t>include facilităţi de la </a:t>
            </a:r>
            <a:r>
              <a:rPr lang="en-US" sz="1800" dirty="0" smtClean="0"/>
              <a:t>Windows Vista, </a:t>
            </a:r>
            <a:r>
              <a:rPr lang="ro-RO" sz="1800" dirty="0" smtClean="0"/>
              <a:t>cum ar fi </a:t>
            </a:r>
            <a:r>
              <a:rPr lang="en-US" sz="1800" dirty="0" smtClean="0"/>
              <a:t>Windows Media Player,</a:t>
            </a:r>
            <a:r>
              <a:rPr lang="ro-RO" sz="1800" dirty="0"/>
              <a:t> </a:t>
            </a:r>
            <a:r>
              <a:rPr lang="en-US" sz="1800" dirty="0" smtClean="0"/>
              <a:t>photo management</a:t>
            </a:r>
            <a:r>
              <a:rPr lang="ro-RO" sz="1800" dirty="0" smtClean="0"/>
              <a:t> etc</a:t>
            </a:r>
            <a:r>
              <a:rPr lang="en-US" sz="18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Failover Clustering</a:t>
            </a:r>
            <a:r>
              <a:rPr lang="en-US" sz="1800" dirty="0" smtClean="0"/>
              <a:t>: </a:t>
            </a:r>
            <a:r>
              <a:rPr lang="ro-RO" sz="1800" dirty="0" smtClean="0"/>
              <a:t>permite mai multor servere</a:t>
            </a:r>
            <a:r>
              <a:rPr lang="en-US" sz="1800" dirty="0" smtClean="0"/>
              <a:t> </a:t>
            </a:r>
            <a:r>
              <a:rPr lang="ro-RO" sz="1800" dirty="0" smtClean="0"/>
              <a:t>să lucreze împreună spre a asigura o mare disponibilitate a serviciilor</a:t>
            </a:r>
            <a:r>
              <a:rPr lang="en-US" sz="1800" dirty="0" smtClean="0"/>
              <a:t>.  </a:t>
            </a:r>
            <a:r>
              <a:rPr lang="ro-RO" sz="1800" dirty="0" smtClean="0"/>
              <a:t>Este deseori utilizat cu</a:t>
            </a:r>
            <a:r>
              <a:rPr lang="en-US" sz="1800" dirty="0" smtClean="0"/>
              <a:t> </a:t>
            </a:r>
            <a:r>
              <a:rPr lang="ro-RO" sz="1800" dirty="0" smtClean="0"/>
              <a:t>serverele de fişiere şi </a:t>
            </a:r>
            <a:r>
              <a:rPr lang="en-US" sz="1800" dirty="0" smtClean="0"/>
              <a:t> </a:t>
            </a:r>
            <a:r>
              <a:rPr lang="ro-RO" sz="1800" dirty="0" smtClean="0"/>
              <a:t>serverele de </a:t>
            </a:r>
            <a:r>
              <a:rPr lang="en-US" sz="1800" dirty="0" smtClean="0"/>
              <a:t>print</a:t>
            </a:r>
            <a:r>
              <a:rPr lang="ro-RO" sz="1800" dirty="0" smtClean="0"/>
              <a:t>are, cât şi cu </a:t>
            </a:r>
            <a:r>
              <a:rPr lang="en-US" sz="1800" dirty="0" smtClean="0"/>
              <a:t> server</a:t>
            </a:r>
            <a:r>
              <a:rPr lang="ro-RO" sz="1800" dirty="0" smtClean="0"/>
              <a:t>ele de </a:t>
            </a:r>
            <a:r>
              <a:rPr lang="en-US" sz="1800" dirty="0" smtClean="0"/>
              <a:t>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Administarea facilităților</a:t>
            </a:r>
            <a:endParaRPr lang="en-US" sz="2800" dirty="0" smtClean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 bwMode="auto">
          <a:xfrm>
            <a:off x="304800" y="914400"/>
            <a:ext cx="85344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Group Policy Management</a:t>
            </a:r>
            <a:r>
              <a:rPr lang="en-US" sz="1800" dirty="0" smtClean="0"/>
              <a:t>: </a:t>
            </a:r>
            <a:r>
              <a:rPr lang="ro-RO" sz="1800" dirty="0" smtClean="0"/>
              <a:t>face mai uşoară întelegerea</a:t>
            </a:r>
            <a:r>
              <a:rPr lang="en-US" sz="1800" dirty="0" smtClean="0"/>
              <a:t>, </a:t>
            </a:r>
            <a:r>
              <a:rPr lang="ro-RO" sz="1800" dirty="0" smtClean="0"/>
              <a:t>instalarea</a:t>
            </a:r>
            <a:r>
              <a:rPr lang="en-US" sz="1800" dirty="0" smtClean="0"/>
              <a:t> </a:t>
            </a:r>
            <a:r>
              <a:rPr lang="ro-RO" sz="1800" dirty="0" smtClean="0"/>
              <a:t>si administrarea problemelor ce pot apărea la  </a:t>
            </a:r>
            <a:r>
              <a:rPr lang="en-US" sz="1800" dirty="0" smtClean="0"/>
              <a:t>implement</a:t>
            </a:r>
            <a:r>
              <a:rPr lang="ro-RO" sz="1800" dirty="0" smtClean="0"/>
              <a:t>ările</a:t>
            </a:r>
            <a:r>
              <a:rPr lang="en-US" sz="1800" dirty="0" smtClean="0"/>
              <a:t> Group Policy.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Internet Printing Client</a:t>
            </a:r>
            <a:r>
              <a:rPr lang="en-US" sz="1800" dirty="0" smtClean="0"/>
              <a:t>: </a:t>
            </a:r>
            <a:r>
              <a:rPr lang="ro-RO" sz="1800" dirty="0" smtClean="0"/>
              <a:t>permite</a:t>
            </a:r>
            <a:r>
              <a:rPr lang="en-US" sz="1800" dirty="0" smtClean="0"/>
              <a:t> </a:t>
            </a:r>
            <a:r>
              <a:rPr lang="ro-RO" sz="1800" dirty="0" smtClean="0"/>
              <a:t>folosirea </a:t>
            </a:r>
            <a:r>
              <a:rPr lang="en-US" sz="1800" dirty="0" smtClean="0"/>
              <a:t>HTTP </a:t>
            </a:r>
            <a:r>
              <a:rPr lang="ro-RO" sz="1800" dirty="0" smtClean="0"/>
              <a:t>pentru conectarea la printere via web servere. 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Internet Storage Name Server (</a:t>
            </a:r>
            <a:r>
              <a:rPr lang="en-US" sz="1800" b="1" dirty="0" err="1" smtClean="0">
                <a:solidFill>
                  <a:srgbClr val="000099"/>
                </a:solidFill>
              </a:rPr>
              <a:t>iSNS</a:t>
            </a:r>
            <a:r>
              <a:rPr lang="en-US" sz="1800" b="1" dirty="0" smtClean="0">
                <a:solidFill>
                  <a:srgbClr val="000099"/>
                </a:solidFill>
              </a:rPr>
              <a:t>)</a:t>
            </a:r>
            <a:r>
              <a:rPr lang="en-US" sz="1800" b="1" dirty="0" smtClean="0"/>
              <a:t>: </a:t>
            </a:r>
            <a:r>
              <a:rPr lang="ro-RO" sz="1800" dirty="0" smtClean="0"/>
              <a:t>asigură</a:t>
            </a:r>
            <a:r>
              <a:rPr lang="en-US" sz="1800" dirty="0" smtClean="0"/>
              <a:t> </a:t>
            </a:r>
            <a:r>
              <a:rPr lang="en-US" sz="1800" dirty="0" err="1" smtClean="0"/>
              <a:t>servic</a:t>
            </a:r>
            <a:r>
              <a:rPr lang="ro-RO" sz="1800" dirty="0" smtClean="0"/>
              <a:t>ii de </a:t>
            </a:r>
            <a:r>
              <a:rPr lang="en-US" sz="1800" dirty="0" smtClean="0"/>
              <a:t>discovery </a:t>
            </a:r>
            <a:r>
              <a:rPr lang="en-US" sz="1800" dirty="0"/>
              <a:t>for </a:t>
            </a:r>
            <a:r>
              <a:rPr lang="en-US" sz="1800" dirty="0" smtClean="0"/>
              <a:t>Internet S</a:t>
            </a:r>
            <a:r>
              <a:rPr lang="en-US" sz="1800" dirty="0" smtClean="0">
                <a:solidFill>
                  <a:srgbClr val="FF0000"/>
                </a:solidFill>
              </a:rPr>
              <a:t>mall Computer System Interface (</a:t>
            </a:r>
            <a:r>
              <a:rPr lang="en-US" sz="1800" dirty="0" err="1" smtClean="0">
                <a:solidFill>
                  <a:srgbClr val="FF0000"/>
                </a:solidFill>
              </a:rPr>
              <a:t>iSCSI</a:t>
            </a:r>
            <a:r>
              <a:rPr lang="en-US" sz="1800" dirty="0" smtClean="0">
                <a:solidFill>
                  <a:srgbClr val="FF0000"/>
                </a:solidFill>
              </a:rPr>
              <a:t>) storage area networks</a:t>
            </a:r>
            <a:r>
              <a:rPr lang="en-US" sz="18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Line Printer Remote (LPR) Port Monitor</a:t>
            </a:r>
            <a:r>
              <a:rPr lang="en-US" sz="1800" dirty="0" smtClean="0">
                <a:solidFill>
                  <a:srgbClr val="000099"/>
                </a:solidFill>
              </a:rPr>
              <a:t>:</a:t>
            </a:r>
            <a:r>
              <a:rPr lang="en-US" sz="1800" dirty="0" smtClean="0"/>
              <a:t> </a:t>
            </a:r>
            <a:r>
              <a:rPr lang="ro-RO" sz="1800" dirty="0" smtClean="0"/>
              <a:t>permite</a:t>
            </a:r>
            <a:r>
              <a:rPr lang="en-US" sz="1800" dirty="0" smtClean="0"/>
              <a:t> user</a:t>
            </a:r>
            <a:r>
              <a:rPr lang="ro-RO" sz="1800" dirty="0" smtClean="0"/>
              <a:t>ilor care au</a:t>
            </a:r>
            <a:r>
              <a:rPr lang="en-US" sz="1800" dirty="0" smtClean="0"/>
              <a:t> </a:t>
            </a:r>
            <a:r>
              <a:rPr lang="en-US" sz="1800" dirty="0" err="1" smtClean="0"/>
              <a:t>acces</a:t>
            </a:r>
            <a:r>
              <a:rPr lang="en-US" sz="1800" dirty="0" smtClean="0"/>
              <a:t> </a:t>
            </a:r>
            <a:r>
              <a:rPr lang="ro-RO" sz="1800" dirty="0" smtClean="0"/>
              <a:t>la </a:t>
            </a:r>
            <a:r>
              <a:rPr lang="en-US" sz="1800" dirty="0" smtClean="0"/>
              <a:t>computer</a:t>
            </a:r>
            <a:r>
              <a:rPr lang="ro-RO" sz="1800" dirty="0" smtClean="0"/>
              <a:t>e </a:t>
            </a:r>
            <a:r>
              <a:rPr lang="en-US" sz="1800" dirty="0" smtClean="0"/>
              <a:t>UNIX </a:t>
            </a:r>
            <a:r>
              <a:rPr lang="ro-RO" sz="1800" dirty="0" smtClean="0"/>
              <a:t>să</a:t>
            </a:r>
            <a:r>
              <a:rPr lang="en-US" sz="1800" dirty="0" smtClean="0"/>
              <a:t> print</a:t>
            </a:r>
            <a:r>
              <a:rPr lang="ro-RO" sz="1800" dirty="0" smtClean="0"/>
              <a:t>eze</a:t>
            </a:r>
            <a:r>
              <a:rPr lang="en-US" sz="1800" dirty="0" smtClean="0"/>
              <a:t> </a:t>
            </a:r>
            <a:r>
              <a:rPr lang="ro-RO" sz="1800" dirty="0" smtClean="0"/>
              <a:t>pe</a:t>
            </a:r>
            <a:r>
              <a:rPr lang="en-US" sz="1800" dirty="0" smtClean="0"/>
              <a:t> </a:t>
            </a:r>
            <a:r>
              <a:rPr lang="ro-RO" sz="1800" dirty="0" smtClean="0"/>
              <a:t>dispozitive ataşate acestora</a:t>
            </a:r>
            <a:r>
              <a:rPr lang="en-US" sz="18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Message Queuing</a:t>
            </a:r>
            <a:r>
              <a:rPr lang="en-US" sz="1800" dirty="0" smtClean="0"/>
              <a:t>: </a:t>
            </a:r>
            <a:r>
              <a:rPr lang="ro-RO" sz="1800" dirty="0" smtClean="0"/>
              <a:t>asigură livrarea</a:t>
            </a:r>
            <a:r>
              <a:rPr lang="en-US" sz="1800" dirty="0" smtClean="0"/>
              <a:t> </a:t>
            </a:r>
            <a:r>
              <a:rPr lang="en-US" sz="1800" dirty="0" err="1" smtClean="0"/>
              <a:t>garant</a:t>
            </a:r>
            <a:r>
              <a:rPr lang="ro-RO" sz="1800" dirty="0" smtClean="0"/>
              <a:t>ă a</a:t>
            </a:r>
            <a:r>
              <a:rPr lang="en-US" sz="1800" dirty="0" smtClean="0"/>
              <a:t> mesa</a:t>
            </a:r>
            <a:r>
              <a:rPr lang="ro-RO" sz="1800" dirty="0" smtClean="0"/>
              <a:t>jelor</a:t>
            </a:r>
            <a:r>
              <a:rPr lang="en-US" sz="1800" dirty="0"/>
              <a:t>, </a:t>
            </a:r>
            <a:r>
              <a:rPr lang="en-US" sz="1800" dirty="0" smtClean="0"/>
              <a:t>rut</a:t>
            </a:r>
            <a:r>
              <a:rPr lang="ro-RO" sz="1800" dirty="0" smtClean="0"/>
              <a:t>are</a:t>
            </a:r>
            <a:r>
              <a:rPr lang="en-US" sz="1800" dirty="0" smtClean="0"/>
              <a:t> </a:t>
            </a:r>
            <a:r>
              <a:rPr lang="en-US" sz="1800" dirty="0" err="1" smtClean="0"/>
              <a:t>eficient</a:t>
            </a:r>
            <a:r>
              <a:rPr lang="ro-RO" sz="1800" dirty="0" smtClean="0"/>
              <a:t>ă</a:t>
            </a:r>
            <a:r>
              <a:rPr lang="en-US" sz="1800" dirty="0" smtClean="0"/>
              <a:t>, </a:t>
            </a:r>
            <a:r>
              <a:rPr lang="en-US" sz="1800" dirty="0" err="1" smtClean="0"/>
              <a:t>securit</a:t>
            </a:r>
            <a:r>
              <a:rPr lang="ro-RO" sz="1800" dirty="0" smtClean="0"/>
              <a:t>ate</a:t>
            </a:r>
            <a:r>
              <a:rPr lang="en-US" sz="1800" dirty="0" smtClean="0"/>
              <a:t> </a:t>
            </a:r>
            <a:r>
              <a:rPr lang="ro-RO" sz="1800" dirty="0" smtClean="0"/>
              <a:t>şi </a:t>
            </a:r>
            <a:r>
              <a:rPr lang="en-US" sz="1800" dirty="0" smtClean="0"/>
              <a:t> priority-based messaging </a:t>
            </a:r>
            <a:r>
              <a:rPr lang="ro-RO" sz="1800" dirty="0" smtClean="0"/>
              <a:t>între</a:t>
            </a:r>
            <a:r>
              <a:rPr lang="en-US" sz="1800" dirty="0" smtClean="0"/>
              <a:t> </a:t>
            </a:r>
            <a:r>
              <a:rPr lang="en-US" sz="1800" dirty="0" err="1" smtClean="0"/>
              <a:t>aplicat</a:t>
            </a:r>
            <a:r>
              <a:rPr lang="ro-RO" sz="1800" dirty="0" smtClean="0"/>
              <a:t>ii</a:t>
            </a:r>
            <a:r>
              <a:rPr lang="en-US" sz="1800" dirty="0" smtClean="0"/>
              <a:t>. 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Microsoft Multipath I/O (MPIO)</a:t>
            </a:r>
            <a:r>
              <a:rPr lang="en-US" sz="1800" b="1" dirty="0" smtClean="0"/>
              <a:t>: </a:t>
            </a:r>
            <a:r>
              <a:rPr lang="ro-RO" sz="1800" dirty="0" smtClean="0"/>
              <a:t>asigură</a:t>
            </a:r>
            <a:r>
              <a:rPr lang="en-US" sz="1800" dirty="0" smtClean="0"/>
              <a:t> </a:t>
            </a:r>
            <a:r>
              <a:rPr lang="ro-RO" sz="1800" dirty="0" smtClean="0"/>
              <a:t>folosirea de căi multiple pentru stocarea datelor pe un dispozitiv </a:t>
            </a:r>
            <a:r>
              <a:rPr lang="en-US" sz="1800" dirty="0" smtClean="0"/>
              <a:t>Windows.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Network Load Balancing (NLB): </a:t>
            </a:r>
            <a:r>
              <a:rPr lang="en-US" sz="1800" dirty="0" err="1" smtClean="0"/>
              <a:t>distribu</a:t>
            </a:r>
            <a:r>
              <a:rPr lang="ro-RO" sz="1800" dirty="0" smtClean="0"/>
              <a:t>ie traficul</a:t>
            </a:r>
            <a:r>
              <a:rPr lang="en-US" sz="1800" dirty="0" smtClean="0"/>
              <a:t> </a:t>
            </a:r>
            <a:r>
              <a:rPr lang="ro-RO" sz="1800" dirty="0" smtClean="0"/>
              <a:t>de-a lungul mai multor </a:t>
            </a:r>
            <a:r>
              <a:rPr lang="en-US" sz="1800" dirty="0" smtClean="0"/>
              <a:t>server</a:t>
            </a:r>
            <a:r>
              <a:rPr lang="ro-RO" sz="1800" dirty="0"/>
              <a:t>e</a:t>
            </a:r>
            <a:r>
              <a:rPr lang="en-US" sz="1800" dirty="0" smtClean="0"/>
              <a:t>, </a:t>
            </a:r>
            <a:r>
              <a:rPr lang="ro-RO" sz="1800" dirty="0" smtClean="0"/>
              <a:t>folosind</a:t>
            </a:r>
            <a:r>
              <a:rPr lang="en-US" sz="1800" dirty="0" smtClean="0"/>
              <a:t> TCP/IP.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Administarea facilităților</a:t>
            </a:r>
            <a:endParaRPr lang="en-US" sz="2800" dirty="0" smtClean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5363" name="Content Placeholder 8"/>
          <p:cNvSpPr>
            <a:spLocks noGrp="1"/>
          </p:cNvSpPr>
          <p:nvPr>
            <p:ph idx="1"/>
          </p:nvPr>
        </p:nvSpPr>
        <p:spPr bwMode="auto">
          <a:xfrm>
            <a:off x="304800" y="914400"/>
            <a:ext cx="85344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Peer Name Resolution Protocol (PNRP)</a:t>
            </a:r>
            <a:r>
              <a:rPr lang="en-US" sz="1800" b="1" dirty="0" smtClean="0"/>
              <a:t>: </a:t>
            </a:r>
            <a:r>
              <a:rPr lang="en-US" sz="1800" dirty="0" err="1" smtClean="0"/>
              <a:t>permite</a:t>
            </a:r>
            <a:r>
              <a:rPr lang="en-US" sz="1800" dirty="0" smtClean="0"/>
              <a:t> </a:t>
            </a:r>
            <a:r>
              <a:rPr lang="en-US" sz="1800" dirty="0" err="1" smtClean="0"/>
              <a:t>aplicatiilor</a:t>
            </a:r>
            <a:r>
              <a:rPr lang="en-US" sz="1800" dirty="0" smtClean="0"/>
              <a:t> s</a:t>
            </a:r>
            <a:r>
              <a:rPr lang="ro-RO" sz="1800" dirty="0" smtClean="0"/>
              <a:t>ă</a:t>
            </a:r>
            <a:r>
              <a:rPr lang="en-US" sz="1800" dirty="0" smtClean="0"/>
              <a:t> </a:t>
            </a:r>
            <a:r>
              <a:rPr lang="ro-RO" sz="1800" dirty="0" smtClean="0"/>
              <a:t>se înregistreze şi să </a:t>
            </a:r>
            <a:r>
              <a:rPr lang="en-US" sz="1800" dirty="0" smtClean="0"/>
              <a:t>re</a:t>
            </a:r>
            <a:r>
              <a:rPr lang="ro-RO" sz="1800" dirty="0" smtClean="0"/>
              <a:t>z</a:t>
            </a:r>
            <a:r>
              <a:rPr lang="en-US" sz="1800" dirty="0" err="1" smtClean="0"/>
              <a:t>olve</a:t>
            </a:r>
            <a:r>
              <a:rPr lang="en-US" sz="1800" dirty="0" smtClean="0"/>
              <a:t> n</a:t>
            </a:r>
            <a:r>
              <a:rPr lang="ro-RO" sz="1800" dirty="0" smtClean="0"/>
              <a:t>u</a:t>
            </a:r>
            <a:r>
              <a:rPr lang="en-US" sz="1800" dirty="0" smtClean="0"/>
              <a:t>me </a:t>
            </a:r>
            <a:r>
              <a:rPr lang="ro-RO" sz="1800" dirty="0" smtClean="0"/>
              <a:t>din </a:t>
            </a:r>
            <a:r>
              <a:rPr lang="en-US" sz="1800" dirty="0" smtClean="0"/>
              <a:t>computer</a:t>
            </a:r>
            <a:r>
              <a:rPr lang="ro-RO" sz="1800" dirty="0" smtClean="0"/>
              <a:t>ul dat</a:t>
            </a:r>
            <a:r>
              <a:rPr lang="en-US" sz="1800" dirty="0" smtClean="0"/>
              <a:t>, </a:t>
            </a:r>
            <a:r>
              <a:rPr lang="ro-RO" sz="1800" dirty="0" smtClean="0"/>
              <a:t>astfel că alte</a:t>
            </a:r>
            <a:r>
              <a:rPr lang="en-US" sz="1800" dirty="0" smtClean="0"/>
              <a:t> computer</a:t>
            </a:r>
            <a:r>
              <a:rPr lang="ro-RO" sz="1800" dirty="0" smtClean="0"/>
              <a:t>e</a:t>
            </a:r>
            <a:r>
              <a:rPr lang="en-US" sz="1800" dirty="0" smtClean="0"/>
              <a:t> </a:t>
            </a:r>
            <a:r>
              <a:rPr lang="ro-RO" sz="1800" dirty="0" smtClean="0"/>
              <a:t>pot </a:t>
            </a:r>
            <a:r>
              <a:rPr lang="en-US" sz="1800" dirty="0" err="1" smtClean="0"/>
              <a:t>comunica</a:t>
            </a:r>
            <a:r>
              <a:rPr lang="en-US" sz="1800" dirty="0" smtClean="0"/>
              <a:t> </a:t>
            </a:r>
            <a:r>
              <a:rPr lang="ro-RO" sz="1800" dirty="0" smtClean="0"/>
              <a:t>cu</a:t>
            </a:r>
            <a:r>
              <a:rPr lang="en-US" sz="1800" dirty="0" smtClean="0"/>
              <a:t> </a:t>
            </a:r>
            <a:r>
              <a:rPr lang="ro-RO" sz="1800" dirty="0" smtClean="0"/>
              <a:t>aceste </a:t>
            </a:r>
            <a:r>
              <a:rPr lang="en-US" sz="1800" dirty="0" smtClean="0"/>
              <a:t> </a:t>
            </a:r>
            <a:r>
              <a:rPr lang="en-US" sz="1800" dirty="0" err="1" smtClean="0"/>
              <a:t>aplicati</a:t>
            </a:r>
            <a:r>
              <a:rPr lang="ro-RO" sz="1800" dirty="0" smtClean="0"/>
              <a:t>i</a:t>
            </a:r>
            <a:r>
              <a:rPr lang="en-US" sz="18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Quality Windows Audio Video Experience (</a:t>
            </a:r>
            <a:r>
              <a:rPr lang="en-US" sz="1800" b="1" dirty="0" err="1" smtClean="0">
                <a:solidFill>
                  <a:srgbClr val="000099"/>
                </a:solidFill>
              </a:rPr>
              <a:t>qWave</a:t>
            </a:r>
            <a:r>
              <a:rPr lang="en-US" sz="1800" dirty="0" smtClean="0">
                <a:solidFill>
                  <a:srgbClr val="000099"/>
                </a:solidFill>
              </a:rPr>
              <a:t>)</a:t>
            </a:r>
            <a:r>
              <a:rPr lang="en-US" sz="1800" dirty="0" smtClean="0"/>
              <a:t>: </a:t>
            </a:r>
            <a:r>
              <a:rPr lang="ro-RO" sz="1800" dirty="0" smtClean="0"/>
              <a:t>validează o </a:t>
            </a:r>
            <a:r>
              <a:rPr lang="en-US" sz="1800" dirty="0" smtClean="0"/>
              <a:t>platform</a:t>
            </a:r>
            <a:r>
              <a:rPr lang="ro-RO" sz="1800" dirty="0"/>
              <a:t>ă</a:t>
            </a:r>
            <a:r>
              <a:rPr lang="en-US" sz="1800" dirty="0"/>
              <a:t> </a:t>
            </a:r>
            <a:r>
              <a:rPr lang="ro-RO" sz="1800" dirty="0" smtClean="0"/>
              <a:t> </a:t>
            </a:r>
            <a:r>
              <a:rPr lang="en-US" sz="1800" dirty="0" smtClean="0"/>
              <a:t>networking </a:t>
            </a:r>
            <a:r>
              <a:rPr lang="ro-RO" sz="1800" dirty="0" smtClean="0"/>
              <a:t>pentru </a:t>
            </a:r>
            <a:r>
              <a:rPr lang="en-US" sz="1800" dirty="0" err="1" smtClean="0"/>
              <a:t>aplicati</a:t>
            </a:r>
            <a:r>
              <a:rPr lang="ro-RO" sz="1800" dirty="0" smtClean="0"/>
              <a:t>i </a:t>
            </a:r>
            <a:r>
              <a:rPr lang="en-US" sz="1800" dirty="0" smtClean="0"/>
              <a:t>streaming</a:t>
            </a:r>
            <a:r>
              <a:rPr lang="ro-RO" sz="1800" dirty="0" smtClean="0"/>
              <a:t> </a:t>
            </a:r>
            <a:r>
              <a:rPr lang="en-US" sz="1800" dirty="0" smtClean="0"/>
              <a:t>audio </a:t>
            </a:r>
            <a:r>
              <a:rPr lang="ro-RO" sz="1800" dirty="0" smtClean="0"/>
              <a:t>şi</a:t>
            </a:r>
            <a:r>
              <a:rPr lang="en-US" sz="1800" dirty="0" smtClean="0"/>
              <a:t> video.</a:t>
            </a:r>
            <a:r>
              <a:rPr lang="ro-RO" sz="1800" dirty="0" smtClean="0"/>
              <a:t> </a:t>
            </a:r>
            <a:endParaRPr lang="en-US" sz="1800" dirty="0" smtClean="0"/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Remote Assistance</a:t>
            </a:r>
            <a:r>
              <a:rPr lang="en-US" sz="1800" b="1" dirty="0" smtClean="0"/>
              <a:t>: </a:t>
            </a:r>
            <a:r>
              <a:rPr lang="ro-RO" sz="1800" dirty="0" smtClean="0"/>
              <a:t>permite unei</a:t>
            </a:r>
            <a:r>
              <a:rPr lang="en-US" sz="1800" dirty="0" smtClean="0"/>
              <a:t> </a:t>
            </a:r>
            <a:r>
              <a:rPr lang="en-US" sz="1800" dirty="0" err="1" smtClean="0"/>
              <a:t>perso</a:t>
            </a:r>
            <a:r>
              <a:rPr lang="ro-RO" sz="1800" dirty="0" smtClean="0"/>
              <a:t>a</a:t>
            </a:r>
            <a:r>
              <a:rPr lang="en-US" sz="1800" dirty="0" smtClean="0"/>
              <a:t>n</a:t>
            </a:r>
            <a:r>
              <a:rPr lang="ro-RO" sz="1800" dirty="0" smtClean="0"/>
              <a:t>e distante</a:t>
            </a:r>
            <a:r>
              <a:rPr lang="en-US" sz="1800" dirty="0" smtClean="0"/>
              <a:t> </a:t>
            </a:r>
            <a:r>
              <a:rPr lang="ro-RO" sz="1800" dirty="0" smtClean="0"/>
              <a:t>să vadă şi să partajeze </a:t>
            </a:r>
            <a:r>
              <a:rPr lang="en-US" sz="1800" dirty="0" smtClean="0"/>
              <a:t>control</a:t>
            </a:r>
            <a:r>
              <a:rPr lang="ro-RO" sz="1800" dirty="0" smtClean="0"/>
              <a:t>ul asupra unui user desktop</a:t>
            </a:r>
            <a:r>
              <a:rPr lang="en-US" sz="18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Remote Differential Compression</a:t>
            </a:r>
            <a:r>
              <a:rPr lang="en-US" sz="1800" dirty="0" smtClean="0">
                <a:solidFill>
                  <a:srgbClr val="000099"/>
                </a:solidFill>
              </a:rPr>
              <a:t>:</a:t>
            </a:r>
            <a:r>
              <a:rPr lang="en-US" sz="1800" dirty="0" smtClean="0"/>
              <a:t> </a:t>
            </a:r>
            <a:r>
              <a:rPr lang="ro-RO" sz="1800" dirty="0" smtClean="0"/>
              <a:t>folosit ca </a:t>
            </a:r>
            <a:r>
              <a:rPr lang="ro-RO" sz="1800" dirty="0" smtClean="0"/>
              <a:t>o parte </a:t>
            </a:r>
            <a:r>
              <a:rPr lang="ro-RO" sz="1800" dirty="0" smtClean="0"/>
              <a:t>a tehnologiei de replicare pentru a replica </a:t>
            </a:r>
            <a:r>
              <a:rPr lang="ro-RO" sz="1800" dirty="0" smtClean="0"/>
              <a:t>doar </a:t>
            </a:r>
            <a:r>
              <a:rPr lang="ro-RO" sz="1800" dirty="0" smtClean="0"/>
              <a:t>informaţii diferenţiale într-un </a:t>
            </a:r>
            <a:r>
              <a:rPr lang="ro-RO" sz="1800" dirty="0"/>
              <a:t>format </a:t>
            </a:r>
            <a:r>
              <a:rPr lang="ro-RO" sz="1800" dirty="0" smtClean="0"/>
              <a:t>comprimat (reducând necesarul de bandă de transfer). 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Remote Server Administration Tools (RSAT)</a:t>
            </a:r>
            <a:r>
              <a:rPr lang="en-US" sz="1800" b="1" dirty="0" smtClean="0"/>
              <a:t>:  </a:t>
            </a:r>
            <a:r>
              <a:rPr lang="ro-RO" sz="1800" dirty="0" smtClean="0"/>
              <a:t>permite </a:t>
            </a:r>
            <a:r>
              <a:rPr lang="en-US" sz="1800" dirty="0" smtClean="0"/>
              <a:t>management</a:t>
            </a:r>
            <a:r>
              <a:rPr lang="ro-RO" sz="1800" dirty="0" smtClean="0"/>
              <a:t>ul de la distanţă</a:t>
            </a:r>
            <a:r>
              <a:rPr lang="en-US" sz="1800" dirty="0" smtClean="0"/>
              <a:t> </a:t>
            </a:r>
            <a:r>
              <a:rPr lang="ro-RO" sz="1800" dirty="0" smtClean="0"/>
              <a:t>a</a:t>
            </a:r>
            <a:r>
              <a:rPr lang="en-US" sz="1800" dirty="0" smtClean="0"/>
              <a:t> Windows Server 2003 </a:t>
            </a:r>
            <a:r>
              <a:rPr lang="ro-RO" sz="1800" dirty="0" smtClean="0"/>
              <a:t>şi</a:t>
            </a:r>
            <a:r>
              <a:rPr lang="en-US" sz="1800" dirty="0" smtClean="0"/>
              <a:t> Server 2008 </a:t>
            </a:r>
            <a:r>
              <a:rPr lang="ro-RO" sz="1800" dirty="0" smtClean="0"/>
              <a:t>de pe un </a:t>
            </a:r>
            <a:r>
              <a:rPr lang="en-US" sz="1800" dirty="0" smtClean="0"/>
              <a:t>computer </a:t>
            </a:r>
            <a:r>
              <a:rPr lang="ro-RO" sz="1800" dirty="0" smtClean="0"/>
              <a:t>ce rulează</a:t>
            </a:r>
            <a:r>
              <a:rPr lang="en-US" sz="1800" dirty="0" smtClean="0"/>
              <a:t> Server 2008.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Administarea facilităților</a:t>
            </a:r>
            <a:endParaRPr lang="en-US" sz="2800" dirty="0" smtClean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6387" name="Content Placeholder 8"/>
          <p:cNvSpPr>
            <a:spLocks noGrp="1"/>
          </p:cNvSpPr>
          <p:nvPr>
            <p:ph idx="1"/>
          </p:nvPr>
        </p:nvSpPr>
        <p:spPr bwMode="auto">
          <a:xfrm>
            <a:off x="304800" y="914400"/>
            <a:ext cx="85344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Removable Storage Manager (RSM)</a:t>
            </a:r>
            <a:r>
              <a:rPr lang="en-US" sz="1800" b="1" dirty="0" smtClean="0"/>
              <a:t>: </a:t>
            </a:r>
            <a:r>
              <a:rPr lang="en-US" sz="1800" dirty="0" smtClean="0"/>
              <a:t>manages and catalogs removable media and operates automated removable media devices. 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Remote Procedure Calls (RPC) Over HTTP Proxy</a:t>
            </a:r>
            <a:r>
              <a:rPr lang="en-US" sz="1800" dirty="0" smtClean="0"/>
              <a:t>: used by object that receive RPCs over HTTP.  Enables clients to discover these object even if the objects are moved between servers.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Simple TCP/IP Services</a:t>
            </a:r>
            <a:r>
              <a:rPr lang="en-US" sz="1800" b="1" dirty="0" smtClean="0"/>
              <a:t>: </a:t>
            </a:r>
            <a:r>
              <a:rPr lang="en-US" sz="1800" dirty="0" smtClean="0"/>
              <a:t>Supports older TCP/IP services and is intended for backward compatibility only. 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Simple Network Management Protocol (SNMP) Services: </a:t>
            </a:r>
            <a:r>
              <a:rPr lang="en-US" sz="1800" b="1" dirty="0" smtClean="0"/>
              <a:t> </a:t>
            </a:r>
            <a:r>
              <a:rPr lang="en-US" sz="1800" dirty="0" smtClean="0"/>
              <a:t>the Internet standard protocol for exchanging management information between management console applications.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Storage Manager for Storage Area Networks (SANs)</a:t>
            </a:r>
            <a:r>
              <a:rPr lang="en-US" sz="1800" b="1" dirty="0" smtClean="0"/>
              <a:t>:  </a:t>
            </a:r>
            <a:r>
              <a:rPr lang="en-US" sz="1800" dirty="0" smtClean="0"/>
              <a:t>helps to create and manage logical unit numbers (LUNs) on </a:t>
            </a:r>
            <a:r>
              <a:rPr lang="en-US" sz="1800" dirty="0" err="1" smtClean="0"/>
              <a:t>FibreChannel</a:t>
            </a:r>
            <a:r>
              <a:rPr lang="en-US" sz="1800" dirty="0" smtClean="0"/>
              <a:t> and </a:t>
            </a:r>
            <a:r>
              <a:rPr lang="en-US" sz="1800" dirty="0" err="1" smtClean="0"/>
              <a:t>iSCSI</a:t>
            </a:r>
            <a:r>
              <a:rPr lang="en-US" sz="1800" dirty="0" smtClean="0"/>
              <a:t> disk drive subsystems. 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err="1" smtClean="0">
                <a:solidFill>
                  <a:srgbClr val="000099"/>
                </a:solidFill>
              </a:rPr>
              <a:t>Subsytem</a:t>
            </a:r>
            <a:r>
              <a:rPr lang="en-US" sz="1800" b="1" dirty="0" smtClean="0">
                <a:solidFill>
                  <a:srgbClr val="000099"/>
                </a:solidFill>
              </a:rPr>
              <a:t> for UNIX-based Applications (SUA): </a:t>
            </a:r>
            <a:r>
              <a:rPr lang="en-US" sz="1800" dirty="0" smtClean="0"/>
              <a:t>requires a downloadable set of support utilities (from Microsoft) to assist in running UNIX-based applications in a Windows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Administarea facilităților</a:t>
            </a:r>
            <a:endParaRPr lang="en-US" sz="2800" dirty="0" smtClean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7411" name="Content Placeholder 8"/>
          <p:cNvSpPr>
            <a:spLocks noGrp="1"/>
          </p:cNvSpPr>
          <p:nvPr>
            <p:ph idx="1"/>
          </p:nvPr>
        </p:nvSpPr>
        <p:spPr bwMode="auto">
          <a:xfrm>
            <a:off x="304800" y="914400"/>
            <a:ext cx="85344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Telnet Client</a:t>
            </a:r>
            <a:r>
              <a:rPr lang="en-US" sz="1800" b="1" dirty="0" smtClean="0"/>
              <a:t>: </a:t>
            </a:r>
            <a:r>
              <a:rPr lang="ro-RO" sz="1800" dirty="0" smtClean="0"/>
              <a:t>foloseşte </a:t>
            </a:r>
            <a:r>
              <a:rPr lang="en-US" sz="1800" dirty="0" smtClean="0"/>
              <a:t>protocol</a:t>
            </a:r>
            <a:r>
              <a:rPr lang="ro-RO" sz="1800" dirty="0" smtClean="0"/>
              <a:t>ul</a:t>
            </a:r>
            <a:r>
              <a:rPr lang="en-US" sz="1800" dirty="0" smtClean="0"/>
              <a:t> </a:t>
            </a:r>
            <a:r>
              <a:rPr lang="ro-RO" sz="1800" dirty="0" smtClean="0"/>
              <a:t> </a:t>
            </a:r>
            <a:r>
              <a:rPr lang="en-US" sz="1800" dirty="0" smtClean="0"/>
              <a:t>Telnet </a:t>
            </a:r>
            <a:r>
              <a:rPr lang="ro-RO" sz="1800" dirty="0" smtClean="0"/>
              <a:t>pentru conectare remote la un </a:t>
            </a:r>
            <a:r>
              <a:rPr lang="en-US" sz="1800" dirty="0" smtClean="0"/>
              <a:t>remote telnet server </a:t>
            </a:r>
            <a:r>
              <a:rPr lang="ro-RO" sz="1800" dirty="0" smtClean="0"/>
              <a:t>şi rularea </a:t>
            </a:r>
            <a:r>
              <a:rPr lang="en-US" sz="1800" dirty="0" err="1" smtClean="0"/>
              <a:t>aplicati</a:t>
            </a:r>
            <a:r>
              <a:rPr lang="ro-RO" sz="1800" dirty="0" smtClean="0"/>
              <a:t>ilor pe  acel </a:t>
            </a:r>
            <a:r>
              <a:rPr lang="en-US" sz="1800" dirty="0" smtClean="0"/>
              <a:t>server. 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Telnet Server:</a:t>
            </a:r>
            <a:r>
              <a:rPr lang="en-US" sz="1800" b="1" dirty="0" smtClean="0"/>
              <a:t> </a:t>
            </a:r>
            <a:r>
              <a:rPr lang="ro-RO" sz="1800" dirty="0" smtClean="0"/>
              <a:t>permite</a:t>
            </a:r>
            <a:r>
              <a:rPr lang="en-US" sz="1800" dirty="0"/>
              <a:t> user</a:t>
            </a:r>
            <a:r>
              <a:rPr lang="ro-RO" sz="1800" dirty="0"/>
              <a:t>ilor </a:t>
            </a:r>
            <a:r>
              <a:rPr lang="en-US" sz="1800" dirty="0" smtClean="0"/>
              <a:t>remote, </a:t>
            </a:r>
            <a:r>
              <a:rPr lang="ro-RO" sz="1800" dirty="0" smtClean="0"/>
              <a:t>inclusiv celor care rulează </a:t>
            </a:r>
            <a:r>
              <a:rPr lang="en-US" sz="1800" dirty="0" smtClean="0"/>
              <a:t>UNIX OS, </a:t>
            </a:r>
            <a:r>
              <a:rPr lang="ro-RO" sz="1800" dirty="0" smtClean="0"/>
              <a:t>să</a:t>
            </a:r>
            <a:r>
              <a:rPr lang="en-US" sz="1800" dirty="0" smtClean="0"/>
              <a:t> </a:t>
            </a:r>
            <a:r>
              <a:rPr lang="ro-RO" sz="1800" dirty="0" smtClean="0"/>
              <a:t>facă administrare din l</a:t>
            </a:r>
            <a:r>
              <a:rPr lang="en-US" sz="1800" dirty="0" smtClean="0"/>
              <a:t>in</a:t>
            </a:r>
            <a:r>
              <a:rPr lang="ro-RO" sz="1800" dirty="0" smtClean="0"/>
              <a:t>i</a:t>
            </a:r>
            <a:r>
              <a:rPr lang="en-US" sz="1800" dirty="0" smtClean="0"/>
              <a:t>e </a:t>
            </a:r>
            <a:r>
              <a:rPr lang="ro-RO" sz="1800" dirty="0" smtClean="0"/>
              <a:t>de </a:t>
            </a:r>
            <a:r>
              <a:rPr lang="en-US" sz="1800" dirty="0" smtClean="0"/>
              <a:t>com</a:t>
            </a:r>
            <a:r>
              <a:rPr lang="ro-RO" sz="1800" dirty="0" smtClean="0"/>
              <a:t>andă folosind un </a:t>
            </a:r>
            <a:r>
              <a:rPr lang="en-US" sz="1800" dirty="0" smtClean="0"/>
              <a:t>client telnet</a:t>
            </a:r>
            <a:r>
              <a:rPr lang="ro-RO" sz="1800" dirty="0" smtClean="0"/>
              <a:t>.</a:t>
            </a:r>
            <a:endParaRPr lang="en-US" sz="1800" dirty="0" smtClean="0"/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Trivial File Transfer Protocol (TFTP) Client</a:t>
            </a:r>
            <a:r>
              <a:rPr lang="en-US" sz="1800" dirty="0" smtClean="0"/>
              <a:t>: </a:t>
            </a:r>
            <a:r>
              <a:rPr lang="ro-RO" sz="1800" dirty="0" smtClean="0"/>
              <a:t>citeşte fisiere din sau scrie fişiere pe un </a:t>
            </a:r>
            <a:r>
              <a:rPr lang="en-US" sz="1800" dirty="0" smtClean="0"/>
              <a:t>server</a:t>
            </a:r>
            <a:r>
              <a:rPr lang="ro-RO" sz="1800" dirty="0" smtClean="0"/>
              <a:t> </a:t>
            </a:r>
            <a:r>
              <a:rPr lang="en-US" sz="1800" dirty="0" smtClean="0"/>
              <a:t>TFTP</a:t>
            </a:r>
            <a:r>
              <a:rPr lang="ro-RO" sz="1800" dirty="0" smtClean="0"/>
              <a:t> </a:t>
            </a:r>
            <a:r>
              <a:rPr lang="en-US" sz="1800" dirty="0" smtClean="0"/>
              <a:t>remote.  </a:t>
            </a:r>
            <a:r>
              <a:rPr lang="ro-RO" sz="1800" dirty="0" smtClean="0"/>
              <a:t>Folosit în mod obişnuit de</a:t>
            </a:r>
            <a:r>
              <a:rPr lang="en-US" sz="1800" dirty="0" smtClean="0"/>
              <a:t> embedded devices </a:t>
            </a:r>
            <a:r>
              <a:rPr lang="ro-RO" sz="1800" dirty="0" smtClean="0"/>
              <a:t>ori</a:t>
            </a:r>
            <a:r>
              <a:rPr lang="en-US" sz="1800" dirty="0" smtClean="0"/>
              <a:t> systems </a:t>
            </a:r>
            <a:r>
              <a:rPr lang="ro-RO" sz="1800" dirty="0" smtClean="0"/>
              <a:t>care </a:t>
            </a:r>
            <a:r>
              <a:rPr lang="en-US" sz="1800" dirty="0" smtClean="0"/>
              <a:t> </a:t>
            </a:r>
            <a:r>
              <a:rPr lang="ro-RO" sz="1800" dirty="0" smtClean="0"/>
              <a:t>caută</a:t>
            </a:r>
            <a:r>
              <a:rPr lang="en-US" sz="1800" dirty="0" smtClean="0"/>
              <a:t> firmware, </a:t>
            </a:r>
            <a:r>
              <a:rPr lang="en-US" sz="1800" dirty="0" err="1" smtClean="0"/>
              <a:t>informati</a:t>
            </a:r>
            <a:r>
              <a:rPr lang="ro-RO" sz="1800" dirty="0" smtClean="0"/>
              <a:t>e de </a:t>
            </a:r>
            <a:r>
              <a:rPr lang="en-US" sz="1800" dirty="0" err="1" smtClean="0"/>
              <a:t>configura</a:t>
            </a:r>
            <a:r>
              <a:rPr lang="ro-RO" sz="1800" dirty="0" smtClean="0"/>
              <a:t>re sau</a:t>
            </a:r>
            <a:r>
              <a:rPr lang="en-US" sz="1800" dirty="0" smtClean="0"/>
              <a:t>, image</a:t>
            </a:r>
            <a:r>
              <a:rPr lang="ro-RO" sz="1800" dirty="0" smtClean="0"/>
              <a:t> </a:t>
            </a:r>
            <a:r>
              <a:rPr lang="en-US" sz="1800" dirty="0" smtClean="0"/>
              <a:t>system </a:t>
            </a:r>
            <a:r>
              <a:rPr lang="ro-RO" sz="1800" dirty="0" smtClean="0"/>
              <a:t>în timpul unui </a:t>
            </a:r>
            <a:r>
              <a:rPr lang="en-US" sz="1800" dirty="0" err="1" smtClean="0"/>
              <a:t>proces</a:t>
            </a:r>
            <a:r>
              <a:rPr lang="ro-RO" sz="1800" dirty="0" smtClean="0"/>
              <a:t> de bootare</a:t>
            </a:r>
            <a:r>
              <a:rPr lang="en-US" sz="1800" dirty="0" smtClean="0"/>
              <a:t> </a:t>
            </a:r>
            <a:r>
              <a:rPr lang="ro-RO" sz="1800" dirty="0" smtClean="0"/>
              <a:t>de pe un </a:t>
            </a:r>
            <a:r>
              <a:rPr lang="en-US" sz="1800" dirty="0" smtClean="0"/>
              <a:t>TFTP server.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Windows Internal Database: </a:t>
            </a:r>
            <a:r>
              <a:rPr lang="en-US" sz="1800" b="1" dirty="0" smtClean="0"/>
              <a:t> </a:t>
            </a:r>
            <a:r>
              <a:rPr lang="en-US" sz="1800" dirty="0" smtClean="0"/>
              <a:t>a relational database that can be used only by Windows roles and features.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Windows PowerShell</a:t>
            </a:r>
            <a:r>
              <a:rPr lang="en-US" sz="1800" b="1" dirty="0" smtClean="0"/>
              <a:t>:  </a:t>
            </a:r>
            <a:r>
              <a:rPr lang="ro-RO" sz="1800" dirty="0" smtClean="0"/>
              <a:t>un </a:t>
            </a:r>
            <a:r>
              <a:rPr lang="en-US" sz="1800" dirty="0"/>
              <a:t>shell </a:t>
            </a:r>
            <a:r>
              <a:rPr lang="en-US" sz="1800" dirty="0" smtClean="0"/>
              <a:t>command-line </a:t>
            </a:r>
            <a:r>
              <a:rPr lang="ro-RO" sz="1800" dirty="0" smtClean="0"/>
              <a:t>şi un</a:t>
            </a:r>
            <a:r>
              <a:rPr lang="en-US" sz="1800" dirty="0" smtClean="0"/>
              <a:t> scripting language des</a:t>
            </a:r>
            <a:r>
              <a:rPr lang="ro-RO" sz="1800" dirty="0" smtClean="0"/>
              <a:t>tinat sporirii eficienţei </a:t>
            </a:r>
            <a:r>
              <a:rPr lang="en-US" sz="1800" dirty="0" smtClean="0"/>
              <a:t>administrator</a:t>
            </a:r>
            <a:r>
              <a:rPr lang="ro-RO" sz="1800" dirty="0" smtClean="0"/>
              <a:t>ilor de</a:t>
            </a:r>
            <a:r>
              <a:rPr lang="en-US" sz="1800" dirty="0" smtClean="0"/>
              <a:t> s</a:t>
            </a:r>
            <a:r>
              <a:rPr lang="ro-RO" sz="1800" dirty="0" smtClean="0"/>
              <a:t>i</a:t>
            </a:r>
            <a:r>
              <a:rPr lang="en-US" sz="1800" dirty="0" smtClean="0"/>
              <a:t>stem.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Administarea facilităților</a:t>
            </a:r>
            <a:endParaRPr lang="en-US" sz="2800" dirty="0" smtClean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Content Placeholder 8"/>
          <p:cNvSpPr>
            <a:spLocks noGrp="1"/>
          </p:cNvSpPr>
          <p:nvPr>
            <p:ph idx="1"/>
          </p:nvPr>
        </p:nvSpPr>
        <p:spPr bwMode="auto">
          <a:xfrm>
            <a:off x="152400" y="914400"/>
            <a:ext cx="8686800" cy="52117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Windows Protocol Activation Service (WAS)</a:t>
            </a:r>
            <a:r>
              <a:rPr lang="en-US" sz="1800" b="1" dirty="0" smtClean="0"/>
              <a:t>:  </a:t>
            </a:r>
            <a:r>
              <a:rPr lang="ro-RO" sz="1800" dirty="0" smtClean="0"/>
              <a:t>generalizează </a:t>
            </a:r>
            <a:r>
              <a:rPr lang="en-US" sz="1800" dirty="0" err="1" smtClean="0"/>
              <a:t>proces</a:t>
            </a:r>
            <a:r>
              <a:rPr lang="ro-RO" sz="1800" dirty="0" smtClean="0"/>
              <a:t>ul </a:t>
            </a:r>
            <a:r>
              <a:rPr lang="en-US" sz="1800" dirty="0" smtClean="0"/>
              <a:t>IIS </a:t>
            </a:r>
            <a:r>
              <a:rPr lang="ro-RO" sz="1800" dirty="0" smtClean="0"/>
              <a:t>prin renunţarea la dependenţa de </a:t>
            </a:r>
            <a:r>
              <a:rPr lang="en-US" sz="1800" dirty="0" smtClean="0"/>
              <a:t> HTTP. 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Windows Server Backup (WSB):</a:t>
            </a:r>
            <a:r>
              <a:rPr lang="en-US" sz="1800" b="1" dirty="0" smtClean="0"/>
              <a:t> </a:t>
            </a:r>
            <a:r>
              <a:rPr lang="ro-RO" sz="1800" dirty="0" smtClean="0"/>
              <a:t>permite</a:t>
            </a:r>
            <a:r>
              <a:rPr lang="en-US" sz="1800" dirty="0" smtClean="0"/>
              <a:t> backup</a:t>
            </a:r>
            <a:r>
              <a:rPr lang="ro-RO" sz="1800" dirty="0" smtClean="0"/>
              <a:t>-ul şi</a:t>
            </a:r>
            <a:r>
              <a:rPr lang="en-US" sz="1800" dirty="0" smtClean="0"/>
              <a:t> recovery </a:t>
            </a:r>
            <a:r>
              <a:rPr lang="ro-RO" sz="1800" dirty="0" smtClean="0"/>
              <a:t>sistemului de </a:t>
            </a:r>
            <a:r>
              <a:rPr lang="en-US" sz="1800" dirty="0" smtClean="0"/>
              <a:t>opera</a:t>
            </a:r>
            <a:r>
              <a:rPr lang="ro-RO" sz="1800" dirty="0" smtClean="0"/>
              <a:t>re</a:t>
            </a:r>
            <a:r>
              <a:rPr lang="en-US" sz="1800" dirty="0" smtClean="0"/>
              <a:t>, </a:t>
            </a:r>
            <a:r>
              <a:rPr lang="ro-RO" sz="1800" dirty="0" smtClean="0"/>
              <a:t>a </a:t>
            </a:r>
            <a:r>
              <a:rPr lang="en-US" sz="1800" dirty="0" err="1" smtClean="0"/>
              <a:t>aplicati</a:t>
            </a:r>
            <a:r>
              <a:rPr lang="ro-RO" sz="1800" dirty="0" smtClean="0"/>
              <a:t>ilor</a:t>
            </a:r>
            <a:r>
              <a:rPr lang="ro-RO" sz="1800" dirty="0"/>
              <a:t> </a:t>
            </a:r>
            <a:r>
              <a:rPr lang="ro-RO" sz="1800" dirty="0" smtClean="0"/>
              <a:t>şi a </a:t>
            </a:r>
            <a:r>
              <a:rPr lang="en-US" sz="1800" dirty="0" smtClean="0"/>
              <a:t> </a:t>
            </a:r>
            <a:r>
              <a:rPr lang="en-US" sz="1800" dirty="0" err="1" smtClean="0"/>
              <a:t>dat</a:t>
            </a:r>
            <a:r>
              <a:rPr lang="ro-RO" sz="1800" dirty="0" smtClean="0"/>
              <a:t>elor</a:t>
            </a:r>
            <a:r>
              <a:rPr lang="en-US" sz="1800" dirty="0" smtClean="0"/>
              <a:t>.  Backup</a:t>
            </a:r>
            <a:r>
              <a:rPr lang="ro-RO" sz="1800" dirty="0" smtClean="0"/>
              <a:t>-ul</a:t>
            </a:r>
            <a:r>
              <a:rPr lang="en-US" sz="1800" dirty="0" smtClean="0"/>
              <a:t> </a:t>
            </a:r>
            <a:r>
              <a:rPr lang="ro-RO" sz="1800" dirty="0" smtClean="0"/>
              <a:t>poate fi planificat</a:t>
            </a:r>
            <a:r>
              <a:rPr lang="en-US" sz="1800" dirty="0" smtClean="0"/>
              <a:t> </a:t>
            </a:r>
            <a:r>
              <a:rPr lang="ro-RO" sz="1800" dirty="0" smtClean="0"/>
              <a:t>în mod </a:t>
            </a:r>
            <a:r>
              <a:rPr lang="en-US" sz="1800" dirty="0" smtClean="0"/>
              <a:t>automat. </a:t>
            </a:r>
            <a:r>
              <a:rPr lang="ro-RO" sz="1800" dirty="0" smtClean="0"/>
              <a:t>Sunt disponibile </a:t>
            </a:r>
            <a:r>
              <a:rPr lang="en-US" sz="1800" dirty="0" smtClean="0"/>
              <a:t> </a:t>
            </a:r>
            <a:r>
              <a:rPr lang="ro-RO" sz="1800" dirty="0" smtClean="0"/>
              <a:t>atît instrumente grafice cît şi în linie de comandă</a:t>
            </a:r>
            <a:r>
              <a:rPr lang="en-US" sz="1800" dirty="0" smtClean="0"/>
              <a:t>.  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Windows System Resource Manager (WSRM)</a:t>
            </a:r>
            <a:r>
              <a:rPr lang="en-US" sz="1800" b="1" dirty="0" smtClean="0"/>
              <a:t>: </a:t>
            </a:r>
            <a:r>
              <a:rPr lang="ro-RO" sz="1800" dirty="0" smtClean="0"/>
              <a:t>un instrument</a:t>
            </a:r>
            <a:r>
              <a:rPr lang="en-US" sz="1800" dirty="0" smtClean="0"/>
              <a:t> </a:t>
            </a:r>
            <a:r>
              <a:rPr lang="en-US" sz="1800" dirty="0" err="1" smtClean="0"/>
              <a:t>administrativ</a:t>
            </a:r>
            <a:r>
              <a:rPr lang="ro-RO" sz="1800" dirty="0" smtClean="0"/>
              <a:t> care controlează </a:t>
            </a:r>
            <a:r>
              <a:rPr lang="en-US" sz="1800" dirty="0" smtClean="0"/>
              <a:t> </a:t>
            </a:r>
            <a:r>
              <a:rPr lang="ro-RO" sz="1800" dirty="0" smtClean="0"/>
              <a:t>cum sunt alocate resursele </a:t>
            </a:r>
            <a:r>
              <a:rPr lang="en-US" sz="1800" dirty="0" smtClean="0"/>
              <a:t>CPU </a:t>
            </a:r>
            <a:r>
              <a:rPr lang="ro-RO" sz="1800" dirty="0" smtClean="0"/>
              <a:t>şi de memorie.</a:t>
            </a:r>
            <a:r>
              <a:rPr lang="en-US" sz="1800" dirty="0" smtClean="0"/>
              <a:t> </a:t>
            </a:r>
            <a:r>
              <a:rPr lang="ro-RO" sz="1800" dirty="0" smtClean="0"/>
              <a:t>Este util pentru controlul direct al </a:t>
            </a:r>
            <a:r>
              <a:rPr lang="en-US" sz="1800" dirty="0" err="1" smtClean="0"/>
              <a:t>performan</a:t>
            </a:r>
            <a:r>
              <a:rPr lang="ro-RO" sz="1800" dirty="0" smtClean="0"/>
              <a:t>ţelor sistemului</a:t>
            </a:r>
            <a:r>
              <a:rPr lang="en-US" sz="1800" dirty="0" smtClean="0"/>
              <a:t>. </a:t>
            </a:r>
            <a:endParaRPr lang="ro-RO" sz="1800" dirty="0"/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Windows Remote Management IIS Extension: </a:t>
            </a:r>
            <a:r>
              <a:rPr lang="ro-RO" sz="1800" dirty="0" smtClean="0"/>
              <a:t>permite unui </a:t>
            </a:r>
            <a:r>
              <a:rPr lang="en-US" sz="1800" dirty="0" smtClean="0"/>
              <a:t>server </a:t>
            </a:r>
            <a:r>
              <a:rPr lang="ro-RO" sz="1800" dirty="0" smtClean="0"/>
              <a:t>să recepţioneze </a:t>
            </a:r>
            <a:r>
              <a:rPr lang="ro-RO" sz="1800" dirty="0"/>
              <a:t>o</a:t>
            </a:r>
            <a:r>
              <a:rPr lang="en-US" sz="1800" dirty="0" smtClean="0"/>
              <a:t> </a:t>
            </a:r>
            <a:r>
              <a:rPr lang="ro-RO" sz="1800" dirty="0" smtClean="0"/>
              <a:t>cerere de </a:t>
            </a:r>
            <a:r>
              <a:rPr lang="en-US" sz="1800" dirty="0" smtClean="0"/>
              <a:t>management </a:t>
            </a:r>
            <a:r>
              <a:rPr lang="ro-RO" sz="1800" dirty="0" smtClean="0"/>
              <a:t>de la un </a:t>
            </a:r>
            <a:r>
              <a:rPr lang="en-US" sz="1800" dirty="0" smtClean="0"/>
              <a:t>client.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Windows Internet Name Service (WINS) Server: </a:t>
            </a:r>
            <a:r>
              <a:rPr lang="en-US" sz="1800" b="1" dirty="0" smtClean="0"/>
              <a:t> </a:t>
            </a:r>
            <a:r>
              <a:rPr lang="ro-RO" sz="1800" dirty="0" smtClean="0"/>
              <a:t>bază de date </a:t>
            </a:r>
            <a:r>
              <a:rPr lang="en-US" sz="1800" dirty="0" smtClean="0"/>
              <a:t>distribute </a:t>
            </a:r>
            <a:r>
              <a:rPr lang="ro-RO" sz="1800" dirty="0" smtClean="0"/>
              <a:t>nume de resurse </a:t>
            </a:r>
            <a:r>
              <a:rPr lang="en-US" sz="1800" dirty="0" smtClean="0"/>
              <a:t>NetBIOS </a:t>
            </a:r>
            <a:r>
              <a:rPr lang="ro-RO" sz="1800" dirty="0" smtClean="0"/>
              <a:t>(</a:t>
            </a:r>
            <a:r>
              <a:rPr lang="en-US" sz="1800" dirty="0" smtClean="0"/>
              <a:t>computers </a:t>
            </a:r>
            <a:r>
              <a:rPr lang="ro-RO" sz="1800" dirty="0" smtClean="0"/>
              <a:t>si</a:t>
            </a:r>
            <a:r>
              <a:rPr lang="en-US" sz="1800" dirty="0" smtClean="0"/>
              <a:t> groups</a:t>
            </a:r>
            <a:r>
              <a:rPr lang="ro-RO" sz="1800" dirty="0" smtClean="0"/>
              <a:t>) folosite de o reţea</a:t>
            </a:r>
            <a:r>
              <a:rPr lang="en-US" sz="18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Wireless LAN (WLAN) Service</a:t>
            </a:r>
            <a:r>
              <a:rPr lang="en-US" sz="1800" b="1" dirty="0" smtClean="0"/>
              <a:t>:  </a:t>
            </a:r>
            <a:r>
              <a:rPr lang="en-US" sz="1800" dirty="0" smtClean="0"/>
              <a:t>configure</a:t>
            </a:r>
            <a:r>
              <a:rPr lang="ro-RO" sz="1800" dirty="0" smtClean="0"/>
              <a:t>ază şi</a:t>
            </a:r>
            <a:r>
              <a:rPr lang="en-US" sz="1800" dirty="0" smtClean="0"/>
              <a:t> </a:t>
            </a:r>
            <a:r>
              <a:rPr lang="ro-RO" sz="1800" dirty="0" smtClean="0"/>
              <a:t>startează serviciul</a:t>
            </a:r>
            <a:r>
              <a:rPr lang="en-US" sz="1800" dirty="0" smtClean="0"/>
              <a:t> WLAN </a:t>
            </a:r>
            <a:r>
              <a:rPr lang="en-US" sz="1800" dirty="0" err="1" smtClean="0"/>
              <a:t>AutoConfig</a:t>
            </a:r>
            <a:r>
              <a:rPr lang="en-US" sz="1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Server </a:t>
            </a:r>
            <a:r>
              <a:rPr lang="ro-RO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Manager</a:t>
            </a:r>
            <a:endParaRPr lang="en-US" sz="2800" dirty="0" smtClean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9459" name="Content Placeholder 8"/>
          <p:cNvSpPr>
            <a:spLocks noGrp="1"/>
          </p:cNvSpPr>
          <p:nvPr>
            <p:ph idx="1"/>
          </p:nvPr>
        </p:nvSpPr>
        <p:spPr bwMode="auto">
          <a:xfrm>
            <a:off x="228600" y="914400"/>
            <a:ext cx="8610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en-US" sz="2400" b="1" dirty="0" smtClean="0"/>
              <a:t>Server Manager </a:t>
            </a:r>
            <a:r>
              <a:rPr lang="ro-RO" sz="2400" dirty="0" smtClean="0"/>
              <a:t>este un </a:t>
            </a:r>
            <a:r>
              <a:rPr lang="en-US" sz="2400" dirty="0" smtClean="0"/>
              <a:t>portal</a:t>
            </a:r>
            <a:r>
              <a:rPr lang="ro-RO" sz="2400" dirty="0" smtClean="0"/>
              <a:t> </a:t>
            </a:r>
            <a:r>
              <a:rPr lang="en-US" sz="2400" dirty="0" smtClean="0"/>
              <a:t>central </a:t>
            </a:r>
            <a:r>
              <a:rPr lang="ro-RO" sz="2400" dirty="0" smtClean="0"/>
              <a:t>pentru administrarea </a:t>
            </a:r>
            <a:r>
              <a:rPr lang="en-US" sz="2400" dirty="0" smtClean="0"/>
              <a:t>server</a:t>
            </a:r>
            <a:r>
              <a:rPr lang="ro-RO" sz="2400" dirty="0" smtClean="0"/>
              <a:t>ului</a:t>
            </a:r>
            <a:r>
              <a:rPr lang="en-US" sz="24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Entitatea</a:t>
            </a:r>
            <a:r>
              <a:rPr lang="ro-RO" sz="2400" b="1" dirty="0" smtClean="0"/>
              <a:t> </a:t>
            </a:r>
            <a:r>
              <a:rPr lang="en-US" sz="2400" b="1" dirty="0" smtClean="0"/>
              <a:t>Diagnostics console tree </a:t>
            </a:r>
            <a:r>
              <a:rPr lang="ro-RO" sz="2400" dirty="0" smtClean="0"/>
              <a:t>nu are un sumar al paginii principale </a:t>
            </a:r>
            <a:r>
              <a:rPr lang="en-US" sz="2400" dirty="0" smtClean="0"/>
              <a:t>similar </a:t>
            </a:r>
            <a:r>
              <a:rPr lang="ro-RO" sz="2400" dirty="0" smtClean="0"/>
              <a:t>cu acela al </a:t>
            </a:r>
            <a:r>
              <a:rPr lang="en-US" sz="2400" dirty="0" smtClean="0"/>
              <a:t>Roles and Features, </a:t>
            </a:r>
            <a:r>
              <a:rPr lang="ro-RO" sz="2400" dirty="0" smtClean="0"/>
              <a:t>fiind mai curînd o gupare a instrumentelor principale folosite de server pentru </a:t>
            </a:r>
            <a:r>
              <a:rPr lang="en-US" sz="2400" dirty="0" smtClean="0"/>
              <a:t>diagnostic</a:t>
            </a:r>
            <a:r>
              <a:rPr lang="ro-RO" sz="2400" dirty="0" smtClean="0"/>
              <a:t>e</a:t>
            </a:r>
            <a:r>
              <a:rPr lang="en-US" sz="2400" dirty="0" smtClean="0"/>
              <a:t>.  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Cele trei instrumente sunt</a:t>
            </a:r>
            <a:r>
              <a:rPr lang="en-US" sz="2400" dirty="0" smtClean="0"/>
              <a:t>: (1) </a:t>
            </a:r>
            <a:r>
              <a:rPr lang="en-US" sz="2400" b="1" dirty="0" smtClean="0"/>
              <a:t>Event Viewer</a:t>
            </a:r>
            <a:r>
              <a:rPr lang="en-US" sz="2400" dirty="0" smtClean="0"/>
              <a:t>, (2) </a:t>
            </a:r>
            <a:r>
              <a:rPr lang="en-US" sz="2400" b="1" dirty="0" smtClean="0"/>
              <a:t>Reliability</a:t>
            </a:r>
            <a:r>
              <a:rPr lang="en-US" sz="2400" dirty="0" smtClean="0"/>
              <a:t> </a:t>
            </a:r>
            <a:r>
              <a:rPr lang="en-US" sz="2400" b="1" dirty="0" smtClean="0"/>
              <a:t>and Performance</a:t>
            </a:r>
            <a:r>
              <a:rPr lang="en-US" sz="2400" dirty="0" smtClean="0"/>
              <a:t>, </a:t>
            </a:r>
            <a:r>
              <a:rPr lang="ro-RO" sz="2400" dirty="0" smtClean="0"/>
              <a:t>şi</a:t>
            </a:r>
            <a:r>
              <a:rPr lang="en-US" sz="2400" dirty="0" smtClean="0"/>
              <a:t> (3) </a:t>
            </a:r>
            <a:r>
              <a:rPr lang="en-US" sz="2400" b="1" dirty="0" smtClean="0"/>
              <a:t>Device Manager</a:t>
            </a:r>
            <a:r>
              <a:rPr lang="en-US" sz="24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Evenimentele </a:t>
            </a:r>
            <a:r>
              <a:rPr lang="en-US" sz="2400" dirty="0" err="1" smtClean="0"/>
              <a:t>asociate</a:t>
            </a:r>
            <a:r>
              <a:rPr lang="en-US" sz="2400" dirty="0" smtClean="0"/>
              <a:t> </a:t>
            </a:r>
            <a:r>
              <a:rPr lang="ro-RO" sz="2400" dirty="0" smtClean="0"/>
              <a:t>cu un </a:t>
            </a:r>
            <a:r>
              <a:rPr lang="en-US" sz="2400" dirty="0" err="1" smtClean="0"/>
              <a:t>rol</a:t>
            </a:r>
            <a:r>
              <a:rPr lang="ro-RO" sz="2400" dirty="0" smtClean="0"/>
              <a:t> </a:t>
            </a:r>
            <a:r>
              <a:rPr lang="en-US" sz="2400" dirty="0" smtClean="0"/>
              <a:t>particular </a:t>
            </a:r>
            <a:r>
              <a:rPr lang="ro-RO" sz="2400" dirty="0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accesib</a:t>
            </a:r>
            <a:r>
              <a:rPr lang="ro-RO" sz="2400" dirty="0" smtClean="0"/>
              <a:t>i</a:t>
            </a:r>
            <a:r>
              <a:rPr lang="en-US" sz="2400" dirty="0" smtClean="0"/>
              <a:t>le through </a:t>
            </a:r>
            <a:r>
              <a:rPr lang="ro-RO" sz="2400" dirty="0" smtClean="0"/>
              <a:t>pagina principală a </a:t>
            </a:r>
            <a:r>
              <a:rPr lang="en-US" sz="2400" dirty="0" err="1" smtClean="0"/>
              <a:t>rol</a:t>
            </a:r>
            <a:r>
              <a:rPr lang="ro-RO" sz="2400" dirty="0" smtClean="0"/>
              <a:t>ului</a:t>
            </a:r>
            <a:r>
              <a:rPr lang="en-US" sz="2400" dirty="0" smtClean="0"/>
              <a:t>. </a:t>
            </a:r>
            <a:r>
              <a:rPr lang="ro-RO" sz="2400" dirty="0"/>
              <a:t>T</a:t>
            </a:r>
            <a:r>
              <a:rPr lang="ro-RO" sz="2400" dirty="0" smtClean="0"/>
              <a:t>otuşi</a:t>
            </a:r>
            <a:r>
              <a:rPr lang="en-US" sz="2400" dirty="0" smtClean="0"/>
              <a:t>, </a:t>
            </a:r>
            <a:r>
              <a:rPr lang="ro-RO" sz="2400" dirty="0" smtClean="0"/>
              <a:t>există cazuri în care un </a:t>
            </a:r>
            <a:r>
              <a:rPr lang="en-US" sz="2400" dirty="0" smtClean="0"/>
              <a:t>system admin </a:t>
            </a:r>
            <a:r>
              <a:rPr lang="ro-RO" sz="2400" dirty="0" smtClean="0"/>
              <a:t>ar dori să vadă alte </a:t>
            </a:r>
            <a:r>
              <a:rPr lang="en-US" sz="2400" dirty="0" smtClean="0"/>
              <a:t>event logs </a:t>
            </a:r>
            <a:r>
              <a:rPr lang="ro-RO" sz="2400" dirty="0" smtClean="0"/>
              <a:t>şi acestea sunt disponibile prin </a:t>
            </a:r>
            <a:r>
              <a:rPr lang="en-US" sz="2400" dirty="0" smtClean="0"/>
              <a:t> Event Viewer (see next page).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Arial" charset="0"/>
                <a:cs typeface="Arial" charset="0"/>
              </a:rPr>
              <a:t>Viewing Server Information</a:t>
            </a:r>
          </a:p>
        </p:txBody>
      </p:sp>
      <p:sp>
        <p:nvSpPr>
          <p:cNvPr id="21507" name="Content Placeholder 8"/>
          <p:cNvSpPr>
            <a:spLocks noGrp="1"/>
          </p:cNvSpPr>
          <p:nvPr>
            <p:ph idx="1"/>
          </p:nvPr>
        </p:nvSpPr>
        <p:spPr bwMode="auto">
          <a:xfrm>
            <a:off x="304800" y="914400"/>
            <a:ext cx="85344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en-US" sz="2400" b="1" dirty="0" smtClean="0"/>
              <a:t>Reliability and Performance MMC </a:t>
            </a:r>
            <a:r>
              <a:rPr lang="en-US" sz="2400" dirty="0" smtClean="0"/>
              <a:t>snap-in </a:t>
            </a:r>
            <a:r>
              <a:rPr lang="ro-RO" sz="2400" dirty="0" smtClean="0"/>
              <a:t>este o a doua unealtă </a:t>
            </a:r>
            <a:r>
              <a:rPr lang="en-US" sz="2400" dirty="0" smtClean="0"/>
              <a:t> </a:t>
            </a:r>
            <a:r>
              <a:rPr lang="ro-RO" sz="2400" dirty="0" smtClean="0"/>
              <a:t>pentru </a:t>
            </a:r>
            <a:r>
              <a:rPr lang="en-US" sz="2400" dirty="0" smtClean="0"/>
              <a:t>Diagnostics </a:t>
            </a:r>
            <a:r>
              <a:rPr lang="ro-RO" sz="2400" dirty="0" smtClean="0"/>
              <a:t>şi este nouă </a:t>
            </a:r>
            <a:r>
              <a:rPr lang="en-US" sz="2400" dirty="0" smtClean="0"/>
              <a:t>in Server 2008. 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Ea furnizează o imagine aproape </a:t>
            </a:r>
            <a:r>
              <a:rPr lang="en-US" sz="2400" dirty="0" err="1" smtClean="0"/>
              <a:t>complet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ro-RO" sz="2400" dirty="0" smtClean="0"/>
              <a:t>a stării (de sănătate) a </a:t>
            </a:r>
            <a:r>
              <a:rPr lang="en-US" sz="2400" dirty="0" smtClean="0"/>
              <a:t>server</a:t>
            </a:r>
            <a:r>
              <a:rPr lang="ro-RO" sz="2400" dirty="0" smtClean="0"/>
              <a:t>ului</a:t>
            </a:r>
            <a:r>
              <a:rPr lang="en-US" sz="24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Pagina următoare </a:t>
            </a:r>
            <a:r>
              <a:rPr lang="en-US" sz="2400" dirty="0" err="1" smtClean="0"/>
              <a:t>ilustrat</a:t>
            </a:r>
            <a:r>
              <a:rPr lang="ro-RO" sz="2400" dirty="0" smtClean="0"/>
              <a:t>rează</a:t>
            </a:r>
            <a:r>
              <a:rPr lang="en-US" sz="2400" dirty="0" smtClean="0"/>
              <a:t> </a:t>
            </a:r>
            <a:r>
              <a:rPr lang="ro-RO" sz="2400" dirty="0" smtClean="0"/>
              <a:t>o captură de ecran</a:t>
            </a:r>
            <a:r>
              <a:rPr lang="en-US" sz="2400" dirty="0" smtClean="0"/>
              <a:t> </a:t>
            </a:r>
            <a:r>
              <a:rPr lang="ro-RO" sz="2400" dirty="0" smtClean="0"/>
              <a:t>principală a</a:t>
            </a:r>
            <a:r>
              <a:rPr lang="en-US" sz="2400" dirty="0" smtClean="0"/>
              <a:t> Reliability and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5400"/>
            <a:ext cx="9144000" cy="6273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Rolurile</a:t>
            </a:r>
            <a:r>
              <a:rPr lang="en-US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Serverului</a:t>
            </a:r>
            <a:r>
              <a:rPr lang="en-US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099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en-US" sz="2400" dirty="0" err="1" smtClean="0"/>
              <a:t>Slideurile</a:t>
            </a:r>
            <a:r>
              <a:rPr lang="en-US" sz="2400" dirty="0" smtClean="0"/>
              <a:t> </a:t>
            </a:r>
            <a:r>
              <a:rPr lang="en-US" sz="2400" dirty="0" err="1" smtClean="0"/>
              <a:t>anterioare</a:t>
            </a:r>
            <a:r>
              <a:rPr lang="en-US" sz="2400" dirty="0" smtClean="0"/>
              <a:t> au </a:t>
            </a:r>
            <a:r>
              <a:rPr lang="en-US" sz="2400" dirty="0" err="1" smtClean="0"/>
              <a:t>fost</a:t>
            </a:r>
            <a:r>
              <a:rPr lang="en-US" sz="2400" dirty="0" smtClean="0"/>
              <a:t> o </a:t>
            </a:r>
            <a:r>
              <a:rPr lang="en-US" sz="2400" dirty="0" err="1" smtClean="0"/>
              <a:t>introducere</a:t>
            </a:r>
            <a:r>
              <a:rPr lang="en-US" sz="2400" dirty="0" smtClean="0"/>
              <a:t> </a:t>
            </a:r>
            <a:r>
              <a:rPr lang="ro-RO" sz="2400" dirty="0" smtClean="0"/>
              <a:t>î</a:t>
            </a:r>
            <a:r>
              <a:rPr lang="en-US" sz="2400" dirty="0" smtClean="0"/>
              <a:t>n </a:t>
            </a:r>
            <a:r>
              <a:rPr lang="ro-RO" sz="2400" dirty="0" smtClean="0"/>
              <a:t>şi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 cum </a:t>
            </a:r>
            <a:r>
              <a:rPr lang="en-US" sz="2400" dirty="0" err="1" smtClean="0"/>
              <a:t>arat</a:t>
            </a:r>
            <a:r>
              <a:rPr lang="ro-RO" sz="2400" dirty="0" smtClean="0"/>
              <a:t>ă</a:t>
            </a:r>
            <a:r>
              <a:rPr lang="en-US" sz="2400" dirty="0"/>
              <a:t> </a:t>
            </a:r>
            <a:r>
              <a:rPr lang="ro-RO" sz="2400" dirty="0" smtClean="0"/>
              <a:t>structura</a:t>
            </a:r>
            <a:r>
              <a:rPr lang="en-US" sz="2400" dirty="0" smtClean="0"/>
              <a:t> </a:t>
            </a:r>
            <a:r>
              <a:rPr lang="ro-RO" sz="2400" dirty="0" smtClean="0"/>
              <a:t>interfeţei </a:t>
            </a:r>
            <a:r>
              <a:rPr lang="en-US" sz="2400" dirty="0" smtClean="0"/>
              <a:t>Server Manager Windows Server 2008.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Prezentele slideuri sunt focusate pe </a:t>
            </a:r>
            <a:r>
              <a:rPr lang="en-US" sz="2400" dirty="0" err="1" smtClean="0"/>
              <a:t>rol</a:t>
            </a:r>
            <a:r>
              <a:rPr lang="ro-RO" sz="2400" dirty="0" smtClean="0"/>
              <a:t>urile pe care </a:t>
            </a:r>
            <a:r>
              <a:rPr lang="en-US" sz="2400" dirty="0" smtClean="0"/>
              <a:t> </a:t>
            </a:r>
            <a:r>
              <a:rPr lang="ro-RO" sz="2400" dirty="0" smtClean="0"/>
              <a:t>poate juca un</a:t>
            </a:r>
            <a:r>
              <a:rPr lang="en-US" sz="2400" dirty="0" smtClean="0"/>
              <a:t> server </a:t>
            </a:r>
            <a:r>
              <a:rPr lang="ro-RO" sz="2400" dirty="0" smtClean="0"/>
              <a:t>şi pe diferite caracteristici care pot fi suportate de </a:t>
            </a:r>
            <a:r>
              <a:rPr lang="en-US" sz="2400" dirty="0" smtClean="0"/>
              <a:t> </a:t>
            </a:r>
            <a:r>
              <a:rPr lang="ro-RO" sz="2400" dirty="0" smtClean="0"/>
              <a:t>aceste </a:t>
            </a:r>
            <a:r>
              <a:rPr lang="en-US" sz="2400" dirty="0" err="1" smtClean="0"/>
              <a:t>rol</a:t>
            </a:r>
            <a:r>
              <a:rPr lang="ro-RO" sz="2400" dirty="0" smtClean="0"/>
              <a:t>uri</a:t>
            </a:r>
            <a:r>
              <a:rPr lang="en-US" sz="24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Majoritatea versiunilor curente de </a:t>
            </a:r>
            <a:r>
              <a:rPr lang="en-US" sz="2400" dirty="0" smtClean="0"/>
              <a:t>Windows Server 2008 </a:t>
            </a:r>
            <a:r>
              <a:rPr lang="ro-RO" sz="2400" dirty="0" smtClean="0"/>
              <a:t>au </a:t>
            </a:r>
            <a:r>
              <a:rPr lang="en-US" sz="2400" dirty="0" smtClean="0"/>
              <a:t> </a:t>
            </a:r>
            <a:r>
              <a:rPr lang="en-US" sz="2400" dirty="0" err="1" smtClean="0"/>
              <a:t>defin</a:t>
            </a:r>
            <a:r>
              <a:rPr lang="ro-RO" sz="2400" dirty="0" smtClean="0"/>
              <a:t>ite</a:t>
            </a:r>
            <a:r>
              <a:rPr lang="en-US" sz="2400" dirty="0"/>
              <a:t> </a:t>
            </a:r>
            <a:r>
              <a:rPr lang="en-US" sz="2400" dirty="0" smtClean="0"/>
              <a:t>17</a:t>
            </a:r>
            <a:r>
              <a:rPr lang="ro-RO" sz="2400" dirty="0" smtClean="0"/>
              <a:t> </a:t>
            </a:r>
            <a:r>
              <a:rPr lang="en-US" sz="2400" dirty="0" err="1" smtClean="0"/>
              <a:t>rol</a:t>
            </a:r>
            <a:r>
              <a:rPr lang="ro-RO" sz="2400" dirty="0" smtClean="0"/>
              <a:t>uri</a:t>
            </a:r>
            <a:r>
              <a:rPr lang="en-US" sz="2400" dirty="0" smtClean="0"/>
              <a:t> </a:t>
            </a:r>
            <a:r>
              <a:rPr lang="en-US" sz="2400" dirty="0" err="1" smtClean="0"/>
              <a:t>difer</a:t>
            </a:r>
            <a:r>
              <a:rPr lang="ro-RO" sz="2400" dirty="0" smtClean="0"/>
              <a:t>ite</a:t>
            </a:r>
            <a:r>
              <a:rPr lang="en-US" sz="2400" dirty="0" smtClean="0"/>
              <a:t> </a:t>
            </a:r>
            <a:r>
              <a:rPr lang="ro-RO" sz="2400" dirty="0" smtClean="0"/>
              <a:t>care pot fi conferite unui </a:t>
            </a:r>
            <a:r>
              <a:rPr lang="en-US" sz="2400" dirty="0" smtClean="0"/>
              <a:t>server </a:t>
            </a:r>
            <a:r>
              <a:rPr lang="ro-RO" sz="2400" dirty="0" smtClean="0"/>
              <a:t>prin </a:t>
            </a:r>
            <a:r>
              <a:rPr lang="en-US" sz="2400" dirty="0" err="1" smtClean="0"/>
              <a:t>interfa</a:t>
            </a:r>
            <a:r>
              <a:rPr lang="ro-RO" sz="2400" dirty="0" smtClean="0"/>
              <a:t>ţa </a:t>
            </a:r>
            <a:r>
              <a:rPr lang="en-US" sz="2400" dirty="0" smtClean="0"/>
              <a:t>Server </a:t>
            </a:r>
            <a:r>
              <a:rPr lang="en-US" sz="2400" dirty="0"/>
              <a:t>Manager.</a:t>
            </a:r>
            <a:endParaRPr lang="en-US" sz="2400" dirty="0" smtClean="0"/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Aceste 17 roluri sunt listate pe următoarele 3 pagini</a:t>
            </a:r>
            <a:r>
              <a:rPr lang="en-US" sz="2400" dirty="0" smtClean="0"/>
              <a:t>.</a:t>
            </a:r>
          </a:p>
          <a:p>
            <a:pPr algn="just">
              <a:spcAft>
                <a:spcPts val="1200"/>
              </a:spcAft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Arial" charset="0"/>
                <a:cs typeface="Arial" charset="0"/>
              </a:rPr>
              <a:t>Viewing Server Information</a:t>
            </a:r>
          </a:p>
        </p:txBody>
      </p:sp>
      <p:sp>
        <p:nvSpPr>
          <p:cNvPr id="23555" name="Content Placeholder 8"/>
          <p:cNvSpPr>
            <a:spLocks noGrp="1"/>
          </p:cNvSpPr>
          <p:nvPr>
            <p:ph idx="1"/>
          </p:nvPr>
        </p:nvSpPr>
        <p:spPr bwMode="auto">
          <a:xfrm>
            <a:off x="304800" y="914400"/>
            <a:ext cx="85344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 smtClean="0"/>
              <a:t>Ultimul instrument pentru</a:t>
            </a:r>
            <a:r>
              <a:rPr lang="en-US" sz="2400" dirty="0" smtClean="0"/>
              <a:t> Diagnostics </a:t>
            </a:r>
            <a:r>
              <a:rPr lang="ro-RO" sz="2400" dirty="0" smtClean="0"/>
              <a:t>este </a:t>
            </a:r>
            <a:r>
              <a:rPr lang="en-US" sz="2400" b="1" dirty="0" smtClean="0"/>
              <a:t>Device Manager</a:t>
            </a:r>
            <a:r>
              <a:rPr lang="en-US" sz="2400" dirty="0" smtClean="0"/>
              <a:t>, </a:t>
            </a:r>
            <a:r>
              <a:rPr lang="ro-RO" sz="2400" dirty="0" smtClean="0"/>
              <a:t>care</a:t>
            </a:r>
            <a:r>
              <a:rPr lang="en-US" sz="2400" dirty="0" smtClean="0"/>
              <a:t> gr</a:t>
            </a:r>
            <a:r>
              <a:rPr lang="ro-RO" sz="2400" dirty="0" smtClean="0"/>
              <a:t>upează</a:t>
            </a:r>
            <a:r>
              <a:rPr lang="en-US" sz="2400" dirty="0" smtClean="0"/>
              <a:t> </a:t>
            </a:r>
            <a:r>
              <a:rPr lang="ro-RO" sz="2400" dirty="0" smtClean="0"/>
              <a:t>pe categorii diferite dispozitive </a:t>
            </a:r>
            <a:r>
              <a:rPr lang="en-US" sz="2400" dirty="0" smtClean="0"/>
              <a:t>hardware </a:t>
            </a:r>
            <a:r>
              <a:rPr lang="ro-RO" sz="2400" dirty="0" smtClean="0"/>
              <a:t>cunoscute de pe computer</a:t>
            </a:r>
            <a:r>
              <a:rPr lang="en-US" sz="24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Pentru fiecare dispozitiv se pot selecta </a:t>
            </a:r>
            <a:r>
              <a:rPr lang="en-US" sz="2400" dirty="0" err="1" smtClean="0"/>
              <a:t>propr</a:t>
            </a:r>
            <a:r>
              <a:rPr lang="ro-RO" sz="2400" dirty="0" smtClean="0"/>
              <a:t>i</a:t>
            </a:r>
            <a:r>
              <a:rPr lang="en-US" sz="2400" dirty="0" smtClean="0"/>
              <a:t>et</a:t>
            </a:r>
            <a:r>
              <a:rPr lang="ro-RO" sz="2400" dirty="0" smtClean="0"/>
              <a:t>ăţile sale</a:t>
            </a:r>
            <a:r>
              <a:rPr lang="en-US" sz="2400" dirty="0" smtClean="0"/>
              <a:t> </a:t>
            </a:r>
            <a:r>
              <a:rPr lang="ro-RO" sz="2400" dirty="0" smtClean="0"/>
              <a:t>şi astfel vor fi afişate </a:t>
            </a:r>
            <a:r>
              <a:rPr lang="en-US" sz="2400" dirty="0" err="1" smtClean="0"/>
              <a:t>difer</a:t>
            </a:r>
            <a:r>
              <a:rPr lang="ro-RO" sz="2400" dirty="0" smtClean="0"/>
              <a:t>i</a:t>
            </a:r>
            <a:r>
              <a:rPr lang="en-US" sz="2400" dirty="0" smtClean="0"/>
              <a:t>t</a:t>
            </a:r>
            <a:r>
              <a:rPr lang="ro-RO" sz="2400" dirty="0"/>
              <a:t>e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</a:t>
            </a:r>
            <a:r>
              <a:rPr lang="ro-RO" sz="2400" dirty="0" smtClean="0"/>
              <a:t>i</a:t>
            </a:r>
            <a:r>
              <a:rPr lang="en-US" sz="2400" dirty="0" smtClean="0"/>
              <a:t> </a:t>
            </a:r>
            <a:r>
              <a:rPr lang="ro-RO" sz="2400" dirty="0" smtClean="0"/>
              <a:t>referitoare la acesta</a:t>
            </a:r>
            <a:r>
              <a:rPr lang="ro-RO" sz="2400" dirty="0"/>
              <a:t>.</a:t>
            </a:r>
            <a:r>
              <a:rPr lang="en-US" sz="2400" dirty="0" smtClean="0"/>
              <a:t> </a:t>
            </a:r>
            <a:endParaRPr lang="ro-RO" sz="2400" dirty="0" smtClean="0"/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Pagina următoare arată ecranul principal </a:t>
            </a:r>
            <a:r>
              <a:rPr lang="en-US" sz="2400" dirty="0" smtClean="0"/>
              <a:t>Device Manager.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Configur</a:t>
            </a:r>
            <a:r>
              <a:rPr lang="ro-RO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area</a:t>
            </a:r>
            <a:r>
              <a:rPr lang="en-US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Windows Server 2008</a:t>
            </a:r>
          </a:p>
        </p:txBody>
      </p:sp>
      <p:sp>
        <p:nvSpPr>
          <p:cNvPr id="25603" name="Content Placeholder 8"/>
          <p:cNvSpPr>
            <a:spLocks noGrp="1"/>
          </p:cNvSpPr>
          <p:nvPr>
            <p:ph idx="1"/>
          </p:nvPr>
        </p:nvSpPr>
        <p:spPr bwMode="auto">
          <a:xfrm>
            <a:off x="304800" y="914400"/>
            <a:ext cx="85344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 smtClean="0"/>
              <a:t>Următorul obiect din arborele consolei </a:t>
            </a:r>
            <a:r>
              <a:rPr lang="en-US" sz="2400" dirty="0" smtClean="0"/>
              <a:t>Server Manager</a:t>
            </a:r>
            <a:r>
              <a:rPr lang="ro-RO" sz="2400" dirty="0" smtClean="0"/>
              <a:t> este</a:t>
            </a:r>
            <a:r>
              <a:rPr lang="en-US" sz="2400" dirty="0" smtClean="0"/>
              <a:t> </a:t>
            </a:r>
            <a:r>
              <a:rPr lang="en-US" sz="2400" b="1" dirty="0" smtClean="0"/>
              <a:t>Configuration</a:t>
            </a:r>
            <a:r>
              <a:rPr lang="en-US" sz="2400" dirty="0" smtClean="0"/>
              <a:t>. </a:t>
            </a:r>
            <a:r>
              <a:rPr lang="ro-RO" sz="2400" dirty="0" smtClean="0"/>
              <a:t>Această</a:t>
            </a:r>
            <a:r>
              <a:rPr lang="en-US" sz="2400" dirty="0" smtClean="0"/>
              <a:t> component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ro-RO" sz="2400" dirty="0" smtClean="0"/>
              <a:t>permite unele capabilităţi de configurare generală care fie nu sunt suportate de server într-un rol specific, fie sunt generice pe orice server. 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Din </a:t>
            </a:r>
            <a:r>
              <a:rPr lang="en-US" sz="2400" dirty="0" smtClean="0"/>
              <a:t>screen shot</a:t>
            </a:r>
            <a:r>
              <a:rPr lang="ro-RO" sz="2400" dirty="0" smtClean="0"/>
              <a:t>-ul următor se văd </a:t>
            </a:r>
            <a:r>
              <a:rPr lang="en-US" sz="2400" dirty="0" smtClean="0"/>
              <a:t>5 items </a:t>
            </a:r>
            <a:r>
              <a:rPr lang="ro-RO" sz="2400" dirty="0" smtClean="0"/>
              <a:t>pe care le conţine</a:t>
            </a:r>
            <a:r>
              <a:rPr lang="en-US" sz="2400" dirty="0" smtClean="0"/>
              <a:t> Configuration in Server 2008.   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Să privim </a:t>
            </a:r>
            <a:r>
              <a:rPr lang="en-US" sz="2400" dirty="0" smtClean="0"/>
              <a:t>Task Scheduler </a:t>
            </a:r>
            <a:r>
              <a:rPr lang="ro-RO" sz="2400" dirty="0" smtClean="0"/>
              <a:t>mai </a:t>
            </a:r>
            <a:r>
              <a:rPr lang="en-US" sz="2400" dirty="0" err="1" smtClean="0"/>
              <a:t>deta</a:t>
            </a:r>
            <a:r>
              <a:rPr lang="ro-RO" sz="2400" dirty="0" smtClean="0"/>
              <a:t>liat.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Planificarea </a:t>
            </a:r>
            <a:r>
              <a:rPr lang="en-US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Task</a:t>
            </a:r>
            <a:r>
              <a:rPr lang="ro-RO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-urilor</a:t>
            </a:r>
            <a:endParaRPr lang="en-US" sz="2800" dirty="0" smtClean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27651" name="Content Placeholder 8"/>
          <p:cNvSpPr>
            <a:spLocks noGrp="1"/>
          </p:cNvSpPr>
          <p:nvPr>
            <p:ph idx="1"/>
          </p:nvPr>
        </p:nvSpPr>
        <p:spPr bwMode="auto">
          <a:xfrm>
            <a:off x="228600" y="914400"/>
            <a:ext cx="8686800" cy="51355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  <a:defRPr/>
            </a:pPr>
            <a:r>
              <a:rPr lang="ro-RO" sz="2350" dirty="0" smtClean="0"/>
              <a:t>Este uzual ca unele sarcini să ruleze periodic</a:t>
            </a:r>
            <a:r>
              <a:rPr lang="en-US" sz="2350" dirty="0" smtClean="0"/>
              <a:t>; </a:t>
            </a:r>
            <a:r>
              <a:rPr lang="ro-RO" sz="2350" dirty="0" smtClean="0"/>
              <a:t>de</a:t>
            </a:r>
            <a:r>
              <a:rPr lang="en-US" sz="2350" dirty="0" smtClean="0"/>
              <a:t> ex</a:t>
            </a:r>
            <a:r>
              <a:rPr lang="ro-RO" sz="2350" dirty="0" smtClean="0"/>
              <a:t>e</a:t>
            </a:r>
            <a:r>
              <a:rPr lang="en-US" sz="2350" dirty="0" err="1" smtClean="0"/>
              <a:t>mpl</a:t>
            </a:r>
            <a:r>
              <a:rPr lang="ro-RO" sz="2350" dirty="0" smtClean="0"/>
              <a:t>u</a:t>
            </a:r>
            <a:r>
              <a:rPr lang="en-US" sz="2350" dirty="0" smtClean="0"/>
              <a:t>, backup</a:t>
            </a:r>
            <a:r>
              <a:rPr lang="ro-RO" sz="2350" dirty="0" smtClean="0"/>
              <a:t>-ul de sistem sau </a:t>
            </a:r>
            <a:r>
              <a:rPr lang="en-US" sz="2350" dirty="0" smtClean="0"/>
              <a:t> </a:t>
            </a:r>
            <a:r>
              <a:rPr lang="en-US" sz="2350" dirty="0" err="1" smtClean="0"/>
              <a:t>defragmenta</a:t>
            </a:r>
            <a:r>
              <a:rPr lang="ro-RO" sz="2350" dirty="0" smtClean="0"/>
              <a:t>rea </a:t>
            </a:r>
            <a:r>
              <a:rPr lang="en-US" sz="2350" dirty="0" smtClean="0"/>
              <a:t>disk</a:t>
            </a:r>
            <a:r>
              <a:rPr lang="ro-RO" sz="2350" dirty="0" smtClean="0"/>
              <a:t>ului</a:t>
            </a:r>
            <a:r>
              <a:rPr lang="en-US" sz="2350" dirty="0" smtClean="0"/>
              <a:t> </a:t>
            </a:r>
            <a:r>
              <a:rPr lang="en-US" sz="2350" dirty="0"/>
              <a:t>.</a:t>
            </a:r>
            <a:endParaRPr lang="en-US" sz="2350" dirty="0" smtClean="0"/>
          </a:p>
          <a:p>
            <a:pPr algn="just">
              <a:spcAft>
                <a:spcPts val="1200"/>
              </a:spcAft>
              <a:defRPr/>
            </a:pPr>
            <a:r>
              <a:rPr lang="ro-RO" sz="2350" dirty="0" smtClean="0"/>
              <a:t>Se poate seta un </a:t>
            </a:r>
            <a:r>
              <a:rPr lang="en-US" sz="2350" dirty="0" smtClean="0"/>
              <a:t>timer </a:t>
            </a:r>
            <a:r>
              <a:rPr lang="ro-RO" sz="2350" dirty="0" smtClean="0"/>
              <a:t>sau un </a:t>
            </a:r>
            <a:r>
              <a:rPr lang="en-US" sz="2350" dirty="0" smtClean="0"/>
              <a:t>remind</a:t>
            </a:r>
            <a:r>
              <a:rPr lang="ro-RO" sz="2350" dirty="0" smtClean="0"/>
              <a:t>er zilnic pentru a face aceste sarcini </a:t>
            </a:r>
            <a:r>
              <a:rPr lang="en-US" sz="2350" dirty="0" err="1" smtClean="0"/>
              <a:t>automa</a:t>
            </a:r>
            <a:r>
              <a:rPr lang="ro-RO" sz="2350" dirty="0" smtClean="0"/>
              <a:t>t</a:t>
            </a:r>
            <a:r>
              <a:rPr lang="en-US" sz="2350" dirty="0" smtClean="0"/>
              <a:t>.</a:t>
            </a:r>
          </a:p>
          <a:p>
            <a:pPr algn="just">
              <a:spcAft>
                <a:spcPts val="1200"/>
              </a:spcAft>
              <a:defRPr/>
            </a:pPr>
            <a:r>
              <a:rPr lang="ro-RO" sz="2350" dirty="0" smtClean="0"/>
              <a:t>Planificarea taskurilor se poate face de în funcţie de timp sau</a:t>
            </a:r>
            <a:r>
              <a:rPr lang="en-US" sz="2350" dirty="0" smtClean="0"/>
              <a:t> </a:t>
            </a:r>
            <a:r>
              <a:rPr lang="ro-RO" sz="2350" dirty="0" smtClean="0"/>
              <a:t>de anumite condiţii ce pot să apară. </a:t>
            </a:r>
            <a:r>
              <a:rPr lang="en-US" sz="2350" b="1" dirty="0" smtClean="0"/>
              <a:t> </a:t>
            </a:r>
          </a:p>
          <a:p>
            <a:pPr algn="just">
              <a:spcAft>
                <a:spcPts val="1200"/>
              </a:spcAft>
              <a:defRPr/>
            </a:pPr>
            <a:r>
              <a:rPr lang="en-US" sz="2350" dirty="0" smtClean="0"/>
              <a:t>In Windows Server 2008 Task Scheduler </a:t>
            </a:r>
            <a:r>
              <a:rPr lang="ro-RO" sz="2350" dirty="0" smtClean="0"/>
              <a:t>este un instrument puternic care poate automatiza funcţionarea unui</a:t>
            </a:r>
            <a:r>
              <a:rPr lang="en-US" sz="2350" dirty="0" smtClean="0"/>
              <a:t> OS</a:t>
            </a:r>
            <a:r>
              <a:rPr lang="ro-RO" sz="2350" dirty="0" smtClean="0"/>
              <a:t>. </a:t>
            </a:r>
            <a:r>
              <a:rPr lang="en-US" sz="2350" dirty="0" smtClean="0"/>
              <a:t>(See next page for example.)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00"/>
            <a:ext cx="9144000" cy="6235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Planificarea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Task</a:t>
            </a:r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-urilor</a:t>
            </a:r>
            <a:endParaRPr lang="en-US" sz="2800" dirty="0" smtClean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Content Placeholder 8"/>
          <p:cNvSpPr>
            <a:spLocks noGrp="1"/>
          </p:cNvSpPr>
          <p:nvPr>
            <p:ph idx="1"/>
          </p:nvPr>
        </p:nvSpPr>
        <p:spPr bwMode="auto">
          <a:xfrm>
            <a:off x="381000" y="914400"/>
            <a:ext cx="85344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 smtClean="0"/>
              <a:t>Fereastra principală a </a:t>
            </a:r>
            <a:r>
              <a:rPr lang="en-US" sz="2400" dirty="0" smtClean="0"/>
              <a:t>Task Scheduler </a:t>
            </a:r>
            <a:r>
              <a:rPr lang="ro-RO" sz="2400" dirty="0" smtClean="0"/>
              <a:t>are trei </a:t>
            </a:r>
            <a:r>
              <a:rPr lang="en-US" sz="2400" dirty="0" err="1" smtClean="0"/>
              <a:t>secti</a:t>
            </a:r>
            <a:r>
              <a:rPr lang="ro-RO" sz="2400" dirty="0" smtClean="0"/>
              <a:t>uni</a:t>
            </a:r>
            <a:r>
              <a:rPr lang="en-US" sz="2400" dirty="0" smtClean="0"/>
              <a:t>.  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Prima este doar un </a:t>
            </a:r>
            <a:r>
              <a:rPr lang="en-US" sz="2400" dirty="0" smtClean="0"/>
              <a:t>overview </a:t>
            </a:r>
            <a:r>
              <a:rPr lang="ro-RO" sz="2400" dirty="0" smtClean="0"/>
              <a:t>care explică ce face </a:t>
            </a:r>
            <a:r>
              <a:rPr lang="en-US" sz="2400" dirty="0" smtClean="0"/>
              <a:t>Task Scheduler.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A doua este un </a:t>
            </a:r>
            <a:r>
              <a:rPr lang="en-US" sz="2400" dirty="0" err="1" smtClean="0"/>
              <a:t>sumar</a:t>
            </a:r>
            <a:r>
              <a:rPr lang="en-US" sz="2400" dirty="0" smtClean="0"/>
              <a:t> </a:t>
            </a:r>
            <a:r>
              <a:rPr lang="ro-RO" sz="2400" dirty="0" smtClean="0"/>
              <a:t>al tuturor taskurilor executate</a:t>
            </a:r>
            <a:r>
              <a:rPr lang="en-US" sz="2400" dirty="0" smtClean="0"/>
              <a:t> </a:t>
            </a:r>
            <a:r>
              <a:rPr lang="ro-RO" sz="2400" dirty="0" smtClean="0"/>
              <a:t>într-un interval de timp şi starea lor </a:t>
            </a:r>
            <a:r>
              <a:rPr lang="en-US" sz="2400" dirty="0" smtClean="0"/>
              <a:t>– </a:t>
            </a:r>
            <a:r>
              <a:rPr lang="ro-RO" sz="2400" dirty="0" smtClean="0"/>
              <a:t>adică dacă</a:t>
            </a:r>
            <a:r>
              <a:rPr lang="en-US" sz="2400" dirty="0" smtClean="0"/>
              <a:t>, </a:t>
            </a:r>
            <a:r>
              <a:rPr lang="ro-RO" sz="2400" dirty="0" smtClean="0"/>
              <a:t>rularea a fost cu succes </a:t>
            </a:r>
            <a:r>
              <a:rPr lang="ro-RO" sz="2400" dirty="0"/>
              <a:t> </a:t>
            </a:r>
            <a:r>
              <a:rPr lang="ro-RO" sz="2400" dirty="0" smtClean="0"/>
              <a:t>şi timpii de început şi de sfârşit. </a:t>
            </a:r>
            <a:r>
              <a:rPr lang="en-US" sz="2400" dirty="0" smtClean="0"/>
              <a:t>By default, </a:t>
            </a:r>
            <a:r>
              <a:rPr lang="ro-RO" sz="2400" dirty="0" smtClean="0"/>
              <a:t>sunt afişate sarcinile din ultimele 24 de ore</a:t>
            </a:r>
            <a:r>
              <a:rPr lang="en-US" sz="2400" dirty="0" smtClean="0"/>
              <a:t>,</a:t>
            </a:r>
            <a:r>
              <a:rPr lang="ro-RO" sz="2400" dirty="0" smtClean="0"/>
              <a:t> dar se poate </a:t>
            </a:r>
            <a:r>
              <a:rPr lang="ro-RO" sz="2400" dirty="0"/>
              <a:t>modifica </a:t>
            </a:r>
            <a:r>
              <a:rPr lang="ro-RO" sz="2400" dirty="0" smtClean="0"/>
              <a:t>oricum.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A</a:t>
            </a:r>
            <a:r>
              <a:rPr lang="ro-RO" sz="2400" dirty="0" smtClean="0"/>
              <a:t> treia </a:t>
            </a:r>
            <a:r>
              <a:rPr lang="en-US" sz="2400" dirty="0" err="1" smtClean="0"/>
              <a:t>secti</a:t>
            </a:r>
            <a:r>
              <a:rPr lang="ro-RO" sz="2400" dirty="0" smtClean="0"/>
              <a:t>une</a:t>
            </a:r>
            <a:r>
              <a:rPr lang="en-US" sz="2400" dirty="0" smtClean="0"/>
              <a:t> </a:t>
            </a:r>
            <a:r>
              <a:rPr lang="ro-RO" sz="2400" dirty="0"/>
              <a:t>arată t</a:t>
            </a:r>
            <a:r>
              <a:rPr lang="en-US" sz="2400" dirty="0"/>
              <a:t>ask</a:t>
            </a:r>
            <a:r>
              <a:rPr lang="ro-RO" sz="2400" dirty="0" smtClean="0"/>
              <a:t>urile a</a:t>
            </a:r>
            <a:r>
              <a:rPr lang="en-US" sz="2400" dirty="0" err="1" smtClean="0"/>
              <a:t>ctive</a:t>
            </a:r>
            <a:r>
              <a:rPr lang="en-US" sz="2400" dirty="0" smtClean="0"/>
              <a:t>. These are tasks that are enabled and have not expired.  The next page illustrates this section of the Task Scheduler.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Planificarea</a:t>
            </a:r>
            <a:r>
              <a:rPr lang="en-US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task-</a:t>
            </a:r>
            <a:r>
              <a:rPr lang="en-US" sz="2800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urilor</a:t>
            </a:r>
            <a:endParaRPr lang="en-US" sz="2800" dirty="0" smtClean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32771" name="Content Placeholder 8"/>
          <p:cNvSpPr>
            <a:spLocks noGrp="1"/>
          </p:cNvSpPr>
          <p:nvPr>
            <p:ph idx="1"/>
          </p:nvPr>
        </p:nvSpPr>
        <p:spPr bwMode="auto">
          <a:xfrm>
            <a:off x="381000" y="914400"/>
            <a:ext cx="85344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 smtClean="0"/>
              <a:t>Se pot crea propriile foldere în </a:t>
            </a:r>
            <a:r>
              <a:rPr lang="en-US" sz="2400" dirty="0" smtClean="0"/>
              <a:t>Task Scheduler Library.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Dacă nu se dorește planificarea creerii mai multor </a:t>
            </a:r>
            <a:r>
              <a:rPr lang="en-US" sz="2400" dirty="0" smtClean="0"/>
              <a:t>task</a:t>
            </a:r>
            <a:r>
              <a:rPr lang="ro-RO" sz="2400" dirty="0" smtClean="0"/>
              <a:t>-uri</a:t>
            </a:r>
            <a:r>
              <a:rPr lang="en-US" sz="2400" dirty="0" smtClean="0"/>
              <a:t>, </a:t>
            </a:r>
            <a:r>
              <a:rPr lang="ro-RO" sz="2400" dirty="0" smtClean="0"/>
              <a:t>se pot crea</a:t>
            </a:r>
            <a:r>
              <a:rPr lang="en-US" sz="2400" dirty="0" smtClean="0"/>
              <a:t> task</a:t>
            </a:r>
            <a:r>
              <a:rPr lang="ro-RO" sz="2400" dirty="0" smtClean="0"/>
              <a:t>-uri</a:t>
            </a:r>
            <a:r>
              <a:rPr lang="en-US" sz="2400" dirty="0" smtClean="0"/>
              <a:t> </a:t>
            </a:r>
            <a:r>
              <a:rPr lang="ro-RO" sz="2400" dirty="0" smtClean="0"/>
              <a:t>în rădăcina biblootecii. </a:t>
            </a:r>
            <a:endParaRPr lang="en-US" sz="2400" dirty="0" smtClean="0"/>
          </a:p>
          <a:p>
            <a:pPr algn="just">
              <a:spcAft>
                <a:spcPts val="1200"/>
              </a:spcAft>
            </a:pPr>
            <a:r>
              <a:rPr lang="en-US" sz="2400" dirty="0" smtClean="0"/>
              <a:t>However, if scheduled tasks are a larger part of your management, it makes sense to create a folder for custom-created tasks.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Pentru a crea noi foldere</a:t>
            </a:r>
            <a:r>
              <a:rPr lang="en-US" sz="2400" dirty="0" smtClean="0"/>
              <a:t>, right-click </a:t>
            </a:r>
            <a:r>
              <a:rPr lang="ro-RO" sz="2400" dirty="0" smtClean="0"/>
              <a:t>pe locația din</a:t>
            </a:r>
            <a:r>
              <a:rPr lang="en-US" sz="2400" dirty="0" smtClean="0"/>
              <a:t> Library in </a:t>
            </a:r>
            <a:r>
              <a:rPr lang="ro-RO" sz="2400" dirty="0" smtClean="0"/>
              <a:t>care se dorește arearea unui </a:t>
            </a:r>
            <a:r>
              <a:rPr lang="en-US" sz="2400" dirty="0" smtClean="0"/>
              <a:t>folder</a:t>
            </a:r>
            <a:r>
              <a:rPr lang="ro-RO" sz="2400" dirty="0" smtClean="0"/>
              <a:t>, aploi </a:t>
            </a:r>
            <a:r>
              <a:rPr lang="en-US" sz="2400" dirty="0" smtClean="0"/>
              <a:t>select New Folder </a:t>
            </a:r>
            <a:r>
              <a:rPr lang="ro-RO" sz="2400" dirty="0" smtClean="0"/>
              <a:t>din</a:t>
            </a:r>
            <a:r>
              <a:rPr lang="en-US" sz="2400" dirty="0" smtClean="0"/>
              <a:t> context menu, </a:t>
            </a:r>
            <a:r>
              <a:rPr lang="ro-RO" sz="2400" dirty="0" smtClean="0"/>
              <a:t>asemănător cu lucru în </a:t>
            </a:r>
            <a:r>
              <a:rPr lang="en-US" sz="2400" dirty="0" smtClean="0"/>
              <a:t>Windows Explorer.  (See next page.)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8" y="-13855"/>
            <a:ext cx="9144000" cy="6248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Arial" charset="0"/>
                <a:cs typeface="Arial" charset="0"/>
              </a:rPr>
              <a:t>Server Manager In Windows Server 2008</a:t>
            </a:r>
          </a:p>
        </p:txBody>
      </p:sp>
      <p:sp>
        <p:nvSpPr>
          <p:cNvPr id="5123" name="Content Placeholder 8"/>
          <p:cNvSpPr>
            <a:spLocks noGrp="1"/>
          </p:cNvSpPr>
          <p:nvPr>
            <p:ph idx="1"/>
          </p:nvPr>
        </p:nvSpPr>
        <p:spPr bwMode="auto">
          <a:xfrm>
            <a:off x="304800" y="914400"/>
            <a:ext cx="8382000" cy="5257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Active Directory Certificate Services (ADCS)</a:t>
            </a:r>
            <a:r>
              <a:rPr lang="en-US" sz="1800" b="1" dirty="0" smtClean="0"/>
              <a:t>: </a:t>
            </a:r>
            <a:r>
              <a:rPr lang="en-US" sz="1800" dirty="0" smtClean="0"/>
              <a:t>ADCS </a:t>
            </a:r>
            <a:r>
              <a:rPr lang="ro-RO" sz="1800" dirty="0" smtClean="0"/>
              <a:t>furnizează servicii </a:t>
            </a:r>
            <a:r>
              <a:rPr lang="en-US" sz="1800" dirty="0" smtClean="0"/>
              <a:t> </a:t>
            </a:r>
            <a:r>
              <a:rPr lang="ro-RO" sz="1800" dirty="0" smtClean="0"/>
              <a:t>pentru </a:t>
            </a:r>
            <a:r>
              <a:rPr lang="en-US" sz="1800" dirty="0" err="1" smtClean="0"/>
              <a:t>crea</a:t>
            </a:r>
            <a:r>
              <a:rPr lang="ro-RO" sz="1800" dirty="0" smtClean="0"/>
              <a:t>re</a:t>
            </a:r>
            <a:r>
              <a:rPr lang="en-US" sz="1800" dirty="0" smtClean="0"/>
              <a:t> </a:t>
            </a:r>
            <a:r>
              <a:rPr lang="ro-RO" sz="1800" dirty="0" smtClean="0"/>
              <a:t>si </a:t>
            </a:r>
            <a:r>
              <a:rPr lang="en-US" sz="1800" dirty="0" smtClean="0"/>
              <a:t> </a:t>
            </a:r>
            <a:r>
              <a:rPr lang="ro-RO" sz="1800" dirty="0" smtClean="0"/>
              <a:t>administrare</a:t>
            </a:r>
            <a:r>
              <a:rPr lang="en-US" sz="1800" dirty="0"/>
              <a:t> </a:t>
            </a:r>
            <a:r>
              <a:rPr lang="en-US" sz="1800" dirty="0" smtClean="0"/>
              <a:t>certificate</a:t>
            </a:r>
            <a:r>
              <a:rPr lang="ro-RO" sz="1800" dirty="0"/>
              <a:t> </a:t>
            </a:r>
            <a:r>
              <a:rPr lang="ro-RO" sz="1800" dirty="0" smtClean="0"/>
              <a:t>de chei publice</a:t>
            </a:r>
            <a:r>
              <a:rPr lang="en-US" sz="1800" dirty="0" smtClean="0"/>
              <a:t>, </a:t>
            </a:r>
            <a:r>
              <a:rPr lang="en-US" sz="1800" dirty="0" err="1" smtClean="0"/>
              <a:t>inclu</a:t>
            </a:r>
            <a:r>
              <a:rPr lang="ro-RO" sz="1800" dirty="0" smtClean="0"/>
              <a:t>zând </a:t>
            </a:r>
            <a:r>
              <a:rPr lang="en-US" sz="1800" dirty="0" smtClean="0"/>
              <a:t>certificate</a:t>
            </a:r>
            <a:r>
              <a:rPr lang="ro-RO" sz="1800" dirty="0" smtClean="0"/>
              <a:t> </a:t>
            </a:r>
            <a:r>
              <a:rPr lang="en-US" sz="1800" dirty="0" smtClean="0"/>
              <a:t>HTTPS</a:t>
            </a:r>
            <a:r>
              <a:rPr lang="en-US" sz="1800" dirty="0"/>
              <a:t>.</a:t>
            </a:r>
            <a:endParaRPr lang="en-US" sz="1800" dirty="0" smtClean="0"/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Active Directory Domain Services (ADDS</a:t>
            </a:r>
            <a:r>
              <a:rPr lang="en-US" sz="1800" dirty="0" smtClean="0">
                <a:solidFill>
                  <a:srgbClr val="000099"/>
                </a:solidFill>
              </a:rPr>
              <a:t>): </a:t>
            </a:r>
            <a:r>
              <a:rPr lang="en-US" sz="1800" dirty="0" smtClean="0"/>
              <a:t>ADDS </a:t>
            </a:r>
            <a:r>
              <a:rPr lang="ro-RO" sz="1800" dirty="0" smtClean="0"/>
              <a:t>stochează 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</a:t>
            </a:r>
            <a:r>
              <a:rPr lang="ro-RO" sz="1800" dirty="0" smtClean="0"/>
              <a:t>ţii despre </a:t>
            </a:r>
            <a:r>
              <a:rPr lang="en-US" sz="1800" dirty="0" smtClean="0"/>
              <a:t>user</a:t>
            </a:r>
            <a:r>
              <a:rPr lang="ro-RO" sz="1800" dirty="0" smtClean="0"/>
              <a:t>i</a:t>
            </a:r>
            <a:r>
              <a:rPr lang="en-US" sz="1800" dirty="0" smtClean="0"/>
              <a:t>, computer</a:t>
            </a:r>
            <a:r>
              <a:rPr lang="ro-RO" sz="1800" dirty="0" smtClean="0"/>
              <a:t>e şi alte elemente de reţea</a:t>
            </a:r>
            <a:r>
              <a:rPr lang="en-US" sz="1800" dirty="0" smtClean="0"/>
              <a:t> </a:t>
            </a:r>
            <a:r>
              <a:rPr lang="ro-RO" sz="1800" dirty="0" smtClean="0"/>
              <a:t>într-un mediu de securitate cunoscut</a:t>
            </a:r>
            <a:r>
              <a:rPr lang="en-US" sz="1800" dirty="0" smtClean="0"/>
              <a:t> </a:t>
            </a:r>
            <a:r>
              <a:rPr lang="en-US" sz="1800" dirty="0" err="1" smtClean="0"/>
              <a:t>ca</a:t>
            </a:r>
            <a:r>
              <a:rPr lang="ro-RO" sz="1800" dirty="0" smtClean="0"/>
              <a:t> </a:t>
            </a:r>
            <a:r>
              <a:rPr lang="en-US" sz="1800" b="1" dirty="0" err="1" smtClean="0"/>
              <a:t>dom</a:t>
            </a:r>
            <a:r>
              <a:rPr lang="ro-RO" sz="1800" b="1" dirty="0" smtClean="0"/>
              <a:t>eni</a:t>
            </a:r>
            <a:r>
              <a:rPr lang="ro-RO" sz="1800" b="1" dirty="0"/>
              <a:t>u</a:t>
            </a:r>
            <a:r>
              <a:rPr lang="en-US" sz="1800" dirty="0" smtClean="0"/>
              <a:t>. </a:t>
            </a:r>
            <a:r>
              <a:rPr lang="ro-RO" sz="1800" dirty="0" smtClean="0"/>
              <a:t>Având userii şi resursele membrii în domeniu sau într-o ierarhie de d</a:t>
            </a:r>
            <a:r>
              <a:rPr lang="en-US" sz="1800" dirty="0" smtClean="0"/>
              <a:t>o</a:t>
            </a:r>
            <a:r>
              <a:rPr lang="ro-RO" sz="1800" dirty="0" smtClean="0"/>
              <a:t>m</a:t>
            </a:r>
            <a:r>
              <a:rPr lang="en-US" sz="1800" dirty="0" smtClean="0"/>
              <a:t>e</a:t>
            </a:r>
            <a:r>
              <a:rPr lang="ro-RO" sz="1800" dirty="0" smtClean="0"/>
              <a:t>nii de încredere (o pădure de domenii), accesul la informaţii din întreaga organizaţie este sigur</a:t>
            </a:r>
            <a:r>
              <a:rPr lang="en-US" sz="1800" dirty="0" smtClean="0"/>
              <a:t>. ADDS </a:t>
            </a:r>
            <a:r>
              <a:rPr lang="ro-RO" sz="1800" dirty="0" smtClean="0"/>
              <a:t>este necesar pentru </a:t>
            </a:r>
            <a:r>
              <a:rPr lang="en-US" sz="1800" dirty="0" err="1" smtClean="0"/>
              <a:t>instal</a:t>
            </a:r>
            <a:r>
              <a:rPr lang="ro-RO" sz="1800" dirty="0" smtClean="0"/>
              <a:t>are useri, resurse şi aplicaţii în sistem director</a:t>
            </a:r>
            <a:r>
              <a:rPr lang="en-US" sz="1800" dirty="0" smtClean="0"/>
              <a:t>, </a:t>
            </a:r>
            <a:r>
              <a:rPr lang="ro-RO" sz="1800" dirty="0" smtClean="0"/>
              <a:t>pe care se pot aplica politici de grup. 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Active Directory Federation Services (AD FS): </a:t>
            </a:r>
            <a:r>
              <a:rPr lang="en-US" sz="1800" dirty="0" smtClean="0"/>
              <a:t>AD FS </a:t>
            </a:r>
            <a:r>
              <a:rPr lang="en-US" sz="1800" dirty="0" err="1" smtClean="0"/>
              <a:t>asigur</a:t>
            </a:r>
            <a:r>
              <a:rPr lang="ro-RO" sz="1800" dirty="0" smtClean="0"/>
              <a:t>ă</a:t>
            </a:r>
            <a:r>
              <a:rPr lang="en-US" sz="1800" dirty="0" smtClean="0"/>
              <a:t> Web single-sign-on (SSO) </a:t>
            </a:r>
            <a:r>
              <a:rPr lang="en-US" sz="1800" dirty="0" err="1" smtClean="0"/>
              <a:t>capabilit</a:t>
            </a:r>
            <a:r>
              <a:rPr lang="ro-RO" sz="1800" dirty="0" smtClean="0"/>
              <a:t>ăţi</a:t>
            </a:r>
            <a:r>
              <a:rPr lang="en-US" sz="1800" dirty="0" smtClean="0"/>
              <a:t> </a:t>
            </a:r>
            <a:r>
              <a:rPr lang="ro-RO" sz="1800" dirty="0" smtClean="0"/>
              <a:t>pentru</a:t>
            </a:r>
            <a:r>
              <a:rPr lang="en-US" sz="1800" dirty="0" smtClean="0"/>
              <a:t> </a:t>
            </a:r>
            <a:r>
              <a:rPr lang="en-US" sz="1800" dirty="0" err="1" smtClean="0"/>
              <a:t>organiza</a:t>
            </a:r>
            <a:r>
              <a:rPr lang="ro-RO" sz="1800" dirty="0" smtClean="0"/>
              <a:t>ţii </a:t>
            </a:r>
            <a:r>
              <a:rPr lang="en-US" sz="1800" dirty="0" smtClean="0"/>
              <a:t>separate</a:t>
            </a:r>
            <a:r>
              <a:rPr lang="en-US" sz="1800" dirty="0"/>
              <a:t>, </a:t>
            </a:r>
            <a:r>
              <a:rPr lang="ro-RO" sz="1800" dirty="0" smtClean="0"/>
              <a:t>făcând posibilă</a:t>
            </a:r>
            <a:r>
              <a:rPr lang="en-US" sz="1800" dirty="0" smtClean="0"/>
              <a:t> </a:t>
            </a:r>
            <a:r>
              <a:rPr lang="en-US" sz="1800" dirty="0" err="1" smtClean="0"/>
              <a:t>autenti</a:t>
            </a:r>
            <a:r>
              <a:rPr lang="ro-RO" sz="1800" dirty="0" smtClean="0"/>
              <a:t>ficarea</a:t>
            </a:r>
            <a:r>
              <a:rPr lang="en-US" sz="1800" dirty="0" smtClean="0"/>
              <a:t> </a:t>
            </a:r>
            <a:r>
              <a:rPr lang="ro-RO" sz="1800" dirty="0" smtClean="0"/>
              <a:t>prin</a:t>
            </a:r>
            <a:r>
              <a:rPr lang="en-US" sz="1800" dirty="0"/>
              <a:t> </a:t>
            </a:r>
            <a:r>
              <a:rPr lang="en-US" sz="1800" dirty="0" err="1" smtClean="0"/>
              <a:t>aplicati</a:t>
            </a:r>
            <a:r>
              <a:rPr lang="ro-RO" sz="1800" dirty="0" smtClean="0"/>
              <a:t>i </a:t>
            </a:r>
            <a:r>
              <a:rPr lang="en-US" sz="1800" dirty="0" smtClean="0"/>
              <a:t>web</a:t>
            </a:r>
            <a:r>
              <a:rPr lang="ro-RO" sz="1800" dirty="0" smtClean="0"/>
              <a:t> </a:t>
            </a:r>
            <a:r>
              <a:rPr lang="en-US" sz="1800" dirty="0" smtClean="0"/>
              <a:t>in </a:t>
            </a:r>
            <a:r>
              <a:rPr lang="ro-RO" sz="1800" dirty="0" smtClean="0"/>
              <a:t>diferite</a:t>
            </a:r>
            <a:r>
              <a:rPr lang="en-US" sz="1800" dirty="0" smtClean="0"/>
              <a:t> </a:t>
            </a:r>
            <a:r>
              <a:rPr lang="en-US" sz="1800" dirty="0" err="1" smtClean="0"/>
              <a:t>organizati</a:t>
            </a:r>
            <a:r>
              <a:rPr lang="ro-RO" sz="1800" dirty="0" smtClean="0"/>
              <a:t>i</a:t>
            </a:r>
            <a:r>
              <a:rPr lang="en-US" sz="1800" dirty="0" smtClean="0"/>
              <a:t> </a:t>
            </a:r>
            <a:r>
              <a:rPr lang="ro-RO" sz="1800" dirty="0" smtClean="0"/>
              <a:t>pe baza unui </a:t>
            </a:r>
            <a:r>
              <a:rPr lang="en-US" sz="1800" dirty="0" smtClean="0"/>
              <a:t>sing</a:t>
            </a:r>
            <a:r>
              <a:rPr lang="ro-RO" sz="1800" dirty="0" smtClean="0"/>
              <a:t>ur cont de</a:t>
            </a:r>
            <a:r>
              <a:rPr lang="en-US" sz="1800" dirty="0" smtClean="0"/>
              <a:t> user. </a:t>
            </a:r>
            <a:r>
              <a:rPr lang="ro-RO" sz="1800" dirty="0" smtClean="0"/>
              <a:t>Acest lucru necesită</a:t>
            </a:r>
            <a:r>
              <a:rPr lang="en-US" sz="1800" dirty="0" smtClean="0"/>
              <a:t> </a:t>
            </a:r>
            <a:r>
              <a:rPr lang="ro-RO" sz="1800" dirty="0" smtClean="0"/>
              <a:t>stabilirea unuei relaţii de încredere între organizaţiile</a:t>
            </a:r>
            <a:r>
              <a:rPr lang="en-US" sz="1800" dirty="0" smtClean="0"/>
              <a:t> </a:t>
            </a:r>
            <a:r>
              <a:rPr lang="ro-RO" sz="1800" dirty="0" smtClean="0"/>
              <a:t>din federaţie.</a:t>
            </a:r>
            <a:endParaRPr lang="en-US" sz="1800" dirty="0" smtClean="0"/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Active Directory Lightweight Directory Services (AD LDS): </a:t>
            </a:r>
            <a:r>
              <a:rPr lang="ro-RO" sz="1800" dirty="0" smtClean="0"/>
              <a:t>produce un </a:t>
            </a:r>
            <a:r>
              <a:rPr lang="en-US" sz="1800" dirty="0" err="1" smtClean="0"/>
              <a:t>servi</a:t>
            </a:r>
            <a:r>
              <a:rPr lang="ro-RO" sz="1800" dirty="0" smtClean="0"/>
              <a:t>ciu de directoare</a:t>
            </a:r>
            <a:r>
              <a:rPr lang="en-US" sz="1800" dirty="0" smtClean="0"/>
              <a:t> </a:t>
            </a:r>
            <a:r>
              <a:rPr lang="ro-RO" sz="1800" dirty="0" smtClean="0"/>
              <a:t>pe care o organizaţie îl poate folosi pentru a stoca </a:t>
            </a:r>
            <a:r>
              <a:rPr lang="en-US" sz="1800" dirty="0" err="1" smtClean="0"/>
              <a:t>informa</a:t>
            </a:r>
            <a:r>
              <a:rPr lang="ro-RO" sz="1800" dirty="0" smtClean="0"/>
              <a:t>ţie</a:t>
            </a:r>
            <a:r>
              <a:rPr lang="en-US" sz="1800" dirty="0" smtClean="0"/>
              <a:t> specific</a:t>
            </a:r>
            <a:r>
              <a:rPr lang="ro-RO" sz="1800" dirty="0" smtClean="0"/>
              <a:t>ă</a:t>
            </a:r>
            <a:r>
              <a:rPr lang="en-US" sz="1800" dirty="0" smtClean="0"/>
              <a:t> </a:t>
            </a:r>
            <a:r>
              <a:rPr lang="ro-RO" sz="1800" dirty="0" smtClean="0"/>
              <a:t>unei </a:t>
            </a:r>
            <a:r>
              <a:rPr lang="en-US" sz="1800" dirty="0" err="1" smtClean="0"/>
              <a:t>aplicat</a:t>
            </a:r>
            <a:r>
              <a:rPr lang="ro-RO" sz="1800" dirty="0" smtClean="0"/>
              <a:t>ii</a:t>
            </a:r>
            <a:r>
              <a:rPr lang="en-US" sz="1800" dirty="0" smtClean="0"/>
              <a:t> care </a:t>
            </a:r>
            <a:r>
              <a:rPr lang="ro-RO" sz="1800" dirty="0" smtClean="0"/>
              <a:t>nu este în domeniul</a:t>
            </a:r>
            <a:r>
              <a:rPr lang="en-US" sz="1800" dirty="0" smtClean="0"/>
              <a:t> AD</a:t>
            </a:r>
            <a:r>
              <a:rPr lang="ro-RO" sz="1800" dirty="0" smtClean="0"/>
              <a:t> principal</a:t>
            </a:r>
            <a:r>
              <a:rPr lang="en-US" sz="1800" dirty="0" smtClean="0"/>
              <a:t>. AD LDS </a:t>
            </a:r>
            <a:r>
              <a:rPr lang="en-US" sz="1800" dirty="0" err="1" smtClean="0"/>
              <a:t>ru</a:t>
            </a:r>
            <a:r>
              <a:rPr lang="ro-RO" sz="1800" dirty="0" smtClean="0"/>
              <a:t>lează ca un serviciu separat de </a:t>
            </a:r>
            <a:r>
              <a:rPr lang="en-US" sz="1800" dirty="0" smtClean="0"/>
              <a:t> </a:t>
            </a:r>
            <a:r>
              <a:rPr lang="ro-RO" sz="1800" dirty="0" smtClean="0"/>
              <a:t>sistemul de operare şi nu necesită instalarea pe un </a:t>
            </a:r>
            <a:r>
              <a:rPr lang="en-US" sz="1800" dirty="0" smtClean="0"/>
              <a:t>domain controller.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Arial" charset="0"/>
                <a:cs typeface="Arial" charset="0"/>
              </a:rPr>
              <a:t>Server Manager In Windows Server 2008</a:t>
            </a:r>
          </a:p>
        </p:txBody>
      </p:sp>
      <p:sp>
        <p:nvSpPr>
          <p:cNvPr id="6147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Active Directory Rights Management Services (AD RMS)</a:t>
            </a:r>
            <a:r>
              <a:rPr lang="en-US" sz="1800" b="1" dirty="0" smtClean="0"/>
              <a:t>: </a:t>
            </a:r>
            <a:r>
              <a:rPr lang="en-US" sz="1800" dirty="0" smtClean="0"/>
              <a:t>AD RMS </a:t>
            </a:r>
            <a:r>
              <a:rPr lang="ro-RO" sz="1800" dirty="0" smtClean="0"/>
              <a:t>face o </a:t>
            </a:r>
            <a:r>
              <a:rPr lang="en-US" sz="1800" dirty="0" smtClean="0"/>
              <a:t> </a:t>
            </a:r>
            <a:r>
              <a:rPr lang="ro-RO" sz="1800" dirty="0" smtClean="0"/>
              <a:t>protecţie granulară a documentelor suportate </a:t>
            </a:r>
            <a:r>
              <a:rPr lang="en-US" sz="1800" dirty="0"/>
              <a:t>via </a:t>
            </a:r>
            <a:r>
              <a:rPr lang="en-US" sz="1800" dirty="0" err="1"/>
              <a:t>aplicati</a:t>
            </a:r>
            <a:r>
              <a:rPr lang="ro-RO" sz="1800" dirty="0"/>
              <a:t>i</a:t>
            </a:r>
            <a:r>
              <a:rPr lang="en-US" sz="1800" dirty="0"/>
              <a:t> AD </a:t>
            </a:r>
            <a:r>
              <a:rPr lang="en-US" sz="1800" dirty="0" smtClean="0"/>
              <a:t>RMS.  </a:t>
            </a:r>
            <a:r>
              <a:rPr lang="ro-RO" sz="1800" dirty="0" smtClean="0"/>
              <a:t>De</a:t>
            </a:r>
            <a:r>
              <a:rPr lang="en-US" sz="1800" dirty="0" smtClean="0"/>
              <a:t> ex</a:t>
            </a:r>
            <a:r>
              <a:rPr lang="ro-RO" sz="1800" dirty="0" smtClean="0"/>
              <a:t>e</a:t>
            </a:r>
            <a:r>
              <a:rPr lang="en-US" sz="1800" dirty="0" err="1" smtClean="0"/>
              <a:t>mpl</a:t>
            </a:r>
            <a:r>
              <a:rPr lang="ro-RO" sz="1800" dirty="0" smtClean="0"/>
              <a:t>u</a:t>
            </a:r>
            <a:r>
              <a:rPr lang="en-US" sz="1800" dirty="0" smtClean="0"/>
              <a:t>, </a:t>
            </a:r>
            <a:r>
              <a:rPr lang="ro-RO" sz="1800" dirty="0" smtClean="0"/>
              <a:t>o protecţie mai fină a unui document ar putea fi dreptul de a-l vedea, dar nu de a-l printa. </a:t>
            </a:r>
            <a:endParaRPr lang="en-US" sz="1800" dirty="0" smtClean="0"/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Application Server: </a:t>
            </a:r>
            <a:r>
              <a:rPr lang="ro-RO" sz="1800" dirty="0" smtClean="0"/>
              <a:t>Cuprinde </a:t>
            </a:r>
            <a:r>
              <a:rPr lang="en-US" sz="1800" dirty="0" smtClean="0"/>
              <a:t>component</a:t>
            </a:r>
            <a:r>
              <a:rPr lang="ro-RO" sz="1800" dirty="0" smtClean="0"/>
              <a:t>e</a:t>
            </a:r>
            <a:r>
              <a:rPr lang="en-US" sz="1800" dirty="0" smtClean="0"/>
              <a:t> </a:t>
            </a:r>
            <a:r>
              <a:rPr lang="ro-RO" sz="1800" dirty="0" smtClean="0"/>
              <a:t>care sunt </a:t>
            </a:r>
            <a:r>
              <a:rPr lang="en-US" sz="1800" dirty="0" err="1" smtClean="0"/>
              <a:t>respons</a:t>
            </a:r>
            <a:r>
              <a:rPr lang="ro-RO" sz="1800" dirty="0" smtClean="0"/>
              <a:t>a</a:t>
            </a:r>
            <a:r>
              <a:rPr lang="en-US" sz="1800" dirty="0" smtClean="0"/>
              <a:t>bile </a:t>
            </a:r>
            <a:r>
              <a:rPr lang="ro-RO" sz="1800" dirty="0" smtClean="0"/>
              <a:t>pentru instalarea si </a:t>
            </a:r>
            <a:r>
              <a:rPr lang="en-US" sz="1800" dirty="0" smtClean="0"/>
              <a:t>management</a:t>
            </a:r>
            <a:r>
              <a:rPr lang="ro-RO" sz="1800" dirty="0" smtClean="0"/>
              <a:t>ul</a:t>
            </a:r>
            <a:r>
              <a:rPr lang="en-US" sz="1800" dirty="0"/>
              <a:t> </a:t>
            </a:r>
            <a:r>
              <a:rPr lang="en-US" sz="1800" dirty="0" err="1" smtClean="0"/>
              <a:t>aplicati</a:t>
            </a:r>
            <a:r>
              <a:rPr lang="ro-RO" sz="1800" dirty="0" smtClean="0"/>
              <a:t>ilor</a:t>
            </a:r>
            <a:r>
              <a:rPr lang="en-US" sz="1800" dirty="0" smtClean="0"/>
              <a:t> </a:t>
            </a:r>
            <a:r>
              <a:rPr lang="en-US" sz="1800" b="1" dirty="0" smtClean="0"/>
              <a:t>.NET Framework 3.0</a:t>
            </a:r>
            <a:r>
              <a:rPr lang="en-US" sz="1800" dirty="0" smtClean="0"/>
              <a:t>. </a:t>
            </a:r>
            <a:r>
              <a:rPr lang="ro-RO" sz="1800" dirty="0" smtClean="0"/>
              <a:t>De asemenea</a:t>
            </a:r>
            <a:r>
              <a:rPr lang="en-US" sz="1800" dirty="0" smtClean="0"/>
              <a:t> </a:t>
            </a:r>
            <a:r>
              <a:rPr lang="en-US" sz="1800" dirty="0" err="1" smtClean="0"/>
              <a:t>suport</a:t>
            </a:r>
            <a:r>
              <a:rPr lang="ro-RO" sz="1800" dirty="0" smtClean="0"/>
              <a:t>ă</a:t>
            </a:r>
            <a:r>
              <a:rPr lang="en-US" sz="1800" dirty="0" smtClean="0"/>
              <a:t> </a:t>
            </a:r>
            <a:r>
              <a:rPr lang="en-US" sz="1800" dirty="0" err="1" smtClean="0"/>
              <a:t>aplicati</a:t>
            </a:r>
            <a:r>
              <a:rPr lang="ro-RO" sz="1800" dirty="0" smtClean="0"/>
              <a:t>i la distanţă.</a:t>
            </a:r>
            <a:r>
              <a:rPr lang="en-US" sz="1800" dirty="0" smtClean="0"/>
              <a:t> </a:t>
            </a:r>
            <a:endParaRPr lang="ro-RO" sz="1800" dirty="0" smtClean="0"/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Dynamic Host Configuration Protocol (DCHP): </a:t>
            </a:r>
            <a:r>
              <a:rPr lang="en-US" sz="1800" b="1" dirty="0" smtClean="0"/>
              <a:t> </a:t>
            </a:r>
            <a:r>
              <a:rPr lang="en-US" sz="1800" dirty="0" smtClean="0"/>
              <a:t>DHCP </a:t>
            </a:r>
            <a:r>
              <a:rPr lang="ro-RO" sz="1800" dirty="0" smtClean="0"/>
              <a:t>face servicii de configurare IP automată: adrese</a:t>
            </a:r>
            <a:r>
              <a:rPr lang="en-US" sz="1800" dirty="0" smtClean="0"/>
              <a:t> IP </a:t>
            </a:r>
            <a:r>
              <a:rPr lang="ro-RO" sz="1800" dirty="0" smtClean="0"/>
              <a:t>pentru</a:t>
            </a:r>
            <a:r>
              <a:rPr lang="en-US" sz="1800" dirty="0" smtClean="0"/>
              <a:t> </a:t>
            </a:r>
            <a:r>
              <a:rPr lang="en-US" sz="1800" dirty="0" smtClean="0"/>
              <a:t>computer</a:t>
            </a:r>
            <a:r>
              <a:rPr lang="ro-RO" sz="1800" dirty="0" smtClean="0"/>
              <a:t>e si alte </a:t>
            </a:r>
            <a:r>
              <a:rPr lang="en-US" sz="1800" dirty="0" smtClean="0"/>
              <a:t> </a:t>
            </a:r>
            <a:r>
              <a:rPr lang="ro-RO" sz="1800" dirty="0" smtClean="0"/>
              <a:t>dispozitive care au instalaţi clienţi</a:t>
            </a:r>
            <a:r>
              <a:rPr lang="en-US" sz="1800" dirty="0" smtClean="0"/>
              <a:t> DHCP</a:t>
            </a:r>
            <a:r>
              <a:rPr lang="ro-RO" sz="1800" dirty="0" smtClean="0"/>
              <a:t>, specificarea adresei serverului DNS, a default gateway, serverelor WINS etc. 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DNS Server: </a:t>
            </a:r>
            <a:r>
              <a:rPr lang="en-US" sz="1800" dirty="0" smtClean="0"/>
              <a:t>DNS </a:t>
            </a:r>
            <a:r>
              <a:rPr lang="ro-RO" sz="1800" dirty="0" smtClean="0"/>
              <a:t>face rezoluţia</a:t>
            </a:r>
            <a:r>
              <a:rPr lang="en-US" sz="1800" dirty="0" smtClean="0"/>
              <a:t> host names </a:t>
            </a:r>
            <a:r>
              <a:rPr lang="ro-RO" sz="1800" dirty="0" smtClean="0"/>
              <a:t>-</a:t>
            </a:r>
            <a:r>
              <a:rPr lang="en-US" sz="1800" dirty="0" smtClean="0"/>
              <a:t> IP addresses, </a:t>
            </a:r>
            <a:r>
              <a:rPr lang="ro-RO" sz="1800" dirty="0" smtClean="0"/>
              <a:t>atât pentru</a:t>
            </a:r>
            <a:r>
              <a:rPr lang="en-US" sz="1800" dirty="0" smtClean="0"/>
              <a:t> IPv4 </a:t>
            </a:r>
            <a:r>
              <a:rPr lang="ro-RO" sz="1800" dirty="0" smtClean="0"/>
              <a:t>cât şi </a:t>
            </a:r>
            <a:r>
              <a:rPr lang="en-US" sz="1800" dirty="0" smtClean="0"/>
              <a:t> IPv6.</a:t>
            </a:r>
            <a:r>
              <a:rPr lang="ro-RO" sz="1800" dirty="0" smtClean="0"/>
              <a:t> Este asigurat şi serviciul învers (reverse lookup, se cunoaşte  adresa IP şi se întorce numele de domeniu al resursei)</a:t>
            </a:r>
            <a:r>
              <a:rPr lang="en-US" sz="1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Arial" charset="0"/>
                <a:cs typeface="Arial" charset="0"/>
              </a:rPr>
              <a:t>Server Manager In Windows Server 2008</a:t>
            </a:r>
          </a:p>
        </p:txBody>
      </p:sp>
      <p:sp>
        <p:nvSpPr>
          <p:cNvPr id="7171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FAX Server</a:t>
            </a:r>
            <a:r>
              <a:rPr lang="en-US" sz="1800" dirty="0" smtClean="0"/>
              <a:t>: Fax Server </a:t>
            </a:r>
            <a:r>
              <a:rPr lang="ro-RO" sz="1800" dirty="0" smtClean="0"/>
              <a:t>trimite, recepţionează si administrează</a:t>
            </a:r>
            <a:r>
              <a:rPr lang="en-US" sz="1800" dirty="0" smtClean="0"/>
              <a:t> </a:t>
            </a:r>
            <a:r>
              <a:rPr lang="en-US" sz="1800" dirty="0" err="1" smtClean="0"/>
              <a:t>resur</a:t>
            </a:r>
            <a:r>
              <a:rPr lang="ro-RO" sz="1800" dirty="0" smtClean="0"/>
              <a:t>se </a:t>
            </a:r>
            <a:r>
              <a:rPr lang="en-US" sz="1800" dirty="0" smtClean="0"/>
              <a:t>fax</a:t>
            </a:r>
            <a:r>
              <a:rPr lang="ro-RO" sz="1800" dirty="0" smtClean="0"/>
              <a:t>.</a:t>
            </a:r>
            <a:endParaRPr lang="en-US" sz="1800" dirty="0" smtClean="0"/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File Services: </a:t>
            </a:r>
            <a:r>
              <a:rPr lang="en-US" sz="1800" dirty="0" smtClean="0"/>
              <a:t>File Services </a:t>
            </a:r>
            <a:r>
              <a:rPr lang="ro-RO" sz="1800" dirty="0" smtClean="0"/>
              <a:t>asigură</a:t>
            </a:r>
            <a:r>
              <a:rPr lang="en-US" sz="1800" dirty="0" smtClean="0"/>
              <a:t> </a:t>
            </a:r>
            <a:r>
              <a:rPr lang="en-US" sz="1800" dirty="0" err="1" smtClean="0"/>
              <a:t>tehnologi</a:t>
            </a:r>
            <a:r>
              <a:rPr lang="ro-RO" sz="1800" dirty="0" smtClean="0"/>
              <a:t>ile</a:t>
            </a:r>
            <a:r>
              <a:rPr lang="en-US" sz="1800" dirty="0" smtClean="0"/>
              <a:t> </a:t>
            </a:r>
            <a:r>
              <a:rPr lang="ro-RO" sz="1800" dirty="0" smtClean="0"/>
              <a:t>pentru</a:t>
            </a:r>
            <a:r>
              <a:rPr lang="en-US" sz="1800" dirty="0" smtClean="0"/>
              <a:t> </a:t>
            </a:r>
            <a:r>
              <a:rPr lang="en-US" sz="1800" dirty="0" err="1" smtClean="0"/>
              <a:t>manageme</a:t>
            </a:r>
            <a:r>
              <a:rPr lang="ro-RO" sz="1800" dirty="0" smtClean="0"/>
              <a:t>ntul </a:t>
            </a:r>
            <a:r>
              <a:rPr lang="en-US" sz="1800" dirty="0" err="1" smtClean="0"/>
              <a:t>fisierelor</a:t>
            </a:r>
            <a:r>
              <a:rPr lang="en-US" sz="1800" dirty="0" smtClean="0"/>
              <a:t>, </a:t>
            </a:r>
            <a:r>
              <a:rPr lang="ro-RO" sz="1800" dirty="0" smtClean="0"/>
              <a:t>incluzând </a:t>
            </a:r>
            <a:r>
              <a:rPr lang="en-US" sz="1800" dirty="0" smtClean="0"/>
              <a:t>control</a:t>
            </a:r>
            <a:r>
              <a:rPr lang="ro-RO" sz="1800" dirty="0" smtClean="0"/>
              <a:t>ul</a:t>
            </a:r>
            <a:r>
              <a:rPr lang="en-US" sz="1800" dirty="0" smtClean="0"/>
              <a:t> </a:t>
            </a:r>
            <a:r>
              <a:rPr lang="ro-RO" sz="1800" dirty="0" smtClean="0"/>
              <a:t>tipurilor de fişiere socate pe un</a:t>
            </a:r>
            <a:r>
              <a:rPr lang="en-US" sz="1800" dirty="0" smtClean="0"/>
              <a:t> server, replica</a:t>
            </a:r>
            <a:r>
              <a:rPr lang="ro-RO" sz="1800" dirty="0" smtClean="0"/>
              <a:t>re de  </a:t>
            </a:r>
            <a:r>
              <a:rPr lang="en-US" sz="1800" dirty="0" smtClean="0"/>
              <a:t>fi</a:t>
            </a:r>
            <a:r>
              <a:rPr lang="ro-RO" sz="1800" dirty="0" smtClean="0"/>
              <a:t>şiere</a:t>
            </a:r>
            <a:r>
              <a:rPr lang="en-US" sz="1800" dirty="0" smtClean="0"/>
              <a:t>, </a:t>
            </a:r>
            <a:r>
              <a:rPr lang="en-US" sz="1800" dirty="0" err="1" smtClean="0"/>
              <a:t>managemen</a:t>
            </a:r>
            <a:r>
              <a:rPr lang="ro-RO" sz="1800" dirty="0" smtClean="0"/>
              <a:t>tul </a:t>
            </a:r>
            <a:r>
              <a:rPr lang="en-US" sz="1800" dirty="0" smtClean="0"/>
              <a:t>spa</a:t>
            </a:r>
            <a:r>
              <a:rPr lang="ro-RO" sz="1800" dirty="0" smtClean="0"/>
              <a:t>ţiului de nume</a:t>
            </a:r>
            <a:r>
              <a:rPr lang="en-US" sz="1800" dirty="0" smtClean="0"/>
              <a:t>, NFS (Network File System), </a:t>
            </a:r>
            <a:r>
              <a:rPr lang="en-US" sz="1800" dirty="0" err="1" smtClean="0"/>
              <a:t>suport</a:t>
            </a:r>
            <a:r>
              <a:rPr lang="en-US" sz="1800" dirty="0" smtClean="0"/>
              <a:t> </a:t>
            </a:r>
            <a:r>
              <a:rPr lang="ro-RO" sz="1800" dirty="0" smtClean="0"/>
              <a:t>pentru </a:t>
            </a:r>
            <a:r>
              <a:rPr lang="en-US" sz="1800" dirty="0" smtClean="0"/>
              <a:t>client</a:t>
            </a:r>
            <a:r>
              <a:rPr lang="ro-RO" sz="1800" dirty="0"/>
              <a:t>i </a:t>
            </a:r>
            <a:r>
              <a:rPr lang="en-US" sz="1800" dirty="0" smtClean="0"/>
              <a:t> UNIX. 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Hyper-V</a:t>
            </a:r>
            <a:r>
              <a:rPr lang="en-US" sz="1800" dirty="0" smtClean="0">
                <a:solidFill>
                  <a:srgbClr val="000099"/>
                </a:solidFill>
              </a:rPr>
              <a:t>: </a:t>
            </a:r>
            <a:r>
              <a:rPr lang="en-US" sz="1800" dirty="0" smtClean="0"/>
              <a:t> Hyper-V </a:t>
            </a:r>
            <a:r>
              <a:rPr lang="ro-RO" sz="1800" dirty="0" smtClean="0"/>
              <a:t>numit la început </a:t>
            </a:r>
            <a:r>
              <a:rPr lang="en-US" sz="1800" dirty="0" smtClean="0"/>
              <a:t>Windows Server Virtualization, </a:t>
            </a:r>
            <a:r>
              <a:rPr lang="ro-RO" sz="1800" dirty="0" smtClean="0"/>
              <a:t>oferă servicii de </a:t>
            </a:r>
            <a:r>
              <a:rPr lang="en-US" sz="1800" dirty="0" smtClean="0"/>
              <a:t> </a:t>
            </a:r>
            <a:r>
              <a:rPr lang="en-US" sz="1800" dirty="0" err="1" smtClean="0"/>
              <a:t>crea</a:t>
            </a:r>
            <a:r>
              <a:rPr lang="ro-RO" sz="1800" dirty="0" smtClean="0"/>
              <a:t>re</a:t>
            </a:r>
            <a:r>
              <a:rPr lang="en-US" sz="1800" dirty="0" smtClean="0"/>
              <a:t> </a:t>
            </a:r>
            <a:r>
              <a:rPr lang="ro-RO" sz="1800" dirty="0" smtClean="0"/>
              <a:t>si administrare de </a:t>
            </a:r>
            <a:r>
              <a:rPr lang="en-US" sz="1800" dirty="0" smtClean="0"/>
              <a:t>ma</a:t>
            </a:r>
            <a:r>
              <a:rPr lang="ro-RO" sz="1800" dirty="0" smtClean="0"/>
              <a:t>şini </a:t>
            </a:r>
            <a:r>
              <a:rPr lang="en-US" sz="1800" dirty="0" smtClean="0"/>
              <a:t>virtual</a:t>
            </a:r>
            <a:r>
              <a:rPr lang="ro-RO" sz="1800" dirty="0"/>
              <a:t>e</a:t>
            </a:r>
            <a:r>
              <a:rPr lang="en-US" sz="1800" dirty="0"/>
              <a:t>  </a:t>
            </a:r>
            <a:r>
              <a:rPr lang="ro-RO" sz="1800" dirty="0" smtClean="0"/>
              <a:t>şi resurse pentru ele</a:t>
            </a:r>
            <a:r>
              <a:rPr lang="en-US" sz="1800" dirty="0" smtClean="0"/>
              <a:t>.  Hyper-V </a:t>
            </a:r>
            <a:r>
              <a:rPr lang="ro-RO" sz="1800" dirty="0" smtClean="0"/>
              <a:t>necesită </a:t>
            </a:r>
            <a:r>
              <a:rPr lang="en-US" sz="1800" dirty="0" err="1" smtClean="0"/>
              <a:t>procesoare</a:t>
            </a:r>
            <a:r>
              <a:rPr lang="en-US" sz="1800" dirty="0" smtClean="0"/>
              <a:t> </a:t>
            </a:r>
            <a:r>
              <a:rPr lang="en-US" sz="1800" dirty="0" smtClean="0"/>
              <a:t>64-bit</a:t>
            </a:r>
            <a:r>
              <a:rPr lang="ro-RO" sz="1800" dirty="0" smtClean="0"/>
              <a:t> cu facilităţi pentru virtualizare.</a:t>
            </a:r>
            <a:r>
              <a:rPr lang="en-US" sz="1800" dirty="0" smtClean="0"/>
              <a:t> </a:t>
            </a:r>
          </a:p>
          <a:p>
            <a:pPr algn="just">
              <a:spcAft>
                <a:spcPts val="1200"/>
              </a:spcAft>
            </a:pPr>
            <a:r>
              <a:rPr lang="en-US" sz="1800" b="1" dirty="0" smtClean="0">
                <a:solidFill>
                  <a:srgbClr val="000099"/>
                </a:solidFill>
              </a:rPr>
              <a:t>Network Policy and Access Services: </a:t>
            </a:r>
            <a:r>
              <a:rPr lang="en-US" sz="1800" dirty="0" smtClean="0"/>
              <a:t>Network Policy and Access Services </a:t>
            </a:r>
            <a:r>
              <a:rPr lang="ro-RO" sz="1800" dirty="0" smtClean="0"/>
              <a:t>furnizează</a:t>
            </a:r>
            <a:r>
              <a:rPr lang="en-US" sz="1800" dirty="0" smtClean="0"/>
              <a:t> </a:t>
            </a:r>
            <a:r>
              <a:rPr lang="ro-RO" sz="1800" dirty="0" smtClean="0"/>
              <a:t>o mulţime de metode pentru conectarea în reţea a userilor locali şi </a:t>
            </a:r>
            <a:r>
              <a:rPr lang="ro-RO" sz="1800" dirty="0" smtClean="0"/>
              <a:t>îndepărtaţi</a:t>
            </a:r>
            <a:r>
              <a:rPr lang="en-US" sz="1800" dirty="0" smtClean="0"/>
              <a:t>, </a:t>
            </a:r>
            <a:r>
              <a:rPr lang="ro-RO" sz="1800" dirty="0" smtClean="0"/>
              <a:t>de a</a:t>
            </a:r>
            <a:r>
              <a:rPr lang="en-US" sz="1800" dirty="0" smtClean="0"/>
              <a:t> </a:t>
            </a:r>
            <a:r>
              <a:rPr lang="en-US" sz="1800" dirty="0" err="1" smtClean="0"/>
              <a:t>conect</a:t>
            </a:r>
            <a:r>
              <a:rPr lang="ro-RO" sz="1800" dirty="0" smtClean="0"/>
              <a:t>a</a:t>
            </a:r>
            <a:r>
              <a:rPr lang="en-US" sz="1800" dirty="0" smtClean="0"/>
              <a:t> segment</a:t>
            </a:r>
            <a:r>
              <a:rPr lang="ro-RO" sz="1800" dirty="0" smtClean="0"/>
              <a:t>e de reţea</a:t>
            </a:r>
            <a:r>
              <a:rPr lang="en-US" sz="1800" dirty="0" smtClean="0"/>
              <a:t>, </a:t>
            </a:r>
            <a:r>
              <a:rPr lang="ro-RO" sz="1800" dirty="0" smtClean="0"/>
              <a:t>de a permite </a:t>
            </a:r>
            <a:r>
              <a:rPr lang="en-US" sz="1800" dirty="0" smtClean="0"/>
              <a:t>administrator</a:t>
            </a:r>
            <a:r>
              <a:rPr lang="ro-RO" sz="1800" dirty="0" smtClean="0"/>
              <a:t>ilor de reţea </a:t>
            </a:r>
            <a:r>
              <a:rPr lang="en-US" sz="1800" dirty="0" smtClean="0"/>
              <a:t> </a:t>
            </a:r>
            <a:r>
              <a:rPr lang="ro-RO" sz="1800" dirty="0" smtClean="0"/>
              <a:t>să administreze centralizat accesul la reţea şi clienţii. </a:t>
            </a:r>
            <a:r>
              <a:rPr lang="en-US" sz="1800" dirty="0" smtClean="0"/>
              <a:t>Access Services </a:t>
            </a:r>
            <a:r>
              <a:rPr lang="ro-RO" sz="1800" dirty="0" smtClean="0"/>
              <a:t>face posibilă instalarea de clienţi şi servere</a:t>
            </a:r>
            <a:r>
              <a:rPr lang="en-US" sz="1800" dirty="0" smtClean="0"/>
              <a:t> VPN, server</a:t>
            </a:r>
            <a:r>
              <a:rPr lang="ro-RO" sz="1800" dirty="0" smtClean="0"/>
              <a:t>e </a:t>
            </a:r>
            <a:r>
              <a:rPr lang="en-US" sz="1800" dirty="0" smtClean="0"/>
              <a:t>dial-up</a:t>
            </a:r>
            <a:r>
              <a:rPr lang="en-US" sz="1800" dirty="0"/>
              <a:t>, </a:t>
            </a:r>
            <a:r>
              <a:rPr lang="en-US" sz="1800" dirty="0" smtClean="0"/>
              <a:t>router</a:t>
            </a:r>
            <a:r>
              <a:rPr lang="ro-RO" sz="1800" dirty="0" smtClean="0"/>
              <a:t>e</a:t>
            </a:r>
            <a:r>
              <a:rPr lang="en-US" sz="1800" dirty="0" smtClean="0"/>
              <a:t> </a:t>
            </a:r>
            <a:r>
              <a:rPr lang="ro-RO" sz="1800" dirty="0" smtClean="0"/>
              <a:t>şi acces la reţele </a:t>
            </a:r>
            <a:r>
              <a:rPr lang="en-US" sz="1800" dirty="0" smtClean="0"/>
              <a:t> 802.11</a:t>
            </a:r>
            <a:r>
              <a:rPr lang="ro-RO" sz="1800" dirty="0" smtClean="0"/>
              <a:t> protejate.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Arial" charset="0"/>
                <a:cs typeface="Arial" charset="0"/>
              </a:rPr>
              <a:t>Server Manager In Windows Server 2008</a:t>
            </a:r>
          </a:p>
        </p:txBody>
      </p:sp>
      <p:sp>
        <p:nvSpPr>
          <p:cNvPr id="8195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 smtClean="0">
                <a:solidFill>
                  <a:srgbClr val="000099"/>
                </a:solidFill>
              </a:rPr>
              <a:t>Print Services</a:t>
            </a:r>
            <a:r>
              <a:rPr lang="en-US" sz="2000" b="1" dirty="0" smtClean="0"/>
              <a:t>: </a:t>
            </a:r>
            <a:r>
              <a:rPr lang="en-US" sz="2000" dirty="0" smtClean="0"/>
              <a:t>Print Services </a:t>
            </a:r>
            <a:r>
              <a:rPr lang="ro-RO" sz="2000" dirty="0" smtClean="0"/>
              <a:t>validează</a:t>
            </a:r>
            <a:r>
              <a:rPr lang="en-US" sz="2000" dirty="0" smtClean="0"/>
              <a:t> </a:t>
            </a:r>
            <a:r>
              <a:rPr lang="en-US" sz="2000" dirty="0" err="1" smtClean="0"/>
              <a:t>folosirea</a:t>
            </a:r>
            <a:r>
              <a:rPr lang="en-US" sz="2000" dirty="0" smtClean="0"/>
              <a:t> server</a:t>
            </a:r>
            <a:r>
              <a:rPr lang="ro-RO" sz="2000" dirty="0" smtClean="0"/>
              <a:t>elor de printare</a:t>
            </a:r>
            <a:r>
              <a:rPr lang="en-US" sz="2000" dirty="0" smtClean="0"/>
              <a:t>.  </a:t>
            </a:r>
            <a:r>
              <a:rPr lang="ro-RO" sz="2000" dirty="0" smtClean="0"/>
              <a:t>Un</a:t>
            </a:r>
            <a:r>
              <a:rPr lang="en-US" sz="2000" dirty="0" smtClean="0"/>
              <a:t> print server reduce</a:t>
            </a:r>
            <a:r>
              <a:rPr lang="ro-RO" sz="2000" dirty="0" smtClean="0"/>
              <a:t> sarcinile</a:t>
            </a:r>
            <a:r>
              <a:rPr lang="en-US" sz="2000" dirty="0" smtClean="0"/>
              <a:t> administrative </a:t>
            </a:r>
            <a:r>
              <a:rPr lang="ro-RO" sz="2000" dirty="0" smtClean="0"/>
              <a:t>şi de</a:t>
            </a:r>
            <a:r>
              <a:rPr lang="en-US" sz="2000" dirty="0" smtClean="0"/>
              <a:t> management</a:t>
            </a:r>
            <a:r>
              <a:rPr lang="ro-RO" sz="2000" dirty="0" smtClean="0"/>
              <a:t> pentru administrator, transferându-le </a:t>
            </a:r>
            <a:r>
              <a:rPr lang="en-US" sz="2000" dirty="0" smtClean="0"/>
              <a:t> </a:t>
            </a:r>
            <a:r>
              <a:rPr lang="ro-RO" sz="2000" dirty="0" smtClean="0"/>
              <a:t>serverului</a:t>
            </a:r>
            <a:r>
              <a:rPr lang="en-US" sz="2000" dirty="0" smtClean="0"/>
              <a:t>.  </a:t>
            </a:r>
          </a:p>
          <a:p>
            <a:pPr algn="just">
              <a:spcAft>
                <a:spcPts val="1200"/>
              </a:spcAft>
            </a:pPr>
            <a:r>
              <a:rPr lang="en-US" sz="2000" b="1" dirty="0" smtClean="0">
                <a:solidFill>
                  <a:srgbClr val="000099"/>
                </a:solidFill>
              </a:rPr>
              <a:t>Terminal Services: </a:t>
            </a:r>
            <a:r>
              <a:rPr lang="en-US" sz="2000" dirty="0" smtClean="0"/>
              <a:t>Terminal Services </a:t>
            </a:r>
            <a:r>
              <a:rPr lang="ro-RO" sz="2000" dirty="0" smtClean="0"/>
              <a:t>permite</a:t>
            </a:r>
            <a:r>
              <a:rPr lang="en-US" sz="2000" dirty="0" smtClean="0"/>
              <a:t> user</a:t>
            </a:r>
            <a:r>
              <a:rPr lang="ro-RO" sz="2000" dirty="0" smtClean="0"/>
              <a:t>ilor</a:t>
            </a:r>
            <a:r>
              <a:rPr lang="en-US" sz="2000" dirty="0" smtClean="0"/>
              <a:t> </a:t>
            </a:r>
            <a:r>
              <a:rPr lang="ro-RO" sz="2000" dirty="0" smtClean="0"/>
              <a:t>să</a:t>
            </a:r>
            <a:r>
              <a:rPr lang="en-US" sz="2000" dirty="0" smtClean="0"/>
              <a:t> </a:t>
            </a:r>
            <a:r>
              <a:rPr lang="en-US" sz="2000" dirty="0" err="1" smtClean="0"/>
              <a:t>acces</a:t>
            </a:r>
            <a:r>
              <a:rPr lang="ro-RO" sz="2000" dirty="0" smtClean="0"/>
              <a:t>eze</a:t>
            </a:r>
            <a:r>
              <a:rPr lang="en-US" sz="2000" dirty="0"/>
              <a:t> </a:t>
            </a:r>
            <a:r>
              <a:rPr lang="en-US" sz="2000" dirty="0" smtClean="0"/>
              <a:t>program</a:t>
            </a:r>
            <a:r>
              <a:rPr lang="ro-RO" sz="2000" dirty="0" smtClean="0"/>
              <a:t>ele </a:t>
            </a:r>
            <a:r>
              <a:rPr lang="en-US" sz="2000" dirty="0" smtClean="0"/>
              <a:t>Windows-based </a:t>
            </a:r>
            <a:r>
              <a:rPr lang="ro-RO" sz="2000" dirty="0" smtClean="0"/>
              <a:t>instalate pe un </a:t>
            </a:r>
            <a:r>
              <a:rPr lang="en-US" sz="2000" b="1" dirty="0" smtClean="0"/>
              <a:t>terminal server </a:t>
            </a:r>
            <a:r>
              <a:rPr lang="ro-RO" sz="2000" dirty="0" smtClean="0"/>
              <a:t>sau să</a:t>
            </a:r>
            <a:r>
              <a:rPr lang="en-US" sz="2000" dirty="0" smtClean="0"/>
              <a:t> </a:t>
            </a:r>
            <a:r>
              <a:rPr lang="en-US" sz="2000" dirty="0" err="1" smtClean="0"/>
              <a:t>acces</a:t>
            </a:r>
            <a:r>
              <a:rPr lang="ro-RO" sz="2000" dirty="0" smtClean="0"/>
              <a:t>eze</a:t>
            </a:r>
            <a:r>
              <a:rPr lang="en-US" sz="2000" dirty="0" smtClean="0"/>
              <a:t> </a:t>
            </a:r>
            <a:r>
              <a:rPr lang="ro-RO" sz="2000" dirty="0" smtClean="0"/>
              <a:t>un</a:t>
            </a:r>
            <a:r>
              <a:rPr lang="en-US" sz="2000" dirty="0" smtClean="0"/>
              <a:t> Windows desktop, </a:t>
            </a:r>
            <a:r>
              <a:rPr lang="ro-RO" sz="2000" dirty="0" smtClean="0"/>
              <a:t>de la orice </a:t>
            </a:r>
            <a:r>
              <a:rPr lang="en-US" sz="2000" dirty="0" smtClean="0"/>
              <a:t>computing device </a:t>
            </a:r>
            <a:r>
              <a:rPr lang="ro-RO" sz="2000" dirty="0" smtClean="0"/>
              <a:t>care</a:t>
            </a:r>
            <a:r>
              <a:rPr lang="en-US" sz="2000" dirty="0" smtClean="0"/>
              <a:t> </a:t>
            </a:r>
            <a:r>
              <a:rPr lang="en-US" sz="2000" dirty="0" err="1" smtClean="0"/>
              <a:t>suport</a:t>
            </a:r>
            <a:r>
              <a:rPr lang="ro-RO" sz="2000" dirty="0" smtClean="0"/>
              <a:t>ă</a:t>
            </a:r>
            <a:r>
              <a:rPr lang="en-US" sz="2000" dirty="0" smtClean="0"/>
              <a:t> RDP (Remote Desktop Protocol).  Server 2008 </a:t>
            </a:r>
            <a:r>
              <a:rPr lang="ro-RO" sz="2000" dirty="0" smtClean="0"/>
              <a:t>are</a:t>
            </a:r>
            <a:r>
              <a:rPr lang="en-US" sz="2000" dirty="0" smtClean="0"/>
              <a:t> </a:t>
            </a:r>
            <a:r>
              <a:rPr lang="ro-RO" sz="2000" dirty="0" smtClean="0"/>
              <a:t>implementate</a:t>
            </a:r>
            <a:r>
              <a:rPr lang="en-US" sz="2000" dirty="0" smtClean="0"/>
              <a:t> </a:t>
            </a:r>
            <a:r>
              <a:rPr lang="en-US" sz="2000" dirty="0" err="1" smtClean="0"/>
              <a:t>tehnolog</a:t>
            </a:r>
            <a:r>
              <a:rPr lang="ro-RO" sz="2000" dirty="0" smtClean="0"/>
              <a:t>ii</a:t>
            </a:r>
            <a:r>
              <a:rPr lang="en-US" sz="2000" dirty="0" smtClean="0"/>
              <a:t> </a:t>
            </a:r>
            <a:r>
              <a:rPr lang="ro-RO" sz="2000" dirty="0" smtClean="0"/>
              <a:t>care permit </a:t>
            </a:r>
            <a:r>
              <a:rPr lang="en-US" sz="2000" dirty="0" err="1" smtClean="0"/>
              <a:t>trafic</a:t>
            </a:r>
            <a:r>
              <a:rPr lang="ro-RO" sz="2000" dirty="0"/>
              <a:t>ului</a:t>
            </a:r>
            <a:r>
              <a:rPr lang="en-US" sz="2000" dirty="0"/>
              <a:t> </a:t>
            </a:r>
            <a:r>
              <a:rPr lang="ro-RO" sz="2000" dirty="0" smtClean="0"/>
              <a:t> </a:t>
            </a:r>
            <a:r>
              <a:rPr lang="en-US" sz="2000" dirty="0" smtClean="0"/>
              <a:t>RDP </a:t>
            </a:r>
            <a:r>
              <a:rPr lang="en-US" sz="2000" dirty="0" err="1" smtClean="0"/>
              <a:t>necesar</a:t>
            </a:r>
            <a:r>
              <a:rPr lang="en-US" sz="2000" dirty="0" smtClean="0"/>
              <a:t> </a:t>
            </a:r>
            <a:r>
              <a:rPr lang="en-US" sz="2000" dirty="0" err="1" smtClean="0"/>
              <a:t>comunic</a:t>
            </a:r>
            <a:r>
              <a:rPr lang="ro-RO" sz="2000" dirty="0" smtClean="0"/>
              <a:t>ării</a:t>
            </a:r>
            <a:r>
              <a:rPr lang="en-US" sz="2000" dirty="0" smtClean="0"/>
              <a:t> </a:t>
            </a:r>
            <a:r>
              <a:rPr lang="ro-RO" sz="2000" b="1" dirty="0" smtClean="0"/>
              <a:t>client - </a:t>
            </a:r>
            <a:r>
              <a:rPr lang="en-US" sz="2000" b="1" dirty="0" smtClean="0"/>
              <a:t>terminal server </a:t>
            </a:r>
            <a:r>
              <a:rPr lang="ro-RO" sz="2000" dirty="0" smtClean="0"/>
              <a:t>să fie </a:t>
            </a:r>
            <a:r>
              <a:rPr lang="ro-RO" sz="2000" dirty="0"/>
              <a:t>î</a:t>
            </a:r>
            <a:r>
              <a:rPr lang="en-US" sz="2000" dirty="0" err="1" smtClean="0"/>
              <a:t>ncapsula</a:t>
            </a:r>
            <a:r>
              <a:rPr lang="ro-RO" sz="2000" dirty="0" smtClean="0"/>
              <a:t>t</a:t>
            </a:r>
            <a:r>
              <a:rPr lang="en-US" sz="2000" dirty="0" smtClean="0"/>
              <a:t> in</a:t>
            </a:r>
            <a:r>
              <a:rPr lang="ro-RO" sz="2000" dirty="0" smtClean="0"/>
              <a:t> pachete</a:t>
            </a:r>
            <a:r>
              <a:rPr lang="en-US" sz="2000" dirty="0" smtClean="0"/>
              <a:t> HTTPS.  </a:t>
            </a:r>
            <a:r>
              <a:rPr lang="ro-RO" sz="2000" dirty="0" smtClean="0"/>
              <a:t>Adică toate </a:t>
            </a:r>
            <a:r>
              <a:rPr lang="en-US" sz="2000" dirty="0" err="1" smtClean="0"/>
              <a:t>comunica</a:t>
            </a:r>
            <a:r>
              <a:rPr lang="ro-RO" sz="2000" dirty="0" smtClean="0"/>
              <a:t>rile</a:t>
            </a:r>
            <a:r>
              <a:rPr lang="en-US" sz="2000" dirty="0" smtClean="0"/>
              <a:t> </a:t>
            </a:r>
            <a:r>
              <a:rPr lang="ro-RO" sz="2000" dirty="0" smtClean="0"/>
              <a:t>să se facă</a:t>
            </a:r>
            <a:r>
              <a:rPr lang="en-US" sz="2000" dirty="0" smtClean="0"/>
              <a:t> via </a:t>
            </a:r>
            <a:r>
              <a:rPr lang="en-US" sz="2000" b="1" dirty="0" smtClean="0"/>
              <a:t>port 443</a:t>
            </a:r>
            <a:r>
              <a:rPr lang="ro-RO" sz="2000" dirty="0" smtClean="0"/>
              <a:t>.</a:t>
            </a:r>
            <a:r>
              <a:rPr lang="en-US" sz="2000" dirty="0" smtClean="0"/>
              <a:t> </a:t>
            </a:r>
            <a:endParaRPr lang="ro-RO" sz="2000" dirty="0" smtClean="0"/>
          </a:p>
          <a:p>
            <a:pPr algn="just">
              <a:spcAft>
                <a:spcPts val="1200"/>
              </a:spcAft>
            </a:pPr>
            <a:r>
              <a:rPr lang="en-US" sz="2000" b="1" dirty="0" smtClean="0">
                <a:solidFill>
                  <a:srgbClr val="000099"/>
                </a:solidFill>
              </a:rPr>
              <a:t>Universal Description, Discovery, and Integration Services (UDDI): </a:t>
            </a:r>
            <a:r>
              <a:rPr lang="en-US" sz="2000" b="1" dirty="0" smtClean="0"/>
              <a:t> </a:t>
            </a:r>
            <a:r>
              <a:rPr lang="en-US" sz="2000" dirty="0" smtClean="0"/>
              <a:t>UDDI Services </a:t>
            </a:r>
            <a:r>
              <a:rPr lang="ro-RO" sz="2000" dirty="0" smtClean="0"/>
              <a:t>asigură facilităţi </a:t>
            </a:r>
            <a:r>
              <a:rPr lang="en-US" sz="2000" dirty="0" smtClean="0"/>
              <a:t> </a:t>
            </a:r>
            <a:r>
              <a:rPr lang="ro-RO" sz="2000" dirty="0" smtClean="0"/>
              <a:t>pentru partajarea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</a:t>
            </a:r>
            <a:r>
              <a:rPr lang="ro-RO" sz="2000" dirty="0" smtClean="0"/>
              <a:t>ilor</a:t>
            </a:r>
            <a:r>
              <a:rPr lang="en-US" sz="2000" dirty="0" smtClean="0"/>
              <a:t> </a:t>
            </a:r>
            <a:r>
              <a:rPr lang="ro-RO" sz="2000" dirty="0" smtClean="0"/>
              <a:t>despre </a:t>
            </a:r>
            <a:r>
              <a:rPr lang="en-US" sz="2000" dirty="0" err="1" smtClean="0"/>
              <a:t>servic</a:t>
            </a:r>
            <a:r>
              <a:rPr lang="ro-RO" sz="2000" dirty="0" smtClean="0"/>
              <a:t>iile </a:t>
            </a:r>
            <a:r>
              <a:rPr lang="en-US" sz="2000" dirty="0" smtClean="0"/>
              <a:t>web </a:t>
            </a:r>
            <a:r>
              <a:rPr lang="ro-RO" sz="2000" dirty="0" smtClean="0"/>
              <a:t>din interiorul (</a:t>
            </a:r>
            <a:r>
              <a:rPr lang="en-US" sz="2000" dirty="0" smtClean="0"/>
              <a:t>intranet</a:t>
            </a:r>
            <a:r>
              <a:rPr lang="ro-RO" sz="2000" dirty="0" smtClean="0"/>
              <a:t>ul) </a:t>
            </a:r>
            <a:r>
              <a:rPr lang="en-US" sz="2000" dirty="0" err="1" smtClean="0"/>
              <a:t>organizati</a:t>
            </a:r>
            <a:r>
              <a:rPr lang="ro-RO" sz="2000" dirty="0" smtClean="0"/>
              <a:t>ei</a:t>
            </a:r>
            <a:r>
              <a:rPr lang="en-US" sz="2000" dirty="0" smtClean="0"/>
              <a:t>, </a:t>
            </a:r>
            <a:r>
              <a:rPr lang="ro-RO" sz="2000" dirty="0" smtClean="0"/>
              <a:t>dintre </a:t>
            </a:r>
            <a:r>
              <a:rPr lang="en-US" sz="2000" dirty="0" smtClean="0"/>
              <a:t> </a:t>
            </a:r>
            <a:r>
              <a:rPr lang="en-US" sz="2000" dirty="0" err="1" smtClean="0"/>
              <a:t>partener</a:t>
            </a:r>
            <a:r>
              <a:rPr lang="ro-RO" sz="2000" dirty="0" smtClean="0"/>
              <a:t>i</a:t>
            </a:r>
            <a:r>
              <a:rPr lang="en-US" sz="2000" dirty="0" smtClean="0"/>
              <a:t> </a:t>
            </a:r>
            <a:r>
              <a:rPr lang="ro-RO" sz="2000" dirty="0" smtClean="0"/>
              <a:t>pe un </a:t>
            </a:r>
            <a:r>
              <a:rPr lang="en-US" sz="2000" dirty="0" smtClean="0"/>
              <a:t>extranet, or</a:t>
            </a:r>
            <a:r>
              <a:rPr lang="ro-RO" sz="2000" dirty="0" smtClean="0"/>
              <a:t>i</a:t>
            </a:r>
            <a:r>
              <a:rPr lang="en-US" sz="2000" dirty="0" smtClean="0"/>
              <a:t> </a:t>
            </a:r>
            <a:r>
              <a:rPr lang="ro-RO" sz="2000" dirty="0" smtClean="0"/>
              <a:t>pe</a:t>
            </a:r>
            <a:r>
              <a:rPr lang="en-US" sz="2000" dirty="0" smtClean="0"/>
              <a:t> Internet</a:t>
            </a:r>
            <a:r>
              <a:rPr lang="en-US" sz="2000" dirty="0" smtClean="0"/>
              <a:t>.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Server Manager </a:t>
            </a:r>
            <a:r>
              <a:rPr lang="ro-RO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î</a:t>
            </a:r>
            <a:r>
              <a:rPr lang="en-US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n </a:t>
            </a:r>
            <a:r>
              <a:rPr lang="en-US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Windows Server 2008</a:t>
            </a:r>
          </a:p>
        </p:txBody>
      </p:sp>
      <p:sp>
        <p:nvSpPr>
          <p:cNvPr id="9219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 smtClean="0">
                <a:solidFill>
                  <a:srgbClr val="000099"/>
                </a:solidFill>
              </a:rPr>
              <a:t>Web Server (IIS)</a:t>
            </a:r>
            <a:r>
              <a:rPr lang="en-US" sz="2000" b="1" dirty="0" smtClean="0"/>
              <a:t>: </a:t>
            </a:r>
            <a:r>
              <a:rPr lang="en-US" sz="2000" dirty="0" smtClean="0"/>
              <a:t>Web Server (IIS) </a:t>
            </a:r>
            <a:r>
              <a:rPr lang="ro-RO" sz="2000" dirty="0" smtClean="0"/>
              <a:t>face posibilă</a:t>
            </a:r>
            <a:r>
              <a:rPr lang="en-US" sz="2000" dirty="0" smtClean="0"/>
              <a:t> </a:t>
            </a:r>
            <a:r>
              <a:rPr lang="ro-RO" sz="2000" dirty="0" smtClean="0"/>
              <a:t>partajarea</a:t>
            </a:r>
            <a:r>
              <a:rPr lang="en-US" sz="2000" dirty="0" smtClean="0"/>
              <a:t> </a:t>
            </a:r>
            <a:r>
              <a:rPr lang="ro-RO" sz="2000" dirty="0" smtClean="0"/>
              <a:t>de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</a:t>
            </a:r>
            <a:r>
              <a:rPr lang="ro-RO" sz="2000" dirty="0" smtClean="0"/>
              <a:t>ii pe </a:t>
            </a:r>
            <a:r>
              <a:rPr lang="en-US" sz="2000" dirty="0" smtClean="0"/>
              <a:t> Internet, </a:t>
            </a:r>
            <a:r>
              <a:rPr lang="ro-RO" sz="2000" dirty="0" smtClean="0"/>
              <a:t>pe </a:t>
            </a:r>
            <a:r>
              <a:rPr lang="en-US" sz="2000" dirty="0" smtClean="0"/>
              <a:t> intranet, or</a:t>
            </a:r>
            <a:r>
              <a:rPr lang="ro-RO" sz="2000" dirty="0" smtClean="0"/>
              <a:t>i</a:t>
            </a:r>
            <a:r>
              <a:rPr lang="en-US" sz="2000" dirty="0" smtClean="0"/>
              <a:t> </a:t>
            </a:r>
            <a:r>
              <a:rPr lang="ro-RO" sz="2000" dirty="0" smtClean="0"/>
              <a:t>pe</a:t>
            </a:r>
            <a:r>
              <a:rPr lang="en-US" sz="2000" dirty="0" smtClean="0"/>
              <a:t> extranet.  </a:t>
            </a:r>
            <a:r>
              <a:rPr lang="ro-RO" sz="2000" dirty="0" smtClean="0"/>
              <a:t>Este o </a:t>
            </a:r>
            <a:r>
              <a:rPr lang="en-US" sz="2000" dirty="0" smtClean="0"/>
              <a:t>platform</a:t>
            </a:r>
            <a:r>
              <a:rPr lang="ro-RO" sz="2000" dirty="0" smtClean="0"/>
              <a:t>ă</a:t>
            </a:r>
            <a:r>
              <a:rPr lang="en-US" sz="2000" dirty="0"/>
              <a:t> </a:t>
            </a:r>
            <a:r>
              <a:rPr lang="en-US" sz="2000" dirty="0" smtClean="0"/>
              <a:t>Web</a:t>
            </a:r>
            <a:r>
              <a:rPr lang="ro-RO" sz="2000" dirty="0" smtClean="0"/>
              <a:t> </a:t>
            </a:r>
            <a:r>
              <a:rPr lang="en-US" sz="2000" dirty="0" err="1" smtClean="0"/>
              <a:t>unifi</a:t>
            </a:r>
            <a:r>
              <a:rPr lang="ro-RO" sz="2000" dirty="0" smtClean="0"/>
              <a:t>cată care integrează </a:t>
            </a:r>
            <a:r>
              <a:rPr lang="en-US" sz="2000" b="1" dirty="0" smtClean="0"/>
              <a:t>IIS 7.0</a:t>
            </a:r>
            <a:r>
              <a:rPr lang="en-US" sz="2000" dirty="0" smtClean="0"/>
              <a:t>, </a:t>
            </a:r>
            <a:r>
              <a:rPr lang="en-US" sz="2000" b="1" dirty="0" smtClean="0"/>
              <a:t>ASP.NET</a:t>
            </a:r>
            <a:r>
              <a:rPr lang="en-US" sz="2000" dirty="0" smtClean="0"/>
              <a:t> </a:t>
            </a:r>
            <a:r>
              <a:rPr lang="ro-RO" sz="2000" dirty="0" smtClean="0"/>
              <a:t>şi</a:t>
            </a:r>
            <a:r>
              <a:rPr lang="en-US" sz="2000" dirty="0" smtClean="0"/>
              <a:t> </a:t>
            </a:r>
            <a:r>
              <a:rPr lang="en-US" sz="2000" b="1" dirty="0" smtClean="0"/>
              <a:t>Windows Communication Foundation</a:t>
            </a:r>
            <a:r>
              <a:rPr lang="en-US" sz="2000" dirty="0" smtClean="0"/>
              <a:t>. </a:t>
            </a:r>
            <a:r>
              <a:rPr lang="ro-RO" sz="2000" dirty="0"/>
              <a:t>A</a:t>
            </a:r>
            <a:r>
              <a:rPr lang="ro-RO" sz="2000" dirty="0" smtClean="0"/>
              <a:t>sigură de asemenea securitate sporită, simplifică diagnosticul şi </a:t>
            </a:r>
            <a:r>
              <a:rPr lang="en-US" sz="2000" dirty="0" err="1" smtClean="0"/>
              <a:t>delega</a:t>
            </a:r>
            <a:r>
              <a:rPr lang="ro-RO" sz="2000" dirty="0" smtClean="0"/>
              <a:t>rea</a:t>
            </a:r>
            <a:r>
              <a:rPr lang="en-US" sz="2000" dirty="0" smtClean="0"/>
              <a:t> </a:t>
            </a:r>
            <a:r>
              <a:rPr lang="en-US" sz="2000" dirty="0" err="1" smtClean="0"/>
              <a:t>administr</a:t>
            </a:r>
            <a:r>
              <a:rPr lang="ro-RO" sz="2000" dirty="0" smtClean="0"/>
              <a:t>ării</a:t>
            </a:r>
            <a:r>
              <a:rPr lang="en-US" sz="2000" dirty="0" smtClean="0"/>
              <a:t>.</a:t>
            </a:r>
            <a:endParaRPr lang="ro-RO" sz="2000" dirty="0" smtClean="0"/>
          </a:p>
          <a:p>
            <a:pPr algn="just">
              <a:spcAft>
                <a:spcPts val="1200"/>
              </a:spcAft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99"/>
                </a:solidFill>
              </a:rPr>
              <a:t>Windows Deployment Services (WDS</a:t>
            </a:r>
            <a:r>
              <a:rPr lang="en-US" sz="2000" dirty="0" smtClean="0">
                <a:solidFill>
                  <a:srgbClr val="000099"/>
                </a:solidFill>
              </a:rPr>
              <a:t>): </a:t>
            </a:r>
            <a:r>
              <a:rPr lang="ro-RO" sz="2000" dirty="0"/>
              <a:t>E</a:t>
            </a:r>
            <a:r>
              <a:rPr lang="ro-RO" sz="2000" dirty="0" smtClean="0"/>
              <a:t>ste folosit pentru instalare şi configurare sisteme de operare </a:t>
            </a:r>
            <a:r>
              <a:rPr lang="en-US" sz="2000" dirty="0" smtClean="0"/>
              <a:t>Windows. 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Multe dintre aceste roluri au servicii şi legături (dependenţe) cu alte roluri.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Instal</a:t>
            </a:r>
            <a:r>
              <a:rPr lang="ro-RO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area</a:t>
            </a:r>
            <a:r>
              <a:rPr lang="en-US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ro-RO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și</a:t>
            </a:r>
            <a:r>
              <a:rPr lang="en-US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ro-RO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îndepărtarea</a:t>
            </a:r>
            <a:r>
              <a:rPr lang="en-US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r</a:t>
            </a:r>
            <a:r>
              <a:rPr lang="en-US" sz="2800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ol</a:t>
            </a:r>
            <a:r>
              <a:rPr lang="ro-RO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urilor</a:t>
            </a:r>
            <a:endParaRPr lang="en-US" sz="2800" dirty="0" smtClean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0243" name="Content Placeholder 8"/>
          <p:cNvSpPr>
            <a:spLocks noGrp="1"/>
          </p:cNvSpPr>
          <p:nvPr>
            <p:ph idx="1"/>
          </p:nvPr>
        </p:nvSpPr>
        <p:spPr bwMode="auto">
          <a:xfrm>
            <a:off x="304800" y="990600"/>
            <a:ext cx="85344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 smtClean="0"/>
              <a:t>Cu excepţia rolului </a:t>
            </a:r>
            <a:r>
              <a:rPr lang="en-US" sz="2400" dirty="0" smtClean="0"/>
              <a:t>ADDS, </a:t>
            </a:r>
            <a:r>
              <a:rPr lang="ro-RO" sz="2400" dirty="0" smtClean="0"/>
              <a:t>un server poate avea mai multe roluri </a:t>
            </a:r>
            <a:r>
              <a:rPr lang="en-US" sz="2400" dirty="0" err="1" smtClean="0"/>
              <a:t>difer</a:t>
            </a:r>
            <a:r>
              <a:rPr lang="ro-RO" sz="2400" dirty="0" smtClean="0"/>
              <a:t>ite</a:t>
            </a:r>
            <a:r>
              <a:rPr lang="en-US" sz="2400" dirty="0" smtClean="0"/>
              <a:t>, </a:t>
            </a:r>
            <a:r>
              <a:rPr lang="ro-RO" sz="2400" dirty="0" smtClean="0"/>
              <a:t>deşi se obişnuieşte ca un </a:t>
            </a:r>
            <a:r>
              <a:rPr lang="ro-RO" sz="2400" dirty="0"/>
              <a:t>rol să aibă un </a:t>
            </a:r>
            <a:r>
              <a:rPr lang="ro-RO" sz="2400" dirty="0" smtClean="0"/>
              <a:t>singur </a:t>
            </a:r>
            <a:r>
              <a:rPr lang="ro-RO" sz="2400" dirty="0"/>
              <a:t>server </a:t>
            </a:r>
            <a:r>
              <a:rPr lang="en-US" sz="2400" dirty="0" err="1" smtClean="0"/>
              <a:t>dedicat</a:t>
            </a:r>
            <a:r>
              <a:rPr lang="en-US" sz="24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Astfel</a:t>
            </a:r>
            <a:r>
              <a:rPr lang="en-US" sz="2400" dirty="0" smtClean="0"/>
              <a:t>, </a:t>
            </a:r>
            <a:r>
              <a:rPr lang="ro-RO" sz="2400" dirty="0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posibil</a:t>
            </a:r>
            <a:r>
              <a:rPr lang="ro-RO" sz="2400" dirty="0" smtClean="0"/>
              <a:t> </a:t>
            </a:r>
            <a:r>
              <a:rPr lang="en-US" sz="2400" dirty="0" smtClean="0"/>
              <a:t> </a:t>
            </a:r>
            <a:r>
              <a:rPr lang="ro-RO" sz="2400" dirty="0" smtClean="0"/>
              <a:t>a se instala </a:t>
            </a:r>
            <a:r>
              <a:rPr lang="en-US" sz="2400" dirty="0" err="1" smtClean="0"/>
              <a:t>rol</a:t>
            </a:r>
            <a:r>
              <a:rPr lang="ro-RO" sz="2400" dirty="0" smtClean="0"/>
              <a:t>uri multiple</a:t>
            </a:r>
            <a:r>
              <a:rPr lang="en-US" sz="2400" dirty="0" smtClean="0"/>
              <a:t> </a:t>
            </a:r>
            <a:r>
              <a:rPr lang="ro-RO" sz="2400" dirty="0" smtClean="0"/>
              <a:t>la un moment dat pe un </a:t>
            </a:r>
            <a:r>
              <a:rPr lang="en-US" sz="2400" dirty="0" smtClean="0"/>
              <a:t>server</a:t>
            </a:r>
            <a:r>
              <a:rPr lang="ro-RO" sz="2400" dirty="0" smtClean="0"/>
              <a:t> dat</a:t>
            </a:r>
            <a:r>
              <a:rPr lang="en-US" sz="2400" dirty="0" smtClean="0"/>
              <a:t>.  </a:t>
            </a:r>
            <a:r>
              <a:rPr lang="ro-RO" sz="2400" dirty="0" smtClean="0"/>
              <a:t>Doar</a:t>
            </a:r>
            <a:r>
              <a:rPr lang="en-US" sz="2400" dirty="0" smtClean="0"/>
              <a:t> server</a:t>
            </a:r>
            <a:r>
              <a:rPr lang="ro-RO" sz="2400" dirty="0" smtClean="0"/>
              <a:t>ul</a:t>
            </a:r>
            <a:r>
              <a:rPr lang="en-US" sz="2400" dirty="0" smtClean="0"/>
              <a:t> </a:t>
            </a:r>
            <a:r>
              <a:rPr lang="ro-RO" sz="2400" dirty="0" smtClean="0"/>
              <a:t>care este </a:t>
            </a:r>
            <a:r>
              <a:rPr lang="en-US" sz="2400" dirty="0" err="1" smtClean="0"/>
              <a:t>configur</a:t>
            </a:r>
            <a:r>
              <a:rPr lang="ro-RO" sz="2400" dirty="0" smtClean="0"/>
              <a:t>at</a:t>
            </a:r>
            <a:r>
              <a:rPr lang="en-US" sz="2400" dirty="0" smtClean="0"/>
              <a:t> </a:t>
            </a:r>
            <a:r>
              <a:rPr lang="ro-RO" sz="2400" dirty="0" smtClean="0"/>
              <a:t>să fie </a:t>
            </a:r>
            <a:r>
              <a:rPr lang="en-US" sz="2400" dirty="0" smtClean="0"/>
              <a:t>domain controller </a:t>
            </a:r>
            <a:r>
              <a:rPr lang="ro-RO" sz="2400" dirty="0" smtClean="0"/>
              <a:t>şi astfel are instalat </a:t>
            </a:r>
            <a:r>
              <a:rPr lang="en-US" sz="2400" dirty="0" err="1" smtClean="0"/>
              <a:t>rol</a:t>
            </a:r>
            <a:r>
              <a:rPr lang="en-US" sz="2400" dirty="0" smtClean="0"/>
              <a:t> </a:t>
            </a:r>
            <a:r>
              <a:rPr lang="ro-RO" sz="2400" dirty="0" smtClean="0"/>
              <a:t>de</a:t>
            </a:r>
            <a:r>
              <a:rPr lang="en-US" sz="2400" dirty="0" smtClean="0"/>
              <a:t> ADDS </a:t>
            </a:r>
            <a:r>
              <a:rPr lang="ro-RO" sz="2400" dirty="0" smtClean="0"/>
              <a:t>nu va putea avea şi alt rol.</a:t>
            </a:r>
            <a:endParaRPr lang="en-US" sz="2400" dirty="0" smtClean="0"/>
          </a:p>
          <a:p>
            <a:pPr algn="just">
              <a:spcAft>
                <a:spcPts val="1200"/>
              </a:spcAft>
            </a:pPr>
            <a:r>
              <a:rPr lang="en-US" sz="2400" dirty="0" smtClean="0"/>
              <a:t>Server Manager </a:t>
            </a:r>
            <a:r>
              <a:rPr lang="ro-RO" sz="2400" dirty="0" smtClean="0"/>
              <a:t>foloseşte un</a:t>
            </a:r>
            <a:r>
              <a:rPr lang="en-US" sz="2400" dirty="0" smtClean="0"/>
              <a:t> wizard </a:t>
            </a:r>
            <a:r>
              <a:rPr lang="ro-RO" sz="2400" dirty="0" smtClean="0"/>
              <a:t>pentru a instala </a:t>
            </a:r>
            <a:r>
              <a:rPr lang="en-US" sz="2400" dirty="0" err="1" smtClean="0"/>
              <a:t>rol</a:t>
            </a:r>
            <a:r>
              <a:rPr lang="ro-RO" sz="2400" dirty="0" smtClean="0"/>
              <a:t>uri, ceea ce ajută mult administratorul de sistem în configurarea serviciilor de reţea. 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Administarea facilităților</a:t>
            </a:r>
            <a:endParaRPr lang="en-US" sz="2800" dirty="0" smtClean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8"/>
          <p:cNvSpPr>
            <a:spLocks noGrp="1"/>
          </p:cNvSpPr>
          <p:nvPr>
            <p:ph idx="1"/>
          </p:nvPr>
        </p:nvSpPr>
        <p:spPr bwMode="auto">
          <a:xfrm>
            <a:off x="304800" y="914400"/>
            <a:ext cx="85344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 smtClean="0"/>
              <a:t>Deşi</a:t>
            </a:r>
            <a:r>
              <a:rPr lang="en-US" sz="2400" dirty="0" smtClean="0"/>
              <a:t> </a:t>
            </a:r>
            <a:r>
              <a:rPr lang="en-US" sz="2400" dirty="0" err="1" smtClean="0"/>
              <a:t>rol</a:t>
            </a:r>
            <a:r>
              <a:rPr lang="ro-RO" sz="2400" dirty="0" smtClean="0"/>
              <a:t>urile sunt</a:t>
            </a:r>
            <a:r>
              <a:rPr lang="en-US" sz="2400" dirty="0" smtClean="0"/>
              <a:t> </a:t>
            </a:r>
            <a:r>
              <a:rPr lang="ro-RO" sz="2400" dirty="0" smtClean="0"/>
              <a:t>scopul de bază al unui </a:t>
            </a:r>
            <a:r>
              <a:rPr lang="en-US" sz="2400" dirty="0" smtClean="0"/>
              <a:t>server, </a:t>
            </a:r>
            <a:r>
              <a:rPr lang="ro-RO" sz="2400" dirty="0" smtClean="0"/>
              <a:t>o funcţionalitate (</a:t>
            </a:r>
            <a:r>
              <a:rPr lang="en-US" sz="2400" dirty="0" smtClean="0"/>
              <a:t> feature</a:t>
            </a:r>
            <a:r>
              <a:rPr lang="ro-RO" sz="2400" dirty="0" smtClean="0"/>
              <a:t>)</a:t>
            </a:r>
            <a:r>
              <a:rPr lang="en-US" sz="2400" dirty="0" smtClean="0"/>
              <a:t> </a:t>
            </a:r>
            <a:r>
              <a:rPr lang="ro-RO" sz="2400" dirty="0" smtClean="0"/>
              <a:t>este</a:t>
            </a:r>
            <a:r>
              <a:rPr lang="en-US" sz="2400" dirty="0" smtClean="0"/>
              <a:t> des</a:t>
            </a:r>
            <a:r>
              <a:rPr lang="ro-RO" sz="2400" dirty="0" smtClean="0"/>
              <a:t>tinată</a:t>
            </a:r>
            <a:r>
              <a:rPr lang="en-US" sz="2400" dirty="0" smtClean="0"/>
              <a:t> </a:t>
            </a:r>
            <a:r>
              <a:rPr lang="ro-RO" sz="2400" dirty="0" smtClean="0"/>
              <a:t>să ajute </a:t>
            </a:r>
            <a:r>
              <a:rPr lang="en-US" sz="2400" dirty="0" err="1" smtClean="0"/>
              <a:t>rol</a:t>
            </a:r>
            <a:r>
              <a:rPr lang="ro-RO" sz="2400" dirty="0" smtClean="0"/>
              <a:t>ul în a-şi realiza</a:t>
            </a:r>
            <a:r>
              <a:rPr lang="en-US" sz="2400" dirty="0" smtClean="0"/>
              <a:t> </a:t>
            </a:r>
            <a:r>
              <a:rPr lang="ro-RO" sz="2400" dirty="0" smtClean="0"/>
              <a:t>sarcina sa şi a îmbunătăţi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functionalit</a:t>
            </a:r>
            <a:r>
              <a:rPr lang="ro-RO" sz="2400" dirty="0" smtClean="0"/>
              <a:t>atea</a:t>
            </a:r>
            <a:r>
              <a:rPr lang="en-US" sz="2400" dirty="0" smtClean="0"/>
              <a:t> server</a:t>
            </a:r>
            <a:r>
              <a:rPr lang="ro-RO" sz="2400" dirty="0" smtClean="0"/>
              <a:t>ului</a:t>
            </a:r>
            <a:r>
              <a:rPr lang="en-US" sz="24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De exemplu</a:t>
            </a:r>
            <a:r>
              <a:rPr lang="en-US" sz="2400" dirty="0" smtClean="0"/>
              <a:t>, </a:t>
            </a:r>
            <a:r>
              <a:rPr lang="en-US" sz="2400" b="1" dirty="0" smtClean="0"/>
              <a:t>Windows Backup </a:t>
            </a:r>
            <a:r>
              <a:rPr lang="ro-RO" sz="2400" dirty="0" smtClean="0"/>
              <a:t>ajută la </a:t>
            </a:r>
            <a:r>
              <a:rPr lang="en-US" sz="2400" dirty="0" smtClean="0"/>
              <a:t> </a:t>
            </a:r>
            <a:r>
              <a:rPr lang="ro-RO" sz="2400" dirty="0" smtClean="0"/>
              <a:t>administrarea </a:t>
            </a:r>
            <a:r>
              <a:rPr lang="en-US" sz="2400" dirty="0" smtClean="0"/>
              <a:t>server</a:t>
            </a:r>
            <a:r>
              <a:rPr lang="ro-RO" sz="2400" dirty="0" smtClean="0"/>
              <a:t>ului</a:t>
            </a:r>
            <a:r>
              <a:rPr lang="en-US" sz="2400" dirty="0" smtClean="0"/>
              <a:t> </a:t>
            </a:r>
            <a:r>
              <a:rPr lang="ro-RO" sz="2400" dirty="0" smtClean="0"/>
              <a:t>si îl menţine disponibil. Sau</a:t>
            </a:r>
            <a:r>
              <a:rPr lang="en-US" sz="2400" dirty="0" smtClean="0"/>
              <a:t> </a:t>
            </a:r>
            <a:r>
              <a:rPr lang="en-US" sz="2400" b="1" dirty="0" smtClean="0"/>
              <a:t>Desktop Experience </a:t>
            </a:r>
            <a:r>
              <a:rPr lang="ro-RO" sz="2400" dirty="0" smtClean="0"/>
              <a:t>permite </a:t>
            </a:r>
            <a:r>
              <a:rPr lang="en-US" sz="2400" dirty="0" smtClean="0"/>
              <a:t> administrator</a:t>
            </a:r>
            <a:r>
              <a:rPr lang="ro-RO" sz="2400" dirty="0" smtClean="0"/>
              <a:t>ilor</a:t>
            </a:r>
            <a:r>
              <a:rPr lang="en-US" sz="2400" dirty="0" smtClean="0"/>
              <a:t> </a:t>
            </a:r>
            <a:r>
              <a:rPr lang="ro-RO" sz="2400" dirty="0" smtClean="0"/>
              <a:t>să asculte muzică pe server în timp ce ei lucrează. </a:t>
            </a:r>
          </a:p>
          <a:p>
            <a:pPr algn="just">
              <a:spcAft>
                <a:spcPts val="1200"/>
              </a:spcAft>
            </a:pPr>
            <a:r>
              <a:rPr lang="ro-RO" sz="2400" dirty="0" smtClean="0"/>
              <a:t>Următoarele câteva pagini </a:t>
            </a:r>
            <a:r>
              <a:rPr lang="en-US" sz="2400" dirty="0" smtClean="0"/>
              <a:t>list</a:t>
            </a:r>
            <a:r>
              <a:rPr lang="ro-RO" sz="2400" dirty="0" smtClean="0"/>
              <a:t>ează</a:t>
            </a:r>
            <a:r>
              <a:rPr lang="en-US" sz="2400" dirty="0" smtClean="0"/>
              <a:t> 35 </a:t>
            </a:r>
            <a:r>
              <a:rPr lang="ro-RO" sz="2400" dirty="0" smtClean="0"/>
              <a:t>de </a:t>
            </a:r>
            <a:r>
              <a:rPr lang="en-US" sz="2400" dirty="0" smtClean="0"/>
              <a:t>f</a:t>
            </a:r>
            <a:r>
              <a:rPr lang="ro-RO" sz="2400" dirty="0" smtClean="0"/>
              <a:t>uncţionalităţi disponibile în</a:t>
            </a:r>
            <a:r>
              <a:rPr lang="en-US" sz="2400" dirty="0" smtClean="0"/>
              <a:t> Windows Server 2008.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99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99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4" ma:contentTypeDescription="Create a new document." ma:contentTypeScope="" ma:versionID="f739413b01587078f72751b70a136aa0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2250c404220d951a0bae8927da97fc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5CAC7C7-5ECE-4C0F-B950-8B37B7023F03}"/>
</file>

<file path=customXml/itemProps2.xml><?xml version="1.0" encoding="utf-8"?>
<ds:datastoreItem xmlns:ds="http://schemas.openxmlformats.org/officeDocument/2006/customXml" ds:itemID="{E97B4B6C-50AE-4182-8316-4EE21FFED041}"/>
</file>

<file path=customXml/itemProps3.xml><?xml version="1.0" encoding="utf-8"?>
<ds:datastoreItem xmlns:ds="http://schemas.openxmlformats.org/officeDocument/2006/customXml" ds:itemID="{29C22167-C296-4D7A-9228-2949F5C50FA5}"/>
</file>

<file path=docProps/app.xml><?xml version="1.0" encoding="utf-8"?>
<Properties xmlns="http://schemas.openxmlformats.org/officeDocument/2006/extended-properties" xmlns:vt="http://schemas.openxmlformats.org/officeDocument/2006/docPropsVTypes">
  <Template>E:\Microsoft Office\Templates\Blank Presentation.pot</Template>
  <TotalTime>68445</TotalTime>
  <Words>2641</Words>
  <Application>Microsoft Office PowerPoint</Application>
  <PresentationFormat>On-screen Show (4:3)</PresentationFormat>
  <Paragraphs>122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Blank Presentation</vt:lpstr>
      <vt:lpstr>PowerPoint Presentation</vt:lpstr>
      <vt:lpstr>Rolurile Serverului </vt:lpstr>
      <vt:lpstr>Server Manager In Windows Server 2008</vt:lpstr>
      <vt:lpstr>Server Manager In Windows Server 2008</vt:lpstr>
      <vt:lpstr>Server Manager In Windows Server 2008</vt:lpstr>
      <vt:lpstr>Server Manager In Windows Server 2008</vt:lpstr>
      <vt:lpstr>Server Manager în Windows Server 2008</vt:lpstr>
      <vt:lpstr>Instalarea și îndepărtarea rolurilor</vt:lpstr>
      <vt:lpstr>Administarea facilităților</vt:lpstr>
      <vt:lpstr>Administarea facilităților</vt:lpstr>
      <vt:lpstr>Administarea facilităților</vt:lpstr>
      <vt:lpstr>Administarea facilităților</vt:lpstr>
      <vt:lpstr>Administarea facilităților</vt:lpstr>
      <vt:lpstr>Administarea facilităților</vt:lpstr>
      <vt:lpstr>Administarea facilităților</vt:lpstr>
      <vt:lpstr>Server Manager</vt:lpstr>
      <vt:lpstr>PowerPoint Presentation</vt:lpstr>
      <vt:lpstr>Viewing Server Information</vt:lpstr>
      <vt:lpstr>PowerPoint Presentation</vt:lpstr>
      <vt:lpstr>Viewing Server Information</vt:lpstr>
      <vt:lpstr>PowerPoint Presentation</vt:lpstr>
      <vt:lpstr>Configurarea Windows Server 2008</vt:lpstr>
      <vt:lpstr>Planificarea Task-urilor</vt:lpstr>
      <vt:lpstr>PowerPoint Presentation</vt:lpstr>
      <vt:lpstr>Planificarea Task-urilor</vt:lpstr>
      <vt:lpstr>PowerPoint Presentation</vt:lpstr>
      <vt:lpstr>PowerPoint Presentation</vt:lpstr>
      <vt:lpstr>Planificarea task-urilor</vt:lpstr>
      <vt:lpstr>PowerPoint Presentation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Mark Llewellyn</dc:creator>
  <cp:lastModifiedBy>Praoveanu</cp:lastModifiedBy>
  <cp:revision>1723</cp:revision>
  <cp:lastPrinted>1999-10-19T20:02:54Z</cp:lastPrinted>
  <dcterms:created xsi:type="dcterms:W3CDTF">1999-10-10T16:40:36Z</dcterms:created>
  <dcterms:modified xsi:type="dcterms:W3CDTF">2014-10-17T05:20:56Z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