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57" r:id="rId7"/>
    <p:sldId id="258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C1C8B-5A4A-43DB-9368-2D3152BFB827}" v="1" dt="2023-04-30T08:23:0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zacu Ionut Florinel" userId="S::ionut.cazacu@s.utm.ro::2952c052-7036-479f-addd-583cde3eaacc" providerId="AD" clId="Web-{3E4C1C8B-5A4A-43DB-9368-2D3152BFB827}"/>
    <pc:docChg chg="sldOrd">
      <pc:chgData name="Cazacu Ionut Florinel" userId="S::ionut.cazacu@s.utm.ro::2952c052-7036-479f-addd-583cde3eaacc" providerId="AD" clId="Web-{3E4C1C8B-5A4A-43DB-9368-2D3152BFB827}" dt="2023-04-30T08:23:09.494" v="0"/>
      <pc:docMkLst>
        <pc:docMk/>
      </pc:docMkLst>
      <pc:sldChg chg="ord">
        <pc:chgData name="Cazacu Ionut Florinel" userId="S::ionut.cazacu@s.utm.ro::2952c052-7036-479f-addd-583cde3eaacc" providerId="AD" clId="Web-{3E4C1C8B-5A4A-43DB-9368-2D3152BFB827}" dt="2023-04-30T08:23:09.494" v="0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4923CDB-34CF-4A4F-A9AE-088BE37F93C4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B253C0E-634B-4BAD-A21F-9F3A05B4BE5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67C996-B27F-41E3-A96F-67920CCDE36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E98076-B01B-48B9-B4DC-1C7800A93EF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2E60A2-69F1-4E00-80CE-8840487A6B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D2BB3D-DA54-470E-BB23-B347F6C5CA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85E85E-AD1C-4218-A34C-1BA6A91105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7A7C97-7759-4B07-B9B7-BA93F0786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A2AEAC-1ED4-4E8F-A001-8F76F7F457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60A076-7667-4BAD-8789-B771218E92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281EB2-8CA7-47E7-8A3C-59EE53A5E4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C9B1C6-3095-487A-967A-D6519DC718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B48C5C-50A6-4034-861F-14A825EB72E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0F2F82-14AD-4AC6-99DC-B9354CFA88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/>
          <p:nvPr/>
        </p:nvSpPr>
        <p:spPr>
          <a:xfrm>
            <a:off x="7999560" y="445320"/>
            <a:ext cx="359280" cy="35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lIns="90000" tIns="45000" rIns="90000" bIns="4500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10835640" y="5500440"/>
            <a:ext cx="827280" cy="827640"/>
            <a:chOff x="10835640" y="5500440"/>
            <a:chExt cx="827280" cy="827640"/>
          </a:xfrm>
        </p:grpSpPr>
        <p:sp>
          <p:nvSpPr>
            <p:cNvPr id="2" name="Freeform: Shape 9"/>
            <p:cNvSpPr/>
            <p:nvPr/>
          </p:nvSpPr>
          <p:spPr>
            <a:xfrm rot="13500000">
              <a:off x="10979280" y="5598720"/>
              <a:ext cx="539280" cy="630720"/>
            </a:xfrm>
            <a:custGeom>
              <a:avLst/>
              <a:gdLst>
                <a:gd name="textAreaLeft" fmla="*/ 0 w 539280"/>
                <a:gd name="textAreaRight" fmla="*/ 540000 w 539280"/>
                <a:gd name="textAreaTop" fmla="*/ 0 h 630720"/>
                <a:gd name="textAreaBottom" fmla="*/ 631440 h 63072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lIns="90000" tIns="45000" rIns="90000" bIns="45000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3" name="Oval 10"/>
            <p:cNvSpPr/>
            <p:nvPr/>
          </p:nvSpPr>
          <p:spPr>
            <a:xfrm rot="18900000">
              <a:off x="11241720" y="5516640"/>
              <a:ext cx="269280" cy="53928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lIns="90000" tIns="45000" rIns="90000" bIns="45000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2"/>
          <p:cNvGrpSpPr/>
          <p:nvPr/>
        </p:nvGrpSpPr>
        <p:grpSpPr>
          <a:xfrm>
            <a:off x="11030040" y="-213120"/>
            <a:ext cx="1707480" cy="1704960"/>
            <a:chOff x="11030040" y="-213120"/>
            <a:chExt cx="1707480" cy="1704960"/>
          </a:xfrm>
        </p:grpSpPr>
        <p:sp>
          <p:nvSpPr>
            <p:cNvPr id="43" name="Freeform: Shape 43"/>
            <p:cNvSpPr/>
            <p:nvPr/>
          </p:nvSpPr>
          <p:spPr>
            <a:xfrm rot="18900000">
              <a:off x="11161080" y="125280"/>
              <a:ext cx="1341000" cy="926280"/>
            </a:xfrm>
            <a:custGeom>
              <a:avLst/>
              <a:gdLst>
                <a:gd name="textAreaLeft" fmla="*/ 0 w 1341000"/>
                <a:gd name="textAreaRight" fmla="*/ 1341720 w 1341000"/>
                <a:gd name="textAreaTop" fmla="*/ 0 h 926280"/>
                <a:gd name="textAreaBottom" fmla="*/ 927000 h 926280"/>
              </a:gdLst>
              <a:ahLst/>
              <a:cxnLst/>
              <a:rect l="textAreaLeft" t="textAreaTop" r="textAreaRight" b="textAreaBottom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44" name="Oval 44"/>
            <p:cNvSpPr/>
            <p:nvPr/>
          </p:nvSpPr>
          <p:spPr>
            <a:xfrm rot="2700000">
              <a:off x="11798280" y="993600"/>
              <a:ext cx="106200" cy="465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lIns="90000" tIns="45000" rIns="90000" bIns="45000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45" name="Freeform: Shape 45"/>
            <p:cNvSpPr/>
            <p:nvPr/>
          </p:nvSpPr>
          <p:spPr>
            <a:xfrm rot="18900000">
              <a:off x="11227680" y="129600"/>
              <a:ext cx="1336680" cy="1042200"/>
            </a:xfrm>
            <a:custGeom>
              <a:avLst/>
              <a:gdLst>
                <a:gd name="textAreaLeft" fmla="*/ 0 w 1336680"/>
                <a:gd name="textAreaRight" fmla="*/ 1337400 w 1336680"/>
                <a:gd name="textAreaTop" fmla="*/ 0 h 1042200"/>
                <a:gd name="textAreaBottom" fmla="*/ 1042920 h 1042200"/>
              </a:gdLst>
              <a:ahLst/>
              <a:cxnLst/>
              <a:rect l="textAreaLeft" t="textAreaTop" r="textAreaRight" b="textAreaBottom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Gill Sans MT"/>
                <a:ea typeface="DejaVu Sans"/>
              </a:endParaRPr>
            </a:p>
          </p:txBody>
        </p:sp>
      </p:grpSp>
      <p:grpSp>
        <p:nvGrpSpPr>
          <p:cNvPr id="46" name="Group 14"/>
          <p:cNvGrpSpPr/>
          <p:nvPr/>
        </p:nvGrpSpPr>
        <p:grpSpPr>
          <a:xfrm>
            <a:off x="577800" y="5511960"/>
            <a:ext cx="828000" cy="827280"/>
            <a:chOff x="577800" y="5511960"/>
            <a:chExt cx="828000" cy="827280"/>
          </a:xfrm>
        </p:grpSpPr>
        <p:sp>
          <p:nvSpPr>
            <p:cNvPr id="47" name="Freeform: Shape 15"/>
            <p:cNvSpPr/>
            <p:nvPr/>
          </p:nvSpPr>
          <p:spPr>
            <a:xfrm rot="8100000">
              <a:off x="722160" y="5610240"/>
              <a:ext cx="539280" cy="630720"/>
            </a:xfrm>
            <a:custGeom>
              <a:avLst/>
              <a:gdLst>
                <a:gd name="textAreaLeft" fmla="*/ 0 w 539280"/>
                <a:gd name="textAreaRight" fmla="*/ 540000 w 539280"/>
                <a:gd name="textAreaTop" fmla="*/ 0 h 630720"/>
                <a:gd name="textAreaBottom" fmla="*/ 631440 h 63072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lIns="90000" tIns="45000" rIns="90000" bIns="45000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48" name="Oval 20"/>
            <p:cNvSpPr/>
            <p:nvPr/>
          </p:nvSpPr>
          <p:spPr>
            <a:xfrm rot="13500000">
              <a:off x="729000" y="5528520"/>
              <a:ext cx="269280" cy="53928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Overflow="overflow" horzOverflow="overflow" lIns="90000" tIns="45000" rIns="90000" bIns="45000" numCol="1" spc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</p:grpSp>
      <p:sp>
        <p:nvSpPr>
          <p:cNvPr id="49" name="Oval 16"/>
          <p:cNvSpPr/>
          <p:nvPr/>
        </p:nvSpPr>
        <p:spPr>
          <a:xfrm>
            <a:off x="5303880" y="5427360"/>
            <a:ext cx="1079280" cy="107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Overflow="overflow" horzOverflow="overflow" lIns="90000" tIns="45000" rIns="90000" bIns="4500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1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2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235FE9D-4BB3-4971-94B2-8027BA45DCB4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</a:rPr>
              <a:t>‹#›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3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999560" y="1051560"/>
            <a:ext cx="3564720" cy="238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Laboratoare </a:t>
            </a:r>
            <a:br>
              <a:rPr sz="4800"/>
            </a:b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Administarea Retelelor de Calculatoare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Picture Placeholder 13" descr="Data Points Digital background"/>
          <p:cNvPicPr/>
          <p:nvPr/>
        </p:nvPicPr>
        <p:blipFill>
          <a:blip r:embed="rId3"/>
          <a:stretch/>
        </p:blipFill>
        <p:spPr>
          <a:xfrm>
            <a:off x="0" y="0"/>
            <a:ext cx="7451640" cy="685728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999560" y="3568680"/>
            <a:ext cx="3564720" cy="17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Autentificarea serviciilor prin Radius.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5436360" cy="127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Setup Radius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50800" y="2057400"/>
            <a:ext cx="5436360" cy="403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Incepem de la o topologie de baza in care avem un router conectat la internet. Dupa ce ii setam va trebui sa luam arhiva  cu pachete extra pentru varianta de CHR pe care o avem instalata.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In arhiva extragem user manager pe care il vom pune mai tarziu in router pentru a instala serverul de radius.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Deschidem winbox si ne conectam la router dupa care deschide file manager si tragem pachetul dezarhivat pentru a-l copia in router si  dam restart.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10287000" y="686160"/>
            <a:ext cx="1710360" cy="181800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8229600" y="2514600"/>
            <a:ext cx="3748680" cy="183204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/>
        </p:blipFill>
        <p:spPr>
          <a:xfrm>
            <a:off x="8229600" y="4347000"/>
            <a:ext cx="3885840" cy="253152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104"/>
          <p:cNvPicPr/>
          <p:nvPr/>
        </p:nvPicPr>
        <p:blipFill>
          <a:blip r:embed="rId5"/>
          <a:stretch/>
        </p:blipFill>
        <p:spPr>
          <a:xfrm>
            <a:off x="4572000" y="4329720"/>
            <a:ext cx="3593880" cy="2527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5436360" cy="127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Setup Radius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550800" y="2057400"/>
            <a:ext cx="5436360" cy="403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Dupa reset o sa avem o noua intrare in meniul din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stanga numita User Manager acesta fiind asemanator cu Active Directory (AD sau LDAP).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Aici vedem mai multe taburi si vom incepe cu Routers, acesta reprezinta routerele sau serverele/serviciile care pot accesa serverul de radius.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Incepem prin a configura acesul lui la el prin ip-ul de localhost (127.0.0.1) si setand un secret (se recomanda un string random).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Tot aici intram in buntonul Settings si il pornim (recomanda in productie si activarea ceritificatului).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7616520" y="457560"/>
            <a:ext cx="4498920" cy="322128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08"/>
          <p:cNvPicPr/>
          <p:nvPr/>
        </p:nvPicPr>
        <p:blipFill>
          <a:blip r:embed="rId3"/>
          <a:stretch/>
        </p:blipFill>
        <p:spPr>
          <a:xfrm>
            <a:off x="8915400" y="3843000"/>
            <a:ext cx="3152520" cy="301464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09"/>
          <p:cNvPicPr/>
          <p:nvPr/>
        </p:nvPicPr>
        <p:blipFill>
          <a:blip r:embed="rId4"/>
          <a:stretch/>
        </p:blipFill>
        <p:spPr>
          <a:xfrm>
            <a:off x="5029200" y="4780080"/>
            <a:ext cx="3803400" cy="208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5436360" cy="127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Activarea Serverului Radius.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50800" y="2057400"/>
            <a:ext cx="5436360" cy="403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Intra in meniul Radius si adaugam un server nou.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Ne intoarcem la users si apasam pe buntonul “AAA” iar in feastra nou deschisa bifam “Use RADIUS”.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7097760" y="7920"/>
            <a:ext cx="5094000" cy="3649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/>
          <p:cNvPicPr/>
          <p:nvPr/>
        </p:nvPicPr>
        <p:blipFill>
          <a:blip r:embed="rId3"/>
          <a:stretch/>
        </p:blipFill>
        <p:spPr>
          <a:xfrm>
            <a:off x="8140680" y="3886200"/>
            <a:ext cx="4051080" cy="256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5436360" cy="127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Crearea utilizatorilor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50800" y="2057400"/>
            <a:ext cx="5436360" cy="403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Vom face un utilizator care sa aiba dreptul de a administra routerul.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Setand username, password si atributul care ii permite autentificarea si permisiunile. 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Pentru a vedea grupurile putem merge in System-&gt;Users-&gt;Groups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7594200" y="457200"/>
            <a:ext cx="4529520" cy="245628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113"/>
          <p:cNvPicPr/>
          <p:nvPr/>
        </p:nvPicPr>
        <p:blipFill>
          <a:blip r:embed="rId3"/>
          <a:stretch/>
        </p:blipFill>
        <p:spPr>
          <a:xfrm>
            <a:off x="7939080" y="3543480"/>
            <a:ext cx="4176360" cy="262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5436360" cy="127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</a:rPr>
              <a:t>Testarea Autenficarii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50800" y="2057400"/>
            <a:ext cx="5436360" cy="403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Pornim o noua instanta de Winbox si vom incerca sa ne conectam cu userul creat in RADIUS.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Gill Sans MT"/>
              </a:rPr>
              <a:t>Dupa autenificare putem intra in User manager si verifica activitatea utilizatorului.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8092440" y="279000"/>
            <a:ext cx="4023000" cy="337824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7772400" y="3804120"/>
            <a:ext cx="4419360" cy="282492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122"/>
          <p:cNvPicPr/>
          <p:nvPr/>
        </p:nvPicPr>
        <p:blipFill>
          <a:blip r:embed="rId4"/>
          <a:stretch/>
        </p:blipFill>
        <p:spPr>
          <a:xfrm>
            <a:off x="2825280" y="4572000"/>
            <a:ext cx="4946760" cy="228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1c6339-0837-4246-91dd-ab7bd25b3504">
      <Terms xmlns="http://schemas.microsoft.com/office/infopath/2007/PartnerControls"/>
    </lcf76f155ced4ddcb4097134ff3c332f>
    <TaxCatchAll xmlns="dc770270-5e24-459d-aaf3-eeebbc46ab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57237-2816-43A2-86F3-4405B0490102}"/>
</file>

<file path=customXml/itemProps2.xml><?xml version="1.0" encoding="utf-8"?>
<ds:datastoreItem xmlns:ds="http://schemas.openxmlformats.org/officeDocument/2006/customXml" ds:itemID="{F1B5341E-D28B-4F26-B70D-43694ED6BF3F}">
  <ds:schemaRefs>
    <ds:schemaRef ds:uri="http://schemas.microsoft.com/office/2006/metadata/properties"/>
    <ds:schemaRef ds:uri="http://schemas.microsoft.com/office/infopath/2007/PartnerControls"/>
    <ds:schemaRef ds:uri="06a7a3a0-4802-44ad-8682-ea345069b43c"/>
    <ds:schemaRef ds:uri="e7185579-850a-446f-99b2-f44d9f582de8"/>
  </ds:schemaRefs>
</ds:datastoreItem>
</file>

<file path=customXml/itemProps3.xml><?xml version="1.0" encoding="utf-8"?>
<ds:datastoreItem xmlns:ds="http://schemas.openxmlformats.org/officeDocument/2006/customXml" ds:itemID="{C74E8457-080B-4B25-B1AE-47C0445103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77</TotalTime>
  <Words>613</Words>
  <Application>Microsoft Office PowerPoint</Application>
  <PresentationFormat>Widescreen</PresentationFormat>
  <Paragraphs>119</Paragraphs>
  <Slides>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3DFloatVTI</vt:lpstr>
      <vt:lpstr>3DFloatVTI</vt:lpstr>
      <vt:lpstr>Laboratoare  Administarea Retelelor de Calculatoare</vt:lpstr>
      <vt:lpstr>Setup Radius</vt:lpstr>
      <vt:lpstr>Setup Radius</vt:lpstr>
      <vt:lpstr>Activarea Serverului Radius.</vt:lpstr>
      <vt:lpstr>Crearea utilizatorilor</vt:lpstr>
      <vt:lpstr>Testarea Autenficarii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Laboratoare  Administarea Retelelor de Calculatoare</dc:title>
  <dc:subject/>
  <dc:creator/>
  <dc:description/>
  <cp:lastModifiedBy/>
  <cp:revision>4</cp:revision>
  <dcterms:created xsi:type="dcterms:W3CDTF">2021-01-28T12:59:42Z</dcterms:created>
  <dcterms:modified xsi:type="dcterms:W3CDTF">2023-04-30T08:23:10Z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  <property fmtid="{D5CDD505-2E9C-101B-9397-08002B2CF9AE}" pid="3" name="Notes">
    <vt:i4>7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  <property fmtid="{D5CDD505-2E9C-101B-9397-08002B2CF9AE}" pid="6" name="MediaServiceImageTags">
    <vt:lpwstr/>
  </property>
</Properties>
</file>