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3.png" ContentType="image/png"/>
  <Override PartName="/ppt/media/image14.png" ContentType="image/png"/>
  <Override PartName="/ppt/media/image3.png" ContentType="image/png"/>
  <Override PartName="/ppt/media/image4.png" ContentType="image/png"/>
  <Override PartName="/ppt/media/image5.png" ContentType="image/png"/>
  <Override PartName="/ppt/media/image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0.png" ContentType="image/png"/>
  <Override PartName="/ppt/media/image2.png" ContentType="image/png"/>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ustomXml" Target="../customXml/item3.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customXml" Target="../customXml/item2.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customXml" Target="../customXml/item1.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32A503E-EE49-44CA-A2AA-9B4B56D805A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5680" cy="308556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32" name="PlaceHolder 3"/>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55210AA-BDDC-4B31-B431-26817F54492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53DFC7D-4190-4173-8832-98683AB5593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2B7C62-69B4-4309-8C6B-5AE8BF25F5E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70DC21D-1970-4757-8287-4401EEC1429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94F3BBD-046E-4B2E-95B1-2B657CAB8FE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3BAA9C9-7544-4079-9418-39E02C1A930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54B38E-8EFB-47A6-84C3-0F5A669CCE0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1F6AB8-A6A8-4AC6-BE83-F6F889DA16F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1B8D1DD-06FB-4823-81FD-B9F83D465A0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599224-FB66-47F2-BAD7-976C8F07F56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FAC6A8-A971-4CFF-816B-66CAB7222BD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D11BB8E-B411-49F2-A4B8-722D4BA7A75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E465F41-04BE-42B5-9C78-56280BCB662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9280" cy="35928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5640" y="5500440"/>
            <a:ext cx="827280" cy="827640"/>
            <a:chOff x="10835640" y="5500440"/>
            <a:chExt cx="827280" cy="827640"/>
          </a:xfrm>
        </p:grpSpPr>
        <p:sp>
          <p:nvSpPr>
            <p:cNvPr id="2" name="Freeform: Shape 9"/>
            <p:cNvSpPr/>
            <p:nvPr/>
          </p:nvSpPr>
          <p:spPr>
            <a:xfrm rot="13500000">
              <a:off x="10979280" y="5598720"/>
              <a:ext cx="539280" cy="630720"/>
            </a:xfrm>
            <a:custGeom>
              <a:avLst/>
              <a:gdLst>
                <a:gd name="textAreaLeft" fmla="*/ 0 w 539280"/>
                <a:gd name="textAreaRight" fmla="*/ 540000 w 539280"/>
                <a:gd name="textAreaTop" fmla="*/ 0 h 630720"/>
                <a:gd name="textAreaBottom" fmla="*/ 631440 h 63072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1720" y="551664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33"/>
          <p:cNvGrpSpPr/>
          <p:nvPr/>
        </p:nvGrpSpPr>
        <p:grpSpPr>
          <a:xfrm>
            <a:off x="100440" y="5035680"/>
            <a:ext cx="2082960" cy="2082600"/>
            <a:chOff x="100440" y="5035680"/>
            <a:chExt cx="2082960" cy="2082600"/>
          </a:xfrm>
        </p:grpSpPr>
        <p:sp>
          <p:nvSpPr>
            <p:cNvPr id="43" name="Freeform: Shape 34"/>
            <p:cNvSpPr/>
            <p:nvPr/>
          </p:nvSpPr>
          <p:spPr>
            <a:xfrm flipV="1" rot="18900000">
              <a:off x="263880" y="5669640"/>
              <a:ext cx="1853280" cy="926280"/>
            </a:xfrm>
            <a:custGeom>
              <a:avLst/>
              <a:gdLst>
                <a:gd name="textAreaLeft" fmla="*/ 0 w 1853280"/>
                <a:gd name="textAreaRight" fmla="*/ 1854000 w 1853280"/>
                <a:gd name="textAreaTop" fmla="*/ 360 h 926280"/>
                <a:gd name="textAreaBottom" fmla="*/ 927360 h 926280"/>
              </a:gdLst>
              <a:ahLst/>
              <a:rect l="textAreaLeft" t="textAreaTop" r="textAreaRight" b="textAreaBottom"/>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4" name="Freeform: Shape 35"/>
            <p:cNvSpPr/>
            <p:nvPr/>
          </p:nvSpPr>
          <p:spPr>
            <a:xfrm flipV="1" rot="18900000">
              <a:off x="215280" y="5530320"/>
              <a:ext cx="1853280" cy="1092240"/>
            </a:xfrm>
            <a:custGeom>
              <a:avLst/>
              <a:gdLst>
                <a:gd name="textAreaLeft" fmla="*/ 0 w 1853280"/>
                <a:gd name="textAreaRight" fmla="*/ 1854000 w 1853280"/>
                <a:gd name="textAreaTop" fmla="*/ -360 h 1092240"/>
                <a:gd name="textAreaBottom" fmla="*/ 1092600 h 1092240"/>
              </a:gdLst>
              <a:ahLst/>
              <a:rect l="textAreaLeft" t="textAreaTop" r="textAreaRight" b="textAreaBottom"/>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5" name="Oval 36"/>
            <p:cNvSpPr/>
            <p:nvPr/>
          </p:nvSpPr>
          <p:spPr>
            <a:xfrm flipV="1" rot="13500000">
              <a:off x="1299240" y="508104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6" name="Oval 37"/>
            <p:cNvSpPr/>
            <p:nvPr/>
          </p:nvSpPr>
          <p:spPr>
            <a:xfrm flipV="1" rot="13500000">
              <a:off x="318240" y="606204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7" name="Freeform: Shape 18"/>
          <p:cNvSpPr/>
          <p:nvPr/>
        </p:nvSpPr>
        <p:spPr>
          <a:xfrm rot="2700000">
            <a:off x="10834920" y="170640"/>
            <a:ext cx="1079280" cy="1262160"/>
          </a:xfrm>
          <a:custGeom>
            <a:avLst/>
            <a:gdLst>
              <a:gd name="textAreaLeft" fmla="*/ 0 w 1079280"/>
              <a:gd name="textAreaRight" fmla="*/ 1080000 w 1079280"/>
              <a:gd name="textAreaTop" fmla="*/ 0 h 1262160"/>
              <a:gd name="textAreaBottom" fmla="*/ 1262880 h 126216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19"/>
          <p:cNvSpPr/>
          <p:nvPr/>
        </p:nvSpPr>
        <p:spPr>
          <a:xfrm rot="8100000">
            <a:off x="10850040" y="518400"/>
            <a:ext cx="539280" cy="107928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9" name="Oval 24"/>
          <p:cNvSpPr/>
          <p:nvPr/>
        </p:nvSpPr>
        <p:spPr>
          <a:xfrm>
            <a:off x="1800720" y="2472840"/>
            <a:ext cx="359280" cy="35928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8480" cy="15300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1640" cy="15300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35F5BFD6-5FE0-4B9E-85F8-61819CFF8591}"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8360" cy="15300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otp.app/" TargetMode="Externa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999560" y="1051560"/>
            <a:ext cx="3564720" cy="238428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ffffff"/>
              </a:solidFill>
              <a:latin typeface="Arial"/>
            </a:endParaRPr>
          </a:p>
        </p:txBody>
      </p:sp>
      <p:pic>
        <p:nvPicPr>
          <p:cNvPr id="98" name="Picture Placeholder 13" descr="Data Points Digital background"/>
          <p:cNvPicPr/>
          <p:nvPr/>
        </p:nvPicPr>
        <p:blipFill>
          <a:blip r:embed="rId1"/>
          <a:stretch/>
        </p:blipFill>
        <p:spPr>
          <a:xfrm>
            <a:off x="0" y="0"/>
            <a:ext cx="7451640" cy="6857280"/>
          </a:xfrm>
          <a:prstGeom prst="rect">
            <a:avLst/>
          </a:prstGeom>
          <a:ln w="0">
            <a:noFill/>
          </a:ln>
        </p:spPr>
      </p:pic>
      <p:sp>
        <p:nvSpPr>
          <p:cNvPr id="99" name="PlaceHolder 2"/>
          <p:cNvSpPr>
            <a:spLocks noGrp="1"/>
          </p:cNvSpPr>
          <p:nvPr>
            <p:ph/>
          </p:nvPr>
        </p:nvSpPr>
        <p:spPr>
          <a:xfrm>
            <a:off x="7999560" y="3568680"/>
            <a:ext cx="3564720" cy="173124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Securizarea routerului.</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549360"/>
            <a:ext cx="11097000" cy="133128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Securizarea SSH-ului pentru userul local</a:t>
            </a:r>
            <a:endParaRPr b="0" lang="en-US" sz="4400" spc="-1" strike="noStrike">
              <a:solidFill>
                <a:srgbClr val="ffffff"/>
              </a:solidFill>
              <a:latin typeface="Arial"/>
            </a:endParaRPr>
          </a:p>
        </p:txBody>
      </p:sp>
      <p:sp>
        <p:nvSpPr>
          <p:cNvPr id="101" name="PlaceHolder 2"/>
          <p:cNvSpPr>
            <a:spLocks noGrp="1"/>
          </p:cNvSpPr>
          <p:nvPr>
            <p:ph/>
          </p:nvPr>
        </p:nvSpPr>
        <p:spPr>
          <a:xfrm>
            <a:off x="559440" y="1371600"/>
            <a:ext cx="5612400" cy="4800240"/>
          </a:xfrm>
          <a:prstGeom prst="rect">
            <a:avLst/>
          </a:prstGeom>
          <a:noFill/>
          <a:ln w="0">
            <a:noFill/>
          </a:ln>
        </p:spPr>
        <p:txBody>
          <a:bodyPr lIns="0" rIns="0" tIns="0" bIns="0" anchor="t">
            <a:normAutofit fontScale="80000"/>
          </a:bodyPr>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laboratorul anterior cand am facut serverul de Radius am activat conectarea userului la router, dar ramane un user care nu poate fi sters sau dezactivat (userul admin).</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Pentru acesta si in cazul altor useri locali vom face conexiunea prin ssh doar pe baza certificatelor digitale.</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Incepem prin generarea acestora cu comanda: ssh-keygen</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Recomand in productie sa se paroleze cheia pentru a nu putea fi citita de persoane terte.</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ce am generat cheia publica o vom importa in router fie prin winbox file manager fie prin ftp.</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Accesand System→Users → SSH Keys o vom imprta.</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Putem incerca conexiunea prin ssh specificand argumentul “-i” si calea catre cheia privata.</a:t>
            </a:r>
            <a:endParaRPr b="0" lang="en-US" sz="1800" spc="-1" strike="noStrike">
              <a:solidFill>
                <a:srgbClr val="ffffff"/>
              </a:solidFill>
              <a:latin typeface="Arial"/>
            </a:endParaRPr>
          </a:p>
          <a:p>
            <a:pPr marL="197280" indent="-19728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Incercand sa ne conectam cu parola putem observa ca nu putem.</a:t>
            </a:r>
            <a:endParaRPr b="0" lang="en-US" sz="1800" spc="-1" strike="noStrike">
              <a:solidFill>
                <a:srgbClr val="ffffff"/>
              </a:solidFill>
              <a:latin typeface="Arial"/>
            </a:endParaRPr>
          </a:p>
        </p:txBody>
      </p:sp>
      <p:sp>
        <p:nvSpPr>
          <p:cNvPr id="102" name="PlaceHolder 3"/>
          <p:cNvSpPr>
            <a:spLocks noGrp="1"/>
          </p:cNvSpPr>
          <p:nvPr>
            <p:ph type="ftr" idx="7"/>
          </p:nvPr>
        </p:nvSpPr>
        <p:spPr>
          <a:xfrm>
            <a:off x="3359160" y="6507360"/>
            <a:ext cx="6378480" cy="15300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03" name="PlaceHolder 4"/>
          <p:cNvSpPr>
            <a:spLocks noGrp="1"/>
          </p:cNvSpPr>
          <p:nvPr>
            <p:ph type="sldNum" idx="8"/>
          </p:nvPr>
        </p:nvSpPr>
        <p:spPr>
          <a:xfrm>
            <a:off x="9948960" y="6507360"/>
            <a:ext cx="1691640" cy="15300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953D529E-4F14-491A-B93B-6577413F5ADF}"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pic>
        <p:nvPicPr>
          <p:cNvPr id="104" name="" descr=""/>
          <p:cNvPicPr/>
          <p:nvPr/>
        </p:nvPicPr>
        <p:blipFill>
          <a:blip r:embed="rId1"/>
          <a:stretch/>
        </p:blipFill>
        <p:spPr>
          <a:xfrm>
            <a:off x="7772400" y="1342800"/>
            <a:ext cx="4336200" cy="2085840"/>
          </a:xfrm>
          <a:prstGeom prst="rect">
            <a:avLst/>
          </a:prstGeom>
          <a:ln w="0">
            <a:noFill/>
          </a:ln>
        </p:spPr>
      </p:pic>
      <p:pic>
        <p:nvPicPr>
          <p:cNvPr id="105" name="" descr=""/>
          <p:cNvPicPr/>
          <p:nvPr/>
        </p:nvPicPr>
        <p:blipFill>
          <a:blip r:embed="rId2"/>
          <a:stretch/>
        </p:blipFill>
        <p:spPr>
          <a:xfrm>
            <a:off x="7772400" y="3429000"/>
            <a:ext cx="4343040" cy="950760"/>
          </a:xfrm>
          <a:prstGeom prst="rect">
            <a:avLst/>
          </a:prstGeom>
          <a:ln w="0">
            <a:noFill/>
          </a:ln>
        </p:spPr>
      </p:pic>
      <p:pic>
        <p:nvPicPr>
          <p:cNvPr id="106" name="" descr=""/>
          <p:cNvPicPr/>
          <p:nvPr/>
        </p:nvPicPr>
        <p:blipFill>
          <a:blip r:embed="rId3"/>
          <a:stretch/>
        </p:blipFill>
        <p:spPr>
          <a:xfrm>
            <a:off x="6172200" y="4380120"/>
            <a:ext cx="2977200" cy="2222280"/>
          </a:xfrm>
          <a:prstGeom prst="rect">
            <a:avLst/>
          </a:prstGeom>
          <a:ln w="0">
            <a:noFill/>
          </a:ln>
        </p:spPr>
      </p:pic>
      <p:pic>
        <p:nvPicPr>
          <p:cNvPr id="107" name="" descr=""/>
          <p:cNvPicPr/>
          <p:nvPr/>
        </p:nvPicPr>
        <p:blipFill>
          <a:blip r:embed="rId4"/>
          <a:stretch/>
        </p:blipFill>
        <p:spPr>
          <a:xfrm>
            <a:off x="9220320" y="5024880"/>
            <a:ext cx="2971440" cy="918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50800" y="549360"/>
            <a:ext cx="11097000" cy="1331280"/>
          </a:xfrm>
          <a:prstGeom prst="rect">
            <a:avLst/>
          </a:prstGeom>
          <a:noFill/>
          <a:ln w="0">
            <a:noFill/>
          </a:ln>
        </p:spPr>
        <p:txBody>
          <a:bodyPr lIns="0" rIns="0" tIns="0" bIns="0" anchor="t">
            <a:noAutofit/>
          </a:bodyPr>
          <a:p>
            <a:pPr indent="0">
              <a:lnSpc>
                <a:spcPct val="90000"/>
              </a:lnSpc>
              <a:buNone/>
              <a:tabLst>
                <a:tab algn="l" pos="0"/>
              </a:tabLst>
            </a:pPr>
            <a:r>
              <a:rPr b="0" lang="en-US" sz="4200" spc="-1" strike="noStrike">
                <a:solidFill>
                  <a:srgbClr val="ffffff"/>
                </a:solidFill>
                <a:latin typeface="Walbaum Display"/>
              </a:rPr>
              <a:t>Securizarea utilizatorilor de radius cu TOTP</a:t>
            </a:r>
            <a:endParaRPr b="0" lang="en-US" sz="4200" spc="-1" strike="noStrike">
              <a:solidFill>
                <a:srgbClr val="ffffff"/>
              </a:solidFill>
              <a:latin typeface="Arial"/>
            </a:endParaRPr>
          </a:p>
        </p:txBody>
      </p:sp>
      <p:sp>
        <p:nvSpPr>
          <p:cNvPr id="109" name="PlaceHolder 2"/>
          <p:cNvSpPr>
            <a:spLocks noGrp="1"/>
          </p:cNvSpPr>
          <p:nvPr>
            <p:ph/>
          </p:nvPr>
        </p:nvSpPr>
        <p:spPr>
          <a:xfrm>
            <a:off x="559440" y="1371600"/>
            <a:ext cx="5841000" cy="5135400"/>
          </a:xfrm>
          <a:prstGeom prst="rect">
            <a:avLst/>
          </a:prstGeom>
          <a:noFill/>
          <a:ln w="0">
            <a:noFill/>
          </a:ln>
        </p:spPr>
        <p:txBody>
          <a:bodyPr lIns="0" rIns="0" tIns="0" bIns="0" anchor="t">
            <a:normAutofit/>
          </a:bodyPr>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Acum ca am migrat spre administrarea routerului/routerelor pe radius.</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Pentru a activa functionalitatea de TOTP pe un user trebuie sa mergem in User Manager→User si pe userul la care vrem sa activam.</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Trebuie sa generam un secret OTP in base32 folosind comanda: </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care adaugam secretul in aplicatia totp fie ca vorbim de Google Authenticator sau alta aplicatie. Petru testare vom folosi: </a:t>
            </a:r>
            <a:r>
              <a:rPr b="0" lang="en-US" sz="1800" spc="-1" strike="noStrike" u="sng">
                <a:solidFill>
                  <a:srgbClr val="0066ff">
                    <a:alpha val="60000"/>
                  </a:srgbClr>
                </a:solidFill>
                <a:uFillTx/>
                <a:latin typeface="Gill Sans MT"/>
                <a:hlinkClick r:id="rId1"/>
              </a:rPr>
              <a:t>totp.app</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Iar pentru a ne conecta la Winbox spre exemplu vom introducer userul test si parola+codultotp.</a:t>
            </a:r>
            <a:endParaRPr b="0" lang="en-US" sz="1800" spc="-1" strike="noStrike">
              <a:solidFill>
                <a:srgbClr val="ffffff"/>
              </a:solidFill>
              <a:latin typeface="Arial"/>
            </a:endParaRPr>
          </a:p>
        </p:txBody>
      </p:sp>
      <p:sp>
        <p:nvSpPr>
          <p:cNvPr id="110" name="PlaceHolder 3"/>
          <p:cNvSpPr>
            <a:spLocks noGrp="1"/>
          </p:cNvSpPr>
          <p:nvPr>
            <p:ph type="ftr" idx="9"/>
          </p:nvPr>
        </p:nvSpPr>
        <p:spPr>
          <a:xfrm>
            <a:off x="3359160" y="6507360"/>
            <a:ext cx="6378480" cy="15300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11" name="PlaceHolder 4"/>
          <p:cNvSpPr>
            <a:spLocks noGrp="1"/>
          </p:cNvSpPr>
          <p:nvPr>
            <p:ph type="sldNum" idx="10"/>
          </p:nvPr>
        </p:nvSpPr>
        <p:spPr>
          <a:xfrm>
            <a:off x="9948960" y="6507360"/>
            <a:ext cx="1691640" cy="15300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5A273B75-8D09-4DE4-99D2-78426E0022DF}"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112" name=""/>
          <p:cNvSpPr/>
          <p:nvPr/>
        </p:nvSpPr>
        <p:spPr>
          <a:xfrm>
            <a:off x="2876400" y="3737880"/>
            <a:ext cx="558144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ffffff"/>
                </a:solidFill>
                <a:latin typeface="Arial"/>
              </a:rPr>
              <a:t>bash -c 'a=`date +%s | sha256sum | base32 | head -c 32` ; echo  ${a^^}'</a:t>
            </a:r>
            <a:endParaRPr b="0" lang="en-US" sz="1200" spc="-1" strike="noStrike">
              <a:solidFill>
                <a:srgbClr val="ffffff"/>
              </a:solidFill>
              <a:latin typeface="Arial"/>
            </a:endParaRPr>
          </a:p>
        </p:txBody>
      </p:sp>
      <p:pic>
        <p:nvPicPr>
          <p:cNvPr id="113" name="" descr=""/>
          <p:cNvPicPr/>
          <p:nvPr/>
        </p:nvPicPr>
        <p:blipFill>
          <a:blip r:embed="rId2"/>
          <a:stretch/>
        </p:blipFill>
        <p:spPr>
          <a:xfrm>
            <a:off x="6629400" y="1316160"/>
            <a:ext cx="5384160" cy="2112480"/>
          </a:xfrm>
          <a:prstGeom prst="rect">
            <a:avLst/>
          </a:prstGeom>
          <a:ln w="0">
            <a:noFill/>
          </a:ln>
        </p:spPr>
      </p:pic>
      <p:pic>
        <p:nvPicPr>
          <p:cNvPr id="114" name="" descr=""/>
          <p:cNvPicPr/>
          <p:nvPr/>
        </p:nvPicPr>
        <p:blipFill>
          <a:blip r:embed="rId3"/>
          <a:stretch/>
        </p:blipFill>
        <p:spPr>
          <a:xfrm>
            <a:off x="9144000" y="3429000"/>
            <a:ext cx="2814120" cy="3232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50800" y="549360"/>
            <a:ext cx="11097000" cy="1331280"/>
          </a:xfrm>
          <a:prstGeom prst="rect">
            <a:avLst/>
          </a:prstGeom>
          <a:noFill/>
          <a:ln w="0">
            <a:noFill/>
          </a:ln>
        </p:spPr>
        <p:txBody>
          <a:bodyPr lIns="0" rIns="0" tIns="0" bIns="0" anchor="t">
            <a:noAutofit/>
          </a:bodyPr>
          <a:p>
            <a:pPr indent="0">
              <a:lnSpc>
                <a:spcPct val="90000"/>
              </a:lnSpc>
              <a:buNone/>
              <a:tabLst>
                <a:tab algn="l" pos="0"/>
              </a:tabLst>
            </a:pPr>
            <a:r>
              <a:rPr b="0" lang="en-US" sz="4800" spc="-1" strike="noStrike">
                <a:solidFill>
                  <a:srgbClr val="ffffff"/>
                </a:solidFill>
                <a:latin typeface="Walbaum Display"/>
              </a:rPr>
              <a:t>Securizarea accesului utilizatorii locali</a:t>
            </a:r>
            <a:endParaRPr b="0" lang="en-US" sz="4800" spc="-1" strike="noStrike">
              <a:solidFill>
                <a:srgbClr val="ffffff"/>
              </a:solidFill>
              <a:latin typeface="Arial"/>
            </a:endParaRPr>
          </a:p>
        </p:txBody>
      </p:sp>
      <p:sp>
        <p:nvSpPr>
          <p:cNvPr id="116" name="PlaceHolder 2"/>
          <p:cNvSpPr>
            <a:spLocks noGrp="1"/>
          </p:cNvSpPr>
          <p:nvPr>
            <p:ph/>
          </p:nvPr>
        </p:nvSpPr>
        <p:spPr>
          <a:xfrm>
            <a:off x="559440" y="1371600"/>
            <a:ext cx="4926600" cy="3514680"/>
          </a:xfrm>
          <a:prstGeom prst="rect">
            <a:avLst/>
          </a:prstGeom>
          <a:noFill/>
          <a:ln w="0">
            <a:noFill/>
          </a:ln>
        </p:spPr>
        <p:txBody>
          <a:bodyPr lIns="0" rIns="0" tIns="0" bIns="0" anchor="t">
            <a:normAutofit/>
          </a:bodyPr>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Pentru a bloca accesul utilizatorilor locali la retele putem permite accesul  doar din anumite retele.</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Pentru a face asta vom merge la System→Users apoi la userul la care vrem sa setam restrictiile.</a:t>
            </a:r>
            <a:endParaRPr b="0" lang="en-US" sz="1800" spc="-1" strike="noStrike">
              <a:solidFill>
                <a:srgbClr val="ffffff"/>
              </a:solidFill>
              <a:latin typeface="Arial"/>
            </a:endParaRPr>
          </a:p>
          <a:p>
            <a:pPr marL="246960" indent="-24696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cazul acesta vom permite accesul doar din reteau LAN (192.168.10.0/24)</a:t>
            </a:r>
            <a:endParaRPr b="0" lang="en-US" sz="1800" spc="-1" strike="noStrike">
              <a:solidFill>
                <a:srgbClr val="ffffff"/>
              </a:solidFill>
              <a:latin typeface="Arial"/>
            </a:endParaRPr>
          </a:p>
        </p:txBody>
      </p:sp>
      <p:sp>
        <p:nvSpPr>
          <p:cNvPr id="117" name="PlaceHolder 3"/>
          <p:cNvSpPr>
            <a:spLocks noGrp="1"/>
          </p:cNvSpPr>
          <p:nvPr>
            <p:ph type="ftr" idx="11"/>
          </p:nvPr>
        </p:nvSpPr>
        <p:spPr>
          <a:xfrm>
            <a:off x="3359160" y="6507360"/>
            <a:ext cx="6378480" cy="15300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18" name="PlaceHolder 4"/>
          <p:cNvSpPr>
            <a:spLocks noGrp="1"/>
          </p:cNvSpPr>
          <p:nvPr>
            <p:ph type="sldNum" idx="12"/>
          </p:nvPr>
        </p:nvSpPr>
        <p:spPr>
          <a:xfrm>
            <a:off x="9948960" y="6507360"/>
            <a:ext cx="1691640" cy="15300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893F5F8F-CA04-47AB-9EC6-D98BE18FF6A8}"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pic>
        <p:nvPicPr>
          <p:cNvPr id="119" name="" descr=""/>
          <p:cNvPicPr/>
          <p:nvPr/>
        </p:nvPicPr>
        <p:blipFill>
          <a:blip r:embed="rId1"/>
          <a:stretch/>
        </p:blipFill>
        <p:spPr>
          <a:xfrm>
            <a:off x="5662440" y="1315440"/>
            <a:ext cx="3481200" cy="2341800"/>
          </a:xfrm>
          <a:prstGeom prst="rect">
            <a:avLst/>
          </a:prstGeom>
          <a:ln w="0">
            <a:noFill/>
          </a:ln>
        </p:spPr>
      </p:pic>
      <p:pic>
        <p:nvPicPr>
          <p:cNvPr id="120" name="" descr=""/>
          <p:cNvPicPr/>
          <p:nvPr/>
        </p:nvPicPr>
        <p:blipFill>
          <a:blip r:embed="rId2"/>
          <a:stretch/>
        </p:blipFill>
        <p:spPr>
          <a:xfrm>
            <a:off x="9027000" y="1258920"/>
            <a:ext cx="3164760" cy="2626920"/>
          </a:xfrm>
          <a:prstGeom prst="rect">
            <a:avLst/>
          </a:prstGeom>
          <a:ln w="0">
            <a:noFill/>
          </a:ln>
        </p:spPr>
      </p:pic>
      <p:pic>
        <p:nvPicPr>
          <p:cNvPr id="121" name="" descr=""/>
          <p:cNvPicPr/>
          <p:nvPr/>
        </p:nvPicPr>
        <p:blipFill>
          <a:blip r:embed="rId3"/>
          <a:stretch/>
        </p:blipFill>
        <p:spPr>
          <a:xfrm>
            <a:off x="5638680" y="3916080"/>
            <a:ext cx="4190760" cy="2941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50800" y="549360"/>
            <a:ext cx="11097000" cy="1331280"/>
          </a:xfrm>
          <a:prstGeom prst="rect">
            <a:avLst/>
          </a:prstGeom>
          <a:noFill/>
          <a:ln w="0">
            <a:noFill/>
          </a:ln>
        </p:spPr>
        <p:txBody>
          <a:bodyPr lIns="0" rIns="0" tIns="0" bIns="0" anchor="t">
            <a:noAutofit/>
          </a:bodyPr>
          <a:p>
            <a:pPr indent="0">
              <a:lnSpc>
                <a:spcPct val="90000"/>
              </a:lnSpc>
              <a:buNone/>
              <a:tabLst>
                <a:tab algn="l" pos="0"/>
              </a:tabLst>
            </a:pPr>
            <a:r>
              <a:rPr b="0" lang="en-US" sz="4000" spc="-1" strike="noStrike">
                <a:solidFill>
                  <a:srgbClr val="ffffff"/>
                </a:solidFill>
                <a:latin typeface="Walbaum Display"/>
              </a:rPr>
              <a:t>Limitarea accesului la serviciile routerului</a:t>
            </a:r>
            <a:endParaRPr b="0" lang="en-US" sz="4000" spc="-1" strike="noStrike">
              <a:solidFill>
                <a:srgbClr val="ffffff"/>
              </a:solidFill>
              <a:latin typeface="Arial"/>
            </a:endParaRPr>
          </a:p>
        </p:txBody>
      </p:sp>
      <p:sp>
        <p:nvSpPr>
          <p:cNvPr id="123" name="PlaceHolder 2"/>
          <p:cNvSpPr>
            <a:spLocks noGrp="1"/>
          </p:cNvSpPr>
          <p:nvPr>
            <p:ph/>
          </p:nvPr>
        </p:nvSpPr>
        <p:spPr>
          <a:xfrm>
            <a:off x="559440" y="1371600"/>
            <a:ext cx="6298200" cy="3514680"/>
          </a:xfrm>
          <a:prstGeom prst="rect">
            <a:avLst/>
          </a:prstGeom>
          <a:noFill/>
          <a:ln w="0">
            <a:noFill/>
          </a:ln>
        </p:spPr>
        <p:txBody>
          <a:bodyPr lIns="0" rIns="0" tIns="0" bIns="0" anchor="t">
            <a:normAutofit fontScale="97000"/>
          </a:bodyPr>
          <a:p>
            <a:pPr marL="419040" indent="-314280">
              <a:lnSpc>
                <a:spcPct val="110000"/>
              </a:lnSpc>
              <a:spcBef>
                <a:spcPts val="1417"/>
              </a:spcBef>
              <a:buClr>
                <a:srgbClr val="ffffff"/>
              </a:buClr>
              <a:buSzPct val="45000"/>
              <a:buFont typeface="Wingdings" charset="2"/>
              <a:buChar char=""/>
            </a:pPr>
            <a:r>
              <a:rPr b="0" lang="en-US" sz="2000" spc="-1" strike="noStrike">
                <a:solidFill>
                  <a:srgbClr val="ffffff">
                    <a:alpha val="60000"/>
                  </a:srgbClr>
                </a:solidFill>
                <a:latin typeface="Gill Sans MT"/>
              </a:rPr>
              <a:t>Pentru a limita accesul la serviciile sale trebuie sa intram in IP→Services unde putem vedea o lista de servicii.</a:t>
            </a:r>
            <a:endParaRPr b="0" lang="en-US" sz="2000" spc="-1" strike="noStrike">
              <a:solidFill>
                <a:srgbClr val="ffffff"/>
              </a:solidFill>
              <a:latin typeface="Arial"/>
            </a:endParaRPr>
          </a:p>
          <a:p>
            <a:pPr marL="419040" indent="-314280">
              <a:lnSpc>
                <a:spcPct val="110000"/>
              </a:lnSpc>
              <a:spcBef>
                <a:spcPts val="1417"/>
              </a:spcBef>
              <a:buClr>
                <a:srgbClr val="ffffff"/>
              </a:buClr>
              <a:buSzPct val="45000"/>
              <a:buFont typeface="Wingdings" charset="2"/>
              <a:buChar char=""/>
            </a:pPr>
            <a:r>
              <a:rPr b="0" lang="en-US" sz="2000" spc="-1" strike="noStrike">
                <a:solidFill>
                  <a:srgbClr val="ffffff">
                    <a:alpha val="60000"/>
                  </a:srgbClr>
                </a:solidFill>
                <a:latin typeface="Gill Sans MT"/>
              </a:rPr>
              <a:t>Avand optiunea sa le oprim, sa le limitam accesul si sa le punem un certificat.</a:t>
            </a:r>
            <a:endParaRPr b="0" lang="en-US" sz="2000" spc="-1" strike="noStrike">
              <a:solidFill>
                <a:srgbClr val="ffffff"/>
              </a:solidFill>
              <a:latin typeface="Arial"/>
            </a:endParaRPr>
          </a:p>
          <a:p>
            <a:pPr marL="419040" indent="-314280">
              <a:lnSpc>
                <a:spcPct val="110000"/>
              </a:lnSpc>
              <a:spcBef>
                <a:spcPts val="1417"/>
              </a:spcBef>
              <a:buClr>
                <a:srgbClr val="ffffff"/>
              </a:buClr>
              <a:buSzPct val="45000"/>
              <a:buFont typeface="Wingdings" charset="2"/>
              <a:buChar char=""/>
            </a:pPr>
            <a:r>
              <a:rPr b="0" lang="en-US" sz="2000" spc="-1" strike="noStrike">
                <a:solidFill>
                  <a:srgbClr val="ffffff">
                    <a:alpha val="60000"/>
                  </a:srgbClr>
                </a:solidFill>
                <a:latin typeface="Gill Sans MT"/>
              </a:rPr>
              <a:t>Serviciile api ar trebui oprite daca nu le folosim, de fapt cam orice serviciu pe care nu il folosim ar trebui oprit si pastrate doar cele folosite (de preferat pentru management doar ssh cu certificate sau radius).</a:t>
            </a:r>
            <a:endParaRPr b="0" lang="en-US" sz="2000" spc="-1" strike="noStrike">
              <a:solidFill>
                <a:srgbClr val="ffffff"/>
              </a:solidFill>
              <a:latin typeface="Arial"/>
            </a:endParaRPr>
          </a:p>
        </p:txBody>
      </p:sp>
      <p:sp>
        <p:nvSpPr>
          <p:cNvPr id="124" name="PlaceHolder 3"/>
          <p:cNvSpPr>
            <a:spLocks noGrp="1"/>
          </p:cNvSpPr>
          <p:nvPr>
            <p:ph type="ftr" idx="13"/>
          </p:nvPr>
        </p:nvSpPr>
        <p:spPr>
          <a:xfrm>
            <a:off x="3359160" y="6507360"/>
            <a:ext cx="6378480" cy="15300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25" name="PlaceHolder 4"/>
          <p:cNvSpPr>
            <a:spLocks noGrp="1"/>
          </p:cNvSpPr>
          <p:nvPr>
            <p:ph type="sldNum" idx="14"/>
          </p:nvPr>
        </p:nvSpPr>
        <p:spPr>
          <a:xfrm>
            <a:off x="9948960" y="6507360"/>
            <a:ext cx="1691640" cy="15300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309734EB-5C56-437A-8036-B010EF873A09}"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pic>
        <p:nvPicPr>
          <p:cNvPr id="126" name="" descr=""/>
          <p:cNvPicPr/>
          <p:nvPr/>
        </p:nvPicPr>
        <p:blipFill>
          <a:blip r:embed="rId1"/>
          <a:stretch/>
        </p:blipFill>
        <p:spPr>
          <a:xfrm>
            <a:off x="8265240" y="1143000"/>
            <a:ext cx="3926520" cy="2416320"/>
          </a:xfrm>
          <a:prstGeom prst="rect">
            <a:avLst/>
          </a:prstGeom>
          <a:ln w="0">
            <a:noFill/>
          </a:ln>
        </p:spPr>
      </p:pic>
      <p:pic>
        <p:nvPicPr>
          <p:cNvPr id="127" name="" descr=""/>
          <p:cNvPicPr/>
          <p:nvPr/>
        </p:nvPicPr>
        <p:blipFill>
          <a:blip r:embed="rId2"/>
          <a:stretch/>
        </p:blipFill>
        <p:spPr>
          <a:xfrm>
            <a:off x="4343400" y="5029200"/>
            <a:ext cx="2175840" cy="1320840"/>
          </a:xfrm>
          <a:prstGeom prst="rect">
            <a:avLst/>
          </a:prstGeom>
          <a:ln w="0">
            <a:noFill/>
          </a:ln>
        </p:spPr>
      </p:pic>
      <p:pic>
        <p:nvPicPr>
          <p:cNvPr id="128" name="" descr=""/>
          <p:cNvPicPr/>
          <p:nvPr/>
        </p:nvPicPr>
        <p:blipFill>
          <a:blip r:embed="rId3"/>
          <a:stretch/>
        </p:blipFill>
        <p:spPr>
          <a:xfrm>
            <a:off x="8229600" y="3559680"/>
            <a:ext cx="3962160" cy="2383560"/>
          </a:xfrm>
          <a:prstGeom prst="rect">
            <a:avLst/>
          </a:prstGeom>
          <a:ln w="0">
            <a:noFill/>
          </a:ln>
        </p:spPr>
      </p:pic>
      <p:pic>
        <p:nvPicPr>
          <p:cNvPr id="129" name="" descr=""/>
          <p:cNvPicPr/>
          <p:nvPr/>
        </p:nvPicPr>
        <p:blipFill>
          <a:blip r:embed="rId4"/>
          <a:stretch/>
        </p:blipFill>
        <p:spPr>
          <a:xfrm>
            <a:off x="6519600" y="5029200"/>
            <a:ext cx="2170800" cy="1477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68635857-2D27-411F-9990-59757BAAD4B9}"/>
</file>

<file path=customXml/itemProps2.xml><?xml version="1.0" encoding="utf-8"?>
<ds:datastoreItem xmlns:ds="http://schemas.openxmlformats.org/officeDocument/2006/customXml" ds:itemID="{6ECADED7-805B-4F89-B762-2CCD87A486D5}"/>
</file>

<file path=customXml/itemProps3.xml><?xml version="1.0" encoding="utf-8"?>
<ds:datastoreItem xmlns:ds="http://schemas.openxmlformats.org/officeDocument/2006/customXml" ds:itemID="{DE8123F8-D832-478B-9549-549EE839B007}"/>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116</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6</cp:revision>
  <dcterms:created xsi:type="dcterms:W3CDTF">2021-01-28T12:59:42Z</dcterms:created>
  <dcterms:modified xsi:type="dcterms:W3CDTF">2023-03-09T10:08:37Z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