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Metadata/LabelInfo.xml" ContentType="application/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29.png" ContentType="image/png"/>
  <Override PartName="/ppt/media/image28.png" ContentType="image/png"/>
  <Override PartName="/ppt/media/image4.png" ContentType="image/png"/>
  <Override PartName="/ppt/media/image9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20.png" ContentType="image/png"/>
  <Override PartName="/ppt/media/image12.png" ContentType="image/png"/>
  <Override PartName="/ppt/media/image7.png" ContentType="image/png"/>
  <Override PartName="/ppt/media/image21.png" ContentType="image/png"/>
  <Override PartName="/ppt/media/image8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3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15.png" ContentType="image/png"/>
  <Override PartName="/ppt/media/image23.png" ContentType="image/png"/>
  <Override PartName="/ppt/media/image16.png" ContentType="image/png"/>
  <Override PartName="/ppt/media/image24.png" ContentType="image/png"/>
  <Override PartName="/ppt/media/image25.png" ContentType="image/png"/>
  <Override PartName="/ppt/media/image18.png" ContentType="image/png"/>
  <Override PartName="/ppt/media/image26.png" ContentType="image/png"/>
  <Override PartName="/ppt/media/image19.png" ContentType="image/png"/>
  <Override PartName="/ppt/media/image27.png" ContentType="image/png"/>
  <Override PartName="/ppt/media/image17.png" ContentType="image/png"/>
  <Override PartName="/ppt/media/image1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D32B5E4-F50B-4C04-B4E2-6094768272E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0C08F3-4917-4C2C-A6D0-0A7F2C3B28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02FD59-82E4-416D-B04A-AE180A46C7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69F576-27CF-4DAA-B177-79D2D0A89C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C5E421-F4EF-4566-B99C-1F80ABDD7C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BA6799-D1B9-4517-906C-72904BA9B5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2AECBA-5D33-42B2-AA28-00409A5312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B48E77-8430-4B02-98B4-F1EBA7D2F5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3DEF0-9770-4847-8348-8B25C2F209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A0819-947A-4BFF-9E08-7838A9660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7E315-384A-46D0-ADC7-28EB887CE5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85387A-EEEF-4876-98C8-4DDDB127F1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F7241C-BBFA-42BD-8A91-A489D6A57B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3679F-999A-4AED-B050-3E8F3376DC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Oval 7"/>
          <p:cNvSpPr/>
          <p:nvPr/>
        </p:nvSpPr>
        <p:spPr>
          <a:xfrm>
            <a:off x="7999560" y="445320"/>
            <a:ext cx="358560" cy="35856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grpSp>
        <p:nvGrpSpPr>
          <p:cNvPr id="1" name="Group 8"/>
          <p:cNvGrpSpPr/>
          <p:nvPr/>
        </p:nvGrpSpPr>
        <p:grpSpPr>
          <a:xfrm>
            <a:off x="10835640" y="5500440"/>
            <a:ext cx="826200" cy="827280"/>
            <a:chOff x="10835640" y="5500440"/>
            <a:chExt cx="826200" cy="827280"/>
          </a:xfrm>
        </p:grpSpPr>
        <p:sp>
          <p:nvSpPr>
            <p:cNvPr id="2" name="Freeform: Shape 9"/>
            <p:cNvSpPr/>
            <p:nvPr/>
          </p:nvSpPr>
          <p:spPr>
            <a:xfrm rot="13500000">
              <a:off x="10979280" y="5599440"/>
              <a:ext cx="538560" cy="630000"/>
            </a:xfrm>
            <a:custGeom>
              <a:avLst/>
              <a:gdLst>
                <a:gd name="textAreaLeft" fmla="*/ 0 w 538560"/>
                <a:gd name="textAreaRight" fmla="*/ 540000 w 538560"/>
                <a:gd name="textAreaTop" fmla="*/ 0 h 630000"/>
                <a:gd name="textAreaBottom" fmla="*/ 631440 h 630000"/>
              </a:gdLst>
              <a:ah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r="7320000" dist="508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3" name="Oval 10"/>
            <p:cNvSpPr/>
            <p:nvPr/>
          </p:nvSpPr>
          <p:spPr>
            <a:xfrm rot="18900000">
              <a:off x="11241000" y="5516640"/>
              <a:ext cx="268560" cy="53856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33"/>
          <p:cNvGrpSpPr/>
          <p:nvPr/>
        </p:nvGrpSpPr>
        <p:grpSpPr>
          <a:xfrm>
            <a:off x="101160" y="5034960"/>
            <a:ext cx="2081520" cy="2081520"/>
            <a:chOff x="101160" y="5034960"/>
            <a:chExt cx="2081520" cy="2081520"/>
          </a:xfrm>
        </p:grpSpPr>
        <p:sp>
          <p:nvSpPr>
            <p:cNvPr id="43" name="Freeform: Shape 34"/>
            <p:cNvSpPr/>
            <p:nvPr/>
          </p:nvSpPr>
          <p:spPr>
            <a:xfrm flipV="1" rot="18900000">
              <a:off x="264240" y="5668920"/>
              <a:ext cx="1852200" cy="925560"/>
            </a:xfrm>
            <a:custGeom>
              <a:avLst/>
              <a:gdLst>
                <a:gd name="textAreaLeft" fmla="*/ 0 w 1852200"/>
                <a:gd name="textAreaRight" fmla="*/ 1853280 w 1852200"/>
                <a:gd name="textAreaTop" fmla="*/ 720 h 925560"/>
                <a:gd name="textAreaBottom" fmla="*/ 927720 h 925560"/>
              </a:gdLst>
              <a:ah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44" name="Freeform: Shape 35"/>
            <p:cNvSpPr/>
            <p:nvPr/>
          </p:nvSpPr>
          <p:spPr>
            <a:xfrm flipV="1" rot="18900000">
              <a:off x="215640" y="5529960"/>
              <a:ext cx="1852200" cy="1091520"/>
            </a:xfrm>
            <a:custGeom>
              <a:avLst/>
              <a:gdLst>
                <a:gd name="textAreaLeft" fmla="*/ 0 w 1852200"/>
                <a:gd name="textAreaRight" fmla="*/ 1853280 w 1852200"/>
                <a:gd name="textAreaTop" fmla="*/ -720 h 1091520"/>
                <a:gd name="textAreaBottom" fmla="*/ 1092240 h 1091520"/>
              </a:gdLst>
              <a:ah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45" name="Oval 36"/>
            <p:cNvSpPr/>
            <p:nvPr/>
          </p:nvSpPr>
          <p:spPr>
            <a:xfrm flipV="1" rot="13500000">
              <a:off x="1299240" y="5080680"/>
              <a:ext cx="106560" cy="4651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46" name="Oval 37"/>
            <p:cNvSpPr/>
            <p:nvPr/>
          </p:nvSpPr>
          <p:spPr>
            <a:xfrm flipV="1" rot="13500000">
              <a:off x="318240" y="6061680"/>
              <a:ext cx="106560" cy="4651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47" name="Freeform: Shape 18"/>
          <p:cNvSpPr/>
          <p:nvPr/>
        </p:nvSpPr>
        <p:spPr>
          <a:xfrm rot="2700000">
            <a:off x="10834920" y="170280"/>
            <a:ext cx="1078560" cy="1261440"/>
          </a:xfrm>
          <a:custGeom>
            <a:avLst/>
            <a:gdLst>
              <a:gd name="textAreaLeft" fmla="*/ 0 w 1078560"/>
              <a:gd name="textAreaRight" fmla="*/ 1080000 w 1078560"/>
              <a:gd name="textAreaTop" fmla="*/ 0 h 1261440"/>
              <a:gd name="textAreaBottom" fmla="*/ 1262880 h 1261440"/>
            </a:gdLst>
            <a:ahLst/>
            <a:rect l="textAreaLeft" t="textAreaTop" r="textAreaRight" b="textAreaBottom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2c284a"/>
              </a:gs>
              <a:gs pos="100000">
                <a:srgbClr val="1b192e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48" name="Oval 19"/>
          <p:cNvSpPr/>
          <p:nvPr/>
        </p:nvSpPr>
        <p:spPr>
          <a:xfrm rot="8100000">
            <a:off x="10850400" y="518400"/>
            <a:ext cx="538560" cy="1078560"/>
          </a:xfrm>
          <a:prstGeom prst="ellipse">
            <a:avLst/>
          </a:prstGeom>
          <a:gradFill rotWithShape="0">
            <a:gsLst>
              <a:gs pos="50000">
                <a:srgbClr val="23213c"/>
              </a:gs>
              <a:gs pos="100000">
                <a:srgbClr val="2c284a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49" name="Oval 24"/>
          <p:cNvSpPr/>
          <p:nvPr/>
        </p:nvSpPr>
        <p:spPr>
          <a:xfrm>
            <a:off x="1800720" y="2472840"/>
            <a:ext cx="358560" cy="35856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10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1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&lt;footer&gt;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2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6AEE56-B24A-48CF-A97B-98EB8C940F7E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"/>
          </p:nvPr>
        </p:nvSpPr>
        <p:spPr>
          <a:xfrm>
            <a:off x="550800" y="6507360"/>
            <a:ext cx="262764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iki.mikrotik.com/wiki/Manual:Interface/Dot1x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999560" y="1051560"/>
            <a:ext cx="3564000" cy="2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0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ffffff"/>
                </a:solidFill>
                <a:latin typeface="Walbaum Display"/>
              </a:rPr>
              <a:t>Laboratoare </a:t>
            </a:r>
            <a:br>
              <a:rPr sz="4800"/>
            </a:br>
            <a:r>
              <a:rPr b="0" lang="en-US" sz="4800" spc="-1" strike="noStrike">
                <a:solidFill>
                  <a:srgbClr val="ffffff"/>
                </a:solidFill>
                <a:latin typeface="Walbaum Display"/>
              </a:rPr>
              <a:t>Administarea Retelelor de Calculatoare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Picture Placeholder 13" descr="Data Points Digital background"/>
          <p:cNvPicPr/>
          <p:nvPr/>
        </p:nvPicPr>
        <p:blipFill>
          <a:blip r:embed="rId1"/>
          <a:stretch/>
        </p:blipFill>
        <p:spPr>
          <a:xfrm>
            <a:off x="0" y="0"/>
            <a:ext cx="7450920" cy="685656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999560" y="3568680"/>
            <a:ext cx="356400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Securizarea retelei cu Radius, Dot1X si VLAN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Implementarea VLAN-ului dinamic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Setam pe eth1 ca port de trunk si activa VLAN filtering pe bridge.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Inapoi in user management trebuie sa setam noi parametrii utilizatorului pentru a desemna tipul de conexiune si vlan-ul 110 care este business_vlan  (vezi ultimul slide).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Si activarea dot1x.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23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1918DD-9C0D-412D-86EA-AA5BC263D19F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10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772400" y="1172160"/>
            <a:ext cx="4419720" cy="118548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7739280" y="2357640"/>
            <a:ext cx="4452840" cy="228168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7739280" y="4498200"/>
            <a:ext cx="2818440" cy="235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Implementarea VLAN-ului dinamic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Acum putem incerca activarea conexiuni de pe clientul Ubuntu.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Putem vedea ca este conectat si a primit un ip din vlan-ul 110.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Daca ne uitam la sesiunile active din dot1x vedem ca userul are asignat vlan-ul 110.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24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39AB72-867E-4821-8FAB-41C453B85D31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11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772400" y="1079280"/>
            <a:ext cx="4270320" cy="280692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7487640" y="3993120"/>
            <a:ext cx="4628160" cy="10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 txBox="1"/>
          <p:nvPr/>
        </p:nvSpPr>
        <p:spPr>
          <a:xfrm>
            <a:off x="457200" y="1828800"/>
            <a:ext cx="5815080" cy="81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a6a6a6">
                    <a:alpha val="80000"/>
                  </a:srgbClr>
                </a:solidFill>
                <a:latin typeface="Gill Sans MT"/>
                <a:hlinkClick r:id="rId1"/>
              </a:rPr>
              <a:t>https://wiki.mikrotik.com/wiki/Manual:Interface/Dot1x</a:t>
            </a:r>
            <a:r>
              <a:rPr b="0" lang="en-US" sz="14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https://www.iana.org/assignments/radius-types/radius-types.xhtml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17"/>
          <p:cNvSpPr txBox="1"/>
          <p:nvPr/>
        </p:nvSpPr>
        <p:spPr>
          <a:xfrm>
            <a:off x="55116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Link-uri utile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Setarea serverului Radius cu certificate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47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In primul intram in System→Certificates si facem un CA (conditia suficienta este sa aibe bifat crl sign si key cert sign).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Dupa care facem un certificat pentru radius cu optiunile digial siganture, key encipherment si tls server apoi semnam cu CA-ul creat anterior si bifam ca trusted.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In User Manager→Routers→Settings activam serverul si punem certificatul.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Acum putem face un user (in cazul meu test)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7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sldNum" idx="8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D95E0D-B300-49DB-A5D4-99711888A179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2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400800" y="1143000"/>
            <a:ext cx="2647080" cy="24462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9048600" y="1143000"/>
            <a:ext cx="2380680" cy="13244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9048600" y="2468160"/>
            <a:ext cx="2376000" cy="244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Setarea serverului Radius cu certificate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47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Acum facem un server nou de radius Radius→+ in care bifam login si dot1x , adresa setam 127.0.0.1 pentru ca ne conectam la acelasi router, alegem un secret intre radius si user manager (in cazul meu “aaaa”).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In User Manager adaugam un nou router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Acum vom face un interface list mergand in Interfaces→Inteface List→Lists si o vom numi dot1x (numele nu este important).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9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10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89E36C-B897-4EDE-9AB8-6DD18CF9B3C5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3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486120" y="1143000"/>
            <a:ext cx="2428560" cy="34765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9144000" y="1143000"/>
            <a:ext cx="2547720" cy="35035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001720" y="4783680"/>
            <a:ext cx="1598760" cy="207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Setarea serverului Radius cu certificate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47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Dupa care adaugam in lista interfetele pe care le vom asigna serviciului dot1x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Acum facem un bridge pe care il vom numi LAN si asignam lista dot1x facuta mai devreme.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Acest lucru ne permite o alocare dinamica a porturilor si modificarea lor doar intr-un singur loc.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Acum configuram un server de DHCP pentru bridge-ul lan (ex: 192.168.10.0/24)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46600" indent="-246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Si comenctam un Ubuntu Desktop pe una din    </a:t>
            </a: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	</a:t>
            </a: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 interfetele asignate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1296000" indent="0">
              <a:lnSpc>
                <a:spcPct val="11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Si putem observa ca suntem conectati.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11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12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4601B7-3591-483D-815C-A54AE38C350C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4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230520" y="1371600"/>
            <a:ext cx="2912760" cy="12938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9144000" y="1371600"/>
            <a:ext cx="2771280" cy="27424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6172200" y="4533120"/>
            <a:ext cx="5737680" cy="227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Setarea servicului dot1x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199080" indent="-19908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Acum putem sa intram in meniul Dot1X unde vom face un server nou unde vom asigna lista dot1x.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199080" indent="-19908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Dupa ce am activa serverul putem vedea in State ca porturile nostre nu sunt autorizate.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199080" indent="-19908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Ele devin autorizate atunci cand dispozitivul termina cu succes procesul de autentificare.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199080" indent="-19908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Am adaugat pentru debug doua reguli noi pentru manager si radius cu actiunea echo pentru a vedea in terminal logurile.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049760" indent="-23328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Si vedem ca Ubuntu nu se mai poate conecta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1049760" indent="0">
              <a:lnSpc>
                <a:spcPct val="11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>
                    <a:alpha val="60000"/>
                  </a:srgbClr>
                </a:solidFill>
                <a:latin typeface="Gill Sans MT"/>
              </a:rPr>
              <a:t>Pentru a seta un timeout si a deautoriza dispozitivul putem seta Interim Update.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 idx="13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14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1C94F6-B6D4-4B5C-B032-1D99AEA2A4A1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5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160680" y="1314000"/>
            <a:ext cx="2754000" cy="280008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9063360" y="1314000"/>
            <a:ext cx="3051720" cy="142848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9296280" y="2744280"/>
            <a:ext cx="2818800" cy="228420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6269400" y="5029200"/>
            <a:ext cx="5922360" cy="18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Setarea conexiuni dot1x pe client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280800" indent="-210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Clientul nu are foarte multe de facut in aceasta situatie.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80800" indent="-210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Trebuie sa intre in retea si sa activeze optiunea 802.1x Secruity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80800" indent="-210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Sa aleaga ca metoda de autentificare PEAP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80800" indent="-210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Sa bifeze No CA certificate is required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80800" indent="-210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Si sa introduca userul si parola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80800" indent="-210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 terminal vedem mesajul de la client fara eroare.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ftr" idx="15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 idx="16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DEA0D7-C7CB-4961-9F01-756019A35EBD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6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629400" y="1248840"/>
            <a:ext cx="3369600" cy="26366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497280" y="4087080"/>
            <a:ext cx="5160600" cy="20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Testarea conexiunii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Vedem ca Ubuntu este conectat la internet.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Iar in meniul Dot1x vedem ca userul este activ.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Iar portul este deblocat.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7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18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EFD0F3-D5F0-4BB3-BC50-EF0585A5BFAD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7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172200" y="685800"/>
            <a:ext cx="4758120" cy="315108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055560" y="3837600"/>
            <a:ext cx="4874760" cy="131292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6629400" y="5151240"/>
            <a:ext cx="3789360" cy="14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Implementarea VLAN-ului dinamic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Vom adauga un nou router in topologia existenta care va prelua functia de autentificare dot1x.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 routerul principal facem 3 VLAN-uri si asignam un server DHCP fiecaruia.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SI asignam interfetei eth2 un ip (10.0.0.1/30) pentru a putea comunica cu celalat router.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ftr" idx="19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sldNum" idx="20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2A9B2C-8FC6-4E29-AC1D-71CE755D2D82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8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135520" y="0"/>
            <a:ext cx="1056600" cy="560916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858000" y="1143000"/>
            <a:ext cx="4260960" cy="194868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6858000" y="3200400"/>
            <a:ext cx="4243680" cy="114300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7449480" y="4477680"/>
            <a:ext cx="3294720" cy="21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6280" cy="13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Walbaum Display"/>
              </a:rPr>
              <a:t>Implementarea VLAN-ului dinamic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59440" y="1371600"/>
            <a:ext cx="561168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Adaugam un router nou in serverul de radius cu ip-ul routerului dot1x.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Pe routerul dot1x setam clientul de radius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Facem un bridge nou si o lista de interfete.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ftr" idx="21"/>
          </p:nvPr>
        </p:nvSpPr>
        <p:spPr>
          <a:xfrm>
            <a:off x="3359160" y="6507360"/>
            <a:ext cx="637776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Sample Footer Text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sldNum" idx="22"/>
          </p:nvPr>
        </p:nvSpPr>
        <p:spPr>
          <a:xfrm>
            <a:off x="9948960" y="6507360"/>
            <a:ext cx="1690920" cy="1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C43609-AB72-4085-B72F-95212095B945}" type="slidenum">
              <a:rPr b="0" lang="en-US" sz="1000" spc="-1" strike="noStrike">
                <a:solidFill>
                  <a:srgbClr val="a6a6a6">
                    <a:alpha val="80000"/>
                  </a:srgbClr>
                </a:solidFill>
                <a:latin typeface="Gill Sans MT"/>
              </a:rPr>
              <a:t>9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231240" y="1286640"/>
            <a:ext cx="3056760" cy="237096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9288000" y="1058400"/>
            <a:ext cx="2904120" cy="397080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6049800" y="4790520"/>
            <a:ext cx="4694400" cy="206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1c6339-0837-4246-91dd-ab7bd25b3504">
      <Terms xmlns="http://schemas.microsoft.com/office/infopath/2007/PartnerControls"/>
    </lcf76f155ced4ddcb4097134ff3c332f>
    <TaxCatchAll xmlns="dc770270-5e24-459d-aaf3-eeebbc46ab14" xsi:nil="true"/>
  </documentManagement>
</p:properties>
</file>

<file path=customXml/itemProps1.xml><?xml version="1.0" encoding="utf-8"?>
<ds:datastoreItem xmlns:ds="http://schemas.openxmlformats.org/officeDocument/2006/customXml" ds:itemID="{4932DC51-62C5-432C-B698-0360E143ADCB}"/>
</file>

<file path=customXml/itemProps2.xml><?xml version="1.0" encoding="utf-8"?>
<ds:datastoreItem xmlns:ds="http://schemas.openxmlformats.org/officeDocument/2006/customXml" ds:itemID="{7281BA44-A826-4D06-8456-9B0F0E9E3AEC}"/>
</file>

<file path=customXml/itemProps3.xml><?xml version="1.0" encoding="utf-8"?>
<ds:datastoreItem xmlns:ds="http://schemas.openxmlformats.org/officeDocument/2006/customXml" ds:itemID="{C4A533A5-92CA-4D64-B554-FD93F9B1F122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482</TotalTime>
  <Application>LibreOffice/7.5.1.2$Linux_X86_64 LibreOffice_project/50$Build-2</Application>
  <AppVersion>15.0000</AppVersion>
  <Words>613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7</cp:revision>
  <dcterms:created xsi:type="dcterms:W3CDTF">2021-01-28T12:59:42Z</dcterms:created>
  <dcterms:modified xsi:type="dcterms:W3CDTF">2023-03-10T10:17:59Z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  <property fmtid="{D5CDD505-2E9C-101B-9397-08002B2CF9AE}" pid="3" name="Notes">
    <vt:i4>7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