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docMetadata/LabelInfo.xml" ContentType="application/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3.png" ContentType="image/png"/>
  <Override PartName="/ppt/media/image21.png" ContentType="image/png"/>
  <Override PartName="/ppt/media/image8.png" ContentType="image/png"/>
  <Override PartName="/ppt/media/image12.png" ContentType="image/png"/>
  <Override PartName="/ppt/media/image20.png" ContentType="image/png"/>
  <Override PartName="/ppt/media/image7.png" ContentType="image/png"/>
  <Override PartName="/ppt/media/image11.png" ContentType="image/png"/>
  <Override PartName="/ppt/media/image6.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3.png" ContentType="image/png"/>
  <Override PartName="/ppt/media/image4.png" ContentType="image/png"/>
  <Override PartName="/ppt/media/image5.png" ContentType="image/png"/>
  <Override PartName="/ppt/media/image9.png" ContentType="image/png"/>
  <Override PartName="/ppt/media/image10.png" ContentType="image/png"/>
  <Override PartName="/ppt/media/image1.jpeg" ContentType="image/jpe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20/02/relationships/classificationlabels" Target="/docMetadata/LabelInfo.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ustomXml" Target="../customXml/item3.xml"/><Relationship Id="rId2" Type="http://schemas.openxmlformats.org/officeDocument/2006/relationships/slideMaster" Target="slideMasters/slideMaster1.xml"/><Relationship Id="rId16" Type="http://schemas.openxmlformats.org/officeDocument/2006/relationships/customXml" Target="../customXml/item2.xml"/><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ustomXml" Target="../customXml/item1.xml"/><Relationship Id="rId10" Type="http://schemas.openxmlformats.org/officeDocument/2006/relationships/slide" Target="slides/slide6.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9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4"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5"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467F870E-51BF-4FBA-BC82-3C34A179399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685800" y="1143000"/>
            <a:ext cx="5484960" cy="3084840"/>
          </a:xfrm>
          <a:prstGeom prst="rect">
            <a:avLst/>
          </a:prstGeom>
          <a:ln w="0">
            <a:noFill/>
          </a:ln>
        </p:spPr>
      </p:sp>
      <p:sp>
        <p:nvSpPr>
          <p:cNvPr id="137"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138" name="PlaceHolder 3"/>
          <p:cNvSpPr>
            <a:spLocks noGrp="1"/>
          </p:cNvSpPr>
          <p:nvPr>
            <p:ph type="sldNum" idx="7"/>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54A6461F-88A7-469F-BBBD-0E2FB7B7EA6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46BEDC9-03A4-4F0D-AE0A-285ADACBFAC2}"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E38D69-78F6-4E78-81BC-60F05E044F7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0026F7F-193D-4467-8F4A-E585BF26EDA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CE7F5D4-1090-410C-B937-D2FFFB4AC21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69EE1EB-DF61-4D21-AF0E-AE7FD77AE14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7E80CF5-1456-4E7E-9299-1468E428AA7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B7A2A90-9848-4855-9761-4D6F4D9300B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9BE2BDE-CD69-4E14-8653-76DF211E607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999EC8B-73C8-43A1-AE61-973824DB425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F4B27DC-37ED-4380-B60B-4CE09EDFDC5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9A8B74E-55B2-4A2B-B184-1D1CC0D8ED5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03DD554D-BC06-4F40-B1DD-F0D92FCB6B1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sp>
        <p:nvSpPr>
          <p:cNvPr id="0" name="Oval 7"/>
          <p:cNvSpPr/>
          <p:nvPr/>
        </p:nvSpPr>
        <p:spPr>
          <a:xfrm>
            <a:off x="7999560" y="445320"/>
            <a:ext cx="358560" cy="358560"/>
          </a:xfrm>
          <a:prstGeom prst="ellipse">
            <a:avLst/>
          </a:prstGeom>
          <a:gradFill rotWithShape="0">
            <a:gsLst>
              <a:gs pos="0">
                <a:srgbClr val="7771b2"/>
              </a:gs>
              <a:gs pos="100000">
                <a:srgbClr val="1b192e"/>
              </a:gs>
            </a:gsLst>
            <a:lin ang="18900000"/>
          </a:gradFill>
          <a:ln>
            <a:noFill/>
          </a:ln>
          <a:effectLst>
            <a:innerShdw blurRad="127000" dir="2700000" dist="635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nvGrpSpPr>
          <p:cNvPr id="1" name="Group 8"/>
          <p:cNvGrpSpPr/>
          <p:nvPr/>
        </p:nvGrpSpPr>
        <p:grpSpPr>
          <a:xfrm>
            <a:off x="10835640" y="5500440"/>
            <a:ext cx="826200" cy="827280"/>
            <a:chOff x="10835640" y="5500440"/>
            <a:chExt cx="826200" cy="827280"/>
          </a:xfrm>
        </p:grpSpPr>
        <p:sp>
          <p:nvSpPr>
            <p:cNvPr id="2" name="Freeform: Shape 9"/>
            <p:cNvSpPr/>
            <p:nvPr/>
          </p:nvSpPr>
          <p:spPr>
            <a:xfrm rot="13500000">
              <a:off x="10979280" y="5599440"/>
              <a:ext cx="538560" cy="630000"/>
            </a:xfrm>
            <a:custGeom>
              <a:avLst/>
              <a:gdLst>
                <a:gd name="textAreaLeft" fmla="*/ 0 w 538560"/>
                <a:gd name="textAreaRight" fmla="*/ 540000 w 538560"/>
                <a:gd name="textAreaTop" fmla="*/ 0 h 630000"/>
                <a:gd name="textAreaBottom" fmla="*/ 631440 h 63000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3" name="Oval 10"/>
            <p:cNvSpPr/>
            <p:nvPr/>
          </p:nvSpPr>
          <p:spPr>
            <a:xfrm rot="18900000">
              <a:off x="11241000" y="5516640"/>
              <a:ext cx="268560" cy="53856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92e"/>
        </a:solidFill>
      </p:bgPr>
    </p:bg>
    <p:spTree>
      <p:nvGrpSpPr>
        <p:cNvPr id="1" name=""/>
        <p:cNvGrpSpPr/>
        <p:nvPr/>
      </p:nvGrpSpPr>
      <p:grpSpPr>
        <a:xfrm>
          <a:off x="0" y="0"/>
          <a:ext cx="0" cy="0"/>
          <a:chOff x="0" y="0"/>
          <a:chExt cx="0" cy="0"/>
        </a:xfrm>
      </p:grpSpPr>
      <p:grpSp>
        <p:nvGrpSpPr>
          <p:cNvPr id="42" name="Group 42"/>
          <p:cNvGrpSpPr/>
          <p:nvPr/>
        </p:nvGrpSpPr>
        <p:grpSpPr>
          <a:xfrm>
            <a:off x="11029680" y="-213120"/>
            <a:ext cx="1706040" cy="1704240"/>
            <a:chOff x="11029680" y="-213120"/>
            <a:chExt cx="1706040" cy="1704240"/>
          </a:xfrm>
        </p:grpSpPr>
        <p:sp>
          <p:nvSpPr>
            <p:cNvPr id="43" name="Freeform: Shape 43"/>
            <p:cNvSpPr/>
            <p:nvPr/>
          </p:nvSpPr>
          <p:spPr>
            <a:xfrm rot="18900000">
              <a:off x="11160360" y="125280"/>
              <a:ext cx="1340280" cy="925560"/>
            </a:xfrm>
            <a:custGeom>
              <a:avLst/>
              <a:gdLst>
                <a:gd name="textAreaLeft" fmla="*/ 0 w 1340280"/>
                <a:gd name="textAreaRight" fmla="*/ 1341720 w 1340280"/>
                <a:gd name="textAreaTop" fmla="*/ 0 h 925560"/>
                <a:gd name="textAreaBottom" fmla="*/ 927000 h 925560"/>
              </a:gdLst>
              <a:ahLst/>
              <a:rect l="textAreaLeft" t="textAreaTop" r="textAreaRight" b="textAreaBottom"/>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r="5400000" dist="508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sp>
          <p:nvSpPr>
            <p:cNvPr id="44" name="Oval 44"/>
            <p:cNvSpPr/>
            <p:nvPr/>
          </p:nvSpPr>
          <p:spPr>
            <a:xfrm rot="2700000">
              <a:off x="11798280" y="992880"/>
              <a:ext cx="105480" cy="46512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5" name="Freeform: Shape 45"/>
            <p:cNvSpPr/>
            <p:nvPr/>
          </p:nvSpPr>
          <p:spPr>
            <a:xfrm rot="18900000">
              <a:off x="11226960" y="129600"/>
              <a:ext cx="1335960" cy="1041480"/>
            </a:xfrm>
            <a:custGeom>
              <a:avLst/>
              <a:gdLst>
                <a:gd name="textAreaLeft" fmla="*/ 0 w 1335960"/>
                <a:gd name="textAreaRight" fmla="*/ 1337400 w 1335960"/>
                <a:gd name="textAreaTop" fmla="*/ 0 h 1041480"/>
                <a:gd name="textAreaBottom" fmla="*/ 1042920 h 1041480"/>
              </a:gdLst>
              <a:ahLst/>
              <a:rect l="textAreaLeft" t="textAreaTop" r="textAreaRight" b="textAreaBottom"/>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Gill Sans MT"/>
                <a:ea typeface="DejaVu Sans"/>
              </a:endParaRPr>
            </a:p>
          </p:txBody>
        </p:sp>
      </p:grpSp>
      <p:grpSp>
        <p:nvGrpSpPr>
          <p:cNvPr id="46" name="Group 14"/>
          <p:cNvGrpSpPr/>
          <p:nvPr/>
        </p:nvGrpSpPr>
        <p:grpSpPr>
          <a:xfrm>
            <a:off x="577800" y="5512320"/>
            <a:ext cx="827640" cy="826200"/>
            <a:chOff x="577800" y="5512320"/>
            <a:chExt cx="827640" cy="826200"/>
          </a:xfrm>
        </p:grpSpPr>
        <p:sp>
          <p:nvSpPr>
            <p:cNvPr id="47" name="Freeform: Shape 15"/>
            <p:cNvSpPr/>
            <p:nvPr/>
          </p:nvSpPr>
          <p:spPr>
            <a:xfrm rot="8100000">
              <a:off x="722880" y="5610240"/>
              <a:ext cx="538560" cy="630000"/>
            </a:xfrm>
            <a:custGeom>
              <a:avLst/>
              <a:gdLst>
                <a:gd name="textAreaLeft" fmla="*/ 0 w 538560"/>
                <a:gd name="textAreaRight" fmla="*/ 540000 w 538560"/>
                <a:gd name="textAreaTop" fmla="*/ 0 h 630000"/>
                <a:gd name="textAreaBottom" fmla="*/ 631440 h 630000"/>
              </a:gdLst>
              <a:ahLst/>
              <a:rect l="textAreaLeft" t="textAreaTop" r="textAreaRight" b="textAreaBottom"/>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r="7320000" dist="508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48" name="Oval 20"/>
            <p:cNvSpPr/>
            <p:nvPr/>
          </p:nvSpPr>
          <p:spPr>
            <a:xfrm rot="13500000">
              <a:off x="729000" y="5529240"/>
              <a:ext cx="268560" cy="53856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grpSp>
      <p:sp>
        <p:nvSpPr>
          <p:cNvPr id="49" name="Oval 16"/>
          <p:cNvSpPr/>
          <p:nvPr/>
        </p:nvSpPr>
        <p:spPr>
          <a:xfrm>
            <a:off x="5303880" y="5427360"/>
            <a:ext cx="1078560" cy="1078560"/>
          </a:xfrm>
          <a:prstGeom prst="ellipse">
            <a:avLst/>
          </a:prstGeom>
          <a:gradFill rotWithShape="0">
            <a:gsLst>
              <a:gs pos="0">
                <a:srgbClr val="7771b2"/>
              </a:gs>
              <a:gs pos="100000">
                <a:srgbClr val="1b192e"/>
              </a:gs>
            </a:gsLst>
            <a:lin ang="18900000"/>
          </a:gradFill>
          <a:ln>
            <a:noFill/>
          </a:ln>
          <a:effectLst>
            <a:innerShdw blurRad="254000" dir="2700000" dist="127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lIns="90000" rIns="90000" tIns="45000" bIns="45000" anchor="ctr">
            <a:noAutofit/>
          </a:bodyPr>
          <a:p>
            <a:pPr algn="ctr">
              <a:lnSpc>
                <a:spcPct val="100000"/>
              </a:lnSpc>
            </a:pPr>
            <a:endParaRPr b="0" lang="en-US" sz="1800" spc="-1" strike="noStrike">
              <a:solidFill>
                <a:schemeClr val="lt1"/>
              </a:solidFill>
              <a:latin typeface="Gill Sans MT"/>
              <a:ea typeface="DejaVu Sans"/>
            </a:endParaRPr>
          </a:p>
        </p:txBody>
      </p:sp>
      <p:sp>
        <p:nvSpPr>
          <p:cNvPr id="50" name="PlaceHolder 1"/>
          <p:cNvSpPr>
            <a:spLocks noGrp="1"/>
          </p:cNvSpPr>
          <p:nvPr>
            <p:ph type="ftr" idx="1"/>
          </p:nvPr>
        </p:nvSpPr>
        <p:spPr>
          <a:xfrm>
            <a:off x="3359160" y="6507360"/>
            <a:ext cx="6377760" cy="152280"/>
          </a:xfrm>
          <a:prstGeom prst="rect">
            <a:avLst/>
          </a:prstGeom>
          <a:noFill/>
          <a:ln w="0">
            <a:noFill/>
          </a:ln>
        </p:spPr>
        <p:txBody>
          <a:bodyPr lIns="0" rIns="0" tIns="0" bIns="0" anchor="ctr">
            <a:noAutofit/>
          </a:bodyPr>
          <a:lstStyle>
            <a:lvl1pPr indent="0">
              <a:lnSpc>
                <a:spcPct val="100000"/>
              </a:lnSpc>
              <a:buNone/>
              <a:tabLst>
                <a:tab algn="l" pos="0"/>
              </a:tabLst>
              <a:defRPr b="0" lang="en-US" sz="1000" spc="-1" strike="noStrike">
                <a:solidFill>
                  <a:srgbClr val="a6a6a6">
                    <a:alpha val="80000"/>
                  </a:srgbClr>
                </a:solidFill>
                <a:latin typeface="Gill Sans MT"/>
              </a:defRPr>
            </a:lvl1pPr>
          </a:lstStyle>
          <a:p>
            <a:pPr indent="0">
              <a:lnSpc>
                <a:spcPct val="100000"/>
              </a:lnSpc>
              <a:buNone/>
              <a:tabLst>
                <a:tab algn="l" pos="0"/>
              </a:tabLst>
            </a:pPr>
            <a:r>
              <a:rPr b="0" lang="en-US" sz="1000" spc="-1" strike="noStrike">
                <a:solidFill>
                  <a:srgbClr val="a6a6a6">
                    <a:alpha val="80000"/>
                  </a:srgbClr>
                </a:solidFill>
                <a:latin typeface="Gill Sans MT"/>
              </a:rPr>
              <a:t>&lt;footer&gt;</a:t>
            </a:r>
            <a:endParaRPr b="0" lang="en-US" sz="1000" spc="-1" strike="noStrike">
              <a:solidFill>
                <a:srgbClr val="ffffff"/>
              </a:solidFill>
              <a:latin typeface="Times New Roman"/>
            </a:endParaRPr>
          </a:p>
        </p:txBody>
      </p:sp>
      <p:sp>
        <p:nvSpPr>
          <p:cNvPr id="51" name="PlaceHolder 2"/>
          <p:cNvSpPr>
            <a:spLocks noGrp="1"/>
          </p:cNvSpPr>
          <p:nvPr>
            <p:ph type="sldNum" idx="2"/>
          </p:nvPr>
        </p:nvSpPr>
        <p:spPr>
          <a:xfrm>
            <a:off x="9948960" y="6507360"/>
            <a:ext cx="1690920" cy="152280"/>
          </a:xfrm>
          <a:prstGeom prst="rect">
            <a:avLst/>
          </a:prstGeom>
          <a:noFill/>
          <a:ln w="0">
            <a:noFill/>
          </a:ln>
        </p:spPr>
        <p:txBody>
          <a:bodyPr lIns="0" rIns="0" tIns="0" bIns="0" anchor="ctr">
            <a:noAutofit/>
          </a:bodyPr>
          <a:lstStyle>
            <a:lvl1pPr indent="0" algn="r">
              <a:lnSpc>
                <a:spcPct val="100000"/>
              </a:lnSpc>
              <a:buNone/>
              <a:tabLst>
                <a:tab algn="l" pos="0"/>
              </a:tabLst>
              <a:defRPr b="0" lang="en-US" sz="1000" spc="-1" strike="noStrike">
                <a:solidFill>
                  <a:srgbClr val="a6a6a6">
                    <a:alpha val="80000"/>
                  </a:srgbClr>
                </a:solidFill>
                <a:latin typeface="Gill Sans MT"/>
              </a:defRPr>
            </a:lvl1pPr>
          </a:lstStyle>
          <a:p>
            <a:pPr indent="0" algn="r">
              <a:lnSpc>
                <a:spcPct val="100000"/>
              </a:lnSpc>
              <a:buNone/>
              <a:tabLst>
                <a:tab algn="l" pos="0"/>
              </a:tabLst>
            </a:pPr>
            <a:fld id="{E361016C-675D-4C89-8E1B-546ED7BE5ADC}" type="slidenum">
              <a:rPr b="0" lang="en-US" sz="1000" spc="-1" strike="noStrike">
                <a:solidFill>
                  <a:srgbClr val="a6a6a6">
                    <a:alpha val="80000"/>
                  </a:srgbClr>
                </a:solidFill>
                <a:latin typeface="Gill Sans MT"/>
              </a:rPr>
              <a:t>&lt;number&gt;</a:t>
            </a:fld>
            <a:endParaRPr b="0" lang="en-US" sz="1000" spc="-1" strike="noStrike">
              <a:solidFill>
                <a:srgbClr val="ffffff"/>
              </a:solidFill>
              <a:latin typeface="Times New Roman"/>
            </a:endParaRPr>
          </a:p>
        </p:txBody>
      </p:sp>
      <p:sp>
        <p:nvSpPr>
          <p:cNvPr id="52" name="PlaceHolder 3"/>
          <p:cNvSpPr>
            <a:spLocks noGrp="1"/>
          </p:cNvSpPr>
          <p:nvPr>
            <p:ph type="dt" idx="3"/>
          </p:nvPr>
        </p:nvSpPr>
        <p:spPr>
          <a:xfrm>
            <a:off x="550800" y="6507360"/>
            <a:ext cx="2627640" cy="152280"/>
          </a:xfrm>
          <a:prstGeom prst="rect">
            <a:avLst/>
          </a:prstGeom>
          <a:noFill/>
          <a:ln w="0">
            <a:noFill/>
          </a:ln>
        </p:spPr>
        <p:txBody>
          <a:bodyPr lIns="0" rIns="0" tIns="0" bIns="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5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5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999560" y="1051560"/>
            <a:ext cx="3564000" cy="2383560"/>
          </a:xfrm>
          <a:prstGeom prst="rect">
            <a:avLst/>
          </a:prstGeom>
          <a:noFill/>
          <a:ln w="0">
            <a:noFill/>
          </a:ln>
        </p:spPr>
        <p:txBody>
          <a:bodyPr lIns="0" rIns="0" tIns="0" bIns="0" anchor="b">
            <a:normAutofit fontScale="90000"/>
          </a:bodyPr>
          <a:p>
            <a:pPr indent="0">
              <a:lnSpc>
                <a:spcPct val="90000"/>
              </a:lnSpc>
              <a:buNone/>
              <a:tabLst>
                <a:tab algn="l" pos="0"/>
              </a:tabLst>
            </a:pPr>
            <a:r>
              <a:rPr b="0" lang="en-US" sz="4800" spc="-1" strike="noStrike">
                <a:solidFill>
                  <a:srgbClr val="ffffff"/>
                </a:solidFill>
                <a:latin typeface="Walbaum Display"/>
              </a:rPr>
              <a:t>Laboratoare </a:t>
            </a:r>
            <a:br>
              <a:rPr sz="4800"/>
            </a:br>
            <a:r>
              <a:rPr b="0" lang="en-US" sz="4800" spc="-1" strike="noStrike">
                <a:solidFill>
                  <a:srgbClr val="ffffff"/>
                </a:solidFill>
                <a:latin typeface="Walbaum Display"/>
              </a:rPr>
              <a:t>Administarea Retelelor de Calculatoare</a:t>
            </a:r>
            <a:endParaRPr b="0" lang="en-US" sz="4800" spc="-1" strike="noStrike">
              <a:solidFill>
                <a:srgbClr val="ffffff"/>
              </a:solidFill>
              <a:latin typeface="Arial"/>
            </a:endParaRPr>
          </a:p>
        </p:txBody>
      </p:sp>
      <p:pic>
        <p:nvPicPr>
          <p:cNvPr id="98" name="Picture Placeholder 13" descr="Data Points Digital background"/>
          <p:cNvPicPr/>
          <p:nvPr/>
        </p:nvPicPr>
        <p:blipFill>
          <a:blip r:embed="rId1"/>
          <a:stretch/>
        </p:blipFill>
        <p:spPr>
          <a:xfrm>
            <a:off x="0" y="0"/>
            <a:ext cx="7450920" cy="6856560"/>
          </a:xfrm>
          <a:prstGeom prst="rect">
            <a:avLst/>
          </a:prstGeom>
          <a:ln w="0">
            <a:noFill/>
          </a:ln>
        </p:spPr>
      </p:pic>
      <p:sp>
        <p:nvSpPr>
          <p:cNvPr id="99" name="PlaceHolder 2"/>
          <p:cNvSpPr>
            <a:spLocks noGrp="1"/>
          </p:cNvSpPr>
          <p:nvPr>
            <p:ph/>
          </p:nvPr>
        </p:nvSpPr>
        <p:spPr>
          <a:xfrm>
            <a:off x="7999560" y="3568680"/>
            <a:ext cx="3564000" cy="1730520"/>
          </a:xfrm>
          <a:prstGeom prst="rect">
            <a:avLst/>
          </a:prstGeom>
          <a:noFill/>
          <a:ln w="0">
            <a:noFill/>
          </a:ln>
        </p:spPr>
        <p:txBody>
          <a:bodyPr lIns="0" rIns="0" tIns="0" bIns="0" anchor="t">
            <a:normAutofit/>
          </a:bodyPr>
          <a:p>
            <a:pPr marL="228600" indent="0">
              <a:lnSpc>
                <a:spcPct val="110000"/>
              </a:lnSpc>
              <a:spcBef>
                <a:spcPts val="1001"/>
              </a:spcBef>
              <a:spcAft>
                <a:spcPts val="799"/>
              </a:spcAft>
              <a:buNone/>
              <a:tabLst>
                <a:tab algn="l" pos="0"/>
              </a:tabLst>
            </a:pPr>
            <a:r>
              <a:rPr b="0" lang="en-US" sz="2000" spc="-1" strike="noStrike">
                <a:solidFill>
                  <a:srgbClr val="ffffff">
                    <a:alpha val="60000"/>
                  </a:srgbClr>
                </a:solidFill>
                <a:latin typeface="Gill Sans MT"/>
              </a:rPr>
              <a:t>Monitorizarea retelei cu SNMP si Dude.</a:t>
            </a:r>
            <a:endParaRPr b="0" lang="en-US"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6562440" y="135360"/>
            <a:ext cx="2455560" cy="2836080"/>
          </a:xfrm>
          <a:prstGeom prst="rect">
            <a:avLst/>
          </a:prstGeom>
          <a:ln w="0">
            <a:noFill/>
          </a:ln>
        </p:spPr>
      </p:pic>
      <p:sp>
        <p:nvSpPr>
          <p:cNvPr id="101" name="PlaceHolder 4"/>
          <p:cNvSpPr/>
          <p:nvPr/>
        </p:nvSpPr>
        <p:spPr>
          <a:xfrm>
            <a:off x="550800" y="549720"/>
            <a:ext cx="11095560" cy="132984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rPr>
              <a:t>Setarea Routerului</a:t>
            </a:r>
            <a:endParaRPr b="0" lang="en-US" sz="4400" spc="-1" strike="noStrike">
              <a:solidFill>
                <a:srgbClr val="ffffff"/>
              </a:solidFill>
              <a:latin typeface="Arial"/>
            </a:endParaRPr>
          </a:p>
        </p:txBody>
      </p:sp>
      <p:sp>
        <p:nvSpPr>
          <p:cNvPr id="102" name="PlaceHolder 5"/>
          <p:cNvSpPr/>
          <p:nvPr/>
        </p:nvSpPr>
        <p:spPr>
          <a:xfrm>
            <a:off x="559800" y="1371960"/>
            <a:ext cx="5610960" cy="479880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Incepem printr-o confgiuratie de baza cu o retea locala (192.168.1.0/24) si cu acces la internet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 </a:t>
            </a:r>
            <a:r>
              <a:rPr b="0" lang="en-US" sz="1800" spc="-1" strike="noStrike">
                <a:solidFill>
                  <a:srgbClr val="ffffff">
                    <a:alpha val="60000"/>
                  </a:srgbClr>
                </a:solidFill>
                <a:latin typeface="Gill Sans MT"/>
              </a:rPr>
              <a:t>Dupa care face o comunitate private a serviciului de SNMP in IP→SNMP→Comunities </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Setam comunitatea ca privata cu drept doar de citire si setam parola de autentificare si de criptare (se recomanda parole diferite si puternice).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 setarile de SNMP alegem comunitate facuta de noi si trap version 3 apoi salvam.</a:t>
            </a:r>
            <a:endParaRPr b="0" lang="en-US" sz="1800" spc="-1" strike="noStrike">
              <a:solidFill>
                <a:srgbClr val="ffffff"/>
              </a:solidFill>
              <a:latin typeface="Arial"/>
            </a:endParaRPr>
          </a:p>
        </p:txBody>
      </p:sp>
      <p:pic>
        <p:nvPicPr>
          <p:cNvPr id="103" name="" descr=""/>
          <p:cNvPicPr/>
          <p:nvPr/>
        </p:nvPicPr>
        <p:blipFill>
          <a:blip r:embed="rId2"/>
          <a:stretch/>
        </p:blipFill>
        <p:spPr>
          <a:xfrm>
            <a:off x="6629400" y="2971800"/>
            <a:ext cx="4343040" cy="3935880"/>
          </a:xfrm>
          <a:prstGeom prst="rect">
            <a:avLst/>
          </a:prstGeom>
          <a:ln w="0">
            <a:noFill/>
          </a:ln>
        </p:spPr>
      </p:pic>
      <p:pic>
        <p:nvPicPr>
          <p:cNvPr id="104" name="" descr=""/>
          <p:cNvPicPr/>
          <p:nvPr/>
        </p:nvPicPr>
        <p:blipFill>
          <a:blip r:embed="rId3"/>
          <a:stretch/>
        </p:blipFill>
        <p:spPr>
          <a:xfrm>
            <a:off x="9018360" y="685800"/>
            <a:ext cx="3173400" cy="22467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6"/>
          <p:cNvSpPr/>
          <p:nvPr/>
        </p:nvSpPr>
        <p:spPr>
          <a:xfrm>
            <a:off x="550800" y="549720"/>
            <a:ext cx="11095560" cy="132984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4400" spc="-1" strike="noStrike">
                <a:solidFill>
                  <a:srgbClr val="ffffff"/>
                </a:solidFill>
                <a:latin typeface="Walbaum Display"/>
              </a:rPr>
              <a:t>Setarea Routerului</a:t>
            </a:r>
            <a:endParaRPr b="0" lang="en-US" sz="4400" spc="-1" strike="noStrike">
              <a:solidFill>
                <a:srgbClr val="ffffff"/>
              </a:solidFill>
              <a:latin typeface="Arial"/>
            </a:endParaRPr>
          </a:p>
        </p:txBody>
      </p:sp>
      <p:sp>
        <p:nvSpPr>
          <p:cNvPr id="106" name="PlaceHolder 7"/>
          <p:cNvSpPr/>
          <p:nvPr/>
        </p:nvSpPr>
        <p:spPr>
          <a:xfrm>
            <a:off x="559800" y="1371960"/>
            <a:ext cx="5610960" cy="4798800"/>
          </a:xfrm>
          <a:prstGeom prst="rect">
            <a:avLst/>
          </a:prstGeom>
          <a:noFill/>
          <a:ln w="0">
            <a:noFill/>
          </a:ln>
        </p:spPr>
        <p:style>
          <a:lnRef idx="0"/>
          <a:fillRef idx="0"/>
          <a:effectRef idx="0"/>
          <a:fontRef idx="minor"/>
        </p:style>
        <p:txBody>
          <a:bodyPr lIns="0" rIns="0" tIns="0" bIns="0" anchor="t">
            <a:normAutofit fontScale="99000"/>
          </a:bodyPr>
          <a:p>
            <a:pPr marL="243720" indent="-2437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Acum putem instala serverul de dude asemanator cu User Manager in care punem pachetul fie prin Winbox fie prin ftp si repornim routerul.</a:t>
            </a:r>
            <a:endParaRPr b="0" lang="en-US" sz="1800" spc="-1" strike="noStrike">
              <a:solidFill>
                <a:srgbClr val="ffffff"/>
              </a:solidFill>
              <a:latin typeface="Arial"/>
            </a:endParaRPr>
          </a:p>
          <a:p>
            <a:pPr marL="243720" indent="-2437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Dupa care vom vedea o intrare noua in meniu numita “Dude” si primul lucu mergem la setari sa ii dam enable.</a:t>
            </a:r>
            <a:endParaRPr b="0" lang="en-US" sz="1800" spc="-1" strike="noStrike">
              <a:solidFill>
                <a:srgbClr val="ffffff"/>
              </a:solidFill>
              <a:latin typeface="Arial"/>
            </a:endParaRPr>
          </a:p>
          <a:p>
            <a:pPr marL="243720" indent="-2437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Apoi mergem in Dude→SNMP Profiles pentru a face profilul de comunitate.</a:t>
            </a:r>
            <a:endParaRPr b="0" lang="en-US" sz="1800" spc="-1" strike="noStrike">
              <a:solidFill>
                <a:srgbClr val="ffffff"/>
              </a:solidFill>
              <a:latin typeface="Arial"/>
            </a:endParaRPr>
          </a:p>
          <a:p>
            <a:pPr marL="243720" indent="-2437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Acest profil template trebuie sa fie identic cu cel pe care il vom face pe toate dispozitivele pe care vrem sa le monitorizam prin SNMP.</a:t>
            </a:r>
            <a:endParaRPr b="0" lang="en-US" sz="1800" spc="-1" strike="noStrike">
              <a:solidFill>
                <a:srgbClr val="ffffff"/>
              </a:solidFill>
              <a:latin typeface="Arial"/>
            </a:endParaRPr>
          </a:p>
          <a:p>
            <a:pPr marL="243720" indent="-24372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Acum putem descarca clientul dude de pe site-ul mikrotik.</a:t>
            </a:r>
            <a:endParaRPr b="0" lang="en-US" sz="1800" spc="-1" strike="noStrike">
              <a:solidFill>
                <a:srgbClr val="ffffff"/>
              </a:solidFill>
              <a:latin typeface="Arial"/>
            </a:endParaRPr>
          </a:p>
          <a:p>
            <a:pPr>
              <a:lnSpc>
                <a:spcPct val="110000"/>
              </a:lnSpc>
              <a:spcBef>
                <a:spcPts val="1001"/>
              </a:spcBef>
              <a:spcAft>
                <a:spcPts val="799"/>
              </a:spcAft>
            </a:pPr>
            <a:endParaRPr b="0" lang="en-US" sz="1800" spc="-1" strike="noStrike">
              <a:solidFill>
                <a:srgbClr val="ffffff"/>
              </a:solidFill>
              <a:latin typeface="Arial"/>
            </a:endParaRPr>
          </a:p>
        </p:txBody>
      </p:sp>
      <p:pic>
        <p:nvPicPr>
          <p:cNvPr id="107" name="" descr=""/>
          <p:cNvPicPr/>
          <p:nvPr/>
        </p:nvPicPr>
        <p:blipFill>
          <a:blip r:embed="rId1"/>
          <a:stretch/>
        </p:blipFill>
        <p:spPr>
          <a:xfrm>
            <a:off x="6629400" y="569880"/>
            <a:ext cx="2532600" cy="3087360"/>
          </a:xfrm>
          <a:prstGeom prst="rect">
            <a:avLst/>
          </a:prstGeom>
          <a:ln w="0">
            <a:noFill/>
          </a:ln>
        </p:spPr>
      </p:pic>
      <p:pic>
        <p:nvPicPr>
          <p:cNvPr id="108" name="" descr=""/>
          <p:cNvPicPr/>
          <p:nvPr/>
        </p:nvPicPr>
        <p:blipFill>
          <a:blip r:embed="rId2"/>
          <a:stretch/>
        </p:blipFill>
        <p:spPr>
          <a:xfrm>
            <a:off x="6029640" y="3657600"/>
            <a:ext cx="6162120" cy="32029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8"/>
          <p:cNvSpPr/>
          <p:nvPr/>
        </p:nvSpPr>
        <p:spPr>
          <a:xfrm>
            <a:off x="550800" y="549720"/>
            <a:ext cx="11095560" cy="132984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3200" spc="-1" strike="noStrike">
                <a:solidFill>
                  <a:srgbClr val="ffffff"/>
                </a:solidFill>
                <a:latin typeface="Walbaum Display"/>
              </a:rPr>
              <a:t>Conectarea si administrarea sistemului de monitorizare</a:t>
            </a:r>
            <a:endParaRPr b="0" lang="en-US" sz="3200" spc="-1" strike="noStrike">
              <a:solidFill>
                <a:srgbClr val="ffffff"/>
              </a:solidFill>
              <a:latin typeface="Arial"/>
            </a:endParaRPr>
          </a:p>
        </p:txBody>
      </p:sp>
      <p:sp>
        <p:nvSpPr>
          <p:cNvPr id="110" name="PlaceHolder 9"/>
          <p:cNvSpPr/>
          <p:nvPr/>
        </p:nvSpPr>
        <p:spPr>
          <a:xfrm>
            <a:off x="559800" y="1371960"/>
            <a:ext cx="5610960" cy="479880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Dupa instalare putem porni clientul Dude si ne conectam cu utilizatorul si parola routerului. La conectare este posibil sa stea putin pana aduna informatiile si se poate vedea in bara de stare de jos.</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Vom vedea o plansa goala pe care trebuie sa o populam cu elemente asa ca mergem la butonul de “Discover”.</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Si setam cativa parametrii cum ar fi Agent: server, Add Networks To Auto Scan, Recursive Hops si Layout Map After Discovery. Apasam de discover si asteptam sa termine procesul.</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Dupa terminarea procesului vedem ca sunt toate puse mai mult sau mai putin in coltul grafului.</a:t>
            </a:r>
            <a:endParaRPr b="0" lang="en-US" sz="1800" spc="-1" strike="noStrike">
              <a:solidFill>
                <a:srgbClr val="ffffff"/>
              </a:solidFill>
              <a:latin typeface="Arial"/>
            </a:endParaRPr>
          </a:p>
        </p:txBody>
      </p:sp>
      <p:pic>
        <p:nvPicPr>
          <p:cNvPr id="111" name="" descr=""/>
          <p:cNvPicPr/>
          <p:nvPr/>
        </p:nvPicPr>
        <p:blipFill>
          <a:blip r:embed="rId1"/>
          <a:stretch/>
        </p:blipFill>
        <p:spPr>
          <a:xfrm>
            <a:off x="6548040" y="1055160"/>
            <a:ext cx="3510000" cy="2373480"/>
          </a:xfrm>
          <a:prstGeom prst="rect">
            <a:avLst/>
          </a:prstGeom>
          <a:ln w="0">
            <a:noFill/>
          </a:ln>
        </p:spPr>
      </p:pic>
      <p:pic>
        <p:nvPicPr>
          <p:cNvPr id="112" name="" descr=""/>
          <p:cNvPicPr/>
          <p:nvPr/>
        </p:nvPicPr>
        <p:blipFill>
          <a:blip r:embed="rId2"/>
          <a:stretch/>
        </p:blipFill>
        <p:spPr>
          <a:xfrm>
            <a:off x="6535440" y="3429000"/>
            <a:ext cx="5580000" cy="3008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0"/>
          <p:cNvSpPr/>
          <p:nvPr/>
        </p:nvSpPr>
        <p:spPr>
          <a:xfrm>
            <a:off x="550800" y="549720"/>
            <a:ext cx="11095560" cy="132984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3200" spc="-1" strike="noStrike">
                <a:solidFill>
                  <a:srgbClr val="ffffff"/>
                </a:solidFill>
                <a:latin typeface="Walbaum Display"/>
              </a:rPr>
              <a:t>Conectarea si administrarea sistemului de monitorizare</a:t>
            </a:r>
            <a:endParaRPr b="0" lang="en-US" sz="3200" spc="-1" strike="noStrike">
              <a:solidFill>
                <a:srgbClr val="ffffff"/>
              </a:solidFill>
              <a:latin typeface="Arial"/>
            </a:endParaRPr>
          </a:p>
        </p:txBody>
      </p:sp>
      <p:sp>
        <p:nvSpPr>
          <p:cNvPr id="114" name="PlaceHolder 11"/>
          <p:cNvSpPr/>
          <p:nvPr/>
        </p:nvSpPr>
        <p:spPr>
          <a:xfrm>
            <a:off x="559800" y="1371960"/>
            <a:ext cx="5610960" cy="479880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Dupa defacerea grafului putem vedea o oarecare asemanare cu ce avem in topologia reala. Dar mai avem nevoie de ceva ajustari pentru ca routerul nostru este dublat.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Adaugam un link intre router si reteaua (192.168.1.0/24) prin click dreapta pe canvas si add link tragand o legatura intre ele.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Dupa cateva asjutari avem o copie fidela a designului original.</a:t>
            </a:r>
            <a:endParaRPr b="0" lang="en-US" sz="1800" spc="-1" strike="noStrike">
              <a:solidFill>
                <a:srgbClr val="ffffff"/>
              </a:solidFill>
              <a:latin typeface="Arial"/>
            </a:endParaRPr>
          </a:p>
        </p:txBody>
      </p:sp>
      <p:pic>
        <p:nvPicPr>
          <p:cNvPr id="115" name="" descr=""/>
          <p:cNvPicPr/>
          <p:nvPr/>
        </p:nvPicPr>
        <p:blipFill>
          <a:blip r:embed="rId1"/>
          <a:stretch/>
        </p:blipFill>
        <p:spPr>
          <a:xfrm>
            <a:off x="6858000" y="1355040"/>
            <a:ext cx="2514240" cy="2978280"/>
          </a:xfrm>
          <a:prstGeom prst="rect">
            <a:avLst/>
          </a:prstGeom>
          <a:ln w="0">
            <a:noFill/>
          </a:ln>
        </p:spPr>
      </p:pic>
      <p:pic>
        <p:nvPicPr>
          <p:cNvPr id="116" name="" descr=""/>
          <p:cNvPicPr/>
          <p:nvPr/>
        </p:nvPicPr>
        <p:blipFill>
          <a:blip r:embed="rId2"/>
          <a:stretch/>
        </p:blipFill>
        <p:spPr>
          <a:xfrm>
            <a:off x="9372600" y="1371600"/>
            <a:ext cx="2819160" cy="2195280"/>
          </a:xfrm>
          <a:prstGeom prst="rect">
            <a:avLst/>
          </a:prstGeom>
          <a:ln w="0">
            <a:noFill/>
          </a:ln>
        </p:spPr>
      </p:pic>
      <p:pic>
        <p:nvPicPr>
          <p:cNvPr id="117" name="" descr=""/>
          <p:cNvPicPr/>
          <p:nvPr/>
        </p:nvPicPr>
        <p:blipFill>
          <a:blip r:embed="rId3"/>
          <a:stretch/>
        </p:blipFill>
        <p:spPr>
          <a:xfrm>
            <a:off x="5943600" y="4553640"/>
            <a:ext cx="6199200" cy="2304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2"/>
          <p:cNvSpPr/>
          <p:nvPr/>
        </p:nvSpPr>
        <p:spPr>
          <a:xfrm>
            <a:off x="550800" y="549720"/>
            <a:ext cx="11095560" cy="132984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3200" spc="-1" strike="noStrike">
                <a:solidFill>
                  <a:srgbClr val="ffffff"/>
                </a:solidFill>
                <a:latin typeface="Walbaum Display"/>
              </a:rPr>
              <a:t>Conectarea si administrarea sistemului de monitorizare</a:t>
            </a:r>
            <a:endParaRPr b="0" lang="en-US" sz="3200" spc="-1" strike="noStrike">
              <a:solidFill>
                <a:srgbClr val="ffffff"/>
              </a:solidFill>
              <a:latin typeface="Arial"/>
            </a:endParaRPr>
          </a:p>
        </p:txBody>
      </p:sp>
      <p:sp>
        <p:nvSpPr>
          <p:cNvPr id="119" name="PlaceHolder 13"/>
          <p:cNvSpPr/>
          <p:nvPr/>
        </p:nvSpPr>
        <p:spPr>
          <a:xfrm>
            <a:off x="559800" y="1371960"/>
            <a:ext cx="5610960" cy="479880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Cu un simplu hover peste un element putem vedea ce monitorizeaza automat prin SNMP</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Avem doua grafice unul grupeaza serviciile care ruleaza pe acesta si unul care grupeaza resursele dispozitivului.</a:t>
            </a:r>
            <a:endParaRPr b="0" lang="en-US" sz="1800" spc="-1" strike="noStrike">
              <a:solidFill>
                <a:srgbClr val="ffffff"/>
              </a:solidFill>
              <a:latin typeface="Arial"/>
            </a:endParaRPr>
          </a:p>
          <a:p>
            <a:pPr>
              <a:lnSpc>
                <a:spcPct val="110000"/>
              </a:lnSpc>
              <a:spcBef>
                <a:spcPts val="1001"/>
              </a:spcBef>
              <a:spcAft>
                <a:spcPts val="799"/>
              </a:spcAft>
            </a:pPr>
            <a:endParaRPr b="0" lang="en-US" sz="1800" spc="-1" strike="noStrike">
              <a:solidFill>
                <a:srgbClr val="ffffff"/>
              </a:solidFill>
              <a:latin typeface="Arial"/>
            </a:endParaRPr>
          </a:p>
        </p:txBody>
      </p:sp>
      <p:pic>
        <p:nvPicPr>
          <p:cNvPr id="120" name="" descr=""/>
          <p:cNvPicPr/>
          <p:nvPr/>
        </p:nvPicPr>
        <p:blipFill>
          <a:blip r:embed="rId1"/>
          <a:stretch/>
        </p:blipFill>
        <p:spPr>
          <a:xfrm>
            <a:off x="6296040" y="1143000"/>
            <a:ext cx="4676400" cy="5040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4"/>
          <p:cNvSpPr/>
          <p:nvPr/>
        </p:nvSpPr>
        <p:spPr>
          <a:xfrm>
            <a:off x="550800" y="549720"/>
            <a:ext cx="11095560" cy="132984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3200" spc="-1" strike="noStrike">
                <a:solidFill>
                  <a:srgbClr val="ffffff"/>
                </a:solidFill>
                <a:latin typeface="Walbaum Display"/>
              </a:rPr>
              <a:t>Conectarea si administrarea sistemului de monitorizare</a:t>
            </a:r>
            <a:endParaRPr b="0" lang="en-US" sz="3200" spc="-1" strike="noStrike">
              <a:solidFill>
                <a:srgbClr val="ffffff"/>
              </a:solidFill>
              <a:latin typeface="Arial"/>
            </a:endParaRPr>
          </a:p>
        </p:txBody>
      </p:sp>
      <p:sp>
        <p:nvSpPr>
          <p:cNvPr id="122" name="PlaceHolder 15"/>
          <p:cNvSpPr/>
          <p:nvPr/>
        </p:nvSpPr>
        <p:spPr>
          <a:xfrm>
            <a:off x="550800" y="1371600"/>
            <a:ext cx="5610960" cy="479880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Cu un dublu click pe router putem seta un cont de administrator oferind accesul la cateva setari de baza.</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 meniul Polling putem seta intervalul in care probam dispozitivul si activarea unor notificari.</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Services arata ce servicii sunt monitorizate si putem adauga servicii noi.</a:t>
            </a:r>
            <a:endParaRPr b="0" lang="en-US" sz="1800" spc="-1" strike="noStrike">
              <a:solidFill>
                <a:srgbClr val="ffffff"/>
              </a:solidFill>
              <a:latin typeface="Arial"/>
            </a:endParaRPr>
          </a:p>
        </p:txBody>
      </p:sp>
      <p:pic>
        <p:nvPicPr>
          <p:cNvPr id="123" name="" descr=""/>
          <p:cNvPicPr/>
          <p:nvPr/>
        </p:nvPicPr>
        <p:blipFill>
          <a:blip r:embed="rId1"/>
          <a:stretch/>
        </p:blipFill>
        <p:spPr>
          <a:xfrm>
            <a:off x="6400800" y="1143000"/>
            <a:ext cx="5790960" cy="2979720"/>
          </a:xfrm>
          <a:prstGeom prst="rect">
            <a:avLst/>
          </a:prstGeom>
          <a:ln w="0">
            <a:noFill/>
          </a:ln>
        </p:spPr>
      </p:pic>
      <p:pic>
        <p:nvPicPr>
          <p:cNvPr id="124" name="" descr=""/>
          <p:cNvPicPr/>
          <p:nvPr/>
        </p:nvPicPr>
        <p:blipFill>
          <a:blip r:embed="rId2"/>
          <a:stretch/>
        </p:blipFill>
        <p:spPr>
          <a:xfrm>
            <a:off x="6400800" y="3884400"/>
            <a:ext cx="5790960" cy="2973240"/>
          </a:xfrm>
          <a:prstGeom prst="rect">
            <a:avLst/>
          </a:prstGeom>
          <a:ln w="0">
            <a:noFill/>
          </a:ln>
        </p:spPr>
      </p:pic>
      <p:pic>
        <p:nvPicPr>
          <p:cNvPr id="125" name="" descr=""/>
          <p:cNvPicPr/>
          <p:nvPr/>
        </p:nvPicPr>
        <p:blipFill>
          <a:blip r:embed="rId3"/>
          <a:stretch/>
        </p:blipFill>
        <p:spPr>
          <a:xfrm>
            <a:off x="1143000" y="4067640"/>
            <a:ext cx="5257440" cy="2790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6"/>
          <p:cNvSpPr/>
          <p:nvPr/>
        </p:nvSpPr>
        <p:spPr>
          <a:xfrm>
            <a:off x="550800" y="549720"/>
            <a:ext cx="11095560" cy="132984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3200" spc="-1" strike="noStrike">
                <a:solidFill>
                  <a:srgbClr val="ffffff"/>
                </a:solidFill>
                <a:latin typeface="Walbaum Display"/>
              </a:rPr>
              <a:t>Conectarea si administrarea sistemului de monitorizare</a:t>
            </a:r>
            <a:endParaRPr b="0" lang="en-US" sz="3200" spc="-1" strike="noStrike">
              <a:solidFill>
                <a:srgbClr val="ffffff"/>
              </a:solidFill>
              <a:latin typeface="Arial"/>
            </a:endParaRPr>
          </a:p>
        </p:txBody>
      </p:sp>
      <p:sp>
        <p:nvSpPr>
          <p:cNvPr id="127" name="PlaceHolder 17"/>
          <p:cNvSpPr/>
          <p:nvPr/>
        </p:nvSpPr>
        <p:spPr>
          <a:xfrm>
            <a:off x="550800" y="1371600"/>
            <a:ext cx="5610960" cy="479880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In meniul Outages putem vedea problemele care au aparut si in ce stadiu sunt.</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SNMP informatii colectate din stringurile de comunitate si afisate ca infromatii grupate logic.</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RouterOS permite la fel ca in cazul SNMP monitorizarea routerului dar acesta este exclusiv routerelor Mikrotik.</a:t>
            </a:r>
            <a:endParaRPr b="0" lang="en-US" sz="1800" spc="-1" strike="noStrike">
              <a:solidFill>
                <a:srgbClr val="ffffff"/>
              </a:solidFill>
              <a:latin typeface="Arial"/>
            </a:endParaRPr>
          </a:p>
        </p:txBody>
      </p:sp>
      <p:pic>
        <p:nvPicPr>
          <p:cNvPr id="128" name="" descr=""/>
          <p:cNvPicPr/>
          <p:nvPr/>
        </p:nvPicPr>
        <p:blipFill>
          <a:blip r:embed="rId1"/>
          <a:stretch/>
        </p:blipFill>
        <p:spPr>
          <a:xfrm>
            <a:off x="6397560" y="1323000"/>
            <a:ext cx="5794200" cy="3020040"/>
          </a:xfrm>
          <a:prstGeom prst="rect">
            <a:avLst/>
          </a:prstGeom>
          <a:ln w="0">
            <a:noFill/>
          </a:ln>
        </p:spPr>
      </p:pic>
      <p:pic>
        <p:nvPicPr>
          <p:cNvPr id="129" name="" descr=""/>
          <p:cNvPicPr/>
          <p:nvPr/>
        </p:nvPicPr>
        <p:blipFill>
          <a:blip r:embed="rId2"/>
          <a:stretch/>
        </p:blipFill>
        <p:spPr>
          <a:xfrm>
            <a:off x="5342400" y="4343400"/>
            <a:ext cx="6849360" cy="2514240"/>
          </a:xfrm>
          <a:prstGeom prst="rect">
            <a:avLst/>
          </a:prstGeom>
          <a:ln w="0">
            <a:noFill/>
          </a:ln>
        </p:spPr>
      </p:pic>
      <p:pic>
        <p:nvPicPr>
          <p:cNvPr id="130" name="" descr=""/>
          <p:cNvPicPr/>
          <p:nvPr/>
        </p:nvPicPr>
        <p:blipFill>
          <a:blip r:embed="rId3"/>
          <a:stretch/>
        </p:blipFill>
        <p:spPr>
          <a:xfrm>
            <a:off x="0" y="4343400"/>
            <a:ext cx="5279040" cy="2514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8"/>
          <p:cNvSpPr/>
          <p:nvPr/>
        </p:nvSpPr>
        <p:spPr>
          <a:xfrm>
            <a:off x="550800" y="549720"/>
            <a:ext cx="11095560" cy="1329840"/>
          </a:xfrm>
          <a:prstGeom prst="rect">
            <a:avLst/>
          </a:prstGeom>
          <a:noFill/>
          <a:ln w="0">
            <a:noFill/>
          </a:ln>
        </p:spPr>
        <p:style>
          <a:lnRef idx="0"/>
          <a:fillRef idx="0"/>
          <a:effectRef idx="0"/>
          <a:fontRef idx="minor"/>
        </p:style>
        <p:txBody>
          <a:bodyPr lIns="0" rIns="0" tIns="0" bIns="0" anchor="t">
            <a:noAutofit/>
          </a:bodyPr>
          <a:p>
            <a:pPr>
              <a:lnSpc>
                <a:spcPct val="90000"/>
              </a:lnSpc>
              <a:tabLst>
                <a:tab algn="l" pos="0"/>
              </a:tabLst>
            </a:pPr>
            <a:r>
              <a:rPr b="0" lang="en-US" sz="3200" spc="-1" strike="noStrike">
                <a:solidFill>
                  <a:srgbClr val="ffffff"/>
                </a:solidFill>
                <a:latin typeface="Walbaum Display"/>
              </a:rPr>
              <a:t>Conectarea si administrarea sistemului de monitorizare</a:t>
            </a:r>
            <a:endParaRPr b="0" lang="en-US" sz="3200" spc="-1" strike="noStrike">
              <a:solidFill>
                <a:srgbClr val="ffffff"/>
              </a:solidFill>
              <a:latin typeface="Arial"/>
            </a:endParaRPr>
          </a:p>
        </p:txBody>
      </p:sp>
      <p:sp>
        <p:nvSpPr>
          <p:cNvPr id="132" name="PlaceHolder 19"/>
          <p:cNvSpPr/>
          <p:nvPr/>
        </p:nvSpPr>
        <p:spPr>
          <a:xfrm>
            <a:off x="550800" y="1371600"/>
            <a:ext cx="5610960" cy="4798800"/>
          </a:xfrm>
          <a:prstGeom prst="rect">
            <a:avLst/>
          </a:prstGeom>
          <a:noFill/>
          <a:ln w="0">
            <a:noFill/>
          </a:ln>
        </p:spPr>
        <p:style>
          <a:lnRef idx="0"/>
          <a:fillRef idx="0"/>
          <a:effectRef idx="0"/>
          <a:fontRef idx="minor"/>
        </p:style>
        <p:txBody>
          <a:bodyPr lIns="0" rIns="0" tIns="0" bIns="0" anchor="t">
            <a:normAutofit/>
          </a:bodyPr>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History putem vedea grafice pe un anumit timp cu evenimentele si resursele monitorizate</a:t>
            </a:r>
            <a:endParaRPr b="0" lang="en-US" sz="1800" spc="-1" strike="noStrike">
              <a:solidFill>
                <a:srgbClr val="ffffff"/>
              </a:solidFill>
              <a:latin typeface="Arial"/>
            </a:endParaRPr>
          </a:p>
          <a:p>
            <a:pPr marL="246600" indent="-246600">
              <a:lnSpc>
                <a:spcPct val="110000"/>
              </a:lnSpc>
              <a:spcBef>
                <a:spcPts val="1001"/>
              </a:spcBef>
              <a:spcAft>
                <a:spcPts val="799"/>
              </a:spcAft>
              <a:buClr>
                <a:srgbClr val="ffffff"/>
              </a:buClr>
              <a:buFont typeface="Arial"/>
              <a:buChar char="•"/>
            </a:pPr>
            <a:r>
              <a:rPr b="0" lang="en-US" sz="1800" spc="-1" strike="noStrike">
                <a:solidFill>
                  <a:srgbClr val="ffffff">
                    <a:alpha val="60000"/>
                  </a:srgbClr>
                </a:solidFill>
                <a:latin typeface="Gill Sans MT"/>
              </a:rPr>
              <a:t>Am mai adauga doua dispoztive in retea un alt router si un server web avan astfel urmatoarea topologie:</a:t>
            </a:r>
            <a:endParaRPr b="0" lang="en-US" sz="1800" spc="-1" strike="noStrike">
              <a:solidFill>
                <a:srgbClr val="ffffff"/>
              </a:solidFill>
              <a:latin typeface="Arial"/>
            </a:endParaRPr>
          </a:p>
        </p:txBody>
      </p:sp>
      <p:pic>
        <p:nvPicPr>
          <p:cNvPr id="133" name="" descr=""/>
          <p:cNvPicPr/>
          <p:nvPr/>
        </p:nvPicPr>
        <p:blipFill>
          <a:blip r:embed="rId1"/>
          <a:stretch/>
        </p:blipFill>
        <p:spPr>
          <a:xfrm>
            <a:off x="6075720" y="1115640"/>
            <a:ext cx="6114240" cy="3227400"/>
          </a:xfrm>
          <a:prstGeom prst="rect">
            <a:avLst/>
          </a:prstGeom>
          <a:ln w="0">
            <a:noFill/>
          </a:ln>
        </p:spPr>
      </p:pic>
      <p:pic>
        <p:nvPicPr>
          <p:cNvPr id="134" name="" descr=""/>
          <p:cNvPicPr/>
          <p:nvPr/>
        </p:nvPicPr>
        <p:blipFill>
          <a:blip r:embed="rId2"/>
          <a:stretch/>
        </p:blipFill>
        <p:spPr>
          <a:xfrm>
            <a:off x="550800" y="3836520"/>
            <a:ext cx="3657240" cy="3021120"/>
          </a:xfrm>
          <a:prstGeom prst="rect">
            <a:avLst/>
          </a:prstGeom>
          <a:ln w="0">
            <a:noFill/>
          </a:ln>
        </p:spPr>
      </p:pic>
      <p:pic>
        <p:nvPicPr>
          <p:cNvPr id="135" name="" descr=""/>
          <p:cNvPicPr/>
          <p:nvPr/>
        </p:nvPicPr>
        <p:blipFill>
          <a:blip r:embed="rId3"/>
          <a:stretch/>
        </p:blipFill>
        <p:spPr>
          <a:xfrm>
            <a:off x="5029200" y="4343400"/>
            <a:ext cx="7160760" cy="2536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4" ma:contentTypeDescription="Create a new document." ma:contentTypeScope="" ma:versionID="f739413b01587078f72751b70a136aa0">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2250c404220d951a0bae8927da97fcbc"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61c6339-0837-4246-91dd-ab7bd25b3504">
      <Terms xmlns="http://schemas.microsoft.com/office/infopath/2007/PartnerControls"/>
    </lcf76f155ced4ddcb4097134ff3c332f>
    <TaxCatchAll xmlns="dc770270-5e24-459d-aaf3-eeebbc46ab14" xsi:nil="true"/>
  </documentManagement>
</p:properties>
</file>

<file path=customXml/itemProps1.xml><?xml version="1.0" encoding="utf-8"?>
<ds:datastoreItem xmlns:ds="http://schemas.openxmlformats.org/officeDocument/2006/customXml" ds:itemID="{3826F7AB-CFF8-4A51-A7CA-BAC5A985FB9B}"/>
</file>

<file path=customXml/itemProps2.xml><?xml version="1.0" encoding="utf-8"?>
<ds:datastoreItem xmlns:ds="http://schemas.openxmlformats.org/officeDocument/2006/customXml" ds:itemID="{4AADCE93-65D6-4AB9-91A2-0B36EAA6A523}"/>
</file>

<file path=customXml/itemProps3.xml><?xml version="1.0" encoding="utf-8"?>
<ds:datastoreItem xmlns:ds="http://schemas.openxmlformats.org/officeDocument/2006/customXml" ds:itemID="{0B9D79AD-86E1-4883-B9C8-D02EA491BC6B}"/>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TM33713516</Template>
  <TotalTime>216</TotalTime>
  <Application>LibreOffice/7.5.1.2$Linux_X86_64 LibreOffice_project/50$Build-2</Application>
  <AppVersion>15.0000</AppVersion>
  <Words>613</Words>
  <Paragraphs>119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5</cp:revision>
  <dcterms:created xsi:type="dcterms:W3CDTF">2021-01-28T12:59:42Z</dcterms:created>
  <dcterms:modified xsi:type="dcterms:W3CDTF">2023-03-10T18:14:23Z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y fmtid="{D5CDD505-2E9C-101B-9397-08002B2CF9AE}" pid="3" name="Notes">
    <vt:i4>7</vt:i4>
  </property>
  <property fmtid="{D5CDD505-2E9C-101B-9397-08002B2CF9AE}" pid="4" name="PresentationFormat">
    <vt:lpwstr>Widescreen</vt:lpwstr>
  </property>
  <property fmtid="{D5CDD505-2E9C-101B-9397-08002B2CF9AE}" pid="5" name="Slides">
    <vt:i4>12</vt:i4>
  </property>
</Properties>
</file>