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docMetadata/LabelInfo.xml" ContentType="application/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media/image29.png" ContentType="image/png"/>
  <Override PartName="/ppt/media/image46.png" ContentType="image/png"/>
  <Override PartName="/ppt/media/image28.png" ContentType="image/png"/>
  <Override PartName="/ppt/media/image45.png" ContentType="image/png"/>
  <Override PartName="/ppt/media/image27.png" ContentType="image/png"/>
  <Override PartName="/ppt/media/image44.png" ContentType="image/png"/>
  <Override PartName="/ppt/media/image19.png" ContentType="image/png"/>
  <Override PartName="/ppt/media/image36.png" ContentType="image/png"/>
  <Override PartName="/ppt/media/image26.png" ContentType="image/png"/>
  <Override PartName="/ppt/media/image43.png" ContentType="image/png"/>
  <Override PartName="/ppt/media/image18.png" ContentType="image/png"/>
  <Override PartName="/ppt/media/image25.png" ContentType="image/png"/>
  <Override PartName="/ppt/media/image42.png" ContentType="image/png"/>
  <Override PartName="/ppt/media/image17.png" ContentType="image/png"/>
  <Override PartName="/ppt/media/image34.png" ContentType="image/png"/>
  <Override PartName="/ppt/media/image24.png" ContentType="image/png"/>
  <Override PartName="/ppt/media/image41.png" ContentType="image/png"/>
  <Override PartName="/ppt/media/image16.png" ContentType="image/png"/>
  <Override PartName="/ppt/media/image33.png" ContentType="image/png"/>
  <Override PartName="/ppt/media/image50.png" ContentType="image/png"/>
  <Override PartName="/ppt/media/image7.png" ContentType="image/png"/>
  <Override PartName="/ppt/media/image12.png" ContentType="image/png"/>
  <Override PartName="/ppt/media/image20.png" ContentType="image/png"/>
  <Override PartName="/ppt/media/image8.png" ContentType="image/png"/>
  <Override PartName="/ppt/media/image37.png" ContentType="image/png"/>
  <Override PartName="/ppt/media/image38.png" ContentType="image/png"/>
  <Override PartName="/ppt/media/image39.png" ContentType="image/png"/>
  <Override PartName="/ppt/media/image47.png" ContentType="image/png"/>
  <Override PartName="/ppt/media/image13.png" ContentType="image/png"/>
  <Override PartName="/ppt/media/image30.png" ContentType="image/png"/>
  <Override PartName="/ppt/media/image22.png" ContentType="image/png"/>
  <Override PartName="/ppt/media/image48.png" ContentType="image/png"/>
  <Override PartName="/ppt/media/image49.png" ContentType="image/png"/>
  <Override PartName="/ppt/media/image11.png" ContentType="image/png"/>
  <Override PartName="/ppt/media/image6.png" ContentType="image/png"/>
  <Override PartName="/ppt/media/image10.png" ContentType="image/png"/>
  <Override PartName="/ppt/media/image9.png" ContentType="image/png"/>
  <Override PartName="/ppt/media/image5.png" ContentType="image/png"/>
  <Override PartName="/ppt/media/image4.png" ContentType="image/png"/>
  <Override PartName="/ppt/media/image3.png" ContentType="image/png"/>
  <Override PartName="/ppt/media/image2.png" ContentType="image/png"/>
  <Override PartName="/ppt/media/image31.png" ContentType="image/png"/>
  <Override PartName="/ppt/media/image15.png" ContentType="image/png"/>
  <Override PartName="/ppt/media/image32.png" ContentType="image/png"/>
  <Override PartName="/ppt/media/image23.png" ContentType="image/png"/>
  <Override PartName="/ppt/media/image40.png" ContentType="image/png"/>
  <Override PartName="/ppt/media/image14.png" ContentType="image/png"/>
  <Override PartName="/ppt/media/image1.jpeg" ContentType="image/jpeg"/>
  <Override PartName="/ppt/media/image21.png" ContentType="image/png"/>
  <Override PartName="/ppt/media/image35.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3.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ustomXml" Target="../customXml/item2.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ustomXml" Target="../customXml/item1.xml"/></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C092431-B257-4856-A2FF-48D2570C14B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685800" y="1143000"/>
            <a:ext cx="5484960" cy="3084840"/>
          </a:xfrm>
          <a:prstGeom prst="rect">
            <a:avLst/>
          </a:prstGeom>
          <a:ln w="0">
            <a:noFill/>
          </a:ln>
        </p:spPr>
      </p:sp>
      <p:sp>
        <p:nvSpPr>
          <p:cNvPr id="23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37" name="PlaceHolder 3"/>
          <p:cNvSpPr>
            <a:spLocks noGrp="1"/>
          </p:cNvSpPr>
          <p:nvPr>
            <p:ph type="sldNum" idx="47"/>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758D7AF-A585-4730-8061-BC0E9B4BC2A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60006E1-1B4A-4EF6-ADC5-E6F0FB30E6E3}"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DC0BD42-0756-41AE-9A06-56060231908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6E33A7D-4B53-4FFF-9B52-16529BF266D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8E20753-9D64-435D-A468-CAB2A9D7A3F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1D47447-A9F9-48EA-B677-79342A29DCA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AAF3D79-965F-4007-8D82-D1ED1AEB41A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2A4B2EB-03AD-4010-9454-0B135D94E53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F2B2431-699D-4C65-BD1D-7985BD9502F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EF0F7DE-034E-44D4-A1B5-6EAD37D826B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16017B7-970E-4C47-9190-7E096C9C8C9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0BF4077-BEEE-4F55-9C07-074D497AFB7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8FFF528-6697-48CF-9E21-4A55D454BA7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0" name="Oval 7"/>
          <p:cNvSpPr/>
          <p:nvPr/>
        </p:nvSpPr>
        <p:spPr>
          <a:xfrm>
            <a:off x="7999560" y="445320"/>
            <a:ext cx="358560" cy="35856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nvGrpSpPr>
          <p:cNvPr id="1" name="Group 8"/>
          <p:cNvGrpSpPr/>
          <p:nvPr/>
        </p:nvGrpSpPr>
        <p:grpSpPr>
          <a:xfrm>
            <a:off x="10835640" y="5500440"/>
            <a:ext cx="826200" cy="827280"/>
            <a:chOff x="10835640" y="5500440"/>
            <a:chExt cx="826200" cy="827280"/>
          </a:xfrm>
        </p:grpSpPr>
        <p:sp>
          <p:nvSpPr>
            <p:cNvPr id="2" name="Freeform: Shape 9"/>
            <p:cNvSpPr/>
            <p:nvPr/>
          </p:nvSpPr>
          <p:spPr>
            <a:xfrm rot="13500000">
              <a:off x="10979280" y="5599440"/>
              <a:ext cx="538560" cy="630000"/>
            </a:xfrm>
            <a:custGeom>
              <a:avLst/>
              <a:gdLst>
                <a:gd name="textAreaLeft" fmla="*/ 0 w 538560"/>
                <a:gd name="textAreaRight" fmla="*/ 540000 w 538560"/>
                <a:gd name="textAreaTop" fmla="*/ 0 h 630000"/>
                <a:gd name="textAreaBottom" fmla="*/ 631440 h 63000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3" name="Oval 10"/>
            <p:cNvSpPr/>
            <p:nvPr/>
          </p:nvSpPr>
          <p:spPr>
            <a:xfrm rot="18900000">
              <a:off x="11241000" y="5516640"/>
              <a:ext cx="268560" cy="53856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grpSp>
        <p:nvGrpSpPr>
          <p:cNvPr id="42" name="Group 42"/>
          <p:cNvGrpSpPr/>
          <p:nvPr/>
        </p:nvGrpSpPr>
        <p:grpSpPr>
          <a:xfrm>
            <a:off x="11029680" y="-213120"/>
            <a:ext cx="1706040" cy="1704240"/>
            <a:chOff x="11029680" y="-213120"/>
            <a:chExt cx="1706040" cy="1704240"/>
          </a:xfrm>
        </p:grpSpPr>
        <p:sp>
          <p:nvSpPr>
            <p:cNvPr id="43" name="Freeform: Shape 43"/>
            <p:cNvSpPr/>
            <p:nvPr/>
          </p:nvSpPr>
          <p:spPr>
            <a:xfrm rot="18900000">
              <a:off x="11160360" y="125280"/>
              <a:ext cx="1340280" cy="925560"/>
            </a:xfrm>
            <a:custGeom>
              <a:avLst/>
              <a:gdLst>
                <a:gd name="textAreaLeft" fmla="*/ 0 w 1340280"/>
                <a:gd name="textAreaRight" fmla="*/ 1341720 w 1340280"/>
                <a:gd name="textAreaTop" fmla="*/ 0 h 925560"/>
                <a:gd name="textAreaBottom" fmla="*/ 927000 h 925560"/>
              </a:gdLst>
              <a:ahLst/>
              <a:rect l="textAreaLeft" t="textAreaTop" r="textAreaRight" b="textAreaBottom"/>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r="54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sp>
          <p:nvSpPr>
            <p:cNvPr id="44" name="Oval 44"/>
            <p:cNvSpPr/>
            <p:nvPr/>
          </p:nvSpPr>
          <p:spPr>
            <a:xfrm rot="2700000">
              <a:off x="11798280" y="992880"/>
              <a:ext cx="105480" cy="46512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5" name="Freeform: Shape 45"/>
            <p:cNvSpPr/>
            <p:nvPr/>
          </p:nvSpPr>
          <p:spPr>
            <a:xfrm rot="18900000">
              <a:off x="11226960" y="129600"/>
              <a:ext cx="1335960" cy="1041480"/>
            </a:xfrm>
            <a:custGeom>
              <a:avLst/>
              <a:gdLst>
                <a:gd name="textAreaLeft" fmla="*/ 0 w 1335960"/>
                <a:gd name="textAreaRight" fmla="*/ 1337400 w 1335960"/>
                <a:gd name="textAreaTop" fmla="*/ 0 h 1041480"/>
                <a:gd name="textAreaBottom" fmla="*/ 1042920 h 1041480"/>
              </a:gdLst>
              <a:ahLst/>
              <a:rect l="textAreaLeft" t="textAreaTop" r="textAreaRight" b="textAreaBottom"/>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grpSp>
      <p:grpSp>
        <p:nvGrpSpPr>
          <p:cNvPr id="46" name="Group 14"/>
          <p:cNvGrpSpPr/>
          <p:nvPr/>
        </p:nvGrpSpPr>
        <p:grpSpPr>
          <a:xfrm>
            <a:off x="577800" y="5512320"/>
            <a:ext cx="827640" cy="826200"/>
            <a:chOff x="577800" y="5512320"/>
            <a:chExt cx="827640" cy="826200"/>
          </a:xfrm>
        </p:grpSpPr>
        <p:sp>
          <p:nvSpPr>
            <p:cNvPr id="47" name="Freeform: Shape 15"/>
            <p:cNvSpPr/>
            <p:nvPr/>
          </p:nvSpPr>
          <p:spPr>
            <a:xfrm rot="8100000">
              <a:off x="722880" y="5610240"/>
              <a:ext cx="538560" cy="630000"/>
            </a:xfrm>
            <a:custGeom>
              <a:avLst/>
              <a:gdLst>
                <a:gd name="textAreaLeft" fmla="*/ 0 w 538560"/>
                <a:gd name="textAreaRight" fmla="*/ 540000 w 538560"/>
                <a:gd name="textAreaTop" fmla="*/ 0 h 630000"/>
                <a:gd name="textAreaBottom" fmla="*/ 631440 h 63000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8" name="Oval 20"/>
            <p:cNvSpPr/>
            <p:nvPr/>
          </p:nvSpPr>
          <p:spPr>
            <a:xfrm rot="13500000">
              <a:off x="729000" y="5529240"/>
              <a:ext cx="268560" cy="53856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9" name="Oval 16"/>
          <p:cNvSpPr/>
          <p:nvPr/>
        </p:nvSpPr>
        <p:spPr>
          <a:xfrm>
            <a:off x="5303880" y="5427360"/>
            <a:ext cx="1078560" cy="1078560"/>
          </a:xfrm>
          <a:prstGeom prst="ellipse">
            <a:avLst/>
          </a:prstGeom>
          <a:gradFill rotWithShape="0">
            <a:gsLst>
              <a:gs pos="0">
                <a:srgbClr val="7771b2"/>
              </a:gs>
              <a:gs pos="100000">
                <a:srgbClr val="1b192e"/>
              </a:gs>
            </a:gsLst>
            <a:lin ang="18900000"/>
          </a:gradFill>
          <a:ln>
            <a:noFill/>
          </a:ln>
          <a:effectLst>
            <a:innerShdw blurRad="254000" dir="2700000" dist="127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50" name="PlaceHolder 1"/>
          <p:cNvSpPr>
            <a:spLocks noGrp="1"/>
          </p:cNvSpPr>
          <p:nvPr>
            <p:ph type="ftr" idx="1"/>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&lt;footer&gt;</a:t>
            </a:r>
            <a:endParaRPr b="0" lang="en-US" sz="1000" spc="-1" strike="noStrike">
              <a:solidFill>
                <a:srgbClr val="ffffff"/>
              </a:solidFill>
              <a:latin typeface="Times New Roman"/>
            </a:endParaRPr>
          </a:p>
        </p:txBody>
      </p:sp>
      <p:sp>
        <p:nvSpPr>
          <p:cNvPr id="51" name="PlaceHolder 2"/>
          <p:cNvSpPr>
            <a:spLocks noGrp="1"/>
          </p:cNvSpPr>
          <p:nvPr>
            <p:ph type="sldNum" idx="2"/>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F106AAA2-87C9-4BF4-ADED-2ED3DD9BC127}"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sp>
        <p:nvSpPr>
          <p:cNvPr id="52" name="PlaceHolder 3"/>
          <p:cNvSpPr>
            <a:spLocks noGrp="1"/>
          </p:cNvSpPr>
          <p:nvPr>
            <p:ph type="dt" idx="3"/>
          </p:nvPr>
        </p:nvSpPr>
        <p:spPr>
          <a:xfrm>
            <a:off x="550800" y="6507360"/>
            <a:ext cx="2627640" cy="152280"/>
          </a:xfrm>
          <a:prstGeom prst="rect">
            <a:avLst/>
          </a:prstGeom>
          <a:noFill/>
          <a:ln w="0">
            <a:noFill/>
          </a:ln>
        </p:spPr>
        <p:txBody>
          <a:bodyPr lIns="0" rIns="0" tIns="0" bIns="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5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999560" y="1051560"/>
            <a:ext cx="3564000" cy="2383560"/>
          </a:xfrm>
          <a:prstGeom prst="rect">
            <a:avLst/>
          </a:prstGeom>
          <a:noFill/>
          <a:ln w="0">
            <a:noFill/>
          </a:ln>
        </p:spPr>
        <p:txBody>
          <a:bodyPr lIns="0" rIns="0" tIns="0" bIns="0" anchor="b">
            <a:normAutofit fontScale="90000"/>
          </a:bodyPr>
          <a:p>
            <a:pPr indent="0">
              <a:lnSpc>
                <a:spcPct val="90000"/>
              </a:lnSpc>
              <a:buNone/>
              <a:tabLst>
                <a:tab algn="l" pos="0"/>
              </a:tabLst>
            </a:pPr>
            <a:r>
              <a:rPr b="0" lang="en-US" sz="4800" spc="-1" strike="noStrike">
                <a:solidFill>
                  <a:srgbClr val="ffffff"/>
                </a:solidFill>
                <a:latin typeface="Walbaum Display"/>
              </a:rPr>
              <a:t>Laboratoare </a:t>
            </a:r>
            <a:br>
              <a:rPr sz="4800"/>
            </a:br>
            <a:r>
              <a:rPr b="0" lang="en-US" sz="4800" spc="-1" strike="noStrike">
                <a:solidFill>
                  <a:srgbClr val="ffffff"/>
                </a:solidFill>
                <a:latin typeface="Walbaum Display"/>
              </a:rPr>
              <a:t>Administarea Retelelor de Calculatoare</a:t>
            </a:r>
            <a:endParaRPr b="0" lang="en-US" sz="4800" spc="-1" strike="noStrike">
              <a:solidFill>
                <a:srgbClr val="ffffff"/>
              </a:solidFill>
              <a:latin typeface="Arial"/>
            </a:endParaRPr>
          </a:p>
        </p:txBody>
      </p:sp>
      <p:pic>
        <p:nvPicPr>
          <p:cNvPr id="98" name="Picture Placeholder 13" descr="Data Points Digital background"/>
          <p:cNvPicPr/>
          <p:nvPr/>
        </p:nvPicPr>
        <p:blipFill>
          <a:blip r:embed="rId1"/>
          <a:stretch/>
        </p:blipFill>
        <p:spPr>
          <a:xfrm>
            <a:off x="0" y="0"/>
            <a:ext cx="7450920" cy="6856560"/>
          </a:xfrm>
          <a:prstGeom prst="rect">
            <a:avLst/>
          </a:prstGeom>
          <a:ln w="0">
            <a:noFill/>
          </a:ln>
        </p:spPr>
      </p:pic>
      <p:sp>
        <p:nvSpPr>
          <p:cNvPr id="99" name="PlaceHolder 2"/>
          <p:cNvSpPr>
            <a:spLocks noGrp="1"/>
          </p:cNvSpPr>
          <p:nvPr>
            <p:ph/>
          </p:nvPr>
        </p:nvSpPr>
        <p:spPr>
          <a:xfrm>
            <a:off x="7999560" y="3568680"/>
            <a:ext cx="3564000" cy="1730520"/>
          </a:xfrm>
          <a:prstGeom prst="rect">
            <a:avLst/>
          </a:prstGeom>
          <a:noFill/>
          <a:ln w="0">
            <a:noFill/>
          </a:ln>
        </p:spPr>
        <p:txBody>
          <a:bodyPr lIns="0" rIns="0" tIns="0" bIns="0" anchor="t">
            <a:normAutofit/>
          </a:bodyPr>
          <a:p>
            <a:pPr marL="228600" indent="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Firewall si Quality of Service</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Tabela de firewall pana acum</a:t>
            </a:r>
            <a:endParaRPr b="0" lang="en-US" sz="4400" spc="-1" strike="noStrike">
              <a:solidFill>
                <a:srgbClr val="ffffff"/>
              </a:solidFill>
              <a:latin typeface="Arial"/>
            </a:endParaRPr>
          </a:p>
        </p:txBody>
      </p:sp>
      <p:sp>
        <p:nvSpPr>
          <p:cNvPr id="155" name="PlaceHolder 2"/>
          <p:cNvSpPr>
            <a:spLocks noGrp="1"/>
          </p:cNvSpPr>
          <p:nvPr>
            <p:ph type="ftr" idx="23"/>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56" name="PlaceHolder 3"/>
          <p:cNvSpPr>
            <a:spLocks noGrp="1"/>
          </p:cNvSpPr>
          <p:nvPr>
            <p:ph type="sldNum" idx="24"/>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FCEC85A8-A2C0-4C37-9FDA-F427B5118B82}" type="slidenum">
              <a:rPr b="0" lang="en-US" sz="1000" spc="-1" strike="noStrike">
                <a:solidFill>
                  <a:srgbClr val="a6a6a6">
                    <a:alpha val="80000"/>
                  </a:srgbClr>
                </a:solidFill>
                <a:latin typeface="Gill Sans MT"/>
              </a:rPr>
              <a:t>9</a:t>
            </a:fld>
            <a:endParaRPr b="0" lang="en-US" sz="1000" spc="-1" strike="noStrike">
              <a:solidFill>
                <a:srgbClr val="ffffff"/>
              </a:solidFill>
              <a:latin typeface="Times New Roman"/>
            </a:endParaRPr>
          </a:p>
        </p:txBody>
      </p:sp>
      <p:pic>
        <p:nvPicPr>
          <p:cNvPr id="157" name="" descr=""/>
          <p:cNvPicPr/>
          <p:nvPr/>
        </p:nvPicPr>
        <p:blipFill>
          <a:blip r:embed="rId1"/>
          <a:stretch/>
        </p:blipFill>
        <p:spPr>
          <a:xfrm>
            <a:off x="1706760" y="1250280"/>
            <a:ext cx="8123040" cy="2491560"/>
          </a:xfrm>
          <a:prstGeom prst="rect">
            <a:avLst/>
          </a:prstGeom>
          <a:ln w="0">
            <a:noFill/>
          </a:ln>
        </p:spPr>
      </p:pic>
      <p:pic>
        <p:nvPicPr>
          <p:cNvPr id="158" name="" descr=""/>
          <p:cNvPicPr/>
          <p:nvPr/>
        </p:nvPicPr>
        <p:blipFill>
          <a:blip r:embed="rId2"/>
          <a:stretch/>
        </p:blipFill>
        <p:spPr>
          <a:xfrm>
            <a:off x="1706760" y="3851280"/>
            <a:ext cx="8229600" cy="3006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 de baza QoS</a:t>
            </a:r>
            <a:endParaRPr b="0" lang="en-US" sz="4400" spc="-1" strike="noStrike">
              <a:solidFill>
                <a:srgbClr val="ffffff"/>
              </a:solidFill>
              <a:latin typeface="Arial"/>
            </a:endParaRPr>
          </a:p>
        </p:txBody>
      </p:sp>
      <p:sp>
        <p:nvSpPr>
          <p:cNvPr id="160" name="PlaceHolder 2"/>
          <p:cNvSpPr>
            <a:spLocks noGrp="1"/>
          </p:cNvSpPr>
          <p:nvPr>
            <p:ph/>
          </p:nvPr>
        </p:nvSpPr>
        <p:spPr>
          <a:xfrm>
            <a:off x="550800" y="1371600"/>
            <a:ext cx="5336640" cy="5028840"/>
          </a:xfrm>
          <a:prstGeom prst="rect">
            <a:avLst/>
          </a:prstGeom>
          <a:noFill/>
          <a:ln w="0">
            <a:noFill/>
          </a:ln>
        </p:spPr>
        <p:txBody>
          <a:bodyPr lIns="0" rIns="0" tIns="0" bIns="0" anchor="t">
            <a:normAutofit fontScale="91000"/>
          </a:bodyPr>
          <a:p>
            <a:pPr marL="393120" indent="-2948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Am adaugat in infratructura doi clienti desktop bazati pe Ubuntu pentru care vom face regulie de QoS.</a:t>
            </a:r>
            <a:endParaRPr b="0" lang="en-US" sz="3200" spc="-1" strike="noStrike">
              <a:solidFill>
                <a:srgbClr val="ffffff"/>
              </a:solidFill>
              <a:latin typeface="Arial"/>
            </a:endParaRPr>
          </a:p>
          <a:p>
            <a:pPr marL="393120" indent="-2948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Mikrotik implementeaza un sistem numit Qeues care se ocupa de reguli de latime de banda practic si impreuna cu reguli de mangle vom putea face limitari in functie de servicii sau destinatii.</a:t>
            </a:r>
            <a:endParaRPr b="0" lang="en-US" sz="3200" spc="-1" strike="noStrike">
              <a:solidFill>
                <a:srgbClr val="ffffff"/>
              </a:solidFill>
              <a:latin typeface="Arial"/>
            </a:endParaRPr>
          </a:p>
        </p:txBody>
      </p:sp>
      <p:sp>
        <p:nvSpPr>
          <p:cNvPr id="161" name="PlaceHolder 3"/>
          <p:cNvSpPr>
            <a:spLocks noGrp="1"/>
          </p:cNvSpPr>
          <p:nvPr>
            <p:ph type="ftr" idx="25"/>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62" name="PlaceHolder 4"/>
          <p:cNvSpPr>
            <a:spLocks noGrp="1"/>
          </p:cNvSpPr>
          <p:nvPr>
            <p:ph type="sldNum" idx="26"/>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6E7A76FF-2364-406B-B87F-E39E232F0393}" type="slidenum">
              <a:rPr b="0" lang="en-US" sz="1000" spc="-1" strike="noStrike">
                <a:solidFill>
                  <a:srgbClr val="a6a6a6">
                    <a:alpha val="80000"/>
                  </a:srgbClr>
                </a:solidFill>
                <a:latin typeface="Gill Sans MT"/>
              </a:rPr>
              <a:t>11</a:t>
            </a:fld>
            <a:endParaRPr b="0" lang="en-US" sz="1000" spc="-1" strike="noStrike">
              <a:solidFill>
                <a:srgbClr val="ffffff"/>
              </a:solidFill>
              <a:latin typeface="Times New Roman"/>
            </a:endParaRPr>
          </a:p>
        </p:txBody>
      </p:sp>
      <p:pic>
        <p:nvPicPr>
          <p:cNvPr id="163" name="" descr=""/>
          <p:cNvPicPr/>
          <p:nvPr/>
        </p:nvPicPr>
        <p:blipFill>
          <a:blip r:embed="rId1"/>
          <a:stretch/>
        </p:blipFill>
        <p:spPr>
          <a:xfrm>
            <a:off x="7086600" y="1799280"/>
            <a:ext cx="2989800" cy="3229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 de baza QoS</a:t>
            </a:r>
            <a:endParaRPr b="0" lang="en-US" sz="4400" spc="-1" strike="noStrike">
              <a:solidFill>
                <a:srgbClr val="ffffff"/>
              </a:solidFill>
              <a:latin typeface="Arial"/>
            </a:endParaRPr>
          </a:p>
        </p:txBody>
      </p:sp>
      <p:sp>
        <p:nvSpPr>
          <p:cNvPr id="165" name="PlaceHolder 2"/>
          <p:cNvSpPr>
            <a:spLocks noGrp="1"/>
          </p:cNvSpPr>
          <p:nvPr>
            <p:ph/>
          </p:nvPr>
        </p:nvSpPr>
        <p:spPr>
          <a:xfrm>
            <a:off x="550800" y="1371600"/>
            <a:ext cx="5336640" cy="5028840"/>
          </a:xfrm>
          <a:prstGeom prst="rect">
            <a:avLst/>
          </a:prstGeom>
          <a:noFill/>
          <a:ln w="0">
            <a:noFill/>
          </a:ln>
        </p:spPr>
        <p:txBody>
          <a:bodyPr lIns="0" rIns="0" tIns="0" bIns="0" anchor="t">
            <a:normAutofit fontScale="78000"/>
          </a:bodyPr>
          <a:p>
            <a:pPr marL="336960" indent="-2527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 primul rand mergem in Qeues si adaugam un qeue simplu nou.</a:t>
            </a:r>
            <a:endParaRPr b="0" lang="en-US" sz="3200" spc="-1" strike="noStrike">
              <a:solidFill>
                <a:srgbClr val="ffffff"/>
              </a:solidFill>
              <a:latin typeface="Arial"/>
            </a:endParaRPr>
          </a:p>
          <a:p>
            <a:pPr marL="336960" indent="-2527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La target putem sa punem o clasa, o lista de clase, un ip sau o lista de ip-uri asupta carora sa actioneze regula.</a:t>
            </a:r>
            <a:endParaRPr b="0" lang="en-US" sz="3200" spc="-1" strike="noStrike">
              <a:solidFill>
                <a:srgbClr val="ffffff"/>
              </a:solidFill>
              <a:latin typeface="Arial"/>
            </a:endParaRPr>
          </a:p>
          <a:p>
            <a:pPr marL="336960" indent="-2527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Max Limit este limita superioara aatat pentru download cat si pentru upload pe care vrem sa o setam.</a:t>
            </a:r>
            <a:endParaRPr b="0" lang="en-US" sz="3200" spc="-1" strike="noStrike">
              <a:solidFill>
                <a:srgbClr val="ffffff"/>
              </a:solidFill>
              <a:latin typeface="Arial"/>
            </a:endParaRPr>
          </a:p>
          <a:p>
            <a:pPr marL="336960" indent="-2527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 cazul nostru routerul are o legatura de 100Mb dar vrem sa limitam la 10Mb transfer.</a:t>
            </a:r>
            <a:endParaRPr b="0" lang="en-US" sz="3200" spc="-1" strike="noStrike">
              <a:solidFill>
                <a:srgbClr val="ffffff"/>
              </a:solidFill>
              <a:latin typeface="Arial"/>
            </a:endParaRPr>
          </a:p>
        </p:txBody>
      </p:sp>
      <p:sp>
        <p:nvSpPr>
          <p:cNvPr id="166" name="PlaceHolder 3"/>
          <p:cNvSpPr>
            <a:spLocks noGrp="1"/>
          </p:cNvSpPr>
          <p:nvPr>
            <p:ph type="ftr" idx="27"/>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67" name="PlaceHolder 4"/>
          <p:cNvSpPr>
            <a:spLocks noGrp="1"/>
          </p:cNvSpPr>
          <p:nvPr>
            <p:ph type="sldNum" idx="28"/>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C0D051E4-70D3-4503-BECC-BEF0C7B36746}" type="slidenum">
              <a:rPr b="0" lang="en-US" sz="1000" spc="-1" strike="noStrike">
                <a:solidFill>
                  <a:srgbClr val="a6a6a6">
                    <a:alpha val="80000"/>
                  </a:srgbClr>
                </a:solidFill>
                <a:latin typeface="Gill Sans MT"/>
              </a:rPr>
              <a:t>12</a:t>
            </a:fld>
            <a:endParaRPr b="0" lang="en-US" sz="1000" spc="-1" strike="noStrike">
              <a:solidFill>
                <a:srgbClr val="ffffff"/>
              </a:solidFill>
              <a:latin typeface="Times New Roman"/>
            </a:endParaRPr>
          </a:p>
        </p:txBody>
      </p:sp>
      <p:pic>
        <p:nvPicPr>
          <p:cNvPr id="168" name="" descr=""/>
          <p:cNvPicPr/>
          <p:nvPr/>
        </p:nvPicPr>
        <p:blipFill>
          <a:blip r:embed="rId1"/>
          <a:stretch/>
        </p:blipFill>
        <p:spPr>
          <a:xfrm>
            <a:off x="6172200" y="1342080"/>
            <a:ext cx="2355120" cy="2544120"/>
          </a:xfrm>
          <a:prstGeom prst="rect">
            <a:avLst/>
          </a:prstGeom>
          <a:ln w="0">
            <a:noFill/>
          </a:ln>
        </p:spPr>
      </p:pic>
      <p:pic>
        <p:nvPicPr>
          <p:cNvPr id="169" name="" descr=""/>
          <p:cNvPicPr/>
          <p:nvPr/>
        </p:nvPicPr>
        <p:blipFill>
          <a:blip r:embed="rId2"/>
          <a:stretch/>
        </p:blipFill>
        <p:spPr>
          <a:xfrm>
            <a:off x="8527320" y="1362960"/>
            <a:ext cx="3429000" cy="2066040"/>
          </a:xfrm>
          <a:prstGeom prst="rect">
            <a:avLst/>
          </a:prstGeom>
          <a:ln w="0">
            <a:noFill/>
          </a:ln>
        </p:spPr>
      </p:pic>
      <p:pic>
        <p:nvPicPr>
          <p:cNvPr id="170" name="" descr=""/>
          <p:cNvPicPr/>
          <p:nvPr/>
        </p:nvPicPr>
        <p:blipFill>
          <a:blip r:embed="rId3"/>
          <a:stretch/>
        </p:blipFill>
        <p:spPr>
          <a:xfrm>
            <a:off x="8648280" y="3429000"/>
            <a:ext cx="3543840" cy="1208520"/>
          </a:xfrm>
          <a:prstGeom prst="rect">
            <a:avLst/>
          </a:prstGeom>
          <a:ln w="0">
            <a:noFill/>
          </a:ln>
        </p:spPr>
      </p:pic>
      <p:pic>
        <p:nvPicPr>
          <p:cNvPr id="171" name="" descr=""/>
          <p:cNvPicPr/>
          <p:nvPr/>
        </p:nvPicPr>
        <p:blipFill>
          <a:blip r:embed="rId4"/>
          <a:stretch/>
        </p:blipFill>
        <p:spPr>
          <a:xfrm>
            <a:off x="6857640" y="4996440"/>
            <a:ext cx="5334480" cy="1861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 de baza QoS</a:t>
            </a:r>
            <a:endParaRPr b="0" lang="en-US" sz="4400" spc="-1" strike="noStrike">
              <a:solidFill>
                <a:srgbClr val="ffffff"/>
              </a:solidFill>
              <a:latin typeface="Arial"/>
            </a:endParaRPr>
          </a:p>
        </p:txBody>
      </p:sp>
      <p:sp>
        <p:nvSpPr>
          <p:cNvPr id="173" name="PlaceHolder 2"/>
          <p:cNvSpPr>
            <a:spLocks noGrp="1"/>
          </p:cNvSpPr>
          <p:nvPr>
            <p:ph/>
          </p:nvPr>
        </p:nvSpPr>
        <p:spPr>
          <a:xfrm>
            <a:off x="550800" y="1371600"/>
            <a:ext cx="5336640" cy="502884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 cazul in care vrem sa prioritizam un anumit dispozitiv in retea.</a:t>
            </a:r>
            <a:endParaRPr b="0" lang="en-US" sz="3200" spc="-1" strike="noStrike">
              <a:solidFill>
                <a:srgbClr val="ffffff"/>
              </a:solidFill>
              <a:latin typeface="Arial"/>
            </a:endParaRPr>
          </a:p>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Acum daca vrem sa prioritizam un client din cei doi putem face un qeue pentru fiecare cu un parinte care ar trebuie sa fie de aproape toata lungimea de banda.</a:t>
            </a:r>
            <a:endParaRPr b="0" lang="en-US" sz="3200" spc="-1" strike="noStrike">
              <a:solidFill>
                <a:srgbClr val="ffffff"/>
              </a:solidFill>
              <a:latin typeface="Arial"/>
            </a:endParaRPr>
          </a:p>
        </p:txBody>
      </p:sp>
      <p:sp>
        <p:nvSpPr>
          <p:cNvPr id="174" name="PlaceHolder 3"/>
          <p:cNvSpPr>
            <a:spLocks noGrp="1"/>
          </p:cNvSpPr>
          <p:nvPr>
            <p:ph type="ftr" idx="29"/>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75" name="PlaceHolder 4"/>
          <p:cNvSpPr>
            <a:spLocks noGrp="1"/>
          </p:cNvSpPr>
          <p:nvPr>
            <p:ph type="sldNum" idx="30"/>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FDAB1047-A115-4091-A113-7048DC87C119}" type="slidenum">
              <a:rPr b="0" lang="en-US" sz="1000" spc="-1" strike="noStrike">
                <a:solidFill>
                  <a:srgbClr val="a6a6a6">
                    <a:alpha val="80000"/>
                  </a:srgbClr>
                </a:solidFill>
                <a:latin typeface="Gill Sans MT"/>
              </a:rPr>
              <a:t>13</a:t>
            </a:fld>
            <a:endParaRPr b="0" lang="en-US" sz="1000" spc="-1" strike="noStrike">
              <a:solidFill>
                <a:srgbClr val="ffffff"/>
              </a:solidFill>
              <a:latin typeface="Times New Roman"/>
            </a:endParaRPr>
          </a:p>
        </p:txBody>
      </p:sp>
      <p:pic>
        <p:nvPicPr>
          <p:cNvPr id="176" name="" descr=""/>
          <p:cNvPicPr/>
          <p:nvPr/>
        </p:nvPicPr>
        <p:blipFill>
          <a:blip r:embed="rId1"/>
          <a:stretch/>
        </p:blipFill>
        <p:spPr>
          <a:xfrm>
            <a:off x="6172200" y="1342080"/>
            <a:ext cx="2355120" cy="2544120"/>
          </a:xfrm>
          <a:prstGeom prst="rect">
            <a:avLst/>
          </a:prstGeom>
          <a:ln w="0">
            <a:noFill/>
          </a:ln>
        </p:spPr>
      </p:pic>
      <p:pic>
        <p:nvPicPr>
          <p:cNvPr id="177" name="" descr=""/>
          <p:cNvPicPr/>
          <p:nvPr/>
        </p:nvPicPr>
        <p:blipFill>
          <a:blip r:embed="rId2"/>
          <a:stretch/>
        </p:blipFill>
        <p:spPr>
          <a:xfrm>
            <a:off x="8527320" y="1362960"/>
            <a:ext cx="3429000" cy="2066040"/>
          </a:xfrm>
          <a:prstGeom prst="rect">
            <a:avLst/>
          </a:prstGeom>
          <a:ln w="0">
            <a:noFill/>
          </a:ln>
        </p:spPr>
      </p:pic>
      <p:pic>
        <p:nvPicPr>
          <p:cNvPr id="178" name="" descr=""/>
          <p:cNvPicPr/>
          <p:nvPr/>
        </p:nvPicPr>
        <p:blipFill>
          <a:blip r:embed="rId3"/>
          <a:stretch/>
        </p:blipFill>
        <p:spPr>
          <a:xfrm>
            <a:off x="8648280" y="3429000"/>
            <a:ext cx="3543840" cy="1208520"/>
          </a:xfrm>
          <a:prstGeom prst="rect">
            <a:avLst/>
          </a:prstGeom>
          <a:ln w="0">
            <a:noFill/>
          </a:ln>
        </p:spPr>
      </p:pic>
      <p:pic>
        <p:nvPicPr>
          <p:cNvPr id="179" name="" descr=""/>
          <p:cNvPicPr/>
          <p:nvPr/>
        </p:nvPicPr>
        <p:blipFill>
          <a:blip r:embed="rId4"/>
          <a:stretch/>
        </p:blipFill>
        <p:spPr>
          <a:xfrm>
            <a:off x="6857640" y="4996440"/>
            <a:ext cx="5334480" cy="1861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 de baza QoS</a:t>
            </a:r>
            <a:endParaRPr b="0" lang="en-US" sz="4400" spc="-1" strike="noStrike">
              <a:solidFill>
                <a:srgbClr val="ffffff"/>
              </a:solidFill>
              <a:latin typeface="Arial"/>
            </a:endParaRPr>
          </a:p>
        </p:txBody>
      </p:sp>
      <p:sp>
        <p:nvSpPr>
          <p:cNvPr id="181" name="PlaceHolder 2"/>
          <p:cNvSpPr>
            <a:spLocks noGrp="1"/>
          </p:cNvSpPr>
          <p:nvPr>
            <p:ph/>
          </p:nvPr>
        </p:nvSpPr>
        <p:spPr>
          <a:xfrm>
            <a:off x="550800" y="1371600"/>
            <a:ext cx="5336640" cy="5028840"/>
          </a:xfrm>
          <a:prstGeom prst="rect">
            <a:avLst/>
          </a:prstGeom>
          <a:noFill/>
          <a:ln w="0">
            <a:noFill/>
          </a:ln>
        </p:spPr>
        <p:txBody>
          <a:bodyPr lIns="0" rIns="0" tIns="0" bIns="0" anchor="t">
            <a:normAutofit fontScale="59000"/>
          </a:bodyPr>
          <a:p>
            <a:pPr marL="254880" indent="-1911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Queue-ul LAN va fi cel parinte la toata reteaua.</a:t>
            </a:r>
            <a:endParaRPr b="0" lang="en-US" sz="3200" spc="-1" strike="noStrike">
              <a:solidFill>
                <a:srgbClr val="ffffff"/>
              </a:solidFill>
              <a:latin typeface="Arial"/>
            </a:endParaRPr>
          </a:p>
          <a:p>
            <a:pPr marL="254880" indent="-1911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Acum adaugam unul pentru desktop1 iar la Advaced punem ca parinte queue-ul LAN.</a:t>
            </a:r>
            <a:endParaRPr b="0" lang="en-US" sz="3200" spc="-1" strike="noStrike">
              <a:solidFill>
                <a:srgbClr val="ffffff"/>
              </a:solidFill>
              <a:latin typeface="Arial"/>
            </a:endParaRPr>
          </a:p>
          <a:p>
            <a:pPr marL="254880" indent="-1911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Repetam acelasi pas si pentru desktop2.</a:t>
            </a:r>
            <a:endParaRPr b="0" lang="en-US" sz="3200" spc="-1" strike="noStrike">
              <a:solidFill>
                <a:srgbClr val="ffffff"/>
              </a:solidFill>
              <a:latin typeface="Arial"/>
            </a:endParaRPr>
          </a:p>
          <a:p>
            <a:pPr marL="254880" indent="-1911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 situatia actuala latimea de banda va fi impartita egal intre cele doua dekstopuri dar vrem ca desktop2 sa aibe prioritate si o latime garantata de 80M.</a:t>
            </a:r>
            <a:endParaRPr b="0" lang="en-US" sz="3200" spc="-1" strike="noStrike">
              <a:solidFill>
                <a:srgbClr val="ffffff"/>
              </a:solidFill>
              <a:latin typeface="Arial"/>
            </a:endParaRPr>
          </a:p>
          <a:p>
            <a:pPr marL="254880" indent="-1911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 Advanced setam Limit At 80M si punem Priority 1</a:t>
            </a:r>
            <a:endParaRPr b="0" lang="en-US" sz="3200" spc="-1" strike="noStrike">
              <a:solidFill>
                <a:srgbClr val="ffffff"/>
              </a:solidFill>
              <a:latin typeface="Arial"/>
            </a:endParaRPr>
          </a:p>
          <a:p>
            <a:pPr marL="254880" indent="-1911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Pentru o acuratete mai mare setam si Qeue Type ca pcq.</a:t>
            </a:r>
            <a:endParaRPr b="0" lang="en-US" sz="3200" spc="-1" strike="noStrike">
              <a:solidFill>
                <a:srgbClr val="ffffff"/>
              </a:solidFill>
              <a:latin typeface="Arial"/>
            </a:endParaRPr>
          </a:p>
          <a:p>
            <a:pPr marL="254880" indent="-1911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Pentru a optimiza restrictiile putem sa setam si clientului desktop1 o limita de 10-20M si o prioritate mai mare 2-8.</a:t>
            </a:r>
            <a:endParaRPr b="0" lang="en-US" sz="3200" spc="-1" strike="noStrike">
              <a:solidFill>
                <a:srgbClr val="ffffff"/>
              </a:solidFill>
              <a:latin typeface="Arial"/>
            </a:endParaRPr>
          </a:p>
        </p:txBody>
      </p:sp>
      <p:sp>
        <p:nvSpPr>
          <p:cNvPr id="182" name="PlaceHolder 3"/>
          <p:cNvSpPr>
            <a:spLocks noGrp="1"/>
          </p:cNvSpPr>
          <p:nvPr>
            <p:ph type="ftr" idx="31"/>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83" name="PlaceHolder 4"/>
          <p:cNvSpPr>
            <a:spLocks noGrp="1"/>
          </p:cNvSpPr>
          <p:nvPr>
            <p:ph type="sldNum" idx="32"/>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FCC988CF-0A1F-4DF6-81A2-54B970060620}" type="slidenum">
              <a:rPr b="0" lang="en-US" sz="1000" spc="-1" strike="noStrike">
                <a:solidFill>
                  <a:srgbClr val="a6a6a6">
                    <a:alpha val="80000"/>
                  </a:srgbClr>
                </a:solidFill>
                <a:latin typeface="Gill Sans MT"/>
              </a:rPr>
              <a:t>14</a:t>
            </a:fld>
            <a:endParaRPr b="0" lang="en-US" sz="1000" spc="-1" strike="noStrike">
              <a:solidFill>
                <a:srgbClr val="ffffff"/>
              </a:solidFill>
              <a:latin typeface="Times New Roman"/>
            </a:endParaRPr>
          </a:p>
        </p:txBody>
      </p:sp>
      <p:pic>
        <p:nvPicPr>
          <p:cNvPr id="184" name="" descr=""/>
          <p:cNvPicPr/>
          <p:nvPr/>
        </p:nvPicPr>
        <p:blipFill>
          <a:blip r:embed="rId1"/>
          <a:stretch/>
        </p:blipFill>
        <p:spPr>
          <a:xfrm>
            <a:off x="6629400" y="685800"/>
            <a:ext cx="2353320" cy="1307520"/>
          </a:xfrm>
          <a:prstGeom prst="rect">
            <a:avLst/>
          </a:prstGeom>
          <a:ln w="0">
            <a:noFill/>
          </a:ln>
        </p:spPr>
      </p:pic>
      <p:pic>
        <p:nvPicPr>
          <p:cNvPr id="185" name="" descr=""/>
          <p:cNvPicPr/>
          <p:nvPr/>
        </p:nvPicPr>
        <p:blipFill>
          <a:blip r:embed="rId2"/>
          <a:stretch/>
        </p:blipFill>
        <p:spPr>
          <a:xfrm>
            <a:off x="6629400" y="2057400"/>
            <a:ext cx="2286000" cy="1263240"/>
          </a:xfrm>
          <a:prstGeom prst="rect">
            <a:avLst/>
          </a:prstGeom>
          <a:ln w="0">
            <a:noFill/>
          </a:ln>
        </p:spPr>
      </p:pic>
      <p:pic>
        <p:nvPicPr>
          <p:cNvPr id="186" name="" descr=""/>
          <p:cNvPicPr/>
          <p:nvPr/>
        </p:nvPicPr>
        <p:blipFill>
          <a:blip r:embed="rId3"/>
          <a:stretch/>
        </p:blipFill>
        <p:spPr>
          <a:xfrm>
            <a:off x="9081360" y="2057400"/>
            <a:ext cx="2348640" cy="1293480"/>
          </a:xfrm>
          <a:prstGeom prst="rect">
            <a:avLst/>
          </a:prstGeom>
          <a:ln w="0">
            <a:noFill/>
          </a:ln>
        </p:spPr>
      </p:pic>
      <p:pic>
        <p:nvPicPr>
          <p:cNvPr id="187" name="" descr=""/>
          <p:cNvPicPr/>
          <p:nvPr/>
        </p:nvPicPr>
        <p:blipFill>
          <a:blip r:embed="rId4"/>
          <a:stretch/>
        </p:blipFill>
        <p:spPr>
          <a:xfrm>
            <a:off x="6629400" y="3429000"/>
            <a:ext cx="2286000" cy="1270080"/>
          </a:xfrm>
          <a:prstGeom prst="rect">
            <a:avLst/>
          </a:prstGeom>
          <a:ln w="0">
            <a:noFill/>
          </a:ln>
        </p:spPr>
      </p:pic>
      <p:pic>
        <p:nvPicPr>
          <p:cNvPr id="188" name="" descr=""/>
          <p:cNvPicPr/>
          <p:nvPr/>
        </p:nvPicPr>
        <p:blipFill>
          <a:blip r:embed="rId5"/>
          <a:stretch/>
        </p:blipFill>
        <p:spPr>
          <a:xfrm>
            <a:off x="9109800" y="3429000"/>
            <a:ext cx="2320200" cy="1292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 de baza QoS</a:t>
            </a:r>
            <a:endParaRPr b="0" lang="en-US" sz="4400" spc="-1" strike="noStrike">
              <a:solidFill>
                <a:srgbClr val="ffffff"/>
              </a:solidFill>
              <a:latin typeface="Arial"/>
            </a:endParaRPr>
          </a:p>
        </p:txBody>
      </p:sp>
      <p:sp>
        <p:nvSpPr>
          <p:cNvPr id="190" name="PlaceHolder 2"/>
          <p:cNvSpPr>
            <a:spLocks noGrp="1"/>
          </p:cNvSpPr>
          <p:nvPr>
            <p:ph/>
          </p:nvPr>
        </p:nvSpPr>
        <p:spPr>
          <a:xfrm>
            <a:off x="550800" y="1371600"/>
            <a:ext cx="5336640" cy="1755720"/>
          </a:xfrm>
          <a:prstGeom prst="rect">
            <a:avLst/>
          </a:prstGeom>
          <a:noFill/>
          <a:ln w="0">
            <a:noFill/>
          </a:ln>
        </p:spPr>
        <p:txBody>
          <a:bodyPr lIns="0" rIns="0" tIns="0" bIns="0" anchor="t">
            <a:normAutofit fontScale="92000"/>
          </a:bodyPr>
          <a:p>
            <a:pPr marL="397440" indent="-2980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Dupa ce rulam un test putem vedea rezultatele care reflecta restrictiile impuse de noi.</a:t>
            </a:r>
            <a:endParaRPr b="0" lang="en-US" sz="3200" spc="-1" strike="noStrike">
              <a:solidFill>
                <a:srgbClr val="ffffff"/>
              </a:solidFill>
              <a:latin typeface="Arial"/>
            </a:endParaRPr>
          </a:p>
          <a:p>
            <a:pPr marL="397440" indent="0">
              <a:lnSpc>
                <a:spcPct val="100000"/>
              </a:lnSpc>
              <a:spcBef>
                <a:spcPts val="1417"/>
              </a:spcBef>
              <a:buNone/>
            </a:pPr>
            <a:endParaRPr b="0" lang="en-US" sz="3200" spc="-1" strike="noStrike">
              <a:solidFill>
                <a:srgbClr val="ffffff"/>
              </a:solidFill>
              <a:latin typeface="Arial"/>
            </a:endParaRPr>
          </a:p>
        </p:txBody>
      </p:sp>
      <p:sp>
        <p:nvSpPr>
          <p:cNvPr id="191" name="PlaceHolder 3"/>
          <p:cNvSpPr>
            <a:spLocks noGrp="1"/>
          </p:cNvSpPr>
          <p:nvPr>
            <p:ph type="ftr" idx="33"/>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92" name="PlaceHolder 4"/>
          <p:cNvSpPr>
            <a:spLocks noGrp="1"/>
          </p:cNvSpPr>
          <p:nvPr>
            <p:ph type="sldNum" idx="34"/>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3CEAE3CA-C49D-4BCF-AA68-B675A5DAE16F}" type="slidenum">
              <a:rPr b="0" lang="en-US" sz="1000" spc="-1" strike="noStrike">
                <a:solidFill>
                  <a:srgbClr val="a6a6a6">
                    <a:alpha val="80000"/>
                  </a:srgbClr>
                </a:solidFill>
                <a:latin typeface="Gill Sans MT"/>
              </a:rPr>
              <a:t>15</a:t>
            </a:fld>
            <a:endParaRPr b="0" lang="en-US" sz="1000" spc="-1" strike="noStrike">
              <a:solidFill>
                <a:srgbClr val="ffffff"/>
              </a:solidFill>
              <a:latin typeface="Times New Roman"/>
            </a:endParaRPr>
          </a:p>
        </p:txBody>
      </p:sp>
      <p:pic>
        <p:nvPicPr>
          <p:cNvPr id="193" name="" descr=""/>
          <p:cNvPicPr/>
          <p:nvPr/>
        </p:nvPicPr>
        <p:blipFill>
          <a:blip r:embed="rId1"/>
          <a:stretch/>
        </p:blipFill>
        <p:spPr>
          <a:xfrm>
            <a:off x="0" y="3127320"/>
            <a:ext cx="12191760" cy="37306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QoS Avansat</a:t>
            </a:r>
            <a:endParaRPr b="0" lang="en-US" sz="4400" spc="-1" strike="noStrike">
              <a:solidFill>
                <a:srgbClr val="ffffff"/>
              </a:solidFill>
              <a:latin typeface="Arial"/>
            </a:endParaRPr>
          </a:p>
        </p:txBody>
      </p:sp>
      <p:sp>
        <p:nvSpPr>
          <p:cNvPr id="195" name="PlaceHolder 2"/>
          <p:cNvSpPr>
            <a:spLocks noGrp="1"/>
          </p:cNvSpPr>
          <p:nvPr>
            <p:ph/>
          </p:nvPr>
        </p:nvSpPr>
        <p:spPr>
          <a:xfrm>
            <a:off x="550800" y="1371600"/>
            <a:ext cx="5336640" cy="5028840"/>
          </a:xfrm>
          <a:prstGeom prst="rect">
            <a:avLst/>
          </a:prstGeom>
          <a:noFill/>
          <a:ln w="0">
            <a:noFill/>
          </a:ln>
        </p:spPr>
        <p:txBody>
          <a:bodyPr lIns="0" rIns="0" tIns="0" bIns="0" anchor="t">
            <a:normAutofit fontScale="56000"/>
          </a:bodyPr>
          <a:p>
            <a:pPr marL="241920" indent="-1814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Sa zicem ca vrem sa limitam viteza pentru site-urile google.com/ro si youtube.com folosind reguli de filtrare si Layer 7.</a:t>
            </a:r>
            <a:endParaRPr b="0" lang="en-US" sz="3200" spc="-1" strike="noStrike">
              <a:solidFill>
                <a:srgbClr val="ffffff"/>
              </a:solidFill>
              <a:latin typeface="Arial"/>
            </a:endParaRPr>
          </a:p>
          <a:p>
            <a:pPr marL="241920" indent="-1814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 primul rand trebuie sa scoatem o lista dinamica de IP-uri cand utilizatorii acceseaza acele site-uri.</a:t>
            </a:r>
            <a:endParaRPr b="0" lang="en-US" sz="3200" spc="-1" strike="noStrike">
              <a:solidFill>
                <a:srgbClr val="ffffff"/>
              </a:solidFill>
              <a:latin typeface="Arial"/>
            </a:endParaRPr>
          </a:p>
          <a:p>
            <a:pPr marL="241920" indent="-1814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Mergem in IP→Firewall→Layer7 Protocols unde vom face doua regex-uri.</a:t>
            </a:r>
            <a:endParaRPr b="0" lang="en-US" sz="3200" spc="-1" strike="noStrike">
              <a:solidFill>
                <a:srgbClr val="ffffff"/>
              </a:solidFill>
              <a:latin typeface="Arial"/>
            </a:endParaRPr>
          </a:p>
          <a:p>
            <a:pPr marL="241920" indent="-1814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Dupa care facem o regula de Mangle in care extragem ip-urile din conexiuni.</a:t>
            </a:r>
            <a:endParaRPr b="0" lang="en-US" sz="3200" spc="-1" strike="noStrike">
              <a:solidFill>
                <a:srgbClr val="ffffff"/>
              </a:solidFill>
              <a:latin typeface="Arial"/>
            </a:endParaRPr>
          </a:p>
          <a:p>
            <a:pPr marL="241920" indent="-1814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Regula va fi pe prerouting si facem o lista de exceptii a elmina false posivive.</a:t>
            </a:r>
            <a:endParaRPr b="0" lang="en-US" sz="3200" spc="-1" strike="noStrike">
              <a:solidFill>
                <a:srgbClr val="ffffff"/>
              </a:solidFill>
              <a:latin typeface="Arial"/>
            </a:endParaRPr>
          </a:p>
          <a:p>
            <a:pPr marL="241920" indent="-1814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 Advanced selectam unul din regex-uri in Layer7 Protocol.</a:t>
            </a:r>
            <a:endParaRPr b="0" lang="en-US" sz="3200" spc="-1" strike="noStrike">
              <a:solidFill>
                <a:srgbClr val="ffffff"/>
              </a:solidFill>
              <a:latin typeface="Arial"/>
            </a:endParaRPr>
          </a:p>
          <a:p>
            <a:pPr marL="241920" indent="-1814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      </a:t>
            </a:r>
            <a:r>
              <a:rPr b="0" lang="en-US" sz="3200" spc="-1" strike="noStrike">
                <a:solidFill>
                  <a:srgbClr val="ffffff"/>
                </a:solidFill>
                <a:latin typeface="Arial"/>
              </a:rPr>
              <a:t>Iar la Action setam add dst to address list si dam un nume listei (“limit” in cazul meu), mai putem seta si un timeout pentru a regenera lista.</a:t>
            </a:r>
            <a:endParaRPr b="0" lang="en-US" sz="3200" spc="-1" strike="noStrike">
              <a:solidFill>
                <a:srgbClr val="ffffff"/>
              </a:solidFill>
              <a:latin typeface="Arial"/>
            </a:endParaRPr>
          </a:p>
          <a:p>
            <a:pPr marL="241920" indent="0">
              <a:lnSpc>
                <a:spcPct val="100000"/>
              </a:lnSpc>
              <a:spcBef>
                <a:spcPts val="1417"/>
              </a:spcBef>
              <a:buNone/>
            </a:pPr>
            <a:endParaRPr b="0" lang="en-US" sz="3200" spc="-1" strike="noStrike">
              <a:solidFill>
                <a:srgbClr val="ffffff"/>
              </a:solidFill>
              <a:latin typeface="Arial"/>
            </a:endParaRPr>
          </a:p>
          <a:p>
            <a:pPr marL="241920" indent="0">
              <a:lnSpc>
                <a:spcPct val="100000"/>
              </a:lnSpc>
              <a:spcBef>
                <a:spcPts val="1417"/>
              </a:spcBef>
              <a:buNone/>
            </a:pPr>
            <a:endParaRPr b="0" lang="en-US" sz="3200" spc="-1" strike="noStrike">
              <a:solidFill>
                <a:srgbClr val="ffffff"/>
              </a:solidFill>
              <a:latin typeface="Arial"/>
            </a:endParaRPr>
          </a:p>
        </p:txBody>
      </p:sp>
      <p:sp>
        <p:nvSpPr>
          <p:cNvPr id="196" name="PlaceHolder 3"/>
          <p:cNvSpPr>
            <a:spLocks noGrp="1"/>
          </p:cNvSpPr>
          <p:nvPr>
            <p:ph type="ftr" idx="35"/>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97" name="PlaceHolder 4"/>
          <p:cNvSpPr>
            <a:spLocks noGrp="1"/>
          </p:cNvSpPr>
          <p:nvPr>
            <p:ph type="sldNum" idx="36"/>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6DA33850-6C9B-44C0-8F1C-95B51FCBDCF8}" type="slidenum">
              <a:rPr b="0" lang="en-US" sz="1000" spc="-1" strike="noStrike">
                <a:solidFill>
                  <a:srgbClr val="a6a6a6">
                    <a:alpha val="80000"/>
                  </a:srgbClr>
                </a:solidFill>
                <a:latin typeface="Gill Sans MT"/>
              </a:rPr>
              <a:t>16</a:t>
            </a:fld>
            <a:endParaRPr b="0" lang="en-US" sz="1000" spc="-1" strike="noStrike">
              <a:solidFill>
                <a:srgbClr val="ffffff"/>
              </a:solidFill>
              <a:latin typeface="Times New Roman"/>
            </a:endParaRPr>
          </a:p>
        </p:txBody>
      </p:sp>
      <p:pic>
        <p:nvPicPr>
          <p:cNvPr id="198" name="" descr=""/>
          <p:cNvPicPr/>
          <p:nvPr/>
        </p:nvPicPr>
        <p:blipFill>
          <a:blip r:embed="rId1"/>
          <a:stretch/>
        </p:blipFill>
        <p:spPr>
          <a:xfrm>
            <a:off x="6700680" y="248400"/>
            <a:ext cx="4043520" cy="1351800"/>
          </a:xfrm>
          <a:prstGeom prst="rect">
            <a:avLst/>
          </a:prstGeom>
          <a:ln w="0">
            <a:noFill/>
          </a:ln>
        </p:spPr>
      </p:pic>
      <p:pic>
        <p:nvPicPr>
          <p:cNvPr id="199" name="" descr=""/>
          <p:cNvPicPr/>
          <p:nvPr/>
        </p:nvPicPr>
        <p:blipFill>
          <a:blip r:embed="rId2"/>
          <a:stretch/>
        </p:blipFill>
        <p:spPr>
          <a:xfrm>
            <a:off x="6443280" y="2971800"/>
            <a:ext cx="1786320" cy="3145680"/>
          </a:xfrm>
          <a:prstGeom prst="rect">
            <a:avLst/>
          </a:prstGeom>
          <a:ln w="0">
            <a:noFill/>
          </a:ln>
        </p:spPr>
      </p:pic>
      <p:pic>
        <p:nvPicPr>
          <p:cNvPr id="200" name="" descr=""/>
          <p:cNvPicPr/>
          <p:nvPr/>
        </p:nvPicPr>
        <p:blipFill>
          <a:blip r:embed="rId3"/>
          <a:stretch/>
        </p:blipFill>
        <p:spPr>
          <a:xfrm>
            <a:off x="8355600" y="2994480"/>
            <a:ext cx="1588680" cy="3177720"/>
          </a:xfrm>
          <a:prstGeom prst="rect">
            <a:avLst/>
          </a:prstGeom>
          <a:ln w="0">
            <a:noFill/>
          </a:ln>
        </p:spPr>
      </p:pic>
      <p:pic>
        <p:nvPicPr>
          <p:cNvPr id="201" name="" descr=""/>
          <p:cNvPicPr/>
          <p:nvPr/>
        </p:nvPicPr>
        <p:blipFill>
          <a:blip r:embed="rId4"/>
          <a:stretch/>
        </p:blipFill>
        <p:spPr>
          <a:xfrm>
            <a:off x="6629400" y="1741680"/>
            <a:ext cx="3903480" cy="1001520"/>
          </a:xfrm>
          <a:prstGeom prst="rect">
            <a:avLst/>
          </a:prstGeom>
          <a:ln w="0">
            <a:noFill/>
          </a:ln>
        </p:spPr>
      </p:pic>
      <p:pic>
        <p:nvPicPr>
          <p:cNvPr id="202" name="" descr=""/>
          <p:cNvPicPr/>
          <p:nvPr/>
        </p:nvPicPr>
        <p:blipFill>
          <a:blip r:embed="rId5"/>
          <a:stretch/>
        </p:blipFill>
        <p:spPr>
          <a:xfrm>
            <a:off x="10058400" y="2994480"/>
            <a:ext cx="2000160" cy="24919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QoS Avansat</a:t>
            </a:r>
            <a:endParaRPr b="0" lang="en-US" sz="4400" spc="-1" strike="noStrike">
              <a:solidFill>
                <a:srgbClr val="ffffff"/>
              </a:solidFill>
              <a:latin typeface="Arial"/>
            </a:endParaRPr>
          </a:p>
        </p:txBody>
      </p:sp>
      <p:sp>
        <p:nvSpPr>
          <p:cNvPr id="204" name="PlaceHolder 2"/>
          <p:cNvSpPr>
            <a:spLocks noGrp="1"/>
          </p:cNvSpPr>
          <p:nvPr>
            <p:ph/>
          </p:nvPr>
        </p:nvSpPr>
        <p:spPr>
          <a:xfrm>
            <a:off x="550800" y="1371600"/>
            <a:ext cx="5336640" cy="5028840"/>
          </a:xfrm>
          <a:prstGeom prst="rect">
            <a:avLst/>
          </a:prstGeom>
          <a:noFill/>
          <a:ln w="0">
            <a:noFill/>
          </a:ln>
        </p:spPr>
        <p:txBody>
          <a:bodyPr lIns="0" rIns="0" tIns="0" bIns="0" anchor="t">
            <a:normAutofit fontScale="97000"/>
          </a:bodyPr>
          <a:p>
            <a:pPr marL="419040" indent="-314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Acum folsind unul din clienti accesam google.ro/com si ne uitem in Address List si vedem o lista de ip-uri adaugate.</a:t>
            </a:r>
            <a:endParaRPr b="0" lang="en-US" sz="3200" spc="-1" strike="noStrike">
              <a:solidFill>
                <a:srgbClr val="ffffff"/>
              </a:solidFill>
              <a:latin typeface="Arial"/>
            </a:endParaRPr>
          </a:p>
          <a:p>
            <a:pPr marL="419040" indent="-314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Cautand clasa pe net putem vedea ca apartine Google LLC.</a:t>
            </a:r>
            <a:endParaRPr b="0" lang="en-US" sz="3200" spc="-1" strike="noStrike">
              <a:solidFill>
                <a:srgbClr val="ffffff"/>
              </a:solidFill>
              <a:latin typeface="Arial"/>
            </a:endParaRPr>
          </a:p>
          <a:p>
            <a:pPr marL="419040" indent="-314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Repetam aceasi regula si pentru youtube.</a:t>
            </a:r>
            <a:endParaRPr b="0" lang="en-US" sz="3200" spc="-1" strike="noStrike">
              <a:solidFill>
                <a:srgbClr val="ffffff"/>
              </a:solidFill>
              <a:latin typeface="Arial"/>
            </a:endParaRPr>
          </a:p>
        </p:txBody>
      </p:sp>
      <p:sp>
        <p:nvSpPr>
          <p:cNvPr id="205" name="PlaceHolder 3"/>
          <p:cNvSpPr>
            <a:spLocks noGrp="1"/>
          </p:cNvSpPr>
          <p:nvPr>
            <p:ph type="ftr" idx="37"/>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206" name="PlaceHolder 4"/>
          <p:cNvSpPr>
            <a:spLocks noGrp="1"/>
          </p:cNvSpPr>
          <p:nvPr>
            <p:ph type="sldNum" idx="38"/>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D282989D-12B5-430E-A1FF-21A1FE163EEC}" type="slidenum">
              <a:rPr b="0" lang="en-US" sz="1000" spc="-1" strike="noStrike">
                <a:solidFill>
                  <a:srgbClr val="a6a6a6">
                    <a:alpha val="80000"/>
                  </a:srgbClr>
                </a:solidFill>
                <a:latin typeface="Gill Sans MT"/>
              </a:rPr>
              <a:t>17</a:t>
            </a:fld>
            <a:endParaRPr b="0" lang="en-US" sz="1000" spc="-1" strike="noStrike">
              <a:solidFill>
                <a:srgbClr val="ffffff"/>
              </a:solidFill>
              <a:latin typeface="Times New Roman"/>
            </a:endParaRPr>
          </a:p>
        </p:txBody>
      </p:sp>
      <p:pic>
        <p:nvPicPr>
          <p:cNvPr id="207" name="" descr=""/>
          <p:cNvPicPr/>
          <p:nvPr/>
        </p:nvPicPr>
        <p:blipFill>
          <a:blip r:embed="rId1"/>
          <a:stretch/>
        </p:blipFill>
        <p:spPr>
          <a:xfrm>
            <a:off x="6400800" y="549360"/>
            <a:ext cx="5542200" cy="1420560"/>
          </a:xfrm>
          <a:prstGeom prst="rect">
            <a:avLst/>
          </a:prstGeom>
          <a:ln w="0">
            <a:noFill/>
          </a:ln>
        </p:spPr>
      </p:pic>
      <p:pic>
        <p:nvPicPr>
          <p:cNvPr id="208" name="" descr=""/>
          <p:cNvPicPr/>
          <p:nvPr/>
        </p:nvPicPr>
        <p:blipFill>
          <a:blip r:embed="rId2"/>
          <a:stretch/>
        </p:blipFill>
        <p:spPr>
          <a:xfrm>
            <a:off x="5883840" y="2057400"/>
            <a:ext cx="6231960" cy="28566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QoS Avansat</a:t>
            </a:r>
            <a:endParaRPr b="0" lang="en-US" sz="4400" spc="-1" strike="noStrike">
              <a:solidFill>
                <a:srgbClr val="ffffff"/>
              </a:solidFill>
              <a:latin typeface="Arial"/>
            </a:endParaRPr>
          </a:p>
        </p:txBody>
      </p:sp>
      <p:sp>
        <p:nvSpPr>
          <p:cNvPr id="210" name="PlaceHolder 2"/>
          <p:cNvSpPr>
            <a:spLocks noGrp="1"/>
          </p:cNvSpPr>
          <p:nvPr>
            <p:ph/>
          </p:nvPr>
        </p:nvSpPr>
        <p:spPr>
          <a:xfrm>
            <a:off x="550800" y="1371600"/>
            <a:ext cx="5336640" cy="5028840"/>
          </a:xfrm>
          <a:prstGeom prst="rect">
            <a:avLst/>
          </a:prstGeom>
          <a:noFill/>
          <a:ln w="0">
            <a:noFill/>
          </a:ln>
        </p:spPr>
        <p:txBody>
          <a:bodyPr lIns="0" rIns="0" tIns="0" bIns="0" anchor="t">
            <a:normAutofit fontScale="90000"/>
          </a:bodyPr>
          <a:p>
            <a:pPr marL="388800" indent="-2916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Si acum trebuie sa marcam pachetele care apartin listei facute de noi.</a:t>
            </a:r>
            <a:endParaRPr b="0" lang="en-US" sz="3200" spc="-1" strike="noStrike">
              <a:solidFill>
                <a:srgbClr val="ffffff"/>
              </a:solidFill>
              <a:latin typeface="Arial"/>
            </a:endParaRPr>
          </a:p>
          <a:p>
            <a:pPr marL="388800" indent="-2916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Facem o regula noua de mangle la Dst. Address List punem lista dinamica (cazul meu “limit”)</a:t>
            </a:r>
            <a:endParaRPr b="0" lang="en-US" sz="3200" spc="-1" strike="noStrike">
              <a:solidFill>
                <a:srgbClr val="ffffff"/>
              </a:solidFill>
              <a:latin typeface="Arial"/>
            </a:endParaRPr>
          </a:p>
          <a:p>
            <a:pPr marL="388800" indent="-2916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 Action setam “mark packet” si la New Packet Mark setam un nume (In cazul meu mark_limit).</a:t>
            </a:r>
            <a:endParaRPr b="0" lang="en-US" sz="3200" spc="-1" strike="noStrike">
              <a:solidFill>
                <a:srgbClr val="ffffff"/>
              </a:solidFill>
              <a:latin typeface="Arial"/>
            </a:endParaRPr>
          </a:p>
        </p:txBody>
      </p:sp>
      <p:sp>
        <p:nvSpPr>
          <p:cNvPr id="211" name="PlaceHolder 3"/>
          <p:cNvSpPr>
            <a:spLocks noGrp="1"/>
          </p:cNvSpPr>
          <p:nvPr>
            <p:ph type="ftr" idx="39"/>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212" name="PlaceHolder 4"/>
          <p:cNvSpPr>
            <a:spLocks noGrp="1"/>
          </p:cNvSpPr>
          <p:nvPr>
            <p:ph type="sldNum" idx="40"/>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736C0B7F-0674-4AF0-BCAF-0C68B52EE8F2}" type="slidenum">
              <a:rPr b="0" lang="en-US" sz="1000" spc="-1" strike="noStrike">
                <a:solidFill>
                  <a:srgbClr val="a6a6a6">
                    <a:alpha val="80000"/>
                  </a:srgbClr>
                </a:solidFill>
                <a:latin typeface="Gill Sans MT"/>
              </a:rPr>
              <a:t>18</a:t>
            </a:fld>
            <a:endParaRPr b="0" lang="en-US" sz="1000" spc="-1" strike="noStrike">
              <a:solidFill>
                <a:srgbClr val="ffffff"/>
              </a:solidFill>
              <a:latin typeface="Times New Roman"/>
            </a:endParaRPr>
          </a:p>
        </p:txBody>
      </p:sp>
      <p:pic>
        <p:nvPicPr>
          <p:cNvPr id="213" name="" descr=""/>
          <p:cNvPicPr/>
          <p:nvPr/>
        </p:nvPicPr>
        <p:blipFill>
          <a:blip r:embed="rId1"/>
          <a:stretch/>
        </p:blipFill>
        <p:spPr>
          <a:xfrm>
            <a:off x="6400800" y="306000"/>
            <a:ext cx="2405520" cy="4494600"/>
          </a:xfrm>
          <a:prstGeom prst="rect">
            <a:avLst/>
          </a:prstGeom>
          <a:ln w="0">
            <a:noFill/>
          </a:ln>
        </p:spPr>
      </p:pic>
      <p:pic>
        <p:nvPicPr>
          <p:cNvPr id="214" name="" descr=""/>
          <p:cNvPicPr/>
          <p:nvPr/>
        </p:nvPicPr>
        <p:blipFill>
          <a:blip r:embed="rId2"/>
          <a:stretch/>
        </p:blipFill>
        <p:spPr>
          <a:xfrm>
            <a:off x="8973360" y="353520"/>
            <a:ext cx="2159640" cy="2618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QoS Avansat</a:t>
            </a:r>
            <a:endParaRPr b="0" lang="en-US" sz="4400" spc="-1" strike="noStrike">
              <a:solidFill>
                <a:srgbClr val="ffffff"/>
              </a:solidFill>
              <a:latin typeface="Arial"/>
            </a:endParaRPr>
          </a:p>
        </p:txBody>
      </p:sp>
      <p:sp>
        <p:nvSpPr>
          <p:cNvPr id="216" name="PlaceHolder 2"/>
          <p:cNvSpPr>
            <a:spLocks noGrp="1"/>
          </p:cNvSpPr>
          <p:nvPr>
            <p:ph/>
          </p:nvPr>
        </p:nvSpPr>
        <p:spPr>
          <a:xfrm>
            <a:off x="550800" y="1371600"/>
            <a:ext cx="5336640" cy="502884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Acum putem face un qeue activa pe retea punem limita de 1k pentru teste sa vedem ca se incarca greu.</a:t>
            </a:r>
            <a:endParaRPr b="0" lang="en-US" sz="3200" spc="-1" strike="noStrike">
              <a:solidFill>
                <a:srgbClr val="ffffff"/>
              </a:solidFill>
              <a:latin typeface="Arial"/>
            </a:endParaRPr>
          </a:p>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La advanced punem Packet Marks mark_limit  si Parent LAN.</a:t>
            </a:r>
            <a:endParaRPr b="0" lang="en-US" sz="3200" spc="-1" strike="noStrike">
              <a:solidFill>
                <a:srgbClr val="ffffff"/>
              </a:solidFill>
              <a:latin typeface="Arial"/>
            </a:endParaRPr>
          </a:p>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Dupa care mutam cei doi copii sub aceasta regula. </a:t>
            </a:r>
            <a:endParaRPr b="0" lang="en-US" sz="3200" spc="-1" strike="noStrike">
              <a:solidFill>
                <a:srgbClr val="ffffff"/>
              </a:solidFill>
              <a:latin typeface="Arial"/>
            </a:endParaRPr>
          </a:p>
        </p:txBody>
      </p:sp>
      <p:sp>
        <p:nvSpPr>
          <p:cNvPr id="217" name="PlaceHolder 3"/>
          <p:cNvSpPr>
            <a:spLocks noGrp="1"/>
          </p:cNvSpPr>
          <p:nvPr>
            <p:ph type="ftr" idx="41"/>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218" name="PlaceHolder 4"/>
          <p:cNvSpPr>
            <a:spLocks noGrp="1"/>
          </p:cNvSpPr>
          <p:nvPr>
            <p:ph type="sldNum" idx="42"/>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5B29F184-A854-4ED2-82FF-7A68EEA47C49}" type="slidenum">
              <a:rPr b="0" lang="en-US" sz="1000" spc="-1" strike="noStrike">
                <a:solidFill>
                  <a:srgbClr val="a6a6a6">
                    <a:alpha val="80000"/>
                  </a:srgbClr>
                </a:solidFill>
                <a:latin typeface="Gill Sans MT"/>
              </a:rPr>
              <a:t>19</a:t>
            </a:fld>
            <a:endParaRPr b="0" lang="en-US" sz="1000" spc="-1" strike="noStrike">
              <a:solidFill>
                <a:srgbClr val="ffffff"/>
              </a:solidFill>
              <a:latin typeface="Times New Roman"/>
            </a:endParaRPr>
          </a:p>
        </p:txBody>
      </p:sp>
      <p:pic>
        <p:nvPicPr>
          <p:cNvPr id="219" name="" descr=""/>
          <p:cNvPicPr/>
          <p:nvPr/>
        </p:nvPicPr>
        <p:blipFill>
          <a:blip r:embed="rId1"/>
          <a:stretch/>
        </p:blipFill>
        <p:spPr>
          <a:xfrm>
            <a:off x="6400800" y="306000"/>
            <a:ext cx="2405520" cy="4494600"/>
          </a:xfrm>
          <a:prstGeom prst="rect">
            <a:avLst/>
          </a:prstGeom>
          <a:ln w="0">
            <a:noFill/>
          </a:ln>
        </p:spPr>
      </p:pic>
      <p:pic>
        <p:nvPicPr>
          <p:cNvPr id="220" name="" descr=""/>
          <p:cNvPicPr/>
          <p:nvPr/>
        </p:nvPicPr>
        <p:blipFill>
          <a:blip r:embed="rId2"/>
          <a:stretch/>
        </p:blipFill>
        <p:spPr>
          <a:xfrm>
            <a:off x="8973360" y="353520"/>
            <a:ext cx="2159640" cy="2618280"/>
          </a:xfrm>
          <a:prstGeom prst="rect">
            <a:avLst/>
          </a:prstGeom>
          <a:ln w="0">
            <a:noFill/>
          </a:ln>
        </p:spPr>
      </p:pic>
      <p:pic>
        <p:nvPicPr>
          <p:cNvPr id="221" name="" descr=""/>
          <p:cNvPicPr/>
          <p:nvPr/>
        </p:nvPicPr>
        <p:blipFill>
          <a:blip r:embed="rId3"/>
          <a:stretch/>
        </p:blipFill>
        <p:spPr>
          <a:xfrm>
            <a:off x="5654160" y="4800600"/>
            <a:ext cx="3261240" cy="1799640"/>
          </a:xfrm>
          <a:prstGeom prst="rect">
            <a:avLst/>
          </a:prstGeom>
          <a:ln w="0">
            <a:noFill/>
          </a:ln>
        </p:spPr>
      </p:pic>
      <p:pic>
        <p:nvPicPr>
          <p:cNvPr id="222" name="" descr=""/>
          <p:cNvPicPr/>
          <p:nvPr/>
        </p:nvPicPr>
        <p:blipFill>
          <a:blip r:embed="rId4"/>
          <a:stretch/>
        </p:blipFill>
        <p:spPr>
          <a:xfrm>
            <a:off x="8915400" y="4800600"/>
            <a:ext cx="3036600" cy="16754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Port forwarding pe un IP dedicat</a:t>
            </a:r>
            <a:endParaRPr b="0" lang="en-US" sz="4400" spc="-1" strike="noStrike">
              <a:solidFill>
                <a:srgbClr val="ffffff"/>
              </a:solidFill>
              <a:latin typeface="Arial"/>
            </a:endParaRPr>
          </a:p>
        </p:txBody>
      </p:sp>
      <p:sp>
        <p:nvSpPr>
          <p:cNvPr id="101" name="PlaceHolder 2"/>
          <p:cNvSpPr>
            <a:spLocks noGrp="1"/>
          </p:cNvSpPr>
          <p:nvPr>
            <p:ph/>
          </p:nvPr>
        </p:nvSpPr>
        <p:spPr>
          <a:xfrm>
            <a:off x="560160" y="1371600"/>
            <a:ext cx="5611680" cy="4799520"/>
          </a:xfrm>
          <a:prstGeom prst="rect">
            <a:avLst/>
          </a:prstGeom>
          <a:noFill/>
          <a:ln w="0">
            <a:noFill/>
          </a:ln>
        </p:spPr>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Incepem de la un scenariu in care avem un server web si routerul este conectat la reteaua 192.168.122.0/24 cu ip-ul lui 192.168.122.60</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Reteaua interna este 10.10.10.0/24 iar serverul web are adresa 10.10.10.254 </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Vrem sa ii asignam serverului adresa 192.168.122.61 pentru portul web(80).</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Incepem prin a ii asigna routerului adresa .61 pe portul 80.</a:t>
            </a:r>
            <a:endParaRPr b="0" lang="en-US" sz="1800" spc="-1" strike="noStrike">
              <a:solidFill>
                <a:srgbClr val="ffffff"/>
              </a:solidFill>
              <a:latin typeface="Arial"/>
            </a:endParaRPr>
          </a:p>
          <a:p>
            <a:pPr marL="246600" indent="0">
              <a:lnSpc>
                <a:spcPct val="110000"/>
              </a:lnSpc>
              <a:spcBef>
                <a:spcPts val="1001"/>
              </a:spcBef>
              <a:spcAft>
                <a:spcPts val="799"/>
              </a:spcAft>
              <a:buNone/>
              <a:tabLst>
                <a:tab algn="l" pos="0"/>
              </a:tabLst>
            </a:pPr>
            <a:endParaRPr b="0" lang="en-US" sz="1800" spc="-1" strike="noStrike">
              <a:solidFill>
                <a:srgbClr val="ffffff"/>
              </a:solidFill>
              <a:latin typeface="Arial"/>
            </a:endParaRPr>
          </a:p>
        </p:txBody>
      </p:sp>
      <p:sp>
        <p:nvSpPr>
          <p:cNvPr id="102" name="PlaceHolder 3"/>
          <p:cNvSpPr>
            <a:spLocks noGrp="1"/>
          </p:cNvSpPr>
          <p:nvPr>
            <p:ph type="ftr" idx="7"/>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03" name="PlaceHolder 4"/>
          <p:cNvSpPr>
            <a:spLocks noGrp="1"/>
          </p:cNvSpPr>
          <p:nvPr>
            <p:ph type="sldNum" idx="8"/>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DE95C33F-586F-4C12-8B1E-28325560649C}" type="slidenum">
              <a:rPr b="0" lang="en-US" sz="1000" spc="-1" strike="noStrike">
                <a:solidFill>
                  <a:srgbClr val="a6a6a6">
                    <a:alpha val="80000"/>
                  </a:srgbClr>
                </a:solidFill>
                <a:latin typeface="Gill Sans MT"/>
              </a:rPr>
              <a:t>2</a:t>
            </a:fld>
            <a:endParaRPr b="0" lang="en-US" sz="1000" spc="-1" strike="noStrike">
              <a:solidFill>
                <a:srgbClr val="ffffff"/>
              </a:solidFill>
              <a:latin typeface="Times New Roman"/>
            </a:endParaRPr>
          </a:p>
        </p:txBody>
      </p:sp>
      <p:pic>
        <p:nvPicPr>
          <p:cNvPr id="104" name="" descr=""/>
          <p:cNvPicPr/>
          <p:nvPr/>
        </p:nvPicPr>
        <p:blipFill>
          <a:blip r:embed="rId1"/>
          <a:stretch/>
        </p:blipFill>
        <p:spPr>
          <a:xfrm>
            <a:off x="11051280" y="1765080"/>
            <a:ext cx="1140480" cy="2806560"/>
          </a:xfrm>
          <a:prstGeom prst="rect">
            <a:avLst/>
          </a:prstGeom>
          <a:ln w="0">
            <a:noFill/>
          </a:ln>
        </p:spPr>
      </p:pic>
      <p:pic>
        <p:nvPicPr>
          <p:cNvPr id="105" name="" descr=""/>
          <p:cNvPicPr/>
          <p:nvPr/>
        </p:nvPicPr>
        <p:blipFill>
          <a:blip r:embed="rId2"/>
          <a:stretch/>
        </p:blipFill>
        <p:spPr>
          <a:xfrm>
            <a:off x="7315200" y="2743200"/>
            <a:ext cx="3437280" cy="9442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QoS Avansat</a:t>
            </a:r>
            <a:endParaRPr b="0" lang="en-US" sz="4400" spc="-1" strike="noStrike">
              <a:solidFill>
                <a:srgbClr val="ffffff"/>
              </a:solidFill>
              <a:latin typeface="Arial"/>
            </a:endParaRPr>
          </a:p>
        </p:txBody>
      </p:sp>
      <p:sp>
        <p:nvSpPr>
          <p:cNvPr id="224" name="PlaceHolder 2"/>
          <p:cNvSpPr>
            <a:spLocks noGrp="1"/>
          </p:cNvSpPr>
          <p:nvPr>
            <p:ph/>
          </p:nvPr>
        </p:nvSpPr>
        <p:spPr>
          <a:xfrm>
            <a:off x="550800" y="1371600"/>
            <a:ext cx="5336640" cy="502884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Avand urmatoarea structura:</a:t>
            </a:r>
            <a:endParaRPr b="0" lang="en-US" sz="3200" spc="-1" strike="noStrike">
              <a:solidFill>
                <a:srgbClr val="ffffff"/>
              </a:solidFill>
              <a:latin typeface="Arial"/>
            </a:endParaRPr>
          </a:p>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Si vedem ca la simpla acccesare a site-ului google sau youtube qeue-ul devine rosu insemnand ca a atins limita impusa de noi.</a:t>
            </a:r>
            <a:endParaRPr b="0" lang="en-US" sz="3200" spc="-1" strike="noStrike">
              <a:solidFill>
                <a:srgbClr val="ffffff"/>
              </a:solidFill>
              <a:latin typeface="Arial"/>
            </a:endParaRPr>
          </a:p>
        </p:txBody>
      </p:sp>
      <p:sp>
        <p:nvSpPr>
          <p:cNvPr id="225" name="PlaceHolder 3"/>
          <p:cNvSpPr>
            <a:spLocks noGrp="1"/>
          </p:cNvSpPr>
          <p:nvPr>
            <p:ph type="ftr" idx="43"/>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226" name="PlaceHolder 4"/>
          <p:cNvSpPr>
            <a:spLocks noGrp="1"/>
          </p:cNvSpPr>
          <p:nvPr>
            <p:ph type="sldNum" idx="44"/>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91D5360C-04B8-4D3E-8368-00C546402114}" type="slidenum">
              <a:rPr b="0" lang="en-US" sz="1000" spc="-1" strike="noStrike">
                <a:solidFill>
                  <a:srgbClr val="a6a6a6">
                    <a:alpha val="80000"/>
                  </a:srgbClr>
                </a:solidFill>
                <a:latin typeface="Gill Sans MT"/>
              </a:rPr>
              <a:t>20</a:t>
            </a:fld>
            <a:endParaRPr b="0" lang="en-US" sz="1000" spc="-1" strike="noStrike">
              <a:solidFill>
                <a:srgbClr val="ffffff"/>
              </a:solidFill>
              <a:latin typeface="Times New Roman"/>
            </a:endParaRPr>
          </a:p>
        </p:txBody>
      </p:sp>
      <p:pic>
        <p:nvPicPr>
          <p:cNvPr id="227" name="" descr=""/>
          <p:cNvPicPr/>
          <p:nvPr/>
        </p:nvPicPr>
        <p:blipFill>
          <a:blip r:embed="rId1"/>
          <a:stretch/>
        </p:blipFill>
        <p:spPr>
          <a:xfrm>
            <a:off x="6172200" y="1006560"/>
            <a:ext cx="5678280" cy="1508040"/>
          </a:xfrm>
          <a:prstGeom prst="rect">
            <a:avLst/>
          </a:prstGeom>
          <a:ln w="0">
            <a:noFill/>
          </a:ln>
        </p:spPr>
      </p:pic>
      <p:pic>
        <p:nvPicPr>
          <p:cNvPr id="228" name="" descr=""/>
          <p:cNvPicPr/>
          <p:nvPr/>
        </p:nvPicPr>
        <p:blipFill>
          <a:blip r:embed="rId2"/>
          <a:stretch/>
        </p:blipFill>
        <p:spPr>
          <a:xfrm>
            <a:off x="7093080" y="2743200"/>
            <a:ext cx="4336920" cy="35085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QoS Avansat</a:t>
            </a:r>
            <a:endParaRPr b="0" lang="en-US" sz="4400" spc="-1" strike="noStrike">
              <a:solidFill>
                <a:srgbClr val="ffffff"/>
              </a:solidFill>
              <a:latin typeface="Arial"/>
            </a:endParaRPr>
          </a:p>
        </p:txBody>
      </p:sp>
      <p:sp>
        <p:nvSpPr>
          <p:cNvPr id="230" name="PlaceHolder 2"/>
          <p:cNvSpPr>
            <a:spLocks noGrp="1"/>
          </p:cNvSpPr>
          <p:nvPr>
            <p:ph/>
          </p:nvPr>
        </p:nvSpPr>
        <p:spPr>
          <a:xfrm>
            <a:off x="550800" y="1371600"/>
            <a:ext cx="5336640" cy="502884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O alta metoda de a adauga domenii este direct in lista routerul facand automat rezoltuia la IP a lor.</a:t>
            </a:r>
            <a:endParaRPr b="0" lang="en-US" sz="3200" spc="-1" strike="noStrike">
              <a:solidFill>
                <a:srgbClr val="ffffff"/>
              </a:solidFill>
              <a:latin typeface="Arial"/>
            </a:endParaRPr>
          </a:p>
        </p:txBody>
      </p:sp>
      <p:sp>
        <p:nvSpPr>
          <p:cNvPr id="231" name="PlaceHolder 3"/>
          <p:cNvSpPr>
            <a:spLocks noGrp="1"/>
          </p:cNvSpPr>
          <p:nvPr>
            <p:ph type="ftr" idx="45"/>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232" name="PlaceHolder 4"/>
          <p:cNvSpPr>
            <a:spLocks noGrp="1"/>
          </p:cNvSpPr>
          <p:nvPr>
            <p:ph type="sldNum" idx="46"/>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9A3FA512-4AD6-4CCC-9606-08579F9C4639}" type="slidenum">
              <a:rPr b="0" lang="en-US" sz="1000" spc="-1" strike="noStrike">
                <a:solidFill>
                  <a:srgbClr val="a6a6a6">
                    <a:alpha val="80000"/>
                  </a:srgbClr>
                </a:solidFill>
                <a:latin typeface="Gill Sans MT"/>
              </a:rPr>
              <a:t>21</a:t>
            </a:fld>
            <a:endParaRPr b="0" lang="en-US" sz="1000" spc="-1" strike="noStrike">
              <a:solidFill>
                <a:srgbClr val="ffffff"/>
              </a:solidFill>
              <a:latin typeface="Times New Roman"/>
            </a:endParaRPr>
          </a:p>
        </p:txBody>
      </p:sp>
      <p:pic>
        <p:nvPicPr>
          <p:cNvPr id="233" name="" descr=""/>
          <p:cNvPicPr/>
          <p:nvPr/>
        </p:nvPicPr>
        <p:blipFill>
          <a:blip r:embed="rId1"/>
          <a:stretch/>
        </p:blipFill>
        <p:spPr>
          <a:xfrm>
            <a:off x="6830280" y="658080"/>
            <a:ext cx="2271240" cy="1627920"/>
          </a:xfrm>
          <a:prstGeom prst="rect">
            <a:avLst/>
          </a:prstGeom>
          <a:ln w="0">
            <a:noFill/>
          </a:ln>
        </p:spPr>
      </p:pic>
      <p:pic>
        <p:nvPicPr>
          <p:cNvPr id="234" name="" descr=""/>
          <p:cNvPicPr/>
          <p:nvPr/>
        </p:nvPicPr>
        <p:blipFill>
          <a:blip r:embed="rId2"/>
          <a:stretch/>
        </p:blipFill>
        <p:spPr>
          <a:xfrm>
            <a:off x="6858000" y="2352600"/>
            <a:ext cx="4673880" cy="3133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Regulile de Filtrare</a:t>
            </a:r>
            <a:endParaRPr b="0" lang="en-US" sz="4400" spc="-1" strike="noStrike">
              <a:solidFill>
                <a:srgbClr val="ffffff"/>
              </a:solidFill>
              <a:latin typeface="Arial"/>
            </a:endParaRPr>
          </a:p>
        </p:txBody>
      </p:sp>
      <p:sp>
        <p:nvSpPr>
          <p:cNvPr id="107" name="PlaceHolder 2"/>
          <p:cNvSpPr>
            <a:spLocks noGrp="1"/>
          </p:cNvSpPr>
          <p:nvPr>
            <p:ph/>
          </p:nvPr>
        </p:nvSpPr>
        <p:spPr>
          <a:xfrm>
            <a:off x="550800" y="1371600"/>
            <a:ext cx="5611680" cy="3428640"/>
          </a:xfrm>
          <a:prstGeom prst="rect">
            <a:avLst/>
          </a:prstGeom>
          <a:noFill/>
          <a:ln w="0">
            <a:noFill/>
          </a:ln>
        </p:spPr>
        <p:txBody>
          <a:bodyPr lIns="0" rIns="0" tIns="0" bIns="0" anchor="t">
            <a:normAutofit fontScale="80000"/>
          </a:bodyPr>
          <a:p>
            <a:pPr marL="345600" indent="-2592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Inainte de a incepe maparea porturilor trebuie sa facem reguli de filtrare.</a:t>
            </a:r>
            <a:endParaRPr b="0" lang="en-US" sz="3200" spc="-1" strike="noStrike">
              <a:solidFill>
                <a:srgbClr val="ffffff"/>
              </a:solidFill>
              <a:latin typeface="Arial"/>
            </a:endParaRPr>
          </a:p>
          <a:p>
            <a:pPr marL="345600" indent="-2592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Ultima regula fiind mereu drop all input.</a:t>
            </a:r>
            <a:endParaRPr b="0" lang="en-US" sz="3200" spc="-1" strike="noStrike">
              <a:solidFill>
                <a:srgbClr val="ffffff"/>
              </a:solidFill>
              <a:latin typeface="Arial"/>
            </a:endParaRPr>
          </a:p>
          <a:p>
            <a:pPr marL="345600" indent="-2592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Asa ca incepem sa facem regula de access la porturile routerului pe care vrem sa le folosim (80,8291).</a:t>
            </a:r>
            <a:endParaRPr b="0" lang="en-US" sz="3200" spc="-1" strike="noStrike">
              <a:solidFill>
                <a:srgbClr val="ffffff"/>
              </a:solidFill>
              <a:latin typeface="Arial"/>
            </a:endParaRPr>
          </a:p>
        </p:txBody>
      </p:sp>
      <p:sp>
        <p:nvSpPr>
          <p:cNvPr id="108" name="PlaceHolder 3"/>
          <p:cNvSpPr>
            <a:spLocks noGrp="1"/>
          </p:cNvSpPr>
          <p:nvPr>
            <p:ph type="ftr" idx="9"/>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09" name="PlaceHolder 4"/>
          <p:cNvSpPr>
            <a:spLocks noGrp="1"/>
          </p:cNvSpPr>
          <p:nvPr>
            <p:ph type="sldNum" idx="10"/>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23B76884-0487-4691-A8B5-A29249104D34}" type="slidenum">
              <a:rPr b="0" lang="en-US" sz="1000" spc="-1" strike="noStrike">
                <a:solidFill>
                  <a:srgbClr val="a6a6a6">
                    <a:alpha val="80000"/>
                  </a:srgbClr>
                </a:solidFill>
                <a:latin typeface="Gill Sans MT"/>
              </a:rPr>
              <a:t>3</a:t>
            </a:fld>
            <a:endParaRPr b="0" lang="en-US" sz="1000" spc="-1" strike="noStrike">
              <a:solidFill>
                <a:srgbClr val="ffffff"/>
              </a:solidFill>
              <a:latin typeface="Times New Roman"/>
            </a:endParaRPr>
          </a:p>
        </p:txBody>
      </p:sp>
      <p:pic>
        <p:nvPicPr>
          <p:cNvPr id="110" name="" descr=""/>
          <p:cNvPicPr/>
          <p:nvPr/>
        </p:nvPicPr>
        <p:blipFill>
          <a:blip r:embed="rId1"/>
          <a:stretch/>
        </p:blipFill>
        <p:spPr>
          <a:xfrm>
            <a:off x="9601200" y="685800"/>
            <a:ext cx="2347200" cy="3657240"/>
          </a:xfrm>
          <a:prstGeom prst="rect">
            <a:avLst/>
          </a:prstGeom>
          <a:ln w="0">
            <a:noFill/>
          </a:ln>
        </p:spPr>
      </p:pic>
      <p:pic>
        <p:nvPicPr>
          <p:cNvPr id="111" name="" descr=""/>
          <p:cNvPicPr/>
          <p:nvPr/>
        </p:nvPicPr>
        <p:blipFill>
          <a:blip r:embed="rId2"/>
          <a:stretch/>
        </p:blipFill>
        <p:spPr>
          <a:xfrm>
            <a:off x="4114800" y="4943520"/>
            <a:ext cx="8000640" cy="1689480"/>
          </a:xfrm>
          <a:prstGeom prst="rect">
            <a:avLst/>
          </a:prstGeom>
          <a:ln w="0">
            <a:noFill/>
          </a:ln>
        </p:spPr>
      </p:pic>
      <p:pic>
        <p:nvPicPr>
          <p:cNvPr id="112" name="" descr=""/>
          <p:cNvPicPr/>
          <p:nvPr/>
        </p:nvPicPr>
        <p:blipFill>
          <a:blip r:embed="rId3"/>
          <a:stretch/>
        </p:blipFill>
        <p:spPr>
          <a:xfrm>
            <a:off x="6938280" y="228600"/>
            <a:ext cx="2433960" cy="4571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Regulile de Filtrare</a:t>
            </a:r>
            <a:endParaRPr b="0" lang="en-US" sz="4400" spc="-1" strike="noStrike">
              <a:solidFill>
                <a:srgbClr val="ffffff"/>
              </a:solidFill>
              <a:latin typeface="Arial"/>
            </a:endParaRPr>
          </a:p>
        </p:txBody>
      </p:sp>
      <p:sp>
        <p:nvSpPr>
          <p:cNvPr id="114" name="PlaceHolder 2"/>
          <p:cNvSpPr>
            <a:spLocks noGrp="1"/>
          </p:cNvSpPr>
          <p:nvPr>
            <p:ph/>
          </p:nvPr>
        </p:nvSpPr>
        <p:spPr>
          <a:xfrm>
            <a:off x="550800" y="1371600"/>
            <a:ext cx="4935240" cy="5028840"/>
          </a:xfrm>
          <a:prstGeom prst="rect">
            <a:avLst/>
          </a:prstGeom>
          <a:noFill/>
          <a:ln w="0">
            <a:noFill/>
          </a:ln>
        </p:spPr>
        <p:txBody>
          <a:bodyPr lIns="0" rIns="0" tIns="0" bIns="0" anchor="t">
            <a:normAutofit fontScale="67000"/>
          </a:bodyPr>
          <a:p>
            <a:pPr marL="289440" indent="-2170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Pentru ca routerul sa poata comunica avem nevoie de o regula care sa permita noi conexiuni si sa permita celor deja stabilite sa continuie comunicarea.</a:t>
            </a:r>
            <a:endParaRPr b="0" lang="en-US" sz="3200" spc="-1" strike="noStrike">
              <a:solidFill>
                <a:srgbClr val="ffffff"/>
              </a:solidFill>
              <a:latin typeface="Arial"/>
            </a:endParaRPr>
          </a:p>
          <a:p>
            <a:pPr marL="289440" indent="-2170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Atentie acesta ofera un acces general la internet ar routerului si posibil sa nu fie desirabil in orice situatie.</a:t>
            </a:r>
            <a:endParaRPr b="0" lang="en-US" sz="3200" spc="-1" strike="noStrike">
              <a:solidFill>
                <a:srgbClr val="ffffff"/>
              </a:solidFill>
              <a:latin typeface="Arial"/>
            </a:endParaRPr>
          </a:p>
          <a:p>
            <a:pPr marL="289440" indent="-2170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Apoi mai facem o regula care sa permita acceul din LAN (10.10.10.0/24) la router.</a:t>
            </a:r>
            <a:endParaRPr b="0" lang="en-US" sz="3200" spc="-1" strike="noStrike">
              <a:solidFill>
                <a:srgbClr val="ffffff"/>
              </a:solidFill>
              <a:latin typeface="Arial"/>
            </a:endParaRPr>
          </a:p>
          <a:p>
            <a:pPr marL="289440" indent="-2170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Si acest lucru trebuie evaulat pentru       ca am vrea sa limitam acest acces doar la reteaua de management.</a:t>
            </a:r>
            <a:endParaRPr b="0" lang="en-US" sz="3200" spc="-1" strike="noStrike">
              <a:solidFill>
                <a:srgbClr val="ffffff"/>
              </a:solidFill>
              <a:latin typeface="Arial"/>
            </a:endParaRPr>
          </a:p>
        </p:txBody>
      </p:sp>
      <p:sp>
        <p:nvSpPr>
          <p:cNvPr id="115" name="PlaceHolder 3"/>
          <p:cNvSpPr>
            <a:spLocks noGrp="1"/>
          </p:cNvSpPr>
          <p:nvPr>
            <p:ph type="ftr" idx="11"/>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16" name="PlaceHolder 4"/>
          <p:cNvSpPr>
            <a:spLocks noGrp="1"/>
          </p:cNvSpPr>
          <p:nvPr>
            <p:ph type="sldNum" idx="12"/>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5AF940CB-95DF-4375-904C-F17816D205ED}" type="slidenum">
              <a:rPr b="0" lang="en-US" sz="1000" spc="-1" strike="noStrike">
                <a:solidFill>
                  <a:srgbClr val="a6a6a6">
                    <a:alpha val="80000"/>
                  </a:srgbClr>
                </a:solidFill>
                <a:latin typeface="Gill Sans MT"/>
              </a:rPr>
              <a:t>4</a:t>
            </a:fld>
            <a:endParaRPr b="0" lang="en-US" sz="1000" spc="-1" strike="noStrike">
              <a:solidFill>
                <a:srgbClr val="ffffff"/>
              </a:solidFill>
              <a:latin typeface="Times New Roman"/>
            </a:endParaRPr>
          </a:p>
        </p:txBody>
      </p:sp>
      <p:pic>
        <p:nvPicPr>
          <p:cNvPr id="117" name="" descr=""/>
          <p:cNvPicPr/>
          <p:nvPr/>
        </p:nvPicPr>
        <p:blipFill>
          <a:blip r:embed="rId1"/>
          <a:stretch/>
        </p:blipFill>
        <p:spPr>
          <a:xfrm>
            <a:off x="5715000" y="42480"/>
            <a:ext cx="3885840" cy="4300560"/>
          </a:xfrm>
          <a:prstGeom prst="rect">
            <a:avLst/>
          </a:prstGeom>
          <a:ln w="0">
            <a:noFill/>
          </a:ln>
        </p:spPr>
      </p:pic>
      <p:pic>
        <p:nvPicPr>
          <p:cNvPr id="118" name="" descr=""/>
          <p:cNvPicPr/>
          <p:nvPr/>
        </p:nvPicPr>
        <p:blipFill>
          <a:blip r:embed="rId2"/>
          <a:stretch/>
        </p:blipFill>
        <p:spPr>
          <a:xfrm>
            <a:off x="5715000" y="4343400"/>
            <a:ext cx="3701160" cy="2216160"/>
          </a:xfrm>
          <a:prstGeom prst="rect">
            <a:avLst/>
          </a:prstGeom>
          <a:ln w="0">
            <a:noFill/>
          </a:ln>
        </p:spPr>
      </p:pic>
      <p:pic>
        <p:nvPicPr>
          <p:cNvPr id="119" name="" descr=""/>
          <p:cNvPicPr/>
          <p:nvPr/>
        </p:nvPicPr>
        <p:blipFill>
          <a:blip r:embed="rId3"/>
          <a:stretch/>
        </p:blipFill>
        <p:spPr>
          <a:xfrm>
            <a:off x="9601200" y="42480"/>
            <a:ext cx="2514240" cy="3647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Regulile de NAT</a:t>
            </a:r>
            <a:endParaRPr b="0" lang="en-US" sz="4400" spc="-1" strike="noStrike">
              <a:solidFill>
                <a:srgbClr val="ffffff"/>
              </a:solidFill>
              <a:latin typeface="Arial"/>
            </a:endParaRPr>
          </a:p>
        </p:txBody>
      </p:sp>
      <p:sp>
        <p:nvSpPr>
          <p:cNvPr id="121" name="PlaceHolder 2"/>
          <p:cNvSpPr>
            <a:spLocks noGrp="1"/>
          </p:cNvSpPr>
          <p:nvPr>
            <p:ph/>
          </p:nvPr>
        </p:nvSpPr>
        <p:spPr>
          <a:xfrm>
            <a:off x="550800" y="1371600"/>
            <a:ext cx="5611680" cy="5028840"/>
          </a:xfrm>
          <a:prstGeom prst="rect">
            <a:avLst/>
          </a:prstGeom>
          <a:noFill/>
          <a:ln w="0">
            <a:noFill/>
          </a:ln>
        </p:spPr>
        <p:txBody>
          <a:bodyPr lIns="0" rIns="0" tIns="0" bIns="0" anchor="t">
            <a:normAutofit fontScale="74000"/>
          </a:bodyPr>
          <a:p>
            <a:pPr marL="319680" indent="-2397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Prima regula de nat pe care o facem este de a permite serverului accesul la internet printr-o regul de masquerade pe interfeata de iesire ether1 (fiind interfata conectata la internet).</a:t>
            </a:r>
            <a:endParaRPr b="0" lang="en-US" sz="3200" spc="-1" strike="noStrike">
              <a:solidFill>
                <a:srgbClr val="ffffff"/>
              </a:solidFill>
              <a:latin typeface="Arial"/>
            </a:endParaRPr>
          </a:p>
          <a:p>
            <a:pPr marL="319680" indent="-2397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Dupa instalarea serverului web vom defini si regula care mapeaza portul 80 al serverului     pe ip-ul 192.168.122.61.</a:t>
            </a:r>
            <a:endParaRPr b="0" lang="en-US" sz="3200" spc="-1" strike="noStrike">
              <a:solidFill>
                <a:srgbClr val="ffffff"/>
              </a:solidFill>
              <a:latin typeface="Arial"/>
            </a:endParaRPr>
          </a:p>
          <a:p>
            <a:pPr marL="319680" indent="-23976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Cu actiunea dst-nat catre serverul nostru 10.10.10.254 pe portul 80 de la 192.168.122.61 pe protocolul tcp si portul 80.</a:t>
            </a:r>
            <a:endParaRPr b="0" lang="en-US" sz="3200" spc="-1" strike="noStrike">
              <a:solidFill>
                <a:srgbClr val="ffffff"/>
              </a:solidFill>
              <a:latin typeface="Arial"/>
            </a:endParaRPr>
          </a:p>
        </p:txBody>
      </p:sp>
      <p:sp>
        <p:nvSpPr>
          <p:cNvPr id="122" name="PlaceHolder 3"/>
          <p:cNvSpPr>
            <a:spLocks noGrp="1"/>
          </p:cNvSpPr>
          <p:nvPr>
            <p:ph type="ftr" idx="13"/>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23" name="PlaceHolder 4"/>
          <p:cNvSpPr>
            <a:spLocks noGrp="1"/>
          </p:cNvSpPr>
          <p:nvPr>
            <p:ph type="sldNum" idx="14"/>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54B7E31F-74D6-4C93-821C-3729DB67ACA3}" type="slidenum">
              <a:rPr b="0" lang="en-US" sz="1000" spc="-1" strike="noStrike">
                <a:solidFill>
                  <a:srgbClr val="a6a6a6">
                    <a:alpha val="80000"/>
                  </a:srgbClr>
                </a:solidFill>
                <a:latin typeface="Gill Sans MT"/>
              </a:rPr>
              <a:t>5</a:t>
            </a:fld>
            <a:endParaRPr b="0" lang="en-US" sz="1000" spc="-1" strike="noStrike">
              <a:solidFill>
                <a:srgbClr val="ffffff"/>
              </a:solidFill>
              <a:latin typeface="Times New Roman"/>
            </a:endParaRPr>
          </a:p>
        </p:txBody>
      </p:sp>
      <p:pic>
        <p:nvPicPr>
          <p:cNvPr id="124" name="" descr=""/>
          <p:cNvPicPr/>
          <p:nvPr/>
        </p:nvPicPr>
        <p:blipFill>
          <a:blip r:embed="rId1"/>
          <a:stretch/>
        </p:blipFill>
        <p:spPr>
          <a:xfrm>
            <a:off x="6400800" y="457200"/>
            <a:ext cx="1953360" cy="3200040"/>
          </a:xfrm>
          <a:prstGeom prst="rect">
            <a:avLst/>
          </a:prstGeom>
          <a:ln w="0">
            <a:noFill/>
          </a:ln>
        </p:spPr>
      </p:pic>
      <p:pic>
        <p:nvPicPr>
          <p:cNvPr id="125" name="" descr=""/>
          <p:cNvPicPr/>
          <p:nvPr/>
        </p:nvPicPr>
        <p:blipFill>
          <a:blip r:embed="rId2"/>
          <a:stretch/>
        </p:blipFill>
        <p:spPr>
          <a:xfrm>
            <a:off x="8458200" y="457200"/>
            <a:ext cx="2539800" cy="2971440"/>
          </a:xfrm>
          <a:prstGeom prst="rect">
            <a:avLst/>
          </a:prstGeom>
          <a:ln w="0">
            <a:noFill/>
          </a:ln>
        </p:spPr>
      </p:pic>
      <p:pic>
        <p:nvPicPr>
          <p:cNvPr id="126" name="" descr=""/>
          <p:cNvPicPr/>
          <p:nvPr/>
        </p:nvPicPr>
        <p:blipFill>
          <a:blip r:embed="rId3"/>
          <a:stretch/>
        </p:blipFill>
        <p:spPr>
          <a:xfrm>
            <a:off x="6400800" y="3703320"/>
            <a:ext cx="2057040" cy="2925720"/>
          </a:xfrm>
          <a:prstGeom prst="rect">
            <a:avLst/>
          </a:prstGeom>
          <a:ln w="0">
            <a:noFill/>
          </a:ln>
        </p:spPr>
      </p:pic>
      <p:pic>
        <p:nvPicPr>
          <p:cNvPr id="127" name="" descr=""/>
          <p:cNvPicPr/>
          <p:nvPr/>
        </p:nvPicPr>
        <p:blipFill>
          <a:blip r:embed="rId4"/>
          <a:stretch/>
        </p:blipFill>
        <p:spPr>
          <a:xfrm>
            <a:off x="8686800" y="3764160"/>
            <a:ext cx="2321280" cy="27428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Regulile de NAT</a:t>
            </a:r>
            <a:endParaRPr b="0" lang="en-US" sz="4400" spc="-1" strike="noStrike">
              <a:solidFill>
                <a:srgbClr val="ffffff"/>
              </a:solidFill>
              <a:latin typeface="Arial"/>
            </a:endParaRPr>
          </a:p>
        </p:txBody>
      </p:sp>
      <p:sp>
        <p:nvSpPr>
          <p:cNvPr id="129" name="PlaceHolder 2"/>
          <p:cNvSpPr>
            <a:spLocks noGrp="1"/>
          </p:cNvSpPr>
          <p:nvPr>
            <p:ph/>
          </p:nvPr>
        </p:nvSpPr>
        <p:spPr>
          <a:xfrm>
            <a:off x="550800" y="1371600"/>
            <a:ext cx="5611680" cy="5028840"/>
          </a:xfrm>
          <a:prstGeom prst="rect">
            <a:avLst/>
          </a:prstGeom>
          <a:noFill/>
          <a:ln w="0">
            <a:noFill/>
          </a:ln>
        </p:spPr>
        <p:txBody>
          <a:bodyPr lIns="0" rIns="0" tIns="0" bIns="0" anchor="t">
            <a:normAutofit fontScale="97000"/>
          </a:bodyPr>
          <a:p>
            <a:pPr marL="419040" indent="-314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Acum putem testa conectarea pe cele doua ip-uri pe portul web (80)</a:t>
            </a:r>
            <a:endParaRPr b="0" lang="en-US" sz="3200" spc="-1" strike="noStrike">
              <a:solidFill>
                <a:srgbClr val="ffffff"/>
              </a:solidFill>
              <a:latin typeface="Arial"/>
            </a:endParaRPr>
          </a:p>
          <a:p>
            <a:pPr marL="419040" indent="-314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Unde putem obserca doua raspunsuri diferite.</a:t>
            </a:r>
            <a:endParaRPr b="0" lang="en-US" sz="3200" spc="-1" strike="noStrike">
              <a:solidFill>
                <a:srgbClr val="ffffff"/>
              </a:solidFill>
              <a:latin typeface="Arial"/>
            </a:endParaRPr>
          </a:p>
          <a:p>
            <a:pPr marL="419040" indent="-314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Pe .61 un raspuns default de server apache2 iar pe .60 o pagina complexa care indica pagina de login al routerului.</a:t>
            </a:r>
            <a:endParaRPr b="0" lang="en-US" sz="3200" spc="-1" strike="noStrike">
              <a:solidFill>
                <a:srgbClr val="ffffff"/>
              </a:solidFill>
              <a:latin typeface="Arial"/>
            </a:endParaRPr>
          </a:p>
        </p:txBody>
      </p:sp>
      <p:sp>
        <p:nvSpPr>
          <p:cNvPr id="130" name="PlaceHolder 3"/>
          <p:cNvSpPr>
            <a:spLocks noGrp="1"/>
          </p:cNvSpPr>
          <p:nvPr>
            <p:ph type="ftr" idx="15"/>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31" name="PlaceHolder 4"/>
          <p:cNvSpPr>
            <a:spLocks noGrp="1"/>
          </p:cNvSpPr>
          <p:nvPr>
            <p:ph type="sldNum" idx="16"/>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E96104E7-50D7-490B-B29A-3090A9920886}" type="slidenum">
              <a:rPr b="0" lang="en-US" sz="1000" spc="-1" strike="noStrike">
                <a:solidFill>
                  <a:srgbClr val="a6a6a6">
                    <a:alpha val="80000"/>
                  </a:srgbClr>
                </a:solidFill>
                <a:latin typeface="Gill Sans MT"/>
              </a:rPr>
              <a:t>6</a:t>
            </a:fld>
            <a:endParaRPr b="0" lang="en-US" sz="1000" spc="-1" strike="noStrike">
              <a:solidFill>
                <a:srgbClr val="ffffff"/>
              </a:solidFill>
              <a:latin typeface="Times New Roman"/>
            </a:endParaRPr>
          </a:p>
        </p:txBody>
      </p:sp>
      <p:pic>
        <p:nvPicPr>
          <p:cNvPr id="132" name="" descr=""/>
          <p:cNvPicPr/>
          <p:nvPr/>
        </p:nvPicPr>
        <p:blipFill>
          <a:blip r:embed="rId1"/>
          <a:stretch/>
        </p:blipFill>
        <p:spPr>
          <a:xfrm>
            <a:off x="6400800" y="782280"/>
            <a:ext cx="5665680" cy="5618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Regulile de NAT</a:t>
            </a:r>
            <a:endParaRPr b="0" lang="en-US" sz="4400" spc="-1" strike="noStrike">
              <a:solidFill>
                <a:srgbClr val="ffffff"/>
              </a:solidFill>
              <a:latin typeface="Arial"/>
            </a:endParaRPr>
          </a:p>
        </p:txBody>
      </p:sp>
      <p:sp>
        <p:nvSpPr>
          <p:cNvPr id="134" name="PlaceHolder 2"/>
          <p:cNvSpPr>
            <a:spLocks noGrp="1"/>
          </p:cNvSpPr>
          <p:nvPr>
            <p:ph/>
          </p:nvPr>
        </p:nvSpPr>
        <p:spPr>
          <a:xfrm>
            <a:off x="550800" y="1371600"/>
            <a:ext cx="5611680" cy="5028840"/>
          </a:xfrm>
          <a:prstGeom prst="rect">
            <a:avLst/>
          </a:prstGeom>
          <a:noFill/>
          <a:ln w="0">
            <a:noFill/>
          </a:ln>
        </p:spPr>
        <p:txBody>
          <a:bodyPr lIns="0" rIns="0" tIns="0" bIns="0" anchor="t">
            <a:normAutofit fontScale="76000"/>
          </a:bodyPr>
          <a:p>
            <a:pPr marL="328320" indent="-2462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Sunt situatii in care si serverul trebuie sa se conecteze la alte servicii pe ip-ul asignat lui ceva ce nu se intampla in mod implicit prin NAT.</a:t>
            </a:r>
            <a:endParaRPr b="0" lang="en-US" sz="3200" spc="-1" strike="noStrike">
              <a:solidFill>
                <a:srgbClr val="ffffff"/>
              </a:solidFill>
              <a:latin typeface="Arial"/>
            </a:endParaRPr>
          </a:p>
          <a:p>
            <a:pPr marL="328320" indent="-2462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Pornint un listener pe portul 8888 observam ca primim onexiunea de la .60 chiar daca o initilizam de pe serverul web</a:t>
            </a:r>
            <a:endParaRPr b="0" lang="en-US" sz="3200" spc="-1" strike="noStrike">
              <a:solidFill>
                <a:srgbClr val="ffffff"/>
              </a:solidFill>
              <a:latin typeface="Arial"/>
            </a:endParaRPr>
          </a:p>
          <a:p>
            <a:pPr marL="328320" indent="-2462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Asa ca vom adauga o regula noua pe srcnat cu adresa sursa (cel care initializeaza conexiunea) 10.10.10.254 si cu actiunea pe src-nat catre adresa 192.168.122.61.</a:t>
            </a:r>
            <a:endParaRPr b="0" lang="en-US" sz="3200" spc="-1" strike="noStrike">
              <a:solidFill>
                <a:srgbClr val="ffffff"/>
              </a:solidFill>
              <a:latin typeface="Arial"/>
            </a:endParaRPr>
          </a:p>
        </p:txBody>
      </p:sp>
      <p:sp>
        <p:nvSpPr>
          <p:cNvPr id="135" name="PlaceHolder 3"/>
          <p:cNvSpPr>
            <a:spLocks noGrp="1"/>
          </p:cNvSpPr>
          <p:nvPr>
            <p:ph type="ftr" idx="17"/>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36" name="PlaceHolder 4"/>
          <p:cNvSpPr>
            <a:spLocks noGrp="1"/>
          </p:cNvSpPr>
          <p:nvPr>
            <p:ph type="sldNum" idx="18"/>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C24647D8-A3C4-416D-911A-F2CA9119D3C9}" type="slidenum">
              <a:rPr b="0" lang="en-US" sz="1000" spc="-1" strike="noStrike">
                <a:solidFill>
                  <a:srgbClr val="a6a6a6">
                    <a:alpha val="80000"/>
                  </a:srgbClr>
                </a:solidFill>
                <a:latin typeface="Gill Sans MT"/>
              </a:rPr>
              <a:t>7</a:t>
            </a:fld>
            <a:endParaRPr b="0" lang="en-US" sz="1000" spc="-1" strike="noStrike">
              <a:solidFill>
                <a:srgbClr val="ffffff"/>
              </a:solidFill>
              <a:latin typeface="Times New Roman"/>
            </a:endParaRPr>
          </a:p>
        </p:txBody>
      </p:sp>
      <p:pic>
        <p:nvPicPr>
          <p:cNvPr id="137" name="" descr=""/>
          <p:cNvPicPr/>
          <p:nvPr/>
        </p:nvPicPr>
        <p:blipFill>
          <a:blip r:embed="rId1"/>
          <a:stretch/>
        </p:blipFill>
        <p:spPr>
          <a:xfrm>
            <a:off x="7468920" y="1143000"/>
            <a:ext cx="4722840" cy="1180080"/>
          </a:xfrm>
          <a:prstGeom prst="rect">
            <a:avLst/>
          </a:prstGeom>
          <a:ln w="0">
            <a:noFill/>
          </a:ln>
        </p:spPr>
      </p:pic>
      <p:pic>
        <p:nvPicPr>
          <p:cNvPr id="138" name="" descr=""/>
          <p:cNvPicPr/>
          <p:nvPr/>
        </p:nvPicPr>
        <p:blipFill>
          <a:blip r:embed="rId2"/>
          <a:stretch/>
        </p:blipFill>
        <p:spPr>
          <a:xfrm>
            <a:off x="7772400" y="2305800"/>
            <a:ext cx="3808800" cy="665640"/>
          </a:xfrm>
          <a:prstGeom prst="rect">
            <a:avLst/>
          </a:prstGeom>
          <a:ln w="0">
            <a:noFill/>
          </a:ln>
        </p:spPr>
      </p:pic>
      <p:pic>
        <p:nvPicPr>
          <p:cNvPr id="139" name="" descr=""/>
          <p:cNvPicPr/>
          <p:nvPr/>
        </p:nvPicPr>
        <p:blipFill>
          <a:blip r:embed="rId3"/>
          <a:stretch/>
        </p:blipFill>
        <p:spPr>
          <a:xfrm>
            <a:off x="6400800" y="3200400"/>
            <a:ext cx="2285640" cy="3629160"/>
          </a:xfrm>
          <a:prstGeom prst="rect">
            <a:avLst/>
          </a:prstGeom>
          <a:ln w="0">
            <a:noFill/>
          </a:ln>
        </p:spPr>
      </p:pic>
      <p:pic>
        <p:nvPicPr>
          <p:cNvPr id="140" name="" descr=""/>
          <p:cNvPicPr/>
          <p:nvPr/>
        </p:nvPicPr>
        <p:blipFill>
          <a:blip r:embed="rId4"/>
          <a:stretch/>
        </p:blipFill>
        <p:spPr>
          <a:xfrm>
            <a:off x="8906760" y="3429000"/>
            <a:ext cx="2980080" cy="2732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Regulile de NAT</a:t>
            </a:r>
            <a:endParaRPr b="0" lang="en-US" sz="4400" spc="-1" strike="noStrike">
              <a:solidFill>
                <a:srgbClr val="ffffff"/>
              </a:solidFill>
              <a:latin typeface="Arial"/>
            </a:endParaRPr>
          </a:p>
        </p:txBody>
      </p:sp>
      <p:sp>
        <p:nvSpPr>
          <p:cNvPr id="142" name="PlaceHolder 2"/>
          <p:cNvSpPr>
            <a:spLocks noGrp="1"/>
          </p:cNvSpPr>
          <p:nvPr>
            <p:ph/>
          </p:nvPr>
        </p:nvSpPr>
        <p:spPr>
          <a:xfrm>
            <a:off x="550800" y="1371600"/>
            <a:ext cx="5611680" cy="1143000"/>
          </a:xfrm>
          <a:prstGeom prst="rect">
            <a:avLst/>
          </a:prstGeom>
          <a:noFill/>
          <a:ln w="0">
            <a:noFill/>
          </a:ln>
        </p:spPr>
        <p:txBody>
          <a:bodyPr lIns="0" rIns="0" tIns="0" bIns="0" anchor="t">
            <a:normAutofit fontScale="71000"/>
          </a:bodyPr>
          <a:p>
            <a:pPr marL="306720" indent="-23004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Si o regula sub ea care sa zica practica toate ip-urile cu exceptia lui 10.10.10.254 sa iasa prin 192.168.122.60</a:t>
            </a:r>
            <a:endParaRPr b="0" lang="en-US" sz="3200" spc="-1" strike="noStrike">
              <a:solidFill>
                <a:srgbClr val="ffffff"/>
              </a:solidFill>
              <a:latin typeface="Arial"/>
            </a:endParaRPr>
          </a:p>
        </p:txBody>
      </p:sp>
      <p:sp>
        <p:nvSpPr>
          <p:cNvPr id="143" name="PlaceHolder 3"/>
          <p:cNvSpPr>
            <a:spLocks noGrp="1"/>
          </p:cNvSpPr>
          <p:nvPr>
            <p:ph type="ftr" idx="19"/>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44" name="PlaceHolder 4"/>
          <p:cNvSpPr>
            <a:spLocks noGrp="1"/>
          </p:cNvSpPr>
          <p:nvPr>
            <p:ph type="sldNum" idx="20"/>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620A094E-FB0C-485D-B5B9-B876F42CC42D}" type="slidenum">
              <a:rPr b="0" lang="en-US" sz="1000" spc="-1" strike="noStrike">
                <a:solidFill>
                  <a:srgbClr val="a6a6a6">
                    <a:alpha val="80000"/>
                  </a:srgbClr>
                </a:solidFill>
                <a:latin typeface="Gill Sans MT"/>
              </a:rPr>
              <a:t>8</a:t>
            </a:fld>
            <a:endParaRPr b="0" lang="en-US" sz="1000" spc="-1" strike="noStrike">
              <a:solidFill>
                <a:srgbClr val="ffffff"/>
              </a:solidFill>
              <a:latin typeface="Times New Roman"/>
            </a:endParaRPr>
          </a:p>
        </p:txBody>
      </p:sp>
      <p:pic>
        <p:nvPicPr>
          <p:cNvPr id="145" name="" descr=""/>
          <p:cNvPicPr/>
          <p:nvPr/>
        </p:nvPicPr>
        <p:blipFill>
          <a:blip r:embed="rId1"/>
          <a:stretch/>
        </p:blipFill>
        <p:spPr>
          <a:xfrm>
            <a:off x="7086600" y="483480"/>
            <a:ext cx="2192400" cy="3859920"/>
          </a:xfrm>
          <a:prstGeom prst="rect">
            <a:avLst/>
          </a:prstGeom>
          <a:ln w="0">
            <a:noFill/>
          </a:ln>
        </p:spPr>
      </p:pic>
      <p:pic>
        <p:nvPicPr>
          <p:cNvPr id="146" name="" descr=""/>
          <p:cNvPicPr/>
          <p:nvPr/>
        </p:nvPicPr>
        <p:blipFill>
          <a:blip r:embed="rId2"/>
          <a:stretch/>
        </p:blipFill>
        <p:spPr>
          <a:xfrm>
            <a:off x="9417600" y="1143000"/>
            <a:ext cx="2229480" cy="2885040"/>
          </a:xfrm>
          <a:prstGeom prst="rect">
            <a:avLst/>
          </a:prstGeom>
          <a:ln w="0">
            <a:noFill/>
          </a:ln>
        </p:spPr>
      </p:pic>
      <p:pic>
        <p:nvPicPr>
          <p:cNvPr id="147" name="" descr=""/>
          <p:cNvPicPr/>
          <p:nvPr/>
        </p:nvPicPr>
        <p:blipFill>
          <a:blip r:embed="rId3"/>
          <a:stretch/>
        </p:blipFill>
        <p:spPr>
          <a:xfrm>
            <a:off x="0" y="2504160"/>
            <a:ext cx="5943600" cy="4353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50800" y="549360"/>
            <a:ext cx="11096280" cy="133056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Regulile de NAT</a:t>
            </a:r>
            <a:endParaRPr b="0" lang="en-US" sz="4400" spc="-1" strike="noStrike">
              <a:solidFill>
                <a:srgbClr val="ffffff"/>
              </a:solidFill>
              <a:latin typeface="Arial"/>
            </a:endParaRPr>
          </a:p>
        </p:txBody>
      </p:sp>
      <p:sp>
        <p:nvSpPr>
          <p:cNvPr id="149" name="PlaceHolder 2"/>
          <p:cNvSpPr>
            <a:spLocks noGrp="1"/>
          </p:cNvSpPr>
          <p:nvPr>
            <p:ph/>
          </p:nvPr>
        </p:nvSpPr>
        <p:spPr>
          <a:xfrm>
            <a:off x="550800" y="1371600"/>
            <a:ext cx="5336640" cy="502884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Avand regulile se NAT astfel:</a:t>
            </a:r>
            <a:endParaRPr b="0" lang="en-US" sz="3200" spc="-1" strike="noStrike">
              <a:solidFill>
                <a:srgbClr val="ffffff"/>
              </a:solidFill>
              <a:latin typeface="Arial"/>
            </a:endParaRPr>
          </a:p>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Si incercand o noua counexiune catre server obtinem rezultatul dorit.</a:t>
            </a:r>
            <a:endParaRPr b="0" lang="en-US" sz="3200" spc="-1" strike="noStrike">
              <a:solidFill>
                <a:srgbClr val="ffffff"/>
              </a:solidFill>
              <a:latin typeface="Arial"/>
            </a:endParaRPr>
          </a:p>
          <a:p>
            <a:pPr marL="432000" indent="-3240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Sa nu uitam sa tinem regula generaala de nar ca ultima regula.</a:t>
            </a:r>
            <a:endParaRPr b="0" lang="en-US" sz="3200" spc="-1" strike="noStrike">
              <a:solidFill>
                <a:srgbClr val="ffffff"/>
              </a:solidFill>
              <a:latin typeface="Arial"/>
            </a:endParaRPr>
          </a:p>
        </p:txBody>
      </p:sp>
      <p:sp>
        <p:nvSpPr>
          <p:cNvPr id="150" name="PlaceHolder 3"/>
          <p:cNvSpPr>
            <a:spLocks noGrp="1"/>
          </p:cNvSpPr>
          <p:nvPr>
            <p:ph type="ftr" idx="21"/>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51" name="PlaceHolder 4"/>
          <p:cNvSpPr>
            <a:spLocks noGrp="1"/>
          </p:cNvSpPr>
          <p:nvPr>
            <p:ph type="sldNum" idx="22"/>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68C547E0-337E-4558-87FE-3EAAF10EE7E6}" type="slidenum">
              <a:rPr b="0" lang="en-US" sz="1000" spc="-1" strike="noStrike">
                <a:solidFill>
                  <a:srgbClr val="a6a6a6">
                    <a:alpha val="80000"/>
                  </a:srgbClr>
                </a:solidFill>
                <a:latin typeface="Gill Sans MT"/>
              </a:rPr>
              <a:t>9</a:t>
            </a:fld>
            <a:endParaRPr b="0" lang="en-US" sz="1000" spc="-1" strike="noStrike">
              <a:solidFill>
                <a:srgbClr val="ffffff"/>
              </a:solidFill>
              <a:latin typeface="Times New Roman"/>
            </a:endParaRPr>
          </a:p>
        </p:txBody>
      </p:sp>
      <p:pic>
        <p:nvPicPr>
          <p:cNvPr id="152" name="" descr=""/>
          <p:cNvPicPr/>
          <p:nvPr/>
        </p:nvPicPr>
        <p:blipFill>
          <a:blip r:embed="rId1"/>
          <a:stretch/>
        </p:blipFill>
        <p:spPr>
          <a:xfrm>
            <a:off x="5715000" y="914400"/>
            <a:ext cx="6400440" cy="1501200"/>
          </a:xfrm>
          <a:prstGeom prst="rect">
            <a:avLst/>
          </a:prstGeom>
          <a:ln w="0">
            <a:noFill/>
          </a:ln>
        </p:spPr>
      </p:pic>
      <p:pic>
        <p:nvPicPr>
          <p:cNvPr id="153" name="" descr=""/>
          <p:cNvPicPr/>
          <p:nvPr/>
        </p:nvPicPr>
        <p:blipFill>
          <a:blip r:embed="rId2"/>
          <a:stretch/>
        </p:blipFill>
        <p:spPr>
          <a:xfrm>
            <a:off x="5887800" y="2743200"/>
            <a:ext cx="6227640" cy="3198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4" ma:contentTypeDescription="Create a new document." ma:contentTypeScope="" ma:versionID="f739413b01587078f72751b70a136aa0">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2250c404220d951a0bae8927da97fcbc"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61c6339-0837-4246-91dd-ab7bd25b3504">
      <Terms xmlns="http://schemas.microsoft.com/office/infopath/2007/PartnerControls"/>
    </lcf76f155ced4ddcb4097134ff3c332f>
    <TaxCatchAll xmlns="dc770270-5e24-459d-aaf3-eeebbc46ab14" xsi:nil="true"/>
  </documentManagement>
</p:properties>
</file>

<file path=customXml/itemProps1.xml><?xml version="1.0" encoding="utf-8"?>
<ds:datastoreItem xmlns:ds="http://schemas.openxmlformats.org/officeDocument/2006/customXml" ds:itemID="{60741098-FA3D-4C3F-859B-EFF86B095781}"/>
</file>

<file path=customXml/itemProps2.xml><?xml version="1.0" encoding="utf-8"?>
<ds:datastoreItem xmlns:ds="http://schemas.openxmlformats.org/officeDocument/2006/customXml" ds:itemID="{605150B7-7F42-422F-B1AB-7C7C2C09BBFD}"/>
</file>

<file path=customXml/itemProps3.xml><?xml version="1.0" encoding="utf-8"?>
<ds:datastoreItem xmlns:ds="http://schemas.openxmlformats.org/officeDocument/2006/customXml" ds:itemID="{1BD83213-4980-4C45-8DB0-0044A538EB6A}"/>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576</TotalTime>
  <Application>LibreOffice/7.5.1.2$Linux_X86_64 LibreOffice_project/50$Build-2</Application>
  <AppVersion>15.0000</AppVersion>
  <Words>613</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7</cp:revision>
  <dcterms:created xsi:type="dcterms:W3CDTF">2021-01-28T12:59:42Z</dcterms:created>
  <dcterms:modified xsi:type="dcterms:W3CDTF">2023-03-13T11:28:14Z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y fmtid="{D5CDD505-2E9C-101B-9397-08002B2CF9AE}" pid="3" name="Notes">
    <vt:i4>7</vt:i4>
  </property>
  <property fmtid="{D5CDD505-2E9C-101B-9397-08002B2CF9AE}" pid="4" name="PresentationFormat">
    <vt:lpwstr>Widescreen</vt:lpwstr>
  </property>
  <property fmtid="{D5CDD505-2E9C-101B-9397-08002B2CF9AE}" pid="5" name="Slides">
    <vt:i4>12</vt:i4>
  </property>
</Properties>
</file>