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docMetadata/LabelInfo.xml" ContentType="application/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media/image29.png" ContentType="image/png"/>
  <Override PartName="/ppt/media/image28.png" ContentType="image/png"/>
  <Override PartName="/ppt/media/image27.png" ContentType="image/png"/>
  <Override PartName="/ppt/media/image19.png" ContentType="image/png"/>
  <Override PartName="/ppt/media/image36.png" ContentType="image/png"/>
  <Override PartName="/ppt/media/image26.png" ContentType="image/png"/>
  <Override PartName="/ppt/media/image4.png" ContentType="image/png"/>
  <Override PartName="/ppt/media/image10.png" ContentType="image/png"/>
  <Override PartName="/ppt/media/image5.png" ContentType="image/png"/>
  <Override PartName="/ppt/media/image6.png" ContentType="image/png"/>
  <Override PartName="/ppt/media/image20.png" ContentType="image/png"/>
  <Override PartName="/ppt/media/image12.png" ContentType="image/png"/>
  <Override PartName="/ppt/media/image7.png" ContentType="image/png"/>
  <Override PartName="/ppt/media/image21.png" ContentType="image/png"/>
  <Override PartName="/ppt/media/image8.png" ContentType="image/png"/>
  <Override PartName="/ppt/media/image13.png" ContentType="image/png"/>
  <Override PartName="/ppt/media/image30.png" ContentType="image/png"/>
  <Override PartName="/ppt/media/image22.png" ContentType="image/png"/>
  <Override PartName="/ppt/media/image3.png" ContentType="image/png"/>
  <Override PartName="/ppt/media/image2.png" ContentType="image/png"/>
  <Override PartName="/ppt/media/image14.png" ContentType="image/png"/>
  <Override PartName="/ppt/media/image31.png" ContentType="image/png"/>
  <Override PartName="/ppt/media/image23.png" ContentType="image/png"/>
  <Override PartName="/ppt/media/image15.png" ContentType="image/png"/>
  <Override PartName="/ppt/media/image24.png" ContentType="image/png"/>
  <Override PartName="/ppt/media/image16.png" ContentType="image/png"/>
  <Override PartName="/ppt/media/image33.png" ContentType="image/png"/>
  <Override PartName="/ppt/media/image25.png" ContentType="image/png"/>
  <Override PartName="/ppt/media/image17.png" ContentType="image/png"/>
  <Override PartName="/ppt/media/image34.png" ContentType="image/png"/>
  <Override PartName="/ppt/media/image18.png" ContentType="image/png"/>
  <Override PartName="/ppt/media/image35.png" ContentType="image/png"/>
  <Override PartName="/ppt/media/image32.png" ContentType="image/png"/>
  <Override PartName="/ppt/media/image1.jpeg" ContentType="image/jpeg"/>
  <Override PartName="/ppt/media/image11.png" ContentType="image/png"/>
  <Override PartName="/ppt/media/image9.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ustomXml" Target="../customXml/item1.xml"/><Relationship Id="rId3" Type="http://schemas.openxmlformats.org/officeDocument/2006/relationships/slideMaster" Target="slideMasters/slideMaster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ustomXml" Target="../customXml/item3.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ustomXml" Target="../customXml/item2.xml"/></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9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9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4"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5"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6"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AA8AB779-5869-4C22-9D46-43C9EAF4A2E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685800" y="1143000"/>
            <a:ext cx="5484240" cy="3084120"/>
          </a:xfrm>
          <a:prstGeom prst="rect">
            <a:avLst/>
          </a:prstGeom>
          <a:ln w="0">
            <a:noFill/>
          </a:ln>
        </p:spPr>
      </p:sp>
      <p:sp>
        <p:nvSpPr>
          <p:cNvPr id="175"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76" name="PlaceHolder 3"/>
          <p:cNvSpPr>
            <a:spLocks noGrp="1"/>
          </p:cNvSpPr>
          <p:nvPr>
            <p:ph type="sldNum" idx="7"/>
          </p:nvPr>
        </p:nvSpPr>
        <p:spPr>
          <a:xfrm>
            <a:off x="3884760" y="8685360"/>
            <a:ext cx="2969640" cy="45648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4686CC37-4F3B-4AAC-BD70-35649FAB2FB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07FF005-098E-4594-AEEB-100F4399686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770BB51-1EDF-44F3-8EB7-7DD9939C702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E219203-92D8-4842-9604-09F95FC4C87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EA0618E-A888-4499-ADAE-A3DF7295223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AE6F42A-A79E-4035-80E0-9F97C7A37A1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4520581-5F1E-49DF-9573-844CE079677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84EA4D4-5801-49EB-A5AF-9609D81814B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704F9E4-270B-48D6-9701-1BD91A28446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55A95EB-F948-41A6-A0DD-C738E6CBD7B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581F82F-9FBF-4C05-99D8-77099F15A02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EBB2EF8-C321-4E97-973B-89EB182D0033}"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B435B09-73CE-4DB4-B8C4-718604D37B23}"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0" name="Oval 7"/>
          <p:cNvSpPr/>
          <p:nvPr/>
        </p:nvSpPr>
        <p:spPr>
          <a:xfrm>
            <a:off x="7999560" y="445320"/>
            <a:ext cx="357840" cy="35784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nvGrpSpPr>
          <p:cNvPr id="1" name="Group 8"/>
          <p:cNvGrpSpPr/>
          <p:nvPr/>
        </p:nvGrpSpPr>
        <p:grpSpPr>
          <a:xfrm>
            <a:off x="10836000" y="5500800"/>
            <a:ext cx="825120" cy="826560"/>
            <a:chOff x="10836000" y="5500800"/>
            <a:chExt cx="825120" cy="826560"/>
          </a:xfrm>
        </p:grpSpPr>
        <p:sp>
          <p:nvSpPr>
            <p:cNvPr id="2" name="Freeform: Shape 9"/>
            <p:cNvSpPr/>
            <p:nvPr/>
          </p:nvSpPr>
          <p:spPr>
            <a:xfrm rot="13500000">
              <a:off x="10979280" y="5599800"/>
              <a:ext cx="537840" cy="629280"/>
            </a:xfrm>
            <a:custGeom>
              <a:avLst/>
              <a:gdLst>
                <a:gd name="textAreaLeft" fmla="*/ 0 w 537840"/>
                <a:gd name="textAreaRight" fmla="*/ 540000 w 537840"/>
                <a:gd name="textAreaTop" fmla="*/ 0 h 629280"/>
                <a:gd name="textAreaBottom" fmla="*/ 631440 h 629280"/>
              </a:gdLst>
              <a:ahLst/>
              <a:rect l="textAreaLeft" t="textAreaTop" r="textAreaRight" b="textAreaBottom"/>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3" name="Oval 10"/>
            <p:cNvSpPr/>
            <p:nvPr/>
          </p:nvSpPr>
          <p:spPr>
            <a:xfrm rot="18900000">
              <a:off x="11240640" y="5516640"/>
              <a:ext cx="267840" cy="53784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grpSp>
        <p:nvGrpSpPr>
          <p:cNvPr id="42" name="Group 42"/>
          <p:cNvGrpSpPr/>
          <p:nvPr/>
        </p:nvGrpSpPr>
        <p:grpSpPr>
          <a:xfrm>
            <a:off x="11028960" y="-212760"/>
            <a:ext cx="1705680" cy="1702800"/>
            <a:chOff x="11028960" y="-212760"/>
            <a:chExt cx="1705680" cy="1702800"/>
          </a:xfrm>
        </p:grpSpPr>
        <p:sp>
          <p:nvSpPr>
            <p:cNvPr id="43" name="Freeform: Shape 43"/>
            <p:cNvSpPr/>
            <p:nvPr/>
          </p:nvSpPr>
          <p:spPr>
            <a:xfrm rot="18900000">
              <a:off x="11159640" y="125280"/>
              <a:ext cx="1339560" cy="924840"/>
            </a:xfrm>
            <a:custGeom>
              <a:avLst/>
              <a:gdLst>
                <a:gd name="textAreaLeft" fmla="*/ 0 w 1339560"/>
                <a:gd name="textAreaRight" fmla="*/ 1341720 w 1339560"/>
                <a:gd name="textAreaTop" fmla="*/ 0 h 924840"/>
                <a:gd name="textAreaBottom" fmla="*/ 927000 h 924840"/>
              </a:gdLst>
              <a:ahLst/>
              <a:rect l="textAreaLeft" t="textAreaTop" r="textAreaRight" b="textAreaBottom"/>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r="54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Gill Sans MT"/>
                <a:ea typeface="DejaVu Sans"/>
              </a:endParaRPr>
            </a:p>
          </p:txBody>
        </p:sp>
        <p:sp>
          <p:nvSpPr>
            <p:cNvPr id="44" name="Oval 44"/>
            <p:cNvSpPr/>
            <p:nvPr/>
          </p:nvSpPr>
          <p:spPr>
            <a:xfrm rot="2700000">
              <a:off x="11798280" y="992520"/>
              <a:ext cx="104760" cy="464400"/>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5" name="Freeform: Shape 45"/>
            <p:cNvSpPr/>
            <p:nvPr/>
          </p:nvSpPr>
          <p:spPr>
            <a:xfrm rot="18900000">
              <a:off x="11226600" y="129600"/>
              <a:ext cx="1335240" cy="1040760"/>
            </a:xfrm>
            <a:custGeom>
              <a:avLst/>
              <a:gdLst>
                <a:gd name="textAreaLeft" fmla="*/ 0 w 1335240"/>
                <a:gd name="textAreaRight" fmla="*/ 1337400 w 1335240"/>
                <a:gd name="textAreaTop" fmla="*/ 0 h 1040760"/>
                <a:gd name="textAreaBottom" fmla="*/ 1042920 h 1040760"/>
              </a:gdLst>
              <a:ahLst/>
              <a:rect l="textAreaLeft" t="textAreaTop" r="textAreaRight" b="textAreaBottom"/>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Gill Sans MT"/>
                <a:ea typeface="DejaVu Sans"/>
              </a:endParaRPr>
            </a:p>
          </p:txBody>
        </p:sp>
      </p:grpSp>
      <p:grpSp>
        <p:nvGrpSpPr>
          <p:cNvPr id="46" name="Group 14"/>
          <p:cNvGrpSpPr/>
          <p:nvPr/>
        </p:nvGrpSpPr>
        <p:grpSpPr>
          <a:xfrm>
            <a:off x="578160" y="5512320"/>
            <a:ext cx="826920" cy="825120"/>
            <a:chOff x="578160" y="5512320"/>
            <a:chExt cx="826920" cy="825120"/>
          </a:xfrm>
        </p:grpSpPr>
        <p:sp>
          <p:nvSpPr>
            <p:cNvPr id="47" name="Freeform: Shape 15"/>
            <p:cNvSpPr/>
            <p:nvPr/>
          </p:nvSpPr>
          <p:spPr>
            <a:xfrm rot="8100000">
              <a:off x="723240" y="5610240"/>
              <a:ext cx="537840" cy="629280"/>
            </a:xfrm>
            <a:custGeom>
              <a:avLst/>
              <a:gdLst>
                <a:gd name="textAreaLeft" fmla="*/ 0 w 537840"/>
                <a:gd name="textAreaRight" fmla="*/ 540000 w 537840"/>
                <a:gd name="textAreaTop" fmla="*/ 0 h 629280"/>
                <a:gd name="textAreaBottom" fmla="*/ 631440 h 629280"/>
              </a:gdLst>
              <a:ahLst/>
              <a:rect l="textAreaLeft" t="textAreaTop" r="textAreaRight" b="textAreaBottom"/>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8" name="Oval 20"/>
            <p:cNvSpPr/>
            <p:nvPr/>
          </p:nvSpPr>
          <p:spPr>
            <a:xfrm rot="13500000">
              <a:off x="729000" y="5529600"/>
              <a:ext cx="267840" cy="53784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sp>
        <p:nvSpPr>
          <p:cNvPr id="49" name="Oval 16"/>
          <p:cNvSpPr/>
          <p:nvPr/>
        </p:nvSpPr>
        <p:spPr>
          <a:xfrm>
            <a:off x="5303880" y="5427360"/>
            <a:ext cx="1077840" cy="1077840"/>
          </a:xfrm>
          <a:prstGeom prst="ellipse">
            <a:avLst/>
          </a:prstGeom>
          <a:gradFill rotWithShape="0">
            <a:gsLst>
              <a:gs pos="0">
                <a:srgbClr val="7771b2"/>
              </a:gs>
              <a:gs pos="100000">
                <a:srgbClr val="1b192e"/>
              </a:gs>
            </a:gsLst>
            <a:lin ang="18900000"/>
          </a:gradFill>
          <a:ln>
            <a:noFill/>
          </a:ln>
          <a:effectLst>
            <a:innerShdw blurRad="254000" dir="2700000" dist="127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50" name="PlaceHolder 1"/>
          <p:cNvSpPr>
            <a:spLocks noGrp="1"/>
          </p:cNvSpPr>
          <p:nvPr>
            <p:ph type="ftr" idx="1"/>
          </p:nvPr>
        </p:nvSpPr>
        <p:spPr>
          <a:xfrm>
            <a:off x="3359160" y="6507360"/>
            <a:ext cx="6377040" cy="15156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&lt;footer&gt;</a:t>
            </a:r>
            <a:endParaRPr b="0" lang="en-US" sz="1000" spc="-1" strike="noStrike">
              <a:solidFill>
                <a:srgbClr val="ffffff"/>
              </a:solidFill>
              <a:latin typeface="Times New Roman"/>
            </a:endParaRPr>
          </a:p>
        </p:txBody>
      </p:sp>
      <p:sp>
        <p:nvSpPr>
          <p:cNvPr id="51" name="PlaceHolder 2"/>
          <p:cNvSpPr>
            <a:spLocks noGrp="1"/>
          </p:cNvSpPr>
          <p:nvPr>
            <p:ph type="sldNum" idx="2"/>
          </p:nvPr>
        </p:nvSpPr>
        <p:spPr>
          <a:xfrm>
            <a:off x="9948960" y="6507360"/>
            <a:ext cx="1690200" cy="15156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592E73C3-BAA6-44E4-ABBC-D90D9A253D38}" type="slidenum">
              <a:rPr b="0" lang="en-US" sz="1000" spc="-1" strike="noStrike">
                <a:solidFill>
                  <a:srgbClr val="a6a6a6">
                    <a:alpha val="80000"/>
                  </a:srgbClr>
                </a:solidFill>
                <a:latin typeface="Gill Sans MT"/>
              </a:rPr>
              <a:t>&lt;number&gt;</a:t>
            </a:fld>
            <a:endParaRPr b="0" lang="en-US" sz="1000" spc="-1" strike="noStrike">
              <a:solidFill>
                <a:srgbClr val="ffffff"/>
              </a:solidFill>
              <a:latin typeface="Times New Roman"/>
            </a:endParaRPr>
          </a:p>
        </p:txBody>
      </p:sp>
      <p:sp>
        <p:nvSpPr>
          <p:cNvPr id="52" name="PlaceHolder 3"/>
          <p:cNvSpPr>
            <a:spLocks noGrp="1"/>
          </p:cNvSpPr>
          <p:nvPr>
            <p:ph type="dt" idx="3"/>
          </p:nvPr>
        </p:nvSpPr>
        <p:spPr>
          <a:xfrm>
            <a:off x="550800" y="6507360"/>
            <a:ext cx="2626920" cy="151560"/>
          </a:xfrm>
          <a:prstGeom prst="rect">
            <a:avLst/>
          </a:prstGeom>
          <a:noFill/>
          <a:ln w="0">
            <a:noFill/>
          </a:ln>
        </p:spPr>
        <p:txBody>
          <a:bodyPr lIns="0" rIns="0" tIns="0" bIns="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5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5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mega.nz/folder/hFZRkZAb#xDBMuObxybD_GjIEpZxE8w" TargetMode="External"/><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raw.githubusercontent.com/Graylog2/docker-compose/main/open-core/docker-compose.yml" TargetMode="External"/><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7999560" y="1051560"/>
            <a:ext cx="3563280" cy="2382840"/>
          </a:xfrm>
          <a:prstGeom prst="rect">
            <a:avLst/>
          </a:prstGeom>
          <a:noFill/>
          <a:ln w="0">
            <a:noFill/>
          </a:ln>
        </p:spPr>
        <p:txBody>
          <a:bodyPr lIns="0" rIns="0" tIns="0" bIns="0" anchor="b">
            <a:normAutofit fontScale="90000"/>
          </a:bodyPr>
          <a:p>
            <a:pPr indent="0">
              <a:lnSpc>
                <a:spcPct val="90000"/>
              </a:lnSpc>
              <a:buNone/>
              <a:tabLst>
                <a:tab algn="l" pos="0"/>
              </a:tabLst>
            </a:pPr>
            <a:r>
              <a:rPr b="0" lang="en-US" sz="4800" spc="-1" strike="noStrike">
                <a:solidFill>
                  <a:srgbClr val="ffffff"/>
                </a:solidFill>
                <a:latin typeface="Walbaum Display"/>
              </a:rPr>
              <a:t>Laboratoare </a:t>
            </a:r>
            <a:br>
              <a:rPr sz="4800"/>
            </a:br>
            <a:r>
              <a:rPr b="0" lang="en-US" sz="4800" spc="-1" strike="noStrike">
                <a:solidFill>
                  <a:srgbClr val="ffffff"/>
                </a:solidFill>
                <a:latin typeface="Walbaum Display"/>
              </a:rPr>
              <a:t>Administarea Retelelor de Calculatoare</a:t>
            </a:r>
            <a:endParaRPr b="0" lang="en-US" sz="4800" spc="-1" strike="noStrike">
              <a:solidFill>
                <a:srgbClr val="ffffff"/>
              </a:solidFill>
              <a:latin typeface="Arial"/>
            </a:endParaRPr>
          </a:p>
        </p:txBody>
      </p:sp>
      <p:pic>
        <p:nvPicPr>
          <p:cNvPr id="98" name="Picture Placeholder 13" descr="Data Points Digital background"/>
          <p:cNvPicPr/>
          <p:nvPr/>
        </p:nvPicPr>
        <p:blipFill>
          <a:blip r:embed="rId1"/>
          <a:stretch/>
        </p:blipFill>
        <p:spPr>
          <a:xfrm>
            <a:off x="0" y="0"/>
            <a:ext cx="7450200" cy="6855840"/>
          </a:xfrm>
          <a:prstGeom prst="rect">
            <a:avLst/>
          </a:prstGeom>
          <a:ln w="0">
            <a:noFill/>
          </a:ln>
        </p:spPr>
      </p:pic>
      <p:sp>
        <p:nvSpPr>
          <p:cNvPr id="99" name="PlaceHolder 2"/>
          <p:cNvSpPr>
            <a:spLocks noGrp="1"/>
          </p:cNvSpPr>
          <p:nvPr>
            <p:ph/>
          </p:nvPr>
        </p:nvSpPr>
        <p:spPr>
          <a:xfrm>
            <a:off x="7999560" y="3568680"/>
            <a:ext cx="3563280" cy="1729800"/>
          </a:xfrm>
          <a:prstGeom prst="rect">
            <a:avLst/>
          </a:prstGeom>
          <a:noFill/>
          <a:ln w="0">
            <a:noFill/>
          </a:ln>
        </p:spPr>
        <p:txBody>
          <a:bodyPr lIns="0" rIns="0" tIns="0" bIns="0" anchor="t">
            <a:normAutofit/>
          </a:bodyPr>
          <a:p>
            <a:pPr marL="228600" indent="0">
              <a:lnSpc>
                <a:spcPct val="110000"/>
              </a:lnSpc>
              <a:spcBef>
                <a:spcPts val="1001"/>
              </a:spcBef>
              <a:spcAft>
                <a:spcPts val="799"/>
              </a:spcAft>
              <a:buNone/>
              <a:tabLst>
                <a:tab algn="l" pos="0"/>
              </a:tabLst>
            </a:pPr>
            <a:r>
              <a:rPr b="0" lang="en-US" sz="2000" spc="-1" strike="noStrike">
                <a:solidFill>
                  <a:srgbClr val="ffffff">
                    <a:alpha val="60000"/>
                  </a:srgbClr>
                </a:solidFill>
                <a:latin typeface="Gill Sans MT"/>
              </a:rPr>
              <a:t>Event management cu Elasticsearch/Opensearch si Graylog.</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20"/>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Configurarea colecatorii de log-uri</a:t>
            </a:r>
            <a:endParaRPr b="0" lang="en-US" sz="4400" spc="-1" strike="noStrike">
              <a:solidFill>
                <a:srgbClr val="ffffff"/>
              </a:solidFill>
              <a:latin typeface="Arial"/>
            </a:endParaRPr>
          </a:p>
        </p:txBody>
      </p:sp>
      <p:sp>
        <p:nvSpPr>
          <p:cNvPr id="132" name="PlaceHolder 21"/>
          <p:cNvSpPr/>
          <p:nvPr/>
        </p:nvSpPr>
        <p:spPr>
          <a:xfrm>
            <a:off x="559800" y="1371960"/>
            <a:ext cx="561024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Acum mergem pe router si configuram o noua destinatie pentru loguri mergand in System→Logging→Actions→+ </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Avem setat un mod de a trimite logurile catre Graylog si putem selecta ce tipuri de loguri trimitem catre acesta.</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Putem incepe cu minotirzarea login fails asa ca vom face o regula noua in Logging. </a:t>
            </a:r>
            <a:endParaRPr b="0" lang="en-US" sz="1800" spc="-1" strike="noStrike">
              <a:solidFill>
                <a:srgbClr val="ffffff"/>
              </a:solidFill>
              <a:latin typeface="Arial"/>
            </a:endParaRPr>
          </a:p>
        </p:txBody>
      </p:sp>
      <p:pic>
        <p:nvPicPr>
          <p:cNvPr id="133" name="" descr=""/>
          <p:cNvPicPr/>
          <p:nvPr/>
        </p:nvPicPr>
        <p:blipFill>
          <a:blip r:embed="rId1"/>
          <a:stretch/>
        </p:blipFill>
        <p:spPr>
          <a:xfrm>
            <a:off x="9372600" y="1143000"/>
            <a:ext cx="2819520" cy="2350800"/>
          </a:xfrm>
          <a:prstGeom prst="rect">
            <a:avLst/>
          </a:prstGeom>
          <a:ln w="0">
            <a:noFill/>
          </a:ln>
        </p:spPr>
      </p:pic>
      <p:pic>
        <p:nvPicPr>
          <p:cNvPr id="134" name="" descr=""/>
          <p:cNvPicPr/>
          <p:nvPr/>
        </p:nvPicPr>
        <p:blipFill>
          <a:blip r:embed="rId2"/>
          <a:stretch/>
        </p:blipFill>
        <p:spPr>
          <a:xfrm>
            <a:off x="9372600" y="3656880"/>
            <a:ext cx="2819520" cy="2286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22"/>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Configurarea colecatorii de log-uri</a:t>
            </a:r>
            <a:endParaRPr b="0" lang="en-US" sz="4400" spc="-1" strike="noStrike">
              <a:solidFill>
                <a:srgbClr val="ffffff"/>
              </a:solidFill>
              <a:latin typeface="Arial"/>
            </a:endParaRPr>
          </a:p>
        </p:txBody>
      </p:sp>
      <p:sp>
        <p:nvSpPr>
          <p:cNvPr id="136" name="PlaceHolder 23"/>
          <p:cNvSpPr/>
          <p:nvPr/>
        </p:nvSpPr>
        <p:spPr>
          <a:xfrm>
            <a:off x="559800" y="1371960"/>
            <a:ext cx="561024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Acum putem incerca un login fail pentru userul admin si vedea daca este transmis in graylog.</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Mergand la Search vedem o intrare in mesaje.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Deschizand mesajul vedem ca acesta nu este procesat de graylog intr-o forma pe care el o poate intelege.</a:t>
            </a:r>
            <a:endParaRPr b="0" lang="en-US" sz="1800" spc="-1" strike="noStrike">
              <a:solidFill>
                <a:srgbClr val="ffffff"/>
              </a:solidFill>
              <a:latin typeface="Arial"/>
            </a:endParaRPr>
          </a:p>
        </p:txBody>
      </p:sp>
      <p:pic>
        <p:nvPicPr>
          <p:cNvPr id="137" name="" descr=""/>
          <p:cNvPicPr/>
          <p:nvPr/>
        </p:nvPicPr>
        <p:blipFill>
          <a:blip r:embed="rId1"/>
          <a:stretch/>
        </p:blipFill>
        <p:spPr>
          <a:xfrm>
            <a:off x="0" y="4416840"/>
            <a:ext cx="8001000" cy="2441160"/>
          </a:xfrm>
          <a:prstGeom prst="rect">
            <a:avLst/>
          </a:prstGeom>
          <a:ln w="0">
            <a:noFill/>
          </a:ln>
        </p:spPr>
      </p:pic>
      <p:pic>
        <p:nvPicPr>
          <p:cNvPr id="138" name="" descr=""/>
          <p:cNvPicPr/>
          <p:nvPr/>
        </p:nvPicPr>
        <p:blipFill>
          <a:blip r:embed="rId2"/>
          <a:stretch/>
        </p:blipFill>
        <p:spPr>
          <a:xfrm>
            <a:off x="6007320" y="1371600"/>
            <a:ext cx="6337080" cy="18288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24"/>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Configurarea colecatorii de log-uri</a:t>
            </a:r>
            <a:endParaRPr b="0" lang="en-US" sz="4400" spc="-1" strike="noStrike">
              <a:solidFill>
                <a:srgbClr val="ffffff"/>
              </a:solidFill>
              <a:latin typeface="Arial"/>
            </a:endParaRPr>
          </a:p>
        </p:txBody>
      </p:sp>
      <p:sp>
        <p:nvSpPr>
          <p:cNvPr id="140" name="PlaceHolder 25"/>
          <p:cNvSpPr/>
          <p:nvPr/>
        </p:nvSpPr>
        <p:spPr>
          <a:xfrm>
            <a:off x="559800" y="1371960"/>
            <a:ext cx="561024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Ne intoarcem la Inputs si selectam Manage Extractors.</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Facem un extractor nou “Split &amp; Index” pentru a elmina celelate tipuri de eveniment si a pastra doar cel critic.</a:t>
            </a:r>
            <a:endParaRPr b="0" lang="en-US" sz="1800" spc="-1" strike="noStrike">
              <a:solidFill>
                <a:srgbClr val="ffffff"/>
              </a:solidFill>
              <a:latin typeface="Arial"/>
            </a:endParaRPr>
          </a:p>
        </p:txBody>
      </p:sp>
      <p:pic>
        <p:nvPicPr>
          <p:cNvPr id="141" name="" descr=""/>
          <p:cNvPicPr/>
          <p:nvPr/>
        </p:nvPicPr>
        <p:blipFill>
          <a:blip r:embed="rId1"/>
          <a:stretch/>
        </p:blipFill>
        <p:spPr>
          <a:xfrm>
            <a:off x="-2160" y="4923000"/>
            <a:ext cx="6172200" cy="1935000"/>
          </a:xfrm>
          <a:prstGeom prst="rect">
            <a:avLst/>
          </a:prstGeom>
          <a:ln w="0">
            <a:noFill/>
          </a:ln>
        </p:spPr>
      </p:pic>
      <p:pic>
        <p:nvPicPr>
          <p:cNvPr id="142" name="" descr=""/>
          <p:cNvPicPr/>
          <p:nvPr/>
        </p:nvPicPr>
        <p:blipFill>
          <a:blip r:embed="rId2"/>
          <a:stretch/>
        </p:blipFill>
        <p:spPr>
          <a:xfrm>
            <a:off x="6042960" y="1143000"/>
            <a:ext cx="6082560" cy="3886200"/>
          </a:xfrm>
          <a:prstGeom prst="rect">
            <a:avLst/>
          </a:prstGeom>
          <a:ln w="0">
            <a:noFill/>
          </a:ln>
        </p:spPr>
      </p:pic>
      <p:pic>
        <p:nvPicPr>
          <p:cNvPr id="143" name="" descr=""/>
          <p:cNvPicPr/>
          <p:nvPr/>
        </p:nvPicPr>
        <p:blipFill>
          <a:blip r:embed="rId3"/>
          <a:stretch/>
        </p:blipFill>
        <p:spPr>
          <a:xfrm>
            <a:off x="6042960" y="5029200"/>
            <a:ext cx="6014160" cy="13716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26"/>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Configurarea colecatorii de log-uri</a:t>
            </a:r>
            <a:endParaRPr b="0" lang="en-US" sz="4400" spc="-1" strike="noStrike">
              <a:solidFill>
                <a:srgbClr val="ffffff"/>
              </a:solidFill>
              <a:latin typeface="Arial"/>
            </a:endParaRPr>
          </a:p>
        </p:txBody>
      </p:sp>
      <p:sp>
        <p:nvSpPr>
          <p:cNvPr id="145" name="PlaceHolder 27"/>
          <p:cNvSpPr/>
          <p:nvPr/>
        </p:nvSpPr>
        <p:spPr>
          <a:xfrm>
            <a:off x="559800" y="1371960"/>
            <a:ext cx="972720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Incercam un nou mesaj sa vedem cum arata modificarile si vedem ca mesajul apare modificat dar tot nu este de inteles pentru graylog asa ca vom face inca un extractor de data asta Grok acesta este un extractor bazat pe regular expressions.</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Regula de baza pentru acest tip de filtrare este sa ne gandim ce vrem sa extragem si ce cuvinte sunt statice si vrem sa le folosim ca ancora in mesaj. </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De exemplu incepem cu tipul de eveniment in acest mesaj care poate fi critical,info,etc.</a:t>
            </a:r>
            <a:endParaRPr b="0" lang="en-US" sz="1800" spc="-1" strike="noStrike">
              <a:solidFill>
                <a:srgbClr val="ffffff"/>
              </a:solidFill>
              <a:latin typeface="Arial"/>
            </a:endParaRPr>
          </a:p>
        </p:txBody>
      </p:sp>
      <p:pic>
        <p:nvPicPr>
          <p:cNvPr id="146" name="" descr=""/>
          <p:cNvPicPr/>
          <p:nvPr/>
        </p:nvPicPr>
        <p:blipFill>
          <a:blip r:embed="rId1"/>
          <a:stretch/>
        </p:blipFill>
        <p:spPr>
          <a:xfrm>
            <a:off x="0" y="4061160"/>
            <a:ext cx="9244440" cy="27968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28"/>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Configurarea colecatorii de log-uri</a:t>
            </a:r>
            <a:endParaRPr b="0" lang="en-US" sz="4400" spc="-1" strike="noStrike">
              <a:solidFill>
                <a:srgbClr val="ffffff"/>
              </a:solidFill>
              <a:latin typeface="Arial"/>
            </a:endParaRPr>
          </a:p>
        </p:txBody>
      </p:sp>
      <p:sp>
        <p:nvSpPr>
          <p:cNvPr id="148" name="PlaceHolder 29"/>
          <p:cNvSpPr/>
          <p:nvPr/>
        </p:nvSpPr>
        <p:spPr>
          <a:xfrm>
            <a:off x="559800" y="1371960"/>
            <a:ext cx="515520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Unde avem elemente statice sau pe care vrem sa le eliminam vom folosi parantezele pentru a incapsula continutul exmplu de mai jos avem (for user), atentie la spatii pentru ca lipsa lor sau mai multe spatii vor duce la eroare in extragere.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endParaRPr b="0" lang="en-US" sz="1800" spc="-1" strike="noStrike">
              <a:solidFill>
                <a:srgbClr val="ffffff"/>
              </a:solidFill>
              <a:latin typeface="Arial"/>
            </a:endParaRPr>
          </a:p>
        </p:txBody>
      </p:sp>
      <p:pic>
        <p:nvPicPr>
          <p:cNvPr id="149" name="" descr=""/>
          <p:cNvPicPr/>
          <p:nvPr/>
        </p:nvPicPr>
        <p:blipFill>
          <a:blip r:embed="rId1"/>
          <a:stretch/>
        </p:blipFill>
        <p:spPr>
          <a:xfrm>
            <a:off x="5712480" y="2514600"/>
            <a:ext cx="6479640" cy="43549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30"/>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Configurarea colecatorii de log-uri</a:t>
            </a:r>
            <a:endParaRPr b="0" lang="en-US" sz="4400" spc="-1" strike="noStrike">
              <a:solidFill>
                <a:srgbClr val="ffffff"/>
              </a:solidFill>
              <a:latin typeface="Arial"/>
            </a:endParaRPr>
          </a:p>
        </p:txBody>
      </p:sp>
      <p:sp>
        <p:nvSpPr>
          <p:cNvPr id="151" name="PlaceHolder 31"/>
          <p:cNvSpPr/>
          <p:nvPr/>
        </p:nvSpPr>
        <p:spPr>
          <a:xfrm>
            <a:off x="559800" y="1371960"/>
            <a:ext cx="515520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Avem astfel urmatorul pattern pentru a extrage login fails de la logurile mikrotik</a:t>
            </a:r>
            <a:endParaRPr b="0" lang="en-US" sz="1800" spc="-1" strike="noStrike">
              <a:solidFill>
                <a:srgbClr val="ffffff"/>
              </a:solidFill>
              <a:latin typeface="Arial"/>
            </a:endParaRPr>
          </a:p>
        </p:txBody>
      </p:sp>
      <p:pic>
        <p:nvPicPr>
          <p:cNvPr id="152" name="" descr=""/>
          <p:cNvPicPr/>
          <p:nvPr/>
        </p:nvPicPr>
        <p:blipFill>
          <a:blip r:embed="rId1"/>
          <a:stretch/>
        </p:blipFill>
        <p:spPr>
          <a:xfrm>
            <a:off x="4572000" y="2476800"/>
            <a:ext cx="7620120" cy="43812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32"/>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Configurarea colecatorii de log-uri</a:t>
            </a:r>
            <a:endParaRPr b="0" lang="en-US" sz="4400" spc="-1" strike="noStrike">
              <a:solidFill>
                <a:srgbClr val="ffffff"/>
              </a:solidFill>
              <a:latin typeface="Arial"/>
            </a:endParaRPr>
          </a:p>
        </p:txBody>
      </p:sp>
      <p:sp>
        <p:nvSpPr>
          <p:cNvPr id="154" name="PlaceHolder 33"/>
          <p:cNvSpPr/>
          <p:nvPr/>
        </p:nvSpPr>
        <p:spPr>
          <a:xfrm>
            <a:off x="559800" y="1371960"/>
            <a:ext cx="1064160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Putem sa testam un alt fail login si sa vedem daca avem mesajul extras corect.</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Si putem obseva ca avem toate field-urile corect extrase, de aici putem sorta face alerte si diferite corelari intre evenimente.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Am facut un test cu un alt container din retea pe ssh si vedem ca extragerea merge corect.</a:t>
            </a:r>
            <a:endParaRPr b="0" lang="en-US" sz="1800" spc="-1" strike="noStrike">
              <a:solidFill>
                <a:srgbClr val="ffffff"/>
              </a:solidFill>
              <a:latin typeface="Arial"/>
            </a:endParaRPr>
          </a:p>
        </p:txBody>
      </p:sp>
      <p:pic>
        <p:nvPicPr>
          <p:cNvPr id="155" name="" descr=""/>
          <p:cNvPicPr/>
          <p:nvPr/>
        </p:nvPicPr>
        <p:blipFill>
          <a:blip r:embed="rId1"/>
          <a:stretch/>
        </p:blipFill>
        <p:spPr>
          <a:xfrm>
            <a:off x="5943600" y="3093480"/>
            <a:ext cx="6248520" cy="3764520"/>
          </a:xfrm>
          <a:prstGeom prst="rect">
            <a:avLst/>
          </a:prstGeom>
          <a:ln w="0">
            <a:noFill/>
          </a:ln>
        </p:spPr>
      </p:pic>
      <p:pic>
        <p:nvPicPr>
          <p:cNvPr id="156" name="" descr=""/>
          <p:cNvPicPr/>
          <p:nvPr/>
        </p:nvPicPr>
        <p:blipFill>
          <a:blip r:embed="rId2"/>
          <a:stretch/>
        </p:blipFill>
        <p:spPr>
          <a:xfrm>
            <a:off x="35280" y="3340800"/>
            <a:ext cx="5908320" cy="35172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34"/>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Configurarea alertarii</a:t>
            </a:r>
            <a:endParaRPr b="0" lang="en-US" sz="4400" spc="-1" strike="noStrike">
              <a:solidFill>
                <a:srgbClr val="ffffff"/>
              </a:solidFill>
              <a:latin typeface="Arial"/>
            </a:endParaRPr>
          </a:p>
        </p:txBody>
      </p:sp>
      <p:sp>
        <p:nvSpPr>
          <p:cNvPr id="158" name="PlaceHolder 35"/>
          <p:cNvSpPr/>
          <p:nvPr/>
        </p:nvSpPr>
        <p:spPr>
          <a:xfrm>
            <a:off x="559800" y="1371960"/>
            <a:ext cx="538380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Graylog suporta mai multe tipuri de alerte, dar pentru acest laborator vom folosi un bot de slack pentru a trimite notificari.</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Mergem in Alerts→Notifications→Create notification iar la Norification Type alegem Slack Notification.</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Url-ul pentru webhook se poate genera din api.slack.com</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Acum ca avem o metoda de a transmite alerta trebuie sa facem conditiile de alertare.</a:t>
            </a:r>
            <a:endParaRPr b="0" lang="en-US" sz="1800" spc="-1" strike="noStrike">
              <a:solidFill>
                <a:srgbClr val="ffffff"/>
              </a:solidFill>
              <a:latin typeface="Arial"/>
            </a:endParaRPr>
          </a:p>
        </p:txBody>
      </p:sp>
      <p:pic>
        <p:nvPicPr>
          <p:cNvPr id="159" name="" descr=""/>
          <p:cNvPicPr/>
          <p:nvPr/>
        </p:nvPicPr>
        <p:blipFill>
          <a:blip r:embed="rId1"/>
          <a:stretch/>
        </p:blipFill>
        <p:spPr>
          <a:xfrm>
            <a:off x="10000440" y="228600"/>
            <a:ext cx="2165400" cy="2286000"/>
          </a:xfrm>
          <a:prstGeom prst="rect">
            <a:avLst/>
          </a:prstGeom>
          <a:ln w="0">
            <a:noFill/>
          </a:ln>
        </p:spPr>
      </p:pic>
      <p:pic>
        <p:nvPicPr>
          <p:cNvPr id="160" name="" descr=""/>
          <p:cNvPicPr/>
          <p:nvPr/>
        </p:nvPicPr>
        <p:blipFill>
          <a:blip r:embed="rId2"/>
          <a:stretch/>
        </p:blipFill>
        <p:spPr>
          <a:xfrm>
            <a:off x="6350760" y="146160"/>
            <a:ext cx="3707640" cy="3968640"/>
          </a:xfrm>
          <a:prstGeom prst="rect">
            <a:avLst/>
          </a:prstGeom>
          <a:ln w="0">
            <a:noFill/>
          </a:ln>
        </p:spPr>
      </p:pic>
      <p:pic>
        <p:nvPicPr>
          <p:cNvPr id="161" name="" descr=""/>
          <p:cNvPicPr/>
          <p:nvPr/>
        </p:nvPicPr>
        <p:blipFill>
          <a:blip r:embed="rId3"/>
          <a:stretch/>
        </p:blipFill>
        <p:spPr>
          <a:xfrm>
            <a:off x="9220320" y="3081960"/>
            <a:ext cx="2971800" cy="37760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36"/>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Configurarea alertarii</a:t>
            </a:r>
            <a:endParaRPr b="0" lang="en-US" sz="4400" spc="-1" strike="noStrike">
              <a:solidFill>
                <a:srgbClr val="ffffff"/>
              </a:solidFill>
              <a:latin typeface="Arial"/>
            </a:endParaRPr>
          </a:p>
        </p:txBody>
      </p:sp>
      <p:sp>
        <p:nvSpPr>
          <p:cNvPr id="163" name="PlaceHolder 37"/>
          <p:cNvSpPr/>
          <p:nvPr/>
        </p:nvSpPr>
        <p:spPr>
          <a:xfrm>
            <a:off x="559800" y="1371960"/>
            <a:ext cx="538380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Putem sa facem defintia megand la Alerts→Event Definitions→Create event definition si avem de completat cateva campuri.</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In Search Query punem un query pe care il facem in sectiunea se search.</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Setam intervalul de timp</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pentru care vrem sa scanam</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evenimentele.</a:t>
            </a:r>
            <a:endParaRPr b="0" lang="en-US" sz="1800" spc="-1" strike="noStrike">
              <a:solidFill>
                <a:srgbClr val="ffffff"/>
              </a:solidFill>
              <a:latin typeface="Arial"/>
            </a:endParaRPr>
          </a:p>
        </p:txBody>
      </p:sp>
      <p:pic>
        <p:nvPicPr>
          <p:cNvPr id="164" name="" descr=""/>
          <p:cNvPicPr/>
          <p:nvPr/>
        </p:nvPicPr>
        <p:blipFill>
          <a:blip r:embed="rId1"/>
          <a:stretch/>
        </p:blipFill>
        <p:spPr>
          <a:xfrm>
            <a:off x="8812440" y="0"/>
            <a:ext cx="3379680" cy="2971800"/>
          </a:xfrm>
          <a:prstGeom prst="rect">
            <a:avLst/>
          </a:prstGeom>
          <a:ln w="0">
            <a:noFill/>
          </a:ln>
        </p:spPr>
      </p:pic>
      <p:pic>
        <p:nvPicPr>
          <p:cNvPr id="165" name="" descr=""/>
          <p:cNvPicPr/>
          <p:nvPr/>
        </p:nvPicPr>
        <p:blipFill>
          <a:blip r:embed="rId2"/>
          <a:stretch/>
        </p:blipFill>
        <p:spPr>
          <a:xfrm>
            <a:off x="3992040" y="3402720"/>
            <a:ext cx="8200080" cy="3455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38"/>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Configurarea alertarii</a:t>
            </a:r>
            <a:endParaRPr b="0" lang="en-US" sz="4400" spc="-1" strike="noStrike">
              <a:solidFill>
                <a:srgbClr val="ffffff"/>
              </a:solidFill>
              <a:latin typeface="Arial"/>
            </a:endParaRPr>
          </a:p>
        </p:txBody>
      </p:sp>
      <p:sp>
        <p:nvSpPr>
          <p:cNvPr id="167" name="PlaceHolder 39"/>
          <p:cNvSpPr/>
          <p:nvPr/>
        </p:nvSpPr>
        <p:spPr>
          <a:xfrm>
            <a:off x="559800" y="1371960"/>
            <a:ext cx="538380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In sectiunea fields vom adauga ce campuri vrem sa adaugam in mesaj.</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Numele este cel care va fi afisat in alerta si Set Value From setam campul din mesaj pe care sa il populam de forma ${source.&lt;nume_camp&gt;}.</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La notificari adaugam notificare sau notificarile facute mai devreme.</a:t>
            </a:r>
            <a:endParaRPr b="0" lang="en-US" sz="1800" spc="-1" strike="noStrike">
              <a:solidFill>
                <a:srgbClr val="ffffff"/>
              </a:solidFill>
              <a:latin typeface="Arial"/>
            </a:endParaRPr>
          </a:p>
        </p:txBody>
      </p:sp>
      <p:pic>
        <p:nvPicPr>
          <p:cNvPr id="168" name="" descr=""/>
          <p:cNvPicPr/>
          <p:nvPr/>
        </p:nvPicPr>
        <p:blipFill>
          <a:blip r:embed="rId1"/>
          <a:stretch/>
        </p:blipFill>
        <p:spPr>
          <a:xfrm>
            <a:off x="6553080" y="0"/>
            <a:ext cx="5791320" cy="3666600"/>
          </a:xfrm>
          <a:prstGeom prst="rect">
            <a:avLst/>
          </a:prstGeom>
          <a:ln w="0">
            <a:noFill/>
          </a:ln>
        </p:spPr>
      </p:pic>
      <p:pic>
        <p:nvPicPr>
          <p:cNvPr id="169" name="" descr=""/>
          <p:cNvPicPr/>
          <p:nvPr/>
        </p:nvPicPr>
        <p:blipFill>
          <a:blip r:embed="rId2"/>
          <a:stretch/>
        </p:blipFill>
        <p:spPr>
          <a:xfrm>
            <a:off x="360" y="3886560"/>
            <a:ext cx="12191760" cy="1599840"/>
          </a:xfrm>
          <a:prstGeom prst="rect">
            <a:avLst/>
          </a:prstGeom>
          <a:ln w="0">
            <a:noFill/>
          </a:ln>
        </p:spPr>
      </p:pic>
      <p:pic>
        <p:nvPicPr>
          <p:cNvPr id="170" name="" descr=""/>
          <p:cNvPicPr/>
          <p:nvPr/>
        </p:nvPicPr>
        <p:blipFill>
          <a:blip r:embed="rId3"/>
          <a:stretch/>
        </p:blipFill>
        <p:spPr>
          <a:xfrm>
            <a:off x="0" y="5072760"/>
            <a:ext cx="6400800" cy="17852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4"/>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Setup-ul initial</a:t>
            </a:r>
            <a:endParaRPr b="0" lang="en-US" sz="4400" spc="-1" strike="noStrike">
              <a:solidFill>
                <a:srgbClr val="ffffff"/>
              </a:solidFill>
              <a:latin typeface="Arial"/>
            </a:endParaRPr>
          </a:p>
        </p:txBody>
      </p:sp>
      <p:sp>
        <p:nvSpPr>
          <p:cNvPr id="101" name="PlaceHolder 5"/>
          <p:cNvSpPr/>
          <p:nvPr/>
        </p:nvSpPr>
        <p:spPr>
          <a:xfrm>
            <a:off x="559800" y="1371960"/>
            <a:ext cx="5610240" cy="4798080"/>
          </a:xfrm>
          <a:prstGeom prst="rect">
            <a:avLst/>
          </a:prstGeom>
          <a:noFill/>
          <a:ln w="0">
            <a:noFill/>
          </a:ln>
        </p:spPr>
        <p:style>
          <a:lnRef idx="0"/>
          <a:fillRef idx="0"/>
          <a:effectRef idx="0"/>
          <a:fontRef idx="minor"/>
        </p:style>
        <p:txBody>
          <a:bodyPr lIns="0" rIns="0" tIns="0" bIns="0" anchor="t">
            <a:normAutofit fontScale="91000"/>
          </a:bodyPr>
          <a:p>
            <a:pPr marL="223920" indent="-22392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Incepem prin a  instala serverul de Graylog.</a:t>
            </a:r>
            <a:endParaRPr b="0" lang="en-US" sz="1800" spc="-1" strike="noStrike">
              <a:solidFill>
                <a:srgbClr val="ffffff"/>
              </a:solidFill>
              <a:latin typeface="Arial"/>
            </a:endParaRPr>
          </a:p>
          <a:p>
            <a:pPr marL="223920" indent="-22392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In acest laborator il vom instala in docker prin imaginea de eve facuta de mine si accesibila la urmatorul link: </a:t>
            </a:r>
            <a:r>
              <a:rPr b="0" lang="en-US" sz="1800" spc="-1" strike="noStrike" u="sng">
                <a:solidFill>
                  <a:srgbClr val="0066ff">
                    <a:alpha val="60000"/>
                  </a:srgbClr>
                </a:solidFill>
                <a:uFillTx/>
                <a:latin typeface="Gill Sans MT"/>
                <a:ea typeface="DejaVu Sans"/>
                <a:hlinkClick r:id="rId1"/>
              </a:rPr>
              <a:t>linux docker image</a:t>
            </a:r>
            <a:r>
              <a:rPr b="0" lang="en-US" sz="1800" spc="-1" strike="noStrike">
                <a:solidFill>
                  <a:srgbClr val="ffffff">
                    <a:alpha val="60000"/>
                  </a:srgbClr>
                </a:solidFill>
                <a:latin typeface="Gill Sans MT"/>
                <a:ea typeface="DejaVu Sans"/>
              </a:rPr>
              <a:t>.</a:t>
            </a:r>
            <a:endParaRPr b="0" lang="en-US" sz="1800" spc="-1" strike="noStrike">
              <a:solidFill>
                <a:srgbClr val="ffffff"/>
              </a:solidFill>
              <a:latin typeface="Arial"/>
            </a:endParaRPr>
          </a:p>
          <a:p>
            <a:pPr marL="223920" indent="-22392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Copiem imaginea in serverul eve in calea: “/opt/unetlab/addons/qemu” unde facem un folder numit linux-docker, dupa care o redenumim in virtioa.qcow2.</a:t>
            </a:r>
            <a:endParaRPr b="0" lang="en-US" sz="1800" spc="-1" strike="noStrike">
              <a:solidFill>
                <a:srgbClr val="ffffff"/>
              </a:solidFill>
              <a:latin typeface="Arial"/>
            </a:endParaRPr>
          </a:p>
          <a:p>
            <a:pPr marL="223920" indent="-22392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Rulam scriptul unl unl_wrapper -a fixpermissions</a:t>
            </a:r>
            <a:endParaRPr b="0" lang="en-US" sz="1800" spc="-1" strike="noStrike">
              <a:solidFill>
                <a:srgbClr val="ffffff"/>
              </a:solidFill>
              <a:latin typeface="Arial"/>
            </a:endParaRPr>
          </a:p>
          <a:p>
            <a:pPr marL="223920" indent="-22392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Acum putem adauga serverul in laborator.</a:t>
            </a:r>
            <a:endParaRPr b="0" lang="en-US" sz="1800" spc="-1" strike="noStrike">
              <a:solidFill>
                <a:srgbClr val="ffffff"/>
              </a:solidFill>
              <a:latin typeface="Arial"/>
            </a:endParaRPr>
          </a:p>
          <a:p>
            <a:pPr lvl="2" marL="589680" indent="-196560">
              <a:lnSpc>
                <a:spcPct val="110000"/>
              </a:lnSpc>
              <a:spcBef>
                <a:spcPts val="1001"/>
              </a:spcBef>
              <a:spcAft>
                <a:spcPts val="799"/>
              </a:spcAft>
              <a:buClr>
                <a:srgbClr val="ffffff"/>
              </a:buClr>
              <a:buSzPct val="45000"/>
              <a:buFont typeface="Wingdings" charset="2"/>
              <a:buChar char=""/>
            </a:pPr>
            <a:r>
              <a:rPr b="0" lang="en-US" sz="1800" spc="-1" strike="noStrike">
                <a:solidFill>
                  <a:srgbClr val="ffffff">
                    <a:alpha val="60000"/>
                  </a:srgbClr>
                </a:solidFill>
                <a:latin typeface="Gill Sans MT"/>
                <a:ea typeface="DejaVu Sans"/>
              </a:rPr>
              <a:t>Trebuie sa ne asiguram ca avem in QEMU custom options optiunea “-cpu host” in cazul in care nu exista trebuie adaugat la sfarsitul stringului existent.</a:t>
            </a:r>
            <a:endParaRPr b="0" lang="en-US" sz="1800" spc="-1" strike="noStrike">
              <a:solidFill>
                <a:srgbClr val="ffffff"/>
              </a:solidFill>
              <a:latin typeface="Arial"/>
            </a:endParaRPr>
          </a:p>
        </p:txBody>
      </p:sp>
      <p:pic>
        <p:nvPicPr>
          <p:cNvPr id="102" name="" descr=""/>
          <p:cNvPicPr/>
          <p:nvPr/>
        </p:nvPicPr>
        <p:blipFill>
          <a:blip r:embed="rId2"/>
          <a:stretch/>
        </p:blipFill>
        <p:spPr>
          <a:xfrm>
            <a:off x="7315200" y="384840"/>
            <a:ext cx="4555800" cy="624420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40"/>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Configurarea alertarii</a:t>
            </a:r>
            <a:endParaRPr b="0" lang="en-US" sz="4400" spc="-1" strike="noStrike">
              <a:solidFill>
                <a:srgbClr val="ffffff"/>
              </a:solidFill>
              <a:latin typeface="Arial"/>
            </a:endParaRPr>
          </a:p>
        </p:txBody>
      </p:sp>
      <p:sp>
        <p:nvSpPr>
          <p:cNvPr id="172" name="PlaceHolder 41"/>
          <p:cNvSpPr/>
          <p:nvPr/>
        </p:nvSpPr>
        <p:spPr>
          <a:xfrm>
            <a:off x="559800" y="1371960"/>
            <a:ext cx="538380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Putem verifica mesajele in Slack dupa ce incercam un failed login.</a:t>
            </a:r>
            <a:endParaRPr b="0" lang="en-US" sz="1800" spc="-1" strike="noStrike">
              <a:solidFill>
                <a:srgbClr val="ffffff"/>
              </a:solidFill>
              <a:latin typeface="Arial"/>
            </a:endParaRPr>
          </a:p>
        </p:txBody>
      </p:sp>
      <p:pic>
        <p:nvPicPr>
          <p:cNvPr id="173" name="" descr=""/>
          <p:cNvPicPr/>
          <p:nvPr/>
        </p:nvPicPr>
        <p:blipFill>
          <a:blip r:embed="rId1"/>
          <a:stretch/>
        </p:blipFill>
        <p:spPr>
          <a:xfrm>
            <a:off x="201240" y="2601360"/>
            <a:ext cx="4827960" cy="4256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6"/>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Setup-ul initial</a:t>
            </a:r>
            <a:endParaRPr b="0" lang="en-US" sz="4400" spc="-1" strike="noStrike">
              <a:solidFill>
                <a:srgbClr val="ffffff"/>
              </a:solidFill>
              <a:latin typeface="Arial"/>
            </a:endParaRPr>
          </a:p>
        </p:txBody>
      </p:sp>
      <p:sp>
        <p:nvSpPr>
          <p:cNvPr id="104" name="PlaceHolder 7"/>
          <p:cNvSpPr/>
          <p:nvPr/>
        </p:nvSpPr>
        <p:spPr>
          <a:xfrm>
            <a:off x="559800" y="1371960"/>
            <a:ext cx="561024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Se poate instala si un server virtual separat si configurat sau orice alta metoda care duce la instalarea acestui server, calea aleasa de mine este cea mai suoara varianta de instalare in laboratorul virtual.</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Punem si un router Mikrotik legeat la internet impreuna cu serverul nostru si pornim serverul.</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Credentialele default sunt username: root si parola: eve.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Dupa ce intram in server verificam ce ip are si ne conectam pe interfata https://&lt;ip&gt;:9443</a:t>
            </a:r>
            <a:endParaRPr b="0" lang="en-US" sz="1800" spc="-1" strike="noStrike">
              <a:solidFill>
                <a:srgbClr val="ffffff"/>
              </a:solidFill>
              <a:latin typeface="Arial"/>
            </a:endParaRPr>
          </a:p>
        </p:txBody>
      </p:sp>
      <p:pic>
        <p:nvPicPr>
          <p:cNvPr id="105" name="" descr=""/>
          <p:cNvPicPr/>
          <p:nvPr/>
        </p:nvPicPr>
        <p:blipFill>
          <a:blip r:embed="rId1"/>
          <a:stretch/>
        </p:blipFill>
        <p:spPr>
          <a:xfrm>
            <a:off x="7538400" y="324720"/>
            <a:ext cx="4348440" cy="2189520"/>
          </a:xfrm>
          <a:prstGeom prst="rect">
            <a:avLst/>
          </a:prstGeom>
          <a:ln w="0">
            <a:noFill/>
          </a:ln>
        </p:spPr>
      </p:pic>
      <p:pic>
        <p:nvPicPr>
          <p:cNvPr id="106" name="" descr=""/>
          <p:cNvPicPr/>
          <p:nvPr/>
        </p:nvPicPr>
        <p:blipFill>
          <a:blip r:embed="rId2"/>
          <a:stretch/>
        </p:blipFill>
        <p:spPr>
          <a:xfrm>
            <a:off x="6172200" y="2564280"/>
            <a:ext cx="6019560" cy="25279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8"/>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Setup-ul initial</a:t>
            </a:r>
            <a:endParaRPr b="0" lang="en-US" sz="4400" spc="-1" strike="noStrike">
              <a:solidFill>
                <a:srgbClr val="ffffff"/>
              </a:solidFill>
              <a:latin typeface="Arial"/>
            </a:endParaRPr>
          </a:p>
        </p:txBody>
      </p:sp>
      <p:sp>
        <p:nvSpPr>
          <p:cNvPr id="108" name="PlaceHolder 9"/>
          <p:cNvSpPr/>
          <p:nvPr/>
        </p:nvSpPr>
        <p:spPr>
          <a:xfrm>
            <a:off x="559800" y="1371960"/>
            <a:ext cx="561024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Acum ca am ajuns la interfata de administrare ne setam parola.</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Apoi dam pe Get Started si vedem instanta locala preconfigurata.</a:t>
            </a:r>
            <a:endParaRPr b="0" lang="en-US" sz="1800" spc="-1" strike="noStrike">
              <a:solidFill>
                <a:srgbClr val="ffffff"/>
              </a:solidFill>
              <a:latin typeface="Arial"/>
            </a:endParaRPr>
          </a:p>
        </p:txBody>
      </p:sp>
      <p:pic>
        <p:nvPicPr>
          <p:cNvPr id="109" name="" descr=""/>
          <p:cNvPicPr/>
          <p:nvPr/>
        </p:nvPicPr>
        <p:blipFill>
          <a:blip r:embed="rId1"/>
          <a:stretch/>
        </p:blipFill>
        <p:spPr>
          <a:xfrm>
            <a:off x="6858000" y="228600"/>
            <a:ext cx="5333760" cy="3347280"/>
          </a:xfrm>
          <a:prstGeom prst="rect">
            <a:avLst/>
          </a:prstGeom>
          <a:ln w="0">
            <a:noFill/>
          </a:ln>
        </p:spPr>
      </p:pic>
      <p:pic>
        <p:nvPicPr>
          <p:cNvPr id="110" name="" descr=""/>
          <p:cNvPicPr/>
          <p:nvPr/>
        </p:nvPicPr>
        <p:blipFill>
          <a:blip r:embed="rId2"/>
          <a:stretch/>
        </p:blipFill>
        <p:spPr>
          <a:xfrm>
            <a:off x="7519320" y="3551760"/>
            <a:ext cx="4672440" cy="3305880"/>
          </a:xfrm>
          <a:prstGeom prst="rect">
            <a:avLst/>
          </a:prstGeom>
          <a:ln w="0">
            <a:noFill/>
          </a:ln>
        </p:spPr>
      </p:pic>
      <p:pic>
        <p:nvPicPr>
          <p:cNvPr id="111" name="" descr=""/>
          <p:cNvPicPr/>
          <p:nvPr/>
        </p:nvPicPr>
        <p:blipFill>
          <a:blip r:embed="rId3"/>
          <a:stretch/>
        </p:blipFill>
        <p:spPr>
          <a:xfrm>
            <a:off x="63000" y="5029200"/>
            <a:ext cx="7151040" cy="18072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0"/>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Instalarea Graylog</a:t>
            </a:r>
            <a:endParaRPr b="0" lang="en-US" sz="4400" spc="-1" strike="noStrike">
              <a:solidFill>
                <a:srgbClr val="ffffff"/>
              </a:solidFill>
              <a:latin typeface="Arial"/>
            </a:endParaRPr>
          </a:p>
        </p:txBody>
      </p:sp>
      <p:sp>
        <p:nvSpPr>
          <p:cNvPr id="113" name="PlaceHolder 11"/>
          <p:cNvSpPr/>
          <p:nvPr/>
        </p:nvSpPr>
        <p:spPr>
          <a:xfrm>
            <a:off x="559800" y="1371960"/>
            <a:ext cx="1132704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Intam in Stacks care este defapt docker compose si configuram un script yaml apasand pe Add stack.</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Accesam link-ul cu fisierul de configuratie: </a:t>
            </a:r>
            <a:r>
              <a:rPr b="0" lang="en-US" sz="1800" spc="-1" strike="noStrike" u="sng">
                <a:solidFill>
                  <a:srgbClr val="0066ff">
                    <a:alpha val="60000"/>
                  </a:srgbClr>
                </a:solidFill>
                <a:uFillTx/>
                <a:latin typeface="Gill Sans MT"/>
                <a:ea typeface="DejaVu Sans"/>
                <a:hlinkClick r:id="rId1"/>
              </a:rPr>
              <a:t>graylog docker compose file</a:t>
            </a:r>
            <a:r>
              <a:rPr b="0" lang="en-US" sz="1800" spc="-1" strike="noStrike">
                <a:solidFill>
                  <a:srgbClr val="ffffff">
                    <a:alpha val="60000"/>
                  </a:srgbClr>
                </a:solidFill>
                <a:latin typeface="Gill Sans MT"/>
                <a:ea typeface="DejaVu Sans"/>
              </a:rPr>
              <a:t> folosind acest config ca baza pentru instalarea noastra.</a:t>
            </a:r>
            <a:endParaRPr b="0" lang="en-US" sz="1800" spc="-1" strike="noStrike">
              <a:solidFill>
                <a:srgbClr val="ffffff"/>
              </a:solidFill>
              <a:latin typeface="Arial"/>
            </a:endParaRPr>
          </a:p>
        </p:txBody>
      </p:sp>
      <p:pic>
        <p:nvPicPr>
          <p:cNvPr id="114" name="" descr=""/>
          <p:cNvPicPr/>
          <p:nvPr/>
        </p:nvPicPr>
        <p:blipFill>
          <a:blip r:embed="rId2"/>
          <a:stretch/>
        </p:blipFill>
        <p:spPr>
          <a:xfrm>
            <a:off x="360" y="4060800"/>
            <a:ext cx="12191400" cy="27968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2"/>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Instalarea Graylog</a:t>
            </a:r>
            <a:endParaRPr b="0" lang="en-US" sz="4400" spc="-1" strike="noStrike">
              <a:solidFill>
                <a:srgbClr val="ffffff"/>
              </a:solidFill>
              <a:latin typeface="Arial"/>
            </a:endParaRPr>
          </a:p>
        </p:txBody>
      </p:sp>
      <p:sp>
        <p:nvSpPr>
          <p:cNvPr id="116" name="PlaceHolder 13"/>
          <p:cNvSpPr/>
          <p:nvPr/>
        </p:nvSpPr>
        <p:spPr>
          <a:xfrm>
            <a:off x="559800" y="1371960"/>
            <a:ext cx="561024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Trebuie sa moficam in princiap 3 parametrii.</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GRAYLOG_PASSWORD_SECRET ruland comanda:</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t>
            </a:r>
            <a:r>
              <a:rPr b="0" lang="en-US" sz="1800" spc="-1" strike="noStrike">
                <a:solidFill>
                  <a:srgbClr val="ffffff">
                    <a:alpha val="60000"/>
                  </a:srgbClr>
                </a:solidFill>
                <a:latin typeface="Gill Sans MT"/>
                <a:ea typeface="DejaVu Sans"/>
              </a:rPr>
              <a:t>pwgen -N 1 -s 96”</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GRAYLOG_ROOT_PASSWORD_SHA2</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t>
            </a:r>
            <a:r>
              <a:rPr b="0" lang="en-US" sz="1800" spc="-1" strike="noStrike">
                <a:solidFill>
                  <a:srgbClr val="ffffff">
                    <a:alpha val="60000"/>
                  </a:srgbClr>
                </a:solidFill>
                <a:latin typeface="Gill Sans MT"/>
                <a:ea typeface="DejaVu Sans"/>
              </a:rPr>
              <a:t>echo -n "Enter Password: " &amp;&amp; head -1 &lt;/dev/stdin | tr -d '\n' | sha256sum | cut -d" " -f1”</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GRAYLOG_ROOT_TIMEZONE: “Europe/Bucharest”</a:t>
            </a:r>
            <a:endParaRPr b="0" lang="en-US" sz="1800" spc="-1" strike="noStrike">
              <a:solidFill>
                <a:srgbClr val="ffffff"/>
              </a:solidFill>
              <a:latin typeface="Arial"/>
            </a:endParaRPr>
          </a:p>
        </p:txBody>
      </p:sp>
      <p:sp>
        <p:nvSpPr>
          <p:cNvPr id="117" name=""/>
          <p:cNvSpPr/>
          <p:nvPr/>
        </p:nvSpPr>
        <p:spPr>
          <a:xfrm>
            <a:off x="7543800" y="284400"/>
            <a:ext cx="3885840" cy="634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600" spc="-1" strike="noStrike">
                <a:solidFill>
                  <a:srgbClr val="ffffff"/>
                </a:solidFill>
                <a:latin typeface="Arial"/>
              </a:rPr>
              <a:t>version: "3.8"</a:t>
            </a:r>
            <a:endParaRPr b="0" lang="en-US" sz="600" spc="-1" strike="noStrike">
              <a:solidFill>
                <a:srgbClr val="ffffff"/>
              </a:solidFill>
              <a:latin typeface="Arial"/>
            </a:endParaRPr>
          </a:p>
          <a:p>
            <a:pPr>
              <a:lnSpc>
                <a:spcPct val="100000"/>
              </a:lnSpc>
            </a:pP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services:</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mongodb:</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image: "mongo:5.0"</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volumes:</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"mongodb_data:/data/db"</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restart: "on-failure"</a:t>
            </a:r>
            <a:endParaRPr b="0" lang="en-US" sz="600" spc="-1" strike="noStrike">
              <a:solidFill>
                <a:srgbClr val="ffffff"/>
              </a:solidFill>
              <a:latin typeface="Arial"/>
            </a:endParaRPr>
          </a:p>
          <a:p>
            <a:pPr>
              <a:lnSpc>
                <a:spcPct val="100000"/>
              </a:lnSpc>
            </a:pP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opensearch:</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image: "opensearchproject/opensearch:2.4.0"</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environment:</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"OPENSEARCH_JAVA_OPTS=-Xms1g -Xmx1g"</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"bootstrap.memory_lock=true"</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"discovery.type=single-node"</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"action.auto_create_index=false"</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"plugins.security.ssl.http.enabled=false"</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"plugins.security.disabled=true"</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ulimits:</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memlock:</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hard: -1</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soft: -1</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nofile:</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soft: 65536</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hard: 65536</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volumes:</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"os_data:/usr/share/opensearch/data"</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restart: "on-failure"</a:t>
            </a:r>
            <a:endParaRPr b="0" lang="en-US" sz="600" spc="-1" strike="noStrike">
              <a:solidFill>
                <a:srgbClr val="ffffff"/>
              </a:solidFill>
              <a:latin typeface="Arial"/>
            </a:endParaRPr>
          </a:p>
          <a:p>
            <a:pPr>
              <a:lnSpc>
                <a:spcPct val="100000"/>
              </a:lnSpc>
            </a:pP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graylog:</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hostname: "server"</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image: "${GRAYLOG_IMAGE:-graylog/graylog:5.0}"</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depends_on:</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opensearch:</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condition: "service_started"</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mongodb:</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condition: "service_started"</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entrypoint: "/usr/bin/tini -- wait-for-it opensearch:9200 --  /docker-entrypoint.sh"</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environment:</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GRAYLOG_NODE_ID_FILE: "/usr/share/graylog/data/config/node-id"</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GRAYLOG_PASSWORD_SECRET: "7dgPW4OOVd8ISaajcQVy8hnESsXxd5Gj8omkmjWtp1N5BogTXr1Yy3HfGOqvlR2F0xOvcV8ppMm7pUnkJl9EImbMI7XhJO4w"</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GRAYLOG_ROOT_PASSWORD_SHA2: "ecd71870d1963316a97e3ac3408c9835ad8cf0f3c1bc703527c30265534f75ae"</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GRAYLOG_HTTP_BIND_ADDRESS: "0.0.0.0:9000"</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GRAYLOG_HTTP_EXTERNAL_URI: "http://localhost:9000/"</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GRAYLOG_ELASTICSEARCH_HOSTS: "http://opensearch:9200"</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GRAYLOG_MONGODB_URI: "mongodb://mongodb:27017/graylog"</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GRAYLOG_ROOT_TIMEZONE: "Europe/Bucharest"</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ports:</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"5044:5044/tcp"   # Beats</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"5140:5140/udp"   # Syslog</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"5140:5140/tcp"   # Syslog</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"5555:5555/tcp"   # RAW TCP</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"5555:5555/udp"   # RAW TCP</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"9000:9000/tcp"   # Server API</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"12201:12201/tcp" # GELF TCP</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"12201:12201/udp" # GELF UDP</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"10000:10000/tcp" # Custom TCP port</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"10000:10000/udp" # Custom UDP port</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"13301:13301/tcp" # Forwarder data</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"13302:13302/tcp" # Forwarder config</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volumes:</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"graylog_data:/usr/share/graylog/data/data"</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 "graylog_journal:/usr/share/graylog/data/journal"</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restart: "on-failure"</a:t>
            </a:r>
            <a:endParaRPr b="0" lang="en-US" sz="600" spc="-1" strike="noStrike">
              <a:solidFill>
                <a:srgbClr val="ffffff"/>
              </a:solidFill>
              <a:latin typeface="Arial"/>
            </a:endParaRPr>
          </a:p>
          <a:p>
            <a:pPr>
              <a:lnSpc>
                <a:spcPct val="100000"/>
              </a:lnSpc>
            </a:pP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volumes:</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mongodb_data:</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os_data:</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graylog_data:</a:t>
            </a:r>
            <a:endParaRPr b="0" lang="en-US" sz="600" spc="-1" strike="noStrike">
              <a:solidFill>
                <a:srgbClr val="ffffff"/>
              </a:solidFill>
              <a:latin typeface="Arial"/>
            </a:endParaRPr>
          </a:p>
          <a:p>
            <a:pPr>
              <a:lnSpc>
                <a:spcPct val="100000"/>
              </a:lnSpc>
            </a:pPr>
            <a:r>
              <a:rPr b="0" lang="en-US" sz="600" spc="-1" strike="noStrike">
                <a:solidFill>
                  <a:srgbClr val="ffffff"/>
                </a:solidFill>
                <a:latin typeface="Arial"/>
              </a:rPr>
              <a:t>  </a:t>
            </a:r>
            <a:r>
              <a:rPr b="0" lang="en-US" sz="600" spc="-1" strike="noStrike">
                <a:solidFill>
                  <a:srgbClr val="ffffff"/>
                </a:solidFill>
                <a:latin typeface="Arial"/>
              </a:rPr>
              <a:t>graylog_journal:</a:t>
            </a:r>
            <a:endParaRPr b="0" lang="en-US" sz="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4"/>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Instalarea Graylog</a:t>
            </a:r>
            <a:endParaRPr b="0" lang="en-US" sz="4400" spc="-1" strike="noStrike">
              <a:solidFill>
                <a:srgbClr val="ffffff"/>
              </a:solidFill>
              <a:latin typeface="Arial"/>
            </a:endParaRPr>
          </a:p>
        </p:txBody>
      </p:sp>
      <p:sp>
        <p:nvSpPr>
          <p:cNvPr id="119" name="PlaceHolder 15"/>
          <p:cNvSpPr/>
          <p:nvPr/>
        </p:nvSpPr>
        <p:spPr>
          <a:xfrm>
            <a:off x="559800" y="1371960"/>
            <a:ext cx="561024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Acum putem da “Deploy stack” si asteptam sa termine.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Vedem ca au fost create 3 containere unu de opensearch, unul de mongodb si unul de graylog.</a:t>
            </a:r>
            <a:endParaRPr b="0" lang="en-US" sz="1800" spc="-1" strike="noStrike">
              <a:solidFill>
                <a:srgbClr val="ffffff"/>
              </a:solidFill>
              <a:latin typeface="Arial"/>
            </a:endParaRPr>
          </a:p>
        </p:txBody>
      </p:sp>
      <p:pic>
        <p:nvPicPr>
          <p:cNvPr id="120" name="" descr=""/>
          <p:cNvPicPr/>
          <p:nvPr/>
        </p:nvPicPr>
        <p:blipFill>
          <a:blip r:embed="rId1"/>
          <a:stretch/>
        </p:blipFill>
        <p:spPr>
          <a:xfrm>
            <a:off x="6170400" y="0"/>
            <a:ext cx="5992920" cy="4693680"/>
          </a:xfrm>
          <a:prstGeom prst="rect">
            <a:avLst/>
          </a:prstGeom>
          <a:ln w="0">
            <a:noFill/>
          </a:ln>
        </p:spPr>
      </p:pic>
      <p:pic>
        <p:nvPicPr>
          <p:cNvPr id="121" name="" descr=""/>
          <p:cNvPicPr/>
          <p:nvPr/>
        </p:nvPicPr>
        <p:blipFill>
          <a:blip r:embed="rId2"/>
          <a:stretch/>
        </p:blipFill>
        <p:spPr>
          <a:xfrm>
            <a:off x="0" y="5090760"/>
            <a:ext cx="11706120" cy="1766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6"/>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Instalarea Graylog</a:t>
            </a:r>
            <a:endParaRPr b="0" lang="en-US" sz="4400" spc="-1" strike="noStrike">
              <a:solidFill>
                <a:srgbClr val="ffffff"/>
              </a:solidFill>
              <a:latin typeface="Arial"/>
            </a:endParaRPr>
          </a:p>
        </p:txBody>
      </p:sp>
      <p:sp>
        <p:nvSpPr>
          <p:cNvPr id="123" name="PlaceHolder 17"/>
          <p:cNvSpPr/>
          <p:nvPr/>
        </p:nvSpPr>
        <p:spPr>
          <a:xfrm>
            <a:off x="559800" y="1371960"/>
            <a:ext cx="561024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In logurile de initializare ale containerului graylog putem vedea ca a pornit cu scucces si ne putem conecta la interfata web prin link-ul: http://&lt;ip_docker&gt;:9000</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Si folosind username-ul: “admin” si parola setata in config “GRAYLOG_ROOT_PASSWORD_SHA2”</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Putem vedea interfata din dreapta.</a:t>
            </a:r>
            <a:endParaRPr b="0" lang="en-US" sz="1800" spc="-1" strike="noStrike">
              <a:solidFill>
                <a:srgbClr val="ffffff"/>
              </a:solidFill>
              <a:latin typeface="Arial"/>
            </a:endParaRPr>
          </a:p>
        </p:txBody>
      </p:sp>
      <p:pic>
        <p:nvPicPr>
          <p:cNvPr id="124" name="" descr=""/>
          <p:cNvPicPr/>
          <p:nvPr/>
        </p:nvPicPr>
        <p:blipFill>
          <a:blip r:embed="rId1"/>
          <a:stretch/>
        </p:blipFill>
        <p:spPr>
          <a:xfrm>
            <a:off x="4343400" y="4346280"/>
            <a:ext cx="7848360" cy="2529360"/>
          </a:xfrm>
          <a:prstGeom prst="rect">
            <a:avLst/>
          </a:prstGeom>
          <a:ln w="0">
            <a:noFill/>
          </a:ln>
        </p:spPr>
      </p:pic>
      <p:pic>
        <p:nvPicPr>
          <p:cNvPr id="125" name="" descr=""/>
          <p:cNvPicPr/>
          <p:nvPr/>
        </p:nvPicPr>
        <p:blipFill>
          <a:blip r:embed="rId2"/>
          <a:stretch/>
        </p:blipFill>
        <p:spPr>
          <a:xfrm>
            <a:off x="6477120" y="457200"/>
            <a:ext cx="5714640" cy="2625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8"/>
          <p:cNvSpPr/>
          <p:nvPr/>
        </p:nvSpPr>
        <p:spPr>
          <a:xfrm>
            <a:off x="550800" y="549720"/>
            <a:ext cx="11094840" cy="132912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Configurarea colecatorii de log-uri</a:t>
            </a:r>
            <a:endParaRPr b="0" lang="en-US" sz="4400" spc="-1" strike="noStrike">
              <a:solidFill>
                <a:srgbClr val="ffffff"/>
              </a:solidFill>
              <a:latin typeface="Arial"/>
            </a:endParaRPr>
          </a:p>
        </p:txBody>
      </p:sp>
      <p:sp>
        <p:nvSpPr>
          <p:cNvPr id="127" name="PlaceHolder 19"/>
          <p:cNvSpPr/>
          <p:nvPr/>
        </p:nvSpPr>
        <p:spPr>
          <a:xfrm>
            <a:off x="559800" y="1371960"/>
            <a:ext cx="5610240" cy="479808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Mergand in System→Inputs si configuram un nou input “Raw/Plaintext UDP” pentru ca este singurul mod in care mikrotik transmite logurile.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Selecam un port care este mapat din container (ex: 5555).</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Acest input acctionaza ca un listener si primeste de la un client mesaje</a:t>
            </a:r>
            <a:endParaRPr b="0" lang="en-US" sz="1800" spc="-1" strike="noStrike">
              <a:solidFill>
                <a:srgbClr val="ffffff"/>
              </a:solidFill>
              <a:latin typeface="Arial"/>
            </a:endParaRPr>
          </a:p>
        </p:txBody>
      </p:sp>
      <p:pic>
        <p:nvPicPr>
          <p:cNvPr id="128" name="" descr=""/>
          <p:cNvPicPr/>
          <p:nvPr/>
        </p:nvPicPr>
        <p:blipFill>
          <a:blip r:embed="rId1"/>
          <a:stretch/>
        </p:blipFill>
        <p:spPr>
          <a:xfrm>
            <a:off x="8001000" y="1193040"/>
            <a:ext cx="4170600" cy="2313000"/>
          </a:xfrm>
          <a:prstGeom prst="rect">
            <a:avLst/>
          </a:prstGeom>
          <a:ln w="0">
            <a:noFill/>
          </a:ln>
        </p:spPr>
      </p:pic>
      <p:pic>
        <p:nvPicPr>
          <p:cNvPr id="129" name="" descr=""/>
          <p:cNvPicPr/>
          <p:nvPr/>
        </p:nvPicPr>
        <p:blipFill>
          <a:blip r:embed="rId2"/>
          <a:stretch/>
        </p:blipFill>
        <p:spPr>
          <a:xfrm>
            <a:off x="9428400" y="2588400"/>
            <a:ext cx="2743200" cy="4269600"/>
          </a:xfrm>
          <a:prstGeom prst="rect">
            <a:avLst/>
          </a:prstGeom>
          <a:ln w="0">
            <a:noFill/>
          </a:ln>
        </p:spPr>
      </p:pic>
      <p:pic>
        <p:nvPicPr>
          <p:cNvPr id="130" name="" descr=""/>
          <p:cNvPicPr/>
          <p:nvPr/>
        </p:nvPicPr>
        <p:blipFill>
          <a:blip r:embed="rId3"/>
          <a:stretch/>
        </p:blipFill>
        <p:spPr>
          <a:xfrm>
            <a:off x="0" y="4677840"/>
            <a:ext cx="9118800" cy="21801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5D19FEBEA74498DFEE27CE2C04205" ma:contentTypeVersion="14" ma:contentTypeDescription="Create a new document." ma:contentTypeScope="" ma:versionID="f739413b01587078f72751b70a136aa0">
  <xsd:schema xmlns:xsd="http://www.w3.org/2001/XMLSchema" xmlns:xs="http://www.w3.org/2001/XMLSchema" xmlns:p="http://schemas.microsoft.com/office/2006/metadata/properties" xmlns:ns2="c61c6339-0837-4246-91dd-ab7bd25b3504" xmlns:ns3="dc770270-5e24-459d-aaf3-eeebbc46ab14" targetNamespace="http://schemas.microsoft.com/office/2006/metadata/properties" ma:root="true" ma:fieldsID="2250c404220d951a0bae8927da97fcbc" ns2:_="" ns3:_="">
    <xsd:import namespace="c61c6339-0837-4246-91dd-ab7bd25b3504"/>
    <xsd:import namespace="dc770270-5e24-459d-aaf3-eeebbc46ab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c6339-0837-4246-91dd-ab7bd25b3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770270-5e24-459d-aaf3-eeebbc46ab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b312ada-bb94-4e05-a81d-9905e2487240}" ma:internalName="TaxCatchAll" ma:showField="CatchAllData" ma:web="dc770270-5e24-459d-aaf3-eeebbc46ab1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61c6339-0837-4246-91dd-ab7bd25b3504">
      <Terms xmlns="http://schemas.microsoft.com/office/infopath/2007/PartnerControls"/>
    </lcf76f155ced4ddcb4097134ff3c332f>
    <TaxCatchAll xmlns="dc770270-5e24-459d-aaf3-eeebbc46ab14" xsi:nil="true"/>
  </documentManagement>
</p:properties>
</file>

<file path=customXml/itemProps1.xml><?xml version="1.0" encoding="utf-8"?>
<ds:datastoreItem xmlns:ds="http://schemas.openxmlformats.org/officeDocument/2006/customXml" ds:itemID="{46B47E6A-BB85-46C8-9B16-DF13D28ED5E8}"/>
</file>

<file path=customXml/itemProps2.xml><?xml version="1.0" encoding="utf-8"?>
<ds:datastoreItem xmlns:ds="http://schemas.openxmlformats.org/officeDocument/2006/customXml" ds:itemID="{21F68E74-C334-4FE4-864A-4A4486B9849B}"/>
</file>

<file path=customXml/itemProps3.xml><?xml version="1.0" encoding="utf-8"?>
<ds:datastoreItem xmlns:ds="http://schemas.openxmlformats.org/officeDocument/2006/customXml" ds:itemID="{F146C717-6817-4C70-B887-0F7521A9EA19}"/>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917</TotalTime>
  <Application>LibreOffice/7.5.1.2$Linux_X86_64 LibreOffice_project/50$Build-2</Application>
  <AppVersion>15.0000</AppVersion>
  <Words>613</Words>
  <Paragraphs>119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10</cp:revision>
  <dcterms:created xsi:type="dcterms:W3CDTF">2021-01-28T12:59:42Z</dcterms:created>
  <dcterms:modified xsi:type="dcterms:W3CDTF">2023-03-29T19:36:20Z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0x01010004B5D19FEBEA74498DFEE27CE2C04205</vt:lpwstr>
  </property>
  <property fmtid="{D5CDD505-2E9C-101B-9397-08002B2CF9AE}" pid="3" name="Notes">
    <vt:i4>7</vt:i4>
  </property>
  <property fmtid="{D5CDD505-2E9C-101B-9397-08002B2CF9AE}" pid="4" name="PresentationFormat">
    <vt:lpwstr>Widescreen</vt:lpwstr>
  </property>
  <property fmtid="{D5CDD505-2E9C-101B-9397-08002B2CF9AE}" pid="5" name="Slides">
    <vt:i4>12</vt:i4>
  </property>
</Properties>
</file>