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A8828-C980-46E8-B776-6DD03B9D79A6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4856-87C3-41D4-8033-5291A018FBAE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Mining and Knowledge Discovery in Real Life Applications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1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447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Mining and Knowledge Discovery in Real Life Applications  - ch17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3</a:t>
            </a:fld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1777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1670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0755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829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4856-87C3-41D4-8033-5291A018FBAE}" type="slidenum">
              <a:rPr lang="ro-RO" smtClean="0"/>
              <a:pPr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2061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257F3B-53ED-46F8-BBF0-22F7C4EE4577}" type="datetimeFigureOut">
              <a:rPr lang="ro-RO" smtClean="0"/>
              <a:pPr/>
              <a:t>28.02.2023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1190099-F293-486E-ABCF-B9932F89C5C0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Procesul</a:t>
            </a:r>
            <a:r>
              <a:rPr lang="en-US" dirty="0"/>
              <a:t> Data Mining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mining 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domeniu</a:t>
            </a:r>
            <a:r>
              <a:rPr lang="en-US" dirty="0"/>
              <a:t>  de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multidisciplinar</a:t>
            </a:r>
            <a:r>
              <a:rPr lang="en-US" dirty="0"/>
              <a:t>, care </a:t>
            </a:r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. </a:t>
            </a:r>
          </a:p>
          <a:p>
            <a:r>
              <a:rPr lang="en-US" dirty="0" err="1"/>
              <a:t>Folosind</a:t>
            </a:r>
            <a:r>
              <a:rPr lang="en-US" dirty="0"/>
              <a:t> una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tehnici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construi</a:t>
            </a:r>
            <a:r>
              <a:rPr lang="en-US" dirty="0"/>
              <a:t> un model de data mining 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descrie</a:t>
            </a:r>
            <a:r>
              <a:rPr lang="en-US" dirty="0"/>
              <a:t> o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permita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de </a:t>
            </a:r>
            <a:r>
              <a:rPr lang="en-US" dirty="0" err="1"/>
              <a:t>informatii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 </a:t>
            </a:r>
            <a:r>
              <a:rPr lang="en-US" dirty="0" err="1"/>
              <a:t>procesului</a:t>
            </a:r>
            <a:r>
              <a:rPr lang="en-US" dirty="0"/>
              <a:t> data mining</a:t>
            </a:r>
            <a:endParaRPr lang="ro-RO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457200" y="1307187"/>
            <a:ext cx="8229600" cy="476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data mining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8003232" cy="3649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Etapa</a:t>
            </a:r>
            <a:r>
              <a:rPr lang="en-US" b="1" dirty="0"/>
              <a:t> 1. </a:t>
            </a:r>
            <a:r>
              <a:rPr lang="en-US" b="1" dirty="0" err="1"/>
              <a:t>Dezvoltarea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intelegerea</a:t>
            </a:r>
            <a:r>
              <a:rPr lang="en-US" b="1" dirty="0"/>
              <a:t> </a:t>
            </a:r>
            <a:r>
              <a:rPr lang="en-US" b="1" dirty="0" err="1"/>
              <a:t>domeniului</a:t>
            </a:r>
            <a:r>
              <a:rPr lang="en-US" b="1" dirty="0"/>
              <a:t> </a:t>
            </a:r>
            <a:r>
              <a:rPr lang="en-US" b="1" dirty="0" err="1"/>
              <a:t>aplicatiei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informatiilor</a:t>
            </a:r>
            <a:r>
              <a:rPr lang="en-US" b="1" dirty="0"/>
              <a:t> </a:t>
            </a:r>
            <a:r>
              <a:rPr lang="en-US" b="1" dirty="0" err="1"/>
              <a:t>relevante</a:t>
            </a:r>
            <a:r>
              <a:rPr lang="en-US" b="1" dirty="0"/>
              <a:t> </a:t>
            </a:r>
            <a:r>
              <a:rPr lang="en-US" b="1" dirty="0" err="1"/>
              <a:t>inainte</a:t>
            </a:r>
            <a:r>
              <a:rPr lang="en-US" b="1" dirty="0"/>
              <a:t> de </a:t>
            </a:r>
            <a:r>
              <a:rPr lang="en-US" b="1" dirty="0" err="1"/>
              <a:t>procesul</a:t>
            </a:r>
            <a:r>
              <a:rPr lang="en-US" b="1" dirty="0"/>
              <a:t> data mining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identificarea</a:t>
            </a:r>
            <a:r>
              <a:rPr lang="en-US" b="1" dirty="0"/>
              <a:t> </a:t>
            </a:r>
            <a:r>
              <a:rPr lang="en-US" b="1" dirty="0" err="1"/>
              <a:t>scopului</a:t>
            </a:r>
            <a:r>
              <a:rPr lang="en-US" b="1" dirty="0"/>
              <a:t> </a:t>
            </a:r>
            <a:r>
              <a:rPr lang="en-US" b="1" dirty="0" err="1"/>
              <a:t>procesului</a:t>
            </a:r>
            <a:r>
              <a:rPr lang="en-US" b="1" dirty="0"/>
              <a:t> de data mining.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initiala</a:t>
            </a:r>
            <a:r>
              <a:rPr lang="en-US" dirty="0"/>
              <a:t> se </a:t>
            </a:r>
            <a:r>
              <a:rPr lang="en-US" dirty="0" err="1"/>
              <a:t>concentreaza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intelegerea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cerintelor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problema</a:t>
            </a:r>
            <a:r>
              <a:rPr lang="en-US" dirty="0"/>
              <a:t> de tip data mining  </a:t>
            </a:r>
            <a:r>
              <a:rPr lang="en-US" dirty="0" err="1"/>
              <a:t>si</a:t>
            </a:r>
            <a:r>
              <a:rPr lang="en-US" dirty="0"/>
              <a:t> un plan initial de </a:t>
            </a:r>
            <a:r>
              <a:rPr lang="en-US" dirty="0" err="1"/>
              <a:t>atingere</a:t>
            </a:r>
            <a:r>
              <a:rPr lang="en-US" dirty="0"/>
              <a:t> a </a:t>
            </a:r>
            <a:r>
              <a:rPr lang="en-US" dirty="0" err="1"/>
              <a:t>obiectivelor</a:t>
            </a:r>
            <a:r>
              <a:rPr lang="en-US" dirty="0"/>
              <a:t>.</a:t>
            </a:r>
          </a:p>
          <a:p>
            <a:pPr>
              <a:buNone/>
            </a:pPr>
            <a:endParaRPr lang="ro-RO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99269D-7888-43C7-B3F8-0EF6064A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64088" y="4656423"/>
            <a:ext cx="3466728" cy="20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data mining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9552" y="1143000"/>
            <a:ext cx="8229600" cy="345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b="1" dirty="0" err="1">
                <a:solidFill>
                  <a:schemeClr val="tx1"/>
                </a:solidFill>
              </a:rPr>
              <a:t>Etapa</a:t>
            </a:r>
            <a:r>
              <a:rPr lang="en-US" b="1" dirty="0">
                <a:solidFill>
                  <a:schemeClr val="tx1"/>
                </a:solidFill>
              </a:rPr>
              <a:t> 2. </a:t>
            </a:r>
            <a:r>
              <a:rPr lang="en-US" b="1" dirty="0" err="1">
                <a:solidFill>
                  <a:schemeClr val="tx1"/>
                </a:solidFill>
              </a:rPr>
              <a:t>Crearea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bazei</a:t>
            </a:r>
            <a:r>
              <a:rPr lang="en-US" b="1" dirty="0">
                <a:solidFill>
                  <a:schemeClr val="tx1"/>
                </a:solidFill>
              </a:rPr>
              <a:t> de date</a:t>
            </a:r>
          </a:p>
          <a:p>
            <a:pPr marL="512064" lvl="2" indent="-274320">
              <a:spcBef>
                <a:spcPts val="600"/>
              </a:spcBef>
              <a:buClr>
                <a:schemeClr val="tx2"/>
              </a:buClr>
              <a:buSzPct val="73000"/>
              <a:buNone/>
            </a:pPr>
            <a:r>
              <a:rPr lang="en-US" sz="2300" dirty="0">
                <a:solidFill>
                  <a:schemeClr val="tx2"/>
                </a:solidFill>
              </a:rPr>
              <a:t>    </a:t>
            </a:r>
            <a:r>
              <a:rPr lang="en-US" sz="2300" dirty="0" err="1">
                <a:solidFill>
                  <a:schemeClr val="tx2"/>
                </a:solidFill>
              </a:rPr>
              <a:t>Acest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stadiu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incepe</a:t>
            </a:r>
            <a:r>
              <a:rPr lang="en-US" sz="2300" dirty="0">
                <a:solidFill>
                  <a:schemeClr val="tx2"/>
                </a:solidFill>
              </a:rPr>
              <a:t> cu o </a:t>
            </a:r>
            <a:r>
              <a:rPr lang="en-US" sz="2300" dirty="0" err="1">
                <a:solidFill>
                  <a:schemeClr val="tx2"/>
                </a:solidFill>
              </a:rPr>
              <a:t>colectie</a:t>
            </a:r>
            <a:r>
              <a:rPr lang="en-US" sz="2300" dirty="0">
                <a:solidFill>
                  <a:schemeClr val="tx2"/>
                </a:solidFill>
              </a:rPr>
              <a:t> de date </a:t>
            </a:r>
            <a:r>
              <a:rPr lang="en-US" sz="2300" dirty="0" err="1">
                <a:solidFill>
                  <a:schemeClr val="tx2"/>
                </a:solidFill>
              </a:rPr>
              <a:t>si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cuprinde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activitati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desfasurate</a:t>
            </a:r>
            <a:r>
              <a:rPr lang="en-US" sz="2300" dirty="0">
                <a:solidFill>
                  <a:schemeClr val="tx2"/>
                </a:solidFill>
              </a:rPr>
              <a:t> cu </a:t>
            </a:r>
            <a:r>
              <a:rPr lang="en-US" sz="2300" dirty="0" err="1">
                <a:solidFill>
                  <a:schemeClr val="tx2"/>
                </a:solidFill>
              </a:rPr>
              <a:t>scopul</a:t>
            </a:r>
            <a:r>
              <a:rPr lang="en-US" sz="2300" dirty="0">
                <a:solidFill>
                  <a:schemeClr val="tx2"/>
                </a:solidFill>
              </a:rPr>
              <a:t> ca </a:t>
            </a:r>
            <a:r>
              <a:rPr lang="en-US" sz="2300" dirty="0" err="1">
                <a:solidFill>
                  <a:schemeClr val="tx2"/>
                </a:solidFill>
              </a:rPr>
              <a:t>analistul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sa</a:t>
            </a:r>
            <a:r>
              <a:rPr lang="en-US" sz="2300" dirty="0">
                <a:solidFill>
                  <a:schemeClr val="tx2"/>
                </a:solidFill>
              </a:rPr>
              <a:t> se </a:t>
            </a:r>
            <a:r>
              <a:rPr lang="en-US" sz="2300" dirty="0" err="1">
                <a:solidFill>
                  <a:schemeClr val="tx2"/>
                </a:solidFill>
              </a:rPr>
              <a:t>familiarizeze</a:t>
            </a:r>
            <a:r>
              <a:rPr lang="en-US" sz="2300" dirty="0">
                <a:solidFill>
                  <a:schemeClr val="tx2"/>
                </a:solidFill>
              </a:rPr>
              <a:t> cu </a:t>
            </a:r>
            <a:r>
              <a:rPr lang="en-US" sz="2300" dirty="0" err="1">
                <a:solidFill>
                  <a:schemeClr val="tx2"/>
                </a:solidFill>
              </a:rPr>
              <a:t>baza</a:t>
            </a:r>
            <a:r>
              <a:rPr lang="en-US" sz="2300" dirty="0">
                <a:solidFill>
                  <a:schemeClr val="tx2"/>
                </a:solidFill>
              </a:rPr>
              <a:t> de date</a:t>
            </a:r>
            <a:endParaRPr lang="ro-RO" sz="2300" dirty="0">
              <a:solidFill>
                <a:schemeClr val="tx2"/>
              </a:solidFill>
            </a:endParaRPr>
          </a:p>
          <a:p>
            <a:pPr lvl="1"/>
            <a:r>
              <a:rPr lang="en-US" b="1" dirty="0" err="1"/>
              <a:t>Baza</a:t>
            </a:r>
            <a:r>
              <a:rPr lang="en-US" b="1" dirty="0"/>
              <a:t> de date </a:t>
            </a:r>
            <a:r>
              <a:rPr lang="en-US" dirty="0"/>
              <a:t>– o </a:t>
            </a:r>
            <a:r>
              <a:rPr lang="en-US" dirty="0" err="1"/>
              <a:t>colectie</a:t>
            </a:r>
            <a:r>
              <a:rPr lang="en-US" dirty="0"/>
              <a:t> de date in forma de </a:t>
            </a:r>
            <a:r>
              <a:rPr lang="en-US" dirty="0" err="1"/>
              <a:t>tabel</a:t>
            </a:r>
            <a:r>
              <a:rPr lang="en-US" dirty="0"/>
              <a:t> in care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linii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</a:t>
            </a:r>
            <a:r>
              <a:rPr lang="en-US" dirty="0" err="1"/>
              <a:t>caracteristicile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Caracteristicile</a:t>
            </a:r>
            <a:r>
              <a:rPr lang="en-US" dirty="0"/>
              <a:t> le </a:t>
            </a:r>
            <a:r>
              <a:rPr lang="en-US" dirty="0" err="1"/>
              <a:t>numim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atribute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pPr lvl="2"/>
            <a:r>
              <a:rPr lang="en-US" dirty="0" err="1"/>
              <a:t>Obiectele</a:t>
            </a:r>
            <a:r>
              <a:rPr lang="en-US" dirty="0"/>
              <a:t> le </a:t>
            </a:r>
            <a:r>
              <a:rPr lang="en-US" dirty="0" err="1"/>
              <a:t>numim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inregistrari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exemple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entitati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428347-6604-479A-977F-4C1FD25FC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7504" y="4527804"/>
            <a:ext cx="3466728" cy="20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data mining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60412" y="1311899"/>
            <a:ext cx="8670403" cy="3639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3. </a:t>
            </a:r>
            <a:r>
              <a:rPr lang="en-US" b="1" dirty="0"/>
              <a:t>Pre-</a:t>
            </a:r>
            <a:r>
              <a:rPr lang="en-US" b="1" dirty="0" err="1"/>
              <a:t>procesarea</a:t>
            </a:r>
            <a:r>
              <a:rPr lang="en-US" b="1" dirty="0"/>
              <a:t> </a:t>
            </a:r>
            <a:r>
              <a:rPr lang="en-US" b="1" dirty="0" err="1"/>
              <a:t>bazei</a:t>
            </a:r>
            <a:r>
              <a:rPr lang="en-US" b="1" dirty="0"/>
              <a:t> de date</a:t>
            </a:r>
          </a:p>
          <a:p>
            <a:pPr lvl="1"/>
            <a:r>
              <a:rPr lang="en-US" dirty="0"/>
              <a:t>Data mining </a:t>
            </a:r>
            <a:r>
              <a:rPr lang="en-US" dirty="0" err="1"/>
              <a:t>cere</a:t>
            </a:r>
            <a:r>
              <a:rPr lang="en-US" dirty="0"/>
              <a:t> ca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aiba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format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uneori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 </a:t>
            </a:r>
            <a:r>
              <a:rPr lang="en-US" dirty="0" err="1"/>
              <a:t>normalizate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finale </a:t>
            </a:r>
            <a:r>
              <a:rPr lang="en-US" dirty="0" err="1"/>
              <a:t>si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colectia</a:t>
            </a:r>
            <a:r>
              <a:rPr lang="en-US" dirty="0"/>
              <a:t> de date de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modelul</a:t>
            </a:r>
            <a:r>
              <a:rPr lang="en-US" dirty="0"/>
              <a:t> data mining </a:t>
            </a:r>
            <a:r>
              <a:rPr lang="en-US" dirty="0" err="1"/>
              <a:t>creat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rezolvarea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cuprinde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curatarea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indepartarea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tratarea</a:t>
            </a:r>
            <a:r>
              <a:rPr lang="en-US" dirty="0"/>
              <a:t> </a:t>
            </a:r>
            <a:r>
              <a:rPr lang="en-US" dirty="0" err="1"/>
              <a:t>campurilor</a:t>
            </a:r>
            <a:r>
              <a:rPr lang="en-US" dirty="0"/>
              <a:t> </a:t>
            </a:r>
            <a:r>
              <a:rPr lang="en-US" dirty="0" err="1"/>
              <a:t>goale</a:t>
            </a:r>
            <a:r>
              <a:rPr lang="en-US" dirty="0"/>
              <a:t> din </a:t>
            </a:r>
            <a:r>
              <a:rPr lang="en-US" dirty="0" err="1"/>
              <a:t>baza</a:t>
            </a:r>
            <a:r>
              <a:rPr lang="en-US" dirty="0"/>
              <a:t> de date, etc 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14E618E-583F-4065-9649-639F0FAE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64088" y="4656423"/>
            <a:ext cx="3466728" cy="20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data mining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8373616" cy="338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4</a:t>
            </a:r>
            <a:r>
              <a:rPr lang="en-US" dirty="0"/>
              <a:t>.  </a:t>
            </a:r>
            <a:r>
              <a:rPr lang="en-US" b="1" dirty="0" err="1"/>
              <a:t>Construirea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evaluarea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algoritmului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tehnicilor</a:t>
            </a:r>
            <a:r>
              <a:rPr lang="en-US" dirty="0"/>
              <a:t> de data mining</a:t>
            </a:r>
          </a:p>
          <a:p>
            <a:pPr lvl="1"/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  <a:p>
            <a:pPr lvl="1"/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modelului</a:t>
            </a:r>
            <a:endParaRPr lang="en-US" dirty="0"/>
          </a:p>
          <a:p>
            <a:pPr lvl="1"/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nu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bune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data mining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fi</a:t>
            </a:r>
            <a:r>
              <a:rPr lang="en-US" dirty="0"/>
              <a:t> </a:t>
            </a:r>
            <a:r>
              <a:rPr lang="en-US" dirty="0" err="1"/>
              <a:t>reluat</a:t>
            </a:r>
            <a:r>
              <a:rPr lang="en-US" dirty="0"/>
              <a:t> de la </a:t>
            </a:r>
            <a:r>
              <a:rPr lang="en-US" dirty="0" err="1"/>
              <a:t>una</a:t>
            </a:r>
            <a:r>
              <a:rPr lang="en-US" dirty="0"/>
              <a:t> din </a:t>
            </a:r>
            <a:r>
              <a:rPr lang="en-US" dirty="0" err="1"/>
              <a:t>fazele</a:t>
            </a:r>
            <a:r>
              <a:rPr lang="en-US" dirty="0"/>
              <a:t> </a:t>
            </a:r>
            <a:r>
              <a:rPr lang="en-US" dirty="0" err="1"/>
              <a:t>anterioare</a:t>
            </a:r>
            <a:r>
              <a:rPr lang="en-US" dirty="0"/>
              <a:t>.</a:t>
            </a:r>
          </a:p>
          <a:p>
            <a:pPr lvl="1"/>
            <a:r>
              <a:rPr lang="en-US" sz="2600" b="1" dirty="0">
                <a:solidFill>
                  <a:schemeClr val="tx1"/>
                </a:solidFill>
              </a:rPr>
              <a:t>5. </a:t>
            </a:r>
            <a:r>
              <a:rPr lang="en-US" sz="2600" b="1" dirty="0" err="1">
                <a:solidFill>
                  <a:schemeClr val="tx1"/>
                </a:solidFill>
              </a:rPr>
              <a:t>Extragerea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rezultatelor</a:t>
            </a:r>
            <a:r>
              <a:rPr lang="en-US" sz="2600" b="1" dirty="0">
                <a:solidFill>
                  <a:schemeClr val="tx1"/>
                </a:solidFill>
              </a:rPr>
              <a:t>, </a:t>
            </a:r>
            <a:r>
              <a:rPr lang="en-US" sz="2600" b="1" dirty="0" err="1">
                <a:solidFill>
                  <a:schemeClr val="tx1"/>
                </a:solidFill>
              </a:rPr>
              <a:t>informatiilor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si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cunostintelor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F8F02D-F9FE-44CE-9B87-DD973858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64088" y="4656423"/>
            <a:ext cx="3466728" cy="20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data mining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9416"/>
            <a:ext cx="7239000" cy="28161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dirty="0" err="1"/>
              <a:t>Analistul</a:t>
            </a:r>
            <a:r>
              <a:rPr lang="en-US" dirty="0"/>
              <a:t> </a:t>
            </a:r>
            <a:r>
              <a:rPr lang="en-US" dirty="0" err="1"/>
              <a:t>bazei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care </a:t>
            </a:r>
            <a:r>
              <a:rPr lang="en-US" dirty="0" err="1"/>
              <a:t>interpreteaza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creaza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la care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supuse</a:t>
            </a:r>
            <a:r>
              <a:rPr lang="en-US" dirty="0"/>
              <a:t>. De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analistul</a:t>
            </a:r>
            <a:r>
              <a:rPr lang="en-US" dirty="0"/>
              <a:t> data mining </a:t>
            </a:r>
            <a:r>
              <a:rPr lang="en-US" dirty="0" err="1"/>
              <a:t>contacteaza</a:t>
            </a:r>
            <a:r>
              <a:rPr lang="en-US" dirty="0"/>
              <a:t> </a:t>
            </a:r>
            <a:r>
              <a:rPr lang="en-US" dirty="0" err="1"/>
              <a:t>expertul</a:t>
            </a:r>
            <a:r>
              <a:rPr lang="en-US" dirty="0"/>
              <a:t> in </a:t>
            </a:r>
            <a:r>
              <a:rPr lang="en-US" dirty="0" err="1"/>
              <a:t>afaceri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discuta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endParaRPr lang="ro-R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DC93DF-FE27-450E-A4BF-5FAA042F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7504" y="4699960"/>
            <a:ext cx="3466728" cy="200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4" ma:contentTypeDescription="Create a new document." ma:contentTypeScope="" ma:versionID="f739413b01587078f72751b70a136aa0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2250c404220d951a0bae8927da97fcbc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F60E975-87DB-452F-BC09-BBA9076570B6}"/>
</file>

<file path=customXml/itemProps2.xml><?xml version="1.0" encoding="utf-8"?>
<ds:datastoreItem xmlns:ds="http://schemas.openxmlformats.org/officeDocument/2006/customXml" ds:itemID="{398D2CC6-3262-45D7-BD46-2AB03A1E5C69}"/>
</file>

<file path=customXml/itemProps3.xml><?xml version="1.0" encoding="utf-8"?>
<ds:datastoreItem xmlns:ds="http://schemas.openxmlformats.org/officeDocument/2006/customXml" ds:itemID="{DDD31624-617B-4CF6-BCCD-88B4304808C9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252</TotalTime>
  <Words>395</Words>
  <Application>Microsoft Office PowerPoint</Application>
  <PresentationFormat>On-screen Show (4:3)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Bookman Old Style</vt:lpstr>
      <vt:lpstr>Calibri</vt:lpstr>
      <vt:lpstr>Gill Sans MT</vt:lpstr>
      <vt:lpstr>Wingdings</vt:lpstr>
      <vt:lpstr>Wingdings 3</vt:lpstr>
      <vt:lpstr>Origin</vt:lpstr>
      <vt:lpstr>Procesul Data Mining</vt:lpstr>
      <vt:lpstr>PowerPoint Presentation</vt:lpstr>
      <vt:lpstr>Schema procesului data mining</vt:lpstr>
      <vt:lpstr>Elementele procesului de data mining</vt:lpstr>
      <vt:lpstr>Elementele procesului de data mining</vt:lpstr>
      <vt:lpstr>Elementele procesului de data mining</vt:lpstr>
      <vt:lpstr>Elementele procesului de data mining</vt:lpstr>
      <vt:lpstr>Elementele procesului de data mining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 data mining</dc:title>
  <dc:creator>CEZAR</dc:creator>
  <cp:lastModifiedBy>Daniela Joita</cp:lastModifiedBy>
  <cp:revision>28</cp:revision>
  <cp:lastPrinted>2020-11-13T17:18:22Z</cp:lastPrinted>
  <dcterms:created xsi:type="dcterms:W3CDTF">2012-04-06T16:57:17Z</dcterms:created>
  <dcterms:modified xsi:type="dcterms:W3CDTF">2023-02-28T09:51:20Z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