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8" r:id="rId6"/>
    <p:sldId id="296" r:id="rId7"/>
    <p:sldId id="295" r:id="rId8"/>
    <p:sldId id="292" r:id="rId9"/>
    <p:sldId id="290" r:id="rId10"/>
    <p:sldId id="291" r:id="rId11"/>
    <p:sldId id="289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A8A"/>
    <a:srgbClr val="003296"/>
    <a:srgbClr val="FF9933"/>
    <a:srgbClr val="CF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7E48-5645-4B7E-A7BA-32BF55A9CB5F}" type="datetimeFigureOut">
              <a:rPr lang="ro-RO" smtClean="0"/>
              <a:t>09.10.2023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67D4-0063-4E4C-8DE7-5BA816C5008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82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967D4-0063-4E4C-8DE7-5BA816C5008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12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142-3F8B-46DB-9BF5-F1A1F22A5859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370-8E37-4AE6-ABAE-B1B3FE31F9F4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59A2-29DE-4510-A22D-5117025C28F2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8FDA-8FBA-461D-B103-0455870289BC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ED93-442D-495A-8CC4-C9F3091736A8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E2FE-164A-4685-AEEF-906791F380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BF70-7B42-4902-A589-30011967A872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AF0-A9BD-4659-A30A-6E87AF9937F5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1C41-B2C2-4D5A-87DA-90531F567D0C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A64-9239-4ED1-AF8A-998158D691FA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D752-8B19-4DD5-B8DE-53EBAE2DB0FB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94A-DA00-40FE-BCC6-D44442106515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2" y="1543922"/>
            <a:ext cx="11531746" cy="1646302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DEZVOLTAREA APLICAȚIILOR MOBILE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4004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en-US" b="1" dirty="0">
                <a:solidFill>
                  <a:srgbClr val="003296"/>
                </a:solidFill>
              </a:rPr>
              <a:t>cristina.dascalescu@prof.utm.ro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40A8A"/>
                </a:solidFill>
              </a:rPr>
              <a:t>Unive</a:t>
            </a:r>
            <a:r>
              <a:rPr lang="ro-RO" sz="1800" b="1" dirty="0">
                <a:solidFill>
                  <a:srgbClr val="040A8A"/>
                </a:solidFill>
              </a:rPr>
              <a:t>r</a:t>
            </a:r>
            <a:r>
              <a:rPr lang="pt-BR" sz="1800" b="1" dirty="0">
                <a:solidFill>
                  <a:srgbClr val="040A8A"/>
                </a:solidFill>
              </a:rPr>
              <a:t>sitatea Titu Maiorescu</a:t>
            </a:r>
            <a:endParaRPr lang="ro-RO" sz="1800" b="1" dirty="0">
              <a:solidFill>
                <a:srgbClr val="040A8A"/>
              </a:solidFill>
            </a:endParaRPr>
          </a:p>
          <a:p>
            <a:r>
              <a:rPr lang="ro-RO" sz="1800" b="1" dirty="0">
                <a:solidFill>
                  <a:srgbClr val="040A8A"/>
                </a:solidFill>
              </a:rPr>
              <a:t>202</a:t>
            </a:r>
            <a:r>
              <a:rPr lang="en-US" sz="1800" b="1" dirty="0">
                <a:solidFill>
                  <a:srgbClr val="040A8A"/>
                </a:solidFill>
              </a:rPr>
              <a:t>1</a:t>
            </a:r>
            <a:r>
              <a:rPr lang="ro-RO" sz="1800" b="1" dirty="0">
                <a:solidFill>
                  <a:srgbClr val="040A8A"/>
                </a:solidFill>
              </a:rPr>
              <a:t> - 202</a:t>
            </a:r>
            <a:r>
              <a:rPr lang="en-US" sz="1800" b="1" dirty="0">
                <a:solidFill>
                  <a:srgbClr val="040A8A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</a:t>
            </a:r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șierul de resurse string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Implicit, fișierul </a:t>
            </a:r>
            <a:r>
              <a:rPr lang="ro-RO" sz="2400" dirty="0">
                <a:latin typeface="CourierNewPSMT"/>
              </a:rPr>
              <a:t>s</a:t>
            </a:r>
            <a:r>
              <a:rPr lang="en-US" sz="2400" dirty="0">
                <a:latin typeface="CourierNewPSMT"/>
              </a:rPr>
              <a:t>tring.xml </a:t>
            </a:r>
            <a:r>
              <a:rPr lang="ro-RO" sz="2400" dirty="0"/>
              <a:t>conține numele aplicației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="app_name"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&gt;NumeAplicatie&lt;/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Adăugarea unei noi resurse </a:t>
            </a:r>
            <a:r>
              <a:rPr lang="en-US" sz="2400" dirty="0"/>
              <a:t>de tip String</a:t>
            </a:r>
            <a:endParaRPr lang="ro-RO" b="0" i="0" u="none" strike="noStrike" baseline="0" dirty="0">
              <a:latin typeface="CourierNewPSMT"/>
            </a:endParaRPr>
          </a:p>
          <a:p>
            <a:pPr marL="457200" lvl="1" indent="0">
              <a:buNone/>
            </a:pPr>
            <a:r>
              <a:rPr lang="en-US" dirty="0">
                <a:latin typeface="CourierNewPS-BoldMT"/>
              </a:rPr>
              <a:t>&lt;</a:t>
            </a:r>
            <a:r>
              <a:rPr lang="en-US" dirty="0">
                <a:latin typeface="CourierNewPSMT"/>
              </a:rPr>
              <a:t>string name=“</a:t>
            </a:r>
            <a:r>
              <a:rPr lang="en-US" dirty="0" err="1">
                <a:latin typeface="CourierNewPSMT"/>
              </a:rPr>
              <a:t>denumire</a:t>
            </a:r>
            <a:r>
              <a:rPr lang="en-US" dirty="0">
                <a:latin typeface="CourierNewPSMT"/>
              </a:rPr>
              <a:t>"&gt;Text&lt;/string&gt;</a:t>
            </a:r>
          </a:p>
          <a:p>
            <a:pPr marL="457200" lvl="1" indent="0">
              <a:buNone/>
            </a:pPr>
            <a:endParaRPr lang="en-US" sz="1800" dirty="0">
              <a:latin typeface="CourierNewPSM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resurse</a:t>
            </a:r>
            <a:r>
              <a:rPr lang="en-US" sz="2400" dirty="0"/>
              <a:t> de tip String din fi</a:t>
            </a:r>
            <a:r>
              <a:rPr lang="ro-RO" sz="2400" dirty="0"/>
              <a:t>șierul string.xml</a:t>
            </a:r>
          </a:p>
          <a:p>
            <a:pPr marL="0" indent="0">
              <a:buNone/>
            </a:pPr>
            <a:r>
              <a:rPr lang="ro-RO" sz="2400" dirty="0">
                <a:latin typeface="CourierNewPSMT"/>
              </a:rPr>
              <a:t>        android:text="@string/denumire</a:t>
            </a:r>
            <a:r>
              <a:rPr lang="en-US" sz="2400" dirty="0">
                <a:latin typeface="CourierNewPSMT"/>
              </a:rPr>
              <a:t>”</a:t>
            </a:r>
            <a:endParaRPr lang="ro-RO" sz="2400" dirty="0">
              <a:latin typeface="CourierNewPSMT"/>
            </a:endParaRPr>
          </a:p>
          <a:p>
            <a:r>
              <a:rPr lang="ro-RO" sz="2400" dirty="0">
                <a:latin typeface="CourierNewPSMT"/>
              </a:rPr>
              <a:t>@string </a:t>
            </a:r>
            <a:r>
              <a:rPr lang="ro-RO" sz="2400" dirty="0"/>
              <a:t>– se specifică platformei Android să extragă informația din fișierul </a:t>
            </a:r>
            <a:r>
              <a:rPr lang="ro-RO" sz="2400" dirty="0">
                <a:latin typeface="CourierNewPSMT"/>
              </a:rPr>
              <a:t>string.xml</a:t>
            </a:r>
          </a:p>
          <a:p>
            <a:r>
              <a:rPr lang="ro-RO" sz="2400" dirty="0">
                <a:latin typeface="CourierNewPSMT"/>
              </a:rPr>
              <a:t>denumire </a:t>
            </a:r>
            <a:r>
              <a:rPr lang="ro-RO" sz="2400" dirty="0"/>
              <a:t>– se identifică resursa String folosind denumirea specificată prin proprietatea </a:t>
            </a:r>
            <a:r>
              <a:rPr lang="en-US" sz="2400" dirty="0">
                <a:latin typeface="CourierNewPSMT"/>
              </a:rPr>
              <a:t>string name</a:t>
            </a:r>
            <a:endParaRPr lang="en-US" sz="2400" dirty="0"/>
          </a:p>
          <a:p>
            <a:pPr marL="457200" lvl="1" indent="0">
              <a:buNone/>
            </a:pPr>
            <a:endParaRPr lang="ro-RO" sz="1800" dirty="0">
              <a:latin typeface="CourierNewPSM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4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ImageView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Este un container care permite afișarea unei imagini pe ecranul aplicației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Imaginea, în sine, este o resursă care trebuie salvată, în prealabil, în directorul aplicației Android Studio</a:t>
            </a:r>
          </a:p>
          <a:p>
            <a:pPr marL="0" indent="0" algn="ctr">
              <a:buNone/>
            </a:pPr>
            <a:r>
              <a:rPr lang="ro-RO" sz="2400" b="0" i="1" u="none" strike="noStrike" baseline="0" dirty="0">
                <a:solidFill>
                  <a:srgbClr val="003296"/>
                </a:solidFill>
                <a:latin typeface="Baskerville-Italic"/>
              </a:rPr>
              <a:t>app/src/main/res/drawable</a:t>
            </a:r>
            <a:endParaRPr lang="ro-RO" sz="2400" i="1" dirty="0">
              <a:solidFill>
                <a:srgbClr val="003296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Definirea imaginii în fișierul </a:t>
            </a:r>
            <a:r>
              <a:rPr lang="ro-RO" sz="2400" i="1" dirty="0">
                <a:solidFill>
                  <a:srgbClr val="003296"/>
                </a:solidFill>
                <a:latin typeface="Baskerville-Italic"/>
              </a:rPr>
              <a:t>layout.xml</a:t>
            </a:r>
          </a:p>
          <a:p>
            <a:pPr marL="457200" lvl="1" indent="0">
              <a:buNone/>
            </a:pPr>
            <a:endParaRPr lang="ro-RO" b="0" i="0" u="none" strike="noStrike" baseline="0" dirty="0">
              <a:latin typeface="CourierNewPSM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ro-R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ro-R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ImageView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="@+id/catImageView"</a:t>
            </a:r>
            <a:endParaRPr lang="ro-RO" b="0" i="0" u="none" strike="noStrike" baseline="0" dirty="0">
              <a:latin typeface="CourierNewPSMT"/>
            </a:endParaRPr>
          </a:p>
          <a:p>
            <a:pPr marL="457200" lvl="1" indent="0">
              <a:buNone/>
            </a:pPr>
            <a:r>
              <a:rPr lang="ro-RO" b="0" i="0" u="none" strike="noStrike" baseline="0" dirty="0">
                <a:latin typeface="CourierNewPSMT"/>
              </a:rPr>
              <a:t>android:</a:t>
            </a:r>
            <a:r>
              <a:rPr lang="ro-RO" b="0" i="0" u="none" strike="noStrike" baseline="0" dirty="0">
                <a:solidFill>
                  <a:srgbClr val="003296"/>
                </a:solidFill>
                <a:latin typeface="CourierNewPSMT"/>
              </a:rPr>
              <a:t>layout_width</a:t>
            </a:r>
            <a:r>
              <a:rPr lang="ro-RO" b="0" i="0" u="none" strike="noStrike" baseline="0" dirty="0">
                <a:latin typeface="CourierNewPSMT"/>
              </a:rPr>
              <a:t>="200dp"</a:t>
            </a:r>
          </a:p>
          <a:p>
            <a:pPr marL="457200" lvl="1" indent="0">
              <a:buNone/>
            </a:pPr>
            <a:r>
              <a:rPr lang="ro-RO" b="0" i="0" u="none" strike="noStrike" baseline="0" dirty="0">
                <a:latin typeface="CourierNewPSMT"/>
              </a:rPr>
              <a:t>android:</a:t>
            </a:r>
            <a:r>
              <a:rPr lang="ro-RO" b="0" i="0" u="none" strike="noStrike" baseline="0" dirty="0">
                <a:solidFill>
                  <a:srgbClr val="003296"/>
                </a:solidFill>
                <a:latin typeface="CourierNewPSMT"/>
              </a:rPr>
              <a:t>layout_height</a:t>
            </a:r>
            <a:r>
              <a:rPr lang="ro-RO" b="0" i="0" u="none" strike="noStrike" baseline="0" dirty="0">
                <a:latin typeface="CourierNewPSMT"/>
              </a:rPr>
              <a:t>="100dp„</a:t>
            </a:r>
          </a:p>
          <a:p>
            <a:pPr marL="457200" lvl="1" indent="0">
              <a:buNone/>
            </a:pP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:srcCompat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="@drawable/cat1„</a:t>
            </a:r>
          </a:p>
          <a:p>
            <a:pPr marL="457200" lvl="1" indent="0">
              <a:buNone/>
            </a:pPr>
            <a:r>
              <a:rPr kumimoji="0" lang="en-US" altLang="ro-R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/&gt;</a:t>
            </a:r>
            <a:endParaRPr kumimoji="0" lang="ro-RO" altLang="ro-R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ro-RO" b="0" i="0" u="none" strike="noStrike" baseline="0" dirty="0">
              <a:latin typeface="CourierNewPSMT"/>
            </a:endParaRPr>
          </a:p>
          <a:p>
            <a:pPr marL="457200" lvl="1" indent="0">
              <a:buNone/>
            </a:pPr>
            <a:endParaRPr lang="ro-RO" b="0" i="0" u="none" strike="noStrike" baseline="0" dirty="0">
              <a:latin typeface="CourierNewPSM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1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ImageView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u="none" strike="noStrike" baseline="0" dirty="0" err="1">
                <a:solidFill>
                  <a:srgbClr val="040A8A"/>
                </a:solidFill>
              </a:rPr>
              <a:t>Aplica</a:t>
            </a:r>
            <a:r>
              <a:rPr lang="ro-RO" b="1" i="0" u="none" strike="noStrike" baseline="0" dirty="0">
                <a:solidFill>
                  <a:srgbClr val="040A8A"/>
                </a:solidFill>
              </a:rPr>
              <a:t>ție practică</a:t>
            </a:r>
          </a:p>
          <a:p>
            <a:pPr marL="457200" lvl="1" indent="0">
              <a:buNone/>
            </a:pPr>
            <a:r>
              <a:rPr lang="ro-RO" i="0" u="none" strike="noStrike" baseline="0" dirty="0"/>
              <a:t>Dezvoltați o aplicație Android care permite conversia dintre moneda RON și Euro.</a:t>
            </a:r>
            <a:endParaRPr lang="en-US" i="0" u="none" strike="noStrike" baseline="0" dirty="0"/>
          </a:p>
          <a:p>
            <a:pPr marL="457200" lvl="1" indent="0">
              <a:buNone/>
            </a:pPr>
            <a:endParaRPr lang="ro-RO" b="0" i="0" u="none" strike="noStrike" baseline="0" dirty="0">
              <a:latin typeface="CourierNewPSM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Imagine sugestivă pentru conversii între monede</a:t>
            </a:r>
          </a:p>
          <a:p>
            <a:pPr marL="457200" lvl="1" indent="0">
              <a:buNone/>
            </a:pPr>
            <a:endParaRPr lang="ro-R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Un câmp text prin care utilizatorul introduce o valoare</a:t>
            </a:r>
          </a:p>
          <a:p>
            <a:pPr marL="457200" lvl="1" indent="0">
              <a:buNone/>
            </a:pPr>
            <a:endParaRPr lang="ro-R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Un buton care implementează funcționalitatea cerută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o-R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Un mesaj de tip Toast care să afișeze suma rezultată în urma conversiei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75B71-C986-450D-A048-80F2DEFB7E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02520" y="2077720"/>
            <a:ext cx="1727835" cy="28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6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5" y="0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Conținutul tematic</a:t>
            </a:r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Curs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Componente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grafice</a:t>
            </a:r>
            <a:r>
              <a:rPr lang="en-US" b="1" dirty="0">
                <a:solidFill>
                  <a:srgbClr val="000099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99"/>
                </a:solidFill>
              </a:rPr>
              <a:t>TextView</a:t>
            </a:r>
            <a:endParaRPr lang="en-US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99"/>
                </a:solidFill>
              </a:rPr>
              <a:t>EditText</a:t>
            </a:r>
            <a:endParaRPr lang="en-US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</a:rPr>
              <a:t>Button</a:t>
            </a: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Resursele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unei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activit</a:t>
            </a:r>
            <a:r>
              <a:rPr lang="ro-RO" b="1" dirty="0">
                <a:solidFill>
                  <a:srgbClr val="000099"/>
                </a:solidFill>
              </a:rPr>
              <a:t>ăți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99"/>
                </a:solidFill>
              </a:rPr>
              <a:t>Container </a:t>
            </a:r>
            <a:r>
              <a:rPr lang="en-US" b="1" dirty="0" err="1">
                <a:solidFill>
                  <a:srgbClr val="000099"/>
                </a:solidFill>
              </a:rPr>
              <a:t>ImageView</a:t>
            </a:r>
            <a:endParaRPr lang="ro-RO" b="1" dirty="0">
              <a:solidFill>
                <a:srgbClr val="000099"/>
              </a:solidFill>
            </a:endParaRP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51038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Proiect Android Studio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79924FB-C5E0-465D-B8D9-2813B456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268413"/>
            <a:ext cx="4724400" cy="37147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265A28-ED0D-4781-87E1-47F620AFE432}"/>
              </a:ext>
            </a:extLst>
          </p:cNvPr>
          <p:cNvSpPr txBox="1">
            <a:spLocks noChangeArrowheads="1"/>
          </p:cNvSpPr>
          <p:nvPr/>
        </p:nvSpPr>
        <p:spPr>
          <a:xfrm>
            <a:off x="5356224" y="1268414"/>
            <a:ext cx="6337935" cy="5006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o-RO" altLang="en-US" b="1" dirty="0">
                <a:ea typeface="ＭＳ Ｐゴシック" panose="020B0600070205080204" pitchFamily="34" charset="-128"/>
              </a:rPr>
              <a:t>Layouts</a:t>
            </a:r>
            <a:r>
              <a:rPr lang="ro-RO" altLang="en-US" dirty="0">
                <a:ea typeface="ＭＳ Ｐゴシック" panose="020B0600070205080204" pitchFamily="34" charset="-128"/>
              </a:rPr>
              <a:t> – definește modul de vizualizare a fiecărui ecran</a:t>
            </a:r>
          </a:p>
          <a:p>
            <a:pPr lvl="1" algn="just"/>
            <a:r>
              <a:rPr lang="ro-RO" altLang="en-US" dirty="0">
                <a:ea typeface="ＭＳ Ｐゴシック" panose="020B0600070205080204" pitchFamily="34" charset="-128"/>
              </a:rPr>
              <a:t>Un layout este definit prin </a:t>
            </a:r>
            <a:r>
              <a:rPr lang="ro-RO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XML</a:t>
            </a:r>
            <a:r>
              <a:rPr lang="ro-RO" altLang="en-US" dirty="0">
                <a:ea typeface="ＭＳ Ｐゴシック" panose="020B0600070205080204" pitchFamily="34" charset="-128"/>
              </a:rPr>
              <a:t> și conține detalii despre obiecte grafice (liste, butoane, text etc.)</a:t>
            </a:r>
          </a:p>
          <a:p>
            <a:pPr algn="just"/>
            <a:r>
              <a:rPr lang="ro-RO" altLang="en-US" b="1" dirty="0">
                <a:ea typeface="ＭＳ Ｐゴシック" panose="020B0600070205080204" pitchFamily="34" charset="-128"/>
              </a:rPr>
              <a:t>Activities</a:t>
            </a:r>
            <a:r>
              <a:rPr lang="ro-RO" altLang="en-US" dirty="0">
                <a:ea typeface="ＭＳ Ｐゴシック" panose="020B0600070205080204" pitchFamily="34" charset="-128"/>
              </a:rPr>
              <a:t> – definesc funcționalitatea aplicației</a:t>
            </a:r>
          </a:p>
          <a:p>
            <a:pPr lvl="1" algn="just"/>
            <a:r>
              <a:rPr lang="ro-RO" altLang="en-US" dirty="0">
                <a:ea typeface="ＭＳ Ｐゴシック" panose="020B0600070205080204" pitchFamily="34" charset="-128"/>
              </a:rPr>
              <a:t>o activitate este </a:t>
            </a:r>
            <a:r>
              <a:rPr lang="ro-RO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 clasă Java </a:t>
            </a:r>
            <a:r>
              <a:rPr lang="ro-RO" altLang="en-US" dirty="0">
                <a:ea typeface="ＭＳ Ｐゴシック" panose="020B0600070205080204" pitchFamily="34" charset="-128"/>
              </a:rPr>
              <a:t>care implementează funcționalitatea obiectelor grafice</a:t>
            </a:r>
          </a:p>
          <a:p>
            <a:pPr algn="just"/>
            <a:r>
              <a:rPr lang="ro-RO" altLang="en-US" b="1" dirty="0">
                <a:ea typeface="ＭＳ Ｐゴシック" panose="020B0600070205080204" pitchFamily="34" charset="-128"/>
              </a:rPr>
              <a:t>Resources</a:t>
            </a:r>
            <a:r>
              <a:rPr lang="ro-RO" altLang="en-US" dirty="0">
                <a:ea typeface="ＭＳ Ｐゴシック" panose="020B0600070205080204" pitchFamily="34" charset="-128"/>
              </a:rPr>
              <a:t> – imagini, fișiere, audio etc.</a:t>
            </a:r>
            <a:r>
              <a:rPr lang="ro-RO" altLang="en-US" b="1" dirty="0">
                <a:ea typeface="ＭＳ Ｐゴシック" panose="020B0600070205080204" pitchFamily="34" charset="-128"/>
              </a:rPr>
              <a:t> </a:t>
            </a:r>
          </a:p>
          <a:p>
            <a:pPr algn="just">
              <a:buFontTx/>
              <a:buChar char="-"/>
            </a:pPr>
            <a:endParaRPr lang="ro-RO" altLang="en-US" dirty="0">
              <a:ea typeface="ＭＳ Ｐゴシック" panose="020B0600070205080204" pitchFamily="34" charset="-128"/>
            </a:endParaRPr>
          </a:p>
          <a:p>
            <a:pPr algn="just">
              <a:buFontTx/>
              <a:buChar char="-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D79B1483-C53F-48FF-810E-40473DB23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91" y="4903787"/>
            <a:ext cx="1495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Componente grafice (GUI)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Toate componentele grafice sunt modelate prin clase standard care extind clasa </a:t>
            </a:r>
            <a:r>
              <a:rPr lang="ro-RO" b="1" dirty="0">
                <a:solidFill>
                  <a:srgbClr val="040A8A"/>
                </a:solidFill>
              </a:rPr>
              <a:t>View</a:t>
            </a:r>
            <a:r>
              <a:rPr lang="ro-RO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40A8A"/>
                </a:solidFill>
              </a:rPr>
              <a:t>TextField</a:t>
            </a:r>
            <a:r>
              <a:rPr lang="ro-RO" dirty="0"/>
              <a:t> – permite afișarea unui text pe ecran 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40A8A"/>
                </a:solidFill>
              </a:rPr>
              <a:t>EditText</a:t>
            </a:r>
            <a:r>
              <a:rPr lang="ro-RO" dirty="0">
                <a:solidFill>
                  <a:srgbClr val="040A8A"/>
                </a:solidFill>
              </a:rPr>
              <a:t> </a:t>
            </a:r>
            <a:r>
              <a:rPr lang="ro-RO" dirty="0"/>
              <a:t>– permite utilizatorului să introducă diferite informații, precum date de tip formular</a:t>
            </a:r>
            <a:r>
              <a:rPr lang="en-US" dirty="0"/>
              <a:t>, login </a:t>
            </a:r>
            <a:r>
              <a:rPr lang="en-US" dirty="0" err="1"/>
              <a:t>etc</a:t>
            </a:r>
            <a:endParaRPr lang="ro-RO" dirty="0"/>
          </a:p>
          <a:p>
            <a:pPr marL="0" indent="0" algn="just">
              <a:buNone/>
            </a:pPr>
            <a:r>
              <a:rPr lang="ro-RO" dirty="0"/>
              <a:t> - preluarea informației dintr-un câmp text se realizează prin metoda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Editable</a:t>
            </a:r>
            <a:r>
              <a:rPr lang="ro-RO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getText()</a:t>
            </a:r>
            <a:endParaRPr lang="ro-RO" dirty="0"/>
          </a:p>
          <a:p>
            <a:pPr algn="just">
              <a:buFontTx/>
              <a:buChar char="-"/>
            </a:pPr>
            <a:r>
              <a:rPr lang="ro-RO" dirty="0"/>
              <a:t>setarea unui câmp text se realizează prin metoda</a:t>
            </a:r>
          </a:p>
          <a:p>
            <a:pPr marL="0" indent="0" algn="just">
              <a:buNone/>
            </a:pPr>
            <a:r>
              <a:rPr lang="ro-RO" b="1" dirty="0">
                <a:solidFill>
                  <a:srgbClr val="000099"/>
                </a:solidFill>
              </a:rPr>
              <a:t>                                                   void setText(String text) </a:t>
            </a: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Componente grafice (GUI)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o-RO" sz="2400" dirty="0"/>
              <a:t> – permite utlizatorului să acceseze o anumită funcționalitate (cautare, adăgare în secțiunea Favorite, login etc.)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- </a:t>
            </a:r>
            <a:r>
              <a:rPr lang="ro-RO" sz="2400" dirty="0"/>
              <a:t>funcționalitatea unui buton</a:t>
            </a:r>
            <a:r>
              <a:rPr lang="en-US" sz="2400" dirty="0"/>
              <a:t> se </a:t>
            </a:r>
            <a:r>
              <a:rPr lang="en-US" sz="2400" dirty="0" err="1"/>
              <a:t>implementeaz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astfel</a:t>
            </a:r>
            <a:r>
              <a:rPr lang="en-US" sz="2400" dirty="0"/>
              <a:t>:</a:t>
            </a:r>
            <a:endParaRPr lang="ro-RO" sz="2400" dirty="0"/>
          </a:p>
          <a:p>
            <a:pPr marL="0" indent="0" algn="just">
              <a:buNone/>
            </a:pPr>
            <a:r>
              <a:rPr lang="ro-RO" sz="2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200" b="1" dirty="0">
                <a:solidFill>
                  <a:srgbClr val="660E7A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android:</a:t>
            </a:r>
            <a:r>
              <a:rPr lang="ro-RO" sz="2200" b="1" dirty="0">
                <a:solidFill>
                  <a:srgbClr val="0000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onClick</a:t>
            </a:r>
            <a:r>
              <a:rPr lang="ro-RO" sz="2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o-RO" sz="2200" b="1" dirty="0">
                <a:solidFill>
                  <a:srgbClr val="008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clickMethod</a:t>
            </a:r>
            <a:r>
              <a:rPr lang="en-US" sz="2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o-RO" sz="2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activity_layout.xml</a:t>
            </a:r>
          </a:p>
          <a:p>
            <a:pPr marL="0" indent="0" algn="just">
              <a:buNone/>
            </a:pPr>
            <a:r>
              <a:rPr lang="ro-RO" sz="2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public onClick(View view)         activity.java</a:t>
            </a:r>
          </a:p>
          <a:p>
            <a:pPr marL="0" indent="0" algn="just">
              <a:buNone/>
            </a:pPr>
            <a:r>
              <a:rPr lang="ro-RO" sz="2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b="1" dirty="0">
              <a:solidFill>
                <a:srgbClr val="040A8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40A8A"/>
                </a:solidFill>
                <a:cs typeface="Courier New" panose="02070309020205020404" pitchFamily="49" charset="0"/>
              </a:rPr>
              <a:t>Observații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Pentru fiecare componentă grafică se definește  în fișierul layout.xml un </a:t>
            </a:r>
            <a:r>
              <a:rPr lang="ro-RO" sz="2400" dirty="0">
                <a:solidFill>
                  <a:srgbClr val="FF0000"/>
                </a:solidFill>
              </a:rPr>
              <a:t>ID</a:t>
            </a:r>
            <a:r>
              <a:rPr lang="ro-RO" sz="2400" dirty="0"/>
              <a:t> unic</a:t>
            </a:r>
          </a:p>
          <a:p>
            <a:pPr marL="0" indent="0" algn="just">
              <a:buNone/>
            </a:pPr>
            <a:r>
              <a:rPr lang="ro-RO" sz="18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2400" dirty="0"/>
              <a:t>Exemplu: pentru un buton cu ID – ul </a:t>
            </a:r>
            <a:r>
              <a:rPr lang="ro-RO" sz="2400" b="1" dirty="0"/>
              <a:t>butonActiune</a:t>
            </a:r>
          </a:p>
          <a:p>
            <a:pPr marL="0" indent="0" algn="just">
              <a:buNone/>
            </a:pPr>
            <a:r>
              <a:rPr lang="ro-RO" sz="18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22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android</a:t>
            </a:r>
            <a:r>
              <a:rPr lang="ro-RO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:id</a:t>
            </a:r>
            <a:r>
              <a:rPr lang="ro-RO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="@+id/</a:t>
            </a:r>
            <a:r>
              <a:rPr lang="ro-RO" sz="2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actiuneButon</a:t>
            </a:r>
            <a:r>
              <a:rPr lang="ro-RO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018AF4-5DE4-437D-968E-32C88617EE39}"/>
              </a:ext>
            </a:extLst>
          </p:cNvPr>
          <p:cNvCxnSpPr/>
          <p:nvPr/>
        </p:nvCxnSpPr>
        <p:spPr>
          <a:xfrm>
            <a:off x="6446520" y="2519680"/>
            <a:ext cx="9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915D6E-26A8-47DD-A326-E86479A19517}"/>
              </a:ext>
            </a:extLst>
          </p:cNvPr>
          <p:cNvCxnSpPr/>
          <p:nvPr/>
        </p:nvCxnSpPr>
        <p:spPr>
          <a:xfrm>
            <a:off x="6446520" y="3027680"/>
            <a:ext cx="9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5AC-516E-0D30-0A1D-885A6E09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Componente grafice (GUI)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178B-8BA1-7186-1B0F-2A97E8EC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/>
              <a:t>Referința fiecărei componente grafice definite în fișierul </a:t>
            </a:r>
            <a:r>
              <a:rPr lang="ro-RO" sz="2800" dirty="0">
                <a:solidFill>
                  <a:srgbClr val="040A8A"/>
                </a:solidFill>
              </a:rPr>
              <a:t>layout.xml </a:t>
            </a:r>
            <a:r>
              <a:rPr lang="ro-RO" sz="2800" dirty="0"/>
              <a:t>este salvată în fișierul </a:t>
            </a:r>
            <a:r>
              <a:rPr lang="ro-RO" sz="2800" dirty="0">
                <a:solidFill>
                  <a:srgbClr val="FF0000"/>
                </a:solidFill>
              </a:rPr>
              <a:t>R</a:t>
            </a:r>
          </a:p>
          <a:p>
            <a:endParaRPr lang="ro-RO" dirty="0">
              <a:solidFill>
                <a:srgbClr val="FF0000"/>
              </a:solidFill>
            </a:endParaRPr>
          </a:p>
          <a:p>
            <a:r>
              <a:rPr lang="ro-RO" sz="2800" dirty="0"/>
              <a:t>Fișieru </a:t>
            </a:r>
            <a:r>
              <a:rPr lang="ro-RO" sz="2800" dirty="0">
                <a:solidFill>
                  <a:srgbClr val="FF0000"/>
                </a:solidFill>
              </a:rPr>
              <a:t>R</a:t>
            </a:r>
            <a:r>
              <a:rPr lang="ro-RO" sz="2800" dirty="0"/>
              <a:t> este auto generat de către Android și conține ID-ul fiecărei resurse din directorul res</a:t>
            </a:r>
          </a:p>
          <a:p>
            <a:endParaRPr lang="ro-RO" sz="2800" dirty="0">
              <a:solidFill>
                <a:srgbClr val="FF0000"/>
              </a:solidFill>
            </a:endParaRPr>
          </a:p>
          <a:p>
            <a:pPr algn="just"/>
            <a:r>
              <a:rPr lang="ro-RO" b="1" dirty="0"/>
              <a:t>ID-ul</a:t>
            </a:r>
            <a:r>
              <a:rPr lang="ro-RO" dirty="0"/>
              <a:t> unei resurse este utilizat în fișierul sursă Java pentru a defini diferite operații care se pot efectua asupra resursei respective (tratare eveniment dupa apăsarea unui </a:t>
            </a:r>
            <a:r>
              <a:rPr lang="en-US" dirty="0" err="1"/>
              <a:t>buton</a:t>
            </a:r>
            <a:r>
              <a:rPr lang="ro-RO" dirty="0"/>
              <a:t>, sel</a:t>
            </a:r>
            <a:r>
              <a:rPr lang="en-US" dirty="0"/>
              <a:t>e</a:t>
            </a:r>
            <a:r>
              <a:rPr lang="ro-RO" dirty="0"/>
              <a:t>cția dintr-o listă, extragerea unui text introdus de utilizator etc)</a:t>
            </a:r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BE7A-A85D-C655-7E25-6E5D601D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Componente grafice (GUI)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4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ro-RO" sz="4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5100" dirty="0"/>
              <a:t>Pentru fiecare componentă grafică se pot defini în fișierul XML o serie de propietăți, precum </a:t>
            </a:r>
            <a:r>
              <a:rPr lang="ro-RO" sz="5100" b="1" i="1" dirty="0"/>
              <a:t>id, dimensiune, culoare, margini, font </a:t>
            </a:r>
            <a:r>
              <a:rPr lang="ro-RO" sz="5100" dirty="0"/>
              <a:t>etc</a:t>
            </a:r>
            <a:endParaRPr lang="en-US" sz="51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sz="5100" dirty="0"/>
          </a:p>
          <a:p>
            <a:pPr marL="0" indent="0">
              <a:buNone/>
            </a:pPr>
            <a:r>
              <a:rPr lang="ro-RO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5100" b="1" i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br>
              <a:rPr lang="ro-RO" sz="5100" b="1" i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="@+id/ronEditText"</a:t>
            </a:r>
            <a:b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="23dp"</a:t>
            </a:r>
            <a:b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="23dp"</a:t>
            </a:r>
            <a:b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="51dp"</a:t>
            </a:r>
            <a:b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:layout_marginEnd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="10dp"</a:t>
            </a:r>
            <a:b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5100" b="1" i="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ro-RO" sz="51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:layout_marginRight</a:t>
            </a:r>
            <a:r>
              <a:rPr lang="ro-RO" sz="5100" b="1" i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="10dp</a:t>
            </a:r>
          </a:p>
          <a:p>
            <a:pPr marL="0" indent="0">
              <a:buNone/>
            </a:pPr>
            <a:r>
              <a:rPr lang="ro-RO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  &gt;</a:t>
            </a:r>
            <a:endParaRPr lang="ro-RO" sz="5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5100" dirty="0"/>
              <a:t>Obs: unitatea de măsură pentru lungime, lățime, margini etc, este </a:t>
            </a:r>
            <a:r>
              <a:rPr lang="ro-RO" sz="5100" b="1" dirty="0">
                <a:solidFill>
                  <a:srgbClr val="FF0000"/>
                </a:solidFill>
              </a:rPr>
              <a:t>DP</a:t>
            </a:r>
            <a:r>
              <a:rPr lang="ro-RO" sz="5100" dirty="0"/>
              <a:t> (Density Pixel) – corespunde unui pixel fizic de pe ecran cu densitatea 160 dpi</a:t>
            </a: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2400" b="1" dirty="0">
              <a:solidFill>
                <a:srgbClr val="040A8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5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Componente grafice (GUI)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600" dirty="0"/>
              <a:t>Fiecare componentă grafică are asociată o clasa standard Java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/>
          </a:p>
          <a:p>
            <a:pPr marL="0" indent="0" algn="just">
              <a:buNone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Legătura dintre componenta grafică definită în în fișierul </a:t>
            </a:r>
            <a:r>
              <a:rPr lang="ro-RO" sz="2400" dirty="0">
                <a:solidFill>
                  <a:srgbClr val="040A8A"/>
                </a:solidFill>
              </a:rPr>
              <a:t>layout.xml  </a:t>
            </a:r>
            <a:r>
              <a:rPr lang="ro-RO" sz="2400" dirty="0"/>
              <a:t>și o clasă Java se realizează prin metoda</a:t>
            </a:r>
          </a:p>
          <a:p>
            <a:pPr marL="0" indent="0" algn="just">
              <a:buNone/>
            </a:pPr>
            <a:r>
              <a:rPr lang="ro-RO" sz="2400" dirty="0"/>
              <a:t>    </a:t>
            </a:r>
          </a:p>
          <a:p>
            <a:pPr marL="0" indent="0" algn="ctr">
              <a:buNone/>
            </a:pPr>
            <a:r>
              <a:rPr kumimoji="0" lang="ro-RO" altLang="ro-RO" sz="2400" b="1" i="0" u="none" strike="noStrike" cap="none" normalizeH="0" baseline="0" dirty="0">
                <a:ln>
                  <a:noFill/>
                </a:ln>
                <a:solidFill>
                  <a:srgbClr val="040A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 view = findViewById(R.id.my_button);</a:t>
            </a:r>
            <a:endParaRPr lang="ro-RO" sz="2400" b="1" dirty="0">
              <a:solidFill>
                <a:srgbClr val="040A8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o-RO" sz="2400" dirty="0"/>
              <a:t>      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b="1" dirty="0">
              <a:solidFill>
                <a:srgbClr val="040A8A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F3A5D5D-B10B-4F19-A268-2762D3D95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82304"/>
              </p:ext>
            </p:extLst>
          </p:nvPr>
        </p:nvGraphicFramePr>
        <p:xfrm>
          <a:off x="1818640" y="2192866"/>
          <a:ext cx="70408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187">
                  <a:extLst>
                    <a:ext uri="{9D8B030D-6E8A-4147-A177-3AD203B41FA5}">
                      <a16:colId xmlns:a16="http://schemas.microsoft.com/office/drawing/2014/main" val="2873879399"/>
                    </a:ext>
                  </a:extLst>
                </a:gridCol>
                <a:gridCol w="3593693">
                  <a:extLst>
                    <a:ext uri="{9D8B030D-6E8A-4147-A177-3AD203B41FA5}">
                      <a16:colId xmlns:a16="http://schemas.microsoft.com/office/drawing/2014/main" val="1794278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Componen</a:t>
                      </a:r>
                      <a:r>
                        <a:rPr lang="ro-RO" dirty="0"/>
                        <a:t>tă grafică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Clasa standard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0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TextView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TextView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Pla</a:t>
                      </a:r>
                      <a:r>
                        <a:rPr lang="en-US" dirty="0" err="1"/>
                        <a:t>i</a:t>
                      </a:r>
                      <a:r>
                        <a:rPr lang="ro-RO" dirty="0"/>
                        <a:t>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EditText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4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ImageView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ImageView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0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6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4" y="0"/>
            <a:ext cx="11685495" cy="88302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</a:t>
            </a:r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șierul de resurse string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Pentru afișarea unei text, fie într-o componentă grafică de tip </a:t>
            </a:r>
            <a:r>
              <a:rPr lang="ro-RO" sz="2400" b="1" dirty="0"/>
              <a:t>TextView</a:t>
            </a:r>
            <a:r>
              <a:rPr lang="ro-RO" sz="2400" dirty="0"/>
              <a:t>, fie pe suprafața unui buton etc., se pot folosi șiruri constante definite prin cod</a:t>
            </a:r>
          </a:p>
          <a:p>
            <a:pPr marL="0" indent="0" algn="ctr">
              <a:buNone/>
            </a:pPr>
            <a:r>
              <a:rPr lang="ro-RO" sz="2400" b="1" dirty="0">
                <a:solidFill>
                  <a:srgbClr val="003296"/>
                </a:solidFill>
              </a:rPr>
              <a:t>android:text="Hello World!"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 Dezavantaje: </a:t>
            </a:r>
          </a:p>
          <a:p>
            <a:pPr algn="just">
              <a:buFontTx/>
              <a:buChar char="-"/>
            </a:pPr>
            <a:r>
              <a:rPr lang="ro-RO" sz="2400" dirty="0"/>
              <a:t>dacă aplicația permite afișarea textului folosind diferite alfabete, atunci este necesar un cod   Java elaborat</a:t>
            </a:r>
          </a:p>
          <a:p>
            <a:pPr algn="just">
              <a:buFontTx/>
              <a:buChar char="-"/>
            </a:pPr>
            <a:r>
              <a:rPr lang="ro-RO" sz="2400" dirty="0"/>
              <a:t>dacă se schimbă dinamic textul, în raport cu alte funcționalități, atunci este necesar un cod   Java elaborat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/>
              <a:t>Soluția</a:t>
            </a:r>
          </a:p>
          <a:p>
            <a:pPr marL="0" indent="0" algn="just">
              <a:buNone/>
            </a:pPr>
            <a:r>
              <a:rPr lang="ro-RO" sz="2400" dirty="0"/>
              <a:t> - valoarea textului se definește într-un fișier de resurse dedicat, respectiv </a:t>
            </a:r>
          </a:p>
          <a:p>
            <a:pPr marL="0" indent="0" algn="just">
              <a:buNone/>
            </a:pPr>
            <a:r>
              <a:rPr lang="ro-RO" sz="2400" b="1" dirty="0">
                <a:solidFill>
                  <a:srgbClr val="003296"/>
                </a:solidFill>
              </a:rPr>
              <a:t>                                                        app/res/values/string.xml</a:t>
            </a:r>
          </a:p>
          <a:p>
            <a:pPr marL="457200" lvl="1" indent="0">
              <a:buNone/>
            </a:pPr>
            <a:endParaRPr lang="ro-RO" b="0" i="0" u="none" strike="noStrike" baseline="0" dirty="0">
              <a:latin typeface="CourierNewPSMT"/>
            </a:endParaRPr>
          </a:p>
          <a:p>
            <a:pPr marL="457200" lvl="1" indent="0">
              <a:buNone/>
            </a:pPr>
            <a:endParaRPr lang="ro-RO" b="0" i="0" u="none" strike="noStrike" baseline="0" dirty="0">
              <a:latin typeface="CourierNewPSM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91E88C-8452-4FFD-929F-1F764B576C9B}"/>
</file>

<file path=customXml/itemProps2.xml><?xml version="1.0" encoding="utf-8"?>
<ds:datastoreItem xmlns:ds="http://schemas.openxmlformats.org/officeDocument/2006/customXml" ds:itemID="{3D212CEF-3EB5-4152-A3C7-DB12DEADCC68}"/>
</file>

<file path=customXml/itemProps3.xml><?xml version="1.0" encoding="utf-8"?>
<ds:datastoreItem xmlns:ds="http://schemas.openxmlformats.org/officeDocument/2006/customXml" ds:itemID="{B89F53C2-602B-4B47-A3FE-F3788757B4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7717</TotalTime>
  <Words>967</Words>
  <Application>Microsoft Office PowerPoint</Application>
  <PresentationFormat>Widescreen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Baskerville-Italic</vt:lpstr>
      <vt:lpstr>Calibri</vt:lpstr>
      <vt:lpstr>Calibri Light</vt:lpstr>
      <vt:lpstr>Courier New</vt:lpstr>
      <vt:lpstr>CourierNewPS-BoldMT</vt:lpstr>
      <vt:lpstr>CourierNewPSMT</vt:lpstr>
      <vt:lpstr>Tahoma</vt:lpstr>
      <vt:lpstr>Wingdings</vt:lpstr>
      <vt:lpstr>Office Theme</vt:lpstr>
      <vt:lpstr>DEZVOLTAREA APLICAȚIILOR MOBILE</vt:lpstr>
      <vt:lpstr>Conținutul tematic – Curs 2</vt:lpstr>
      <vt:lpstr>Proiect Android Studio</vt:lpstr>
      <vt:lpstr>Componente grafice (GUI)</vt:lpstr>
      <vt:lpstr>Componente grafice (GUI)</vt:lpstr>
      <vt:lpstr>Componente grafice (GUI)</vt:lpstr>
      <vt:lpstr>Componente grafice (GUI)</vt:lpstr>
      <vt:lpstr>Componente grafice (GUI)</vt:lpstr>
      <vt:lpstr>Fișierul de resurse string</vt:lpstr>
      <vt:lpstr>Fișierul de resurse string</vt:lpstr>
      <vt:lpstr>ImageView</vt:lpstr>
      <vt:lpstr>ImageView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625</cp:revision>
  <dcterms:created xsi:type="dcterms:W3CDTF">2014-09-04T12:24:39Z</dcterms:created>
  <dcterms:modified xsi:type="dcterms:W3CDTF">2023-10-09T18:20:42Z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