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charts/style1.xml" ContentType="application/vnd.ms-office.chartstyle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76" r:id="rId5"/>
    <p:sldId id="277" r:id="rId6"/>
    <p:sldId id="278" r:id="rId7"/>
    <p:sldId id="258" r:id="rId8"/>
    <p:sldId id="268" r:id="rId9"/>
    <p:sldId id="269" r:id="rId10"/>
    <p:sldId id="270" r:id="rId11"/>
    <p:sldId id="271" r:id="rId12"/>
    <p:sldId id="272" r:id="rId13"/>
    <p:sldId id="273" r:id="rId14"/>
    <p:sldId id="260" r:id="rId15"/>
    <p:sldId id="261" r:id="rId16"/>
    <p:sldId id="26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H:\data%20mining\2020\regresie\supr_pret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Estimare pret in functie de suprafata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supr_pret!$A$2:$A$4</c:f>
              <c:numCache>
                <c:formatCode>General</c:formatCode>
                <c:ptCount val="3"/>
                <c:pt idx="0">
                  <c:v>90</c:v>
                </c:pt>
                <c:pt idx="1">
                  <c:v>45</c:v>
                </c:pt>
                <c:pt idx="2">
                  <c:v>75</c:v>
                </c:pt>
              </c:numCache>
            </c:numRef>
          </c:xVal>
          <c:yVal>
            <c:numRef>
              <c:f>supr_pret!$B$2:$B$4</c:f>
              <c:numCache>
                <c:formatCode>General</c:formatCode>
                <c:ptCount val="3"/>
                <c:pt idx="0">
                  <c:v>110000</c:v>
                </c:pt>
                <c:pt idx="1">
                  <c:v>60000</c:v>
                </c:pt>
                <c:pt idx="2">
                  <c:v>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C2F-400F-BB94-936BCE71E1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2439520"/>
        <c:axId val="330079440"/>
      </c:scatterChart>
      <c:valAx>
        <c:axId val="342439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suprafata (m2)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0079440"/>
        <c:crosses val="autoZero"/>
        <c:crossBetween val="midCat"/>
      </c:valAx>
      <c:valAx>
        <c:axId val="330079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pret (euro)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439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7T09:22:06.5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17325 9378 88 0,'0'0'126'0,"0"0"-74"16,0 0-29-16,0 0-2 0,0 0-8 15,0 0 0-15,0 0-4 16,0 0 186-16,0 0-39 15,0 0-87-15,0 0-52 16,0 0-8-16,0 0 5 16,0 0 4-16,0 0-11 15,0 0-6-15,0 0 5 16,0 0-6-16,0 0 3 16,0 0-3-16,0 0 0 0,0 0-2 15,0 0 1-15,0 0 1 16,0 0 0-16,0 0 0 15,0 0 1-15,0 0-1 16,0 0-1-16,0 0 1 16,0 0 1-16,0 0 1 15,0 0-2-15,0 0 0 16,0 0 0-16,0 0 1 16,0 0-1-16,0 0 0 15,0 0 0-15,0 0 0 16,0 0 0-16,0 0 0 15,0 0 1-15,2 0 0 16,2 0-1-16,1 4 0 0,-3 0 0 16,2 2 0-16,-2 2 1 15,0 1 0-15,1 0-1 16,0 4 1-16,-1-4-1 16,0 1 1-16,0-2-1 15,0 3 0-15,-2-6 1 16,0 4-1-16,2-3 0 15,-2-1 1-15,0 2-1 16,0-2-2-16,0 0 1 16,3 1 0-16,-3 2 1 15,2-1 0-15,0 4 0 16,0-2 0-16,0 3 0 16,-2-5 1-16,0 0 0 15,0 2-1-15,0-6 0 16,0 2 2-16,0-3-1 0,0 0 6 15,0-2-7-15,0 0 1 16,0 0 4-16,0 0-4 16,0 0-1-16,0 0 0 15,0 0 0-15,0 0-7 16,0 0 6-16,0 0-12 16,0 0-12-16,0 0-18 15,0 0-31-15,0 0-57 16,0 0-191-16</inkml:trace>
  <inkml:trace contextRef="#ctx0" brushRef="#br0" timeOffset="1166.16">17111 10166 333 0,'0'0'228'0,"0"0"-135"15,0 0-56-15,0 0-4 16,0 0 6-16,0 0-5 0,0 0-10 15,-25 32 4-15,21-22-5 16,-1 1 11-16,0 3 7 16,-1 2-4-16,-1 2 8 15,1 2 3-15,1 2-13 16,0 0-9-16,3 0-5 16,0-3-5-16,2-2 2 15,0-3-4-15,0 1-5 16,0-3-9-16,0-1 6 15,0-1-5-15,0 0 0 16,2-4 0-16,5 0 6 16,0 0-6-16,2-4 0 15,-1 2 8-15,2-1-8 0,-4-3 19 16,1 0-11 0,1 0-2-16,0 0-4 0,0 0-2 15,1-3 0-15,3-6 1 16,-4 0-1-16,3-1 0 15,1 0 5-15,-1 0-6 16,-3 0-1-16,2 1 0 16,-6 4 1-16,1-3-1 15,-5 0 1-15,0 0 0 16,0-4-1-16,0 0 2 16,0-2 7-16,0-2-8 15,0-3 1-15,0 0 7 16,0 1 0-16,0 0-2 0,0 0-5 15,0-1 1 1,0 2 4-16,0-1 4 0,0-3 3 16,-2 5-4-16,-3 0 4 15,-2 4-3-15,2 3 7 16,1 4-5-16,0 1 10 16,-3 4-5-16,1 0-8 15,-6 0-9-15,-1 2-6 16,-1 8-11-16,-1 3-20 15,3-2-32-15,4-3-39 16,6 1-58-16,2-6-75 16,0 1-88-16</inkml:trace>
  <inkml:trace contextRef="#ctx0" brushRef="#br0" timeOffset="1702.96">17317 10488 418 0,'0'0'232'16,"0"0"-139"-16,0 0-70 0,0 0-12 15,0 0 44-15,0 0 20 16,0 0-27-16,16-47-29 15,-16 47-6-15,0 0 19 16,0 0 28-16,0 0-42 16,0 0-18-16,0 0-18 15,0 3-116-15,0-3-99 16,0 0-477-16</inkml:trace>
  <inkml:trace contextRef="#ctx0" brushRef="#br0" timeOffset="2424.76">17527 10043 838 0,'0'0'189'16,"0"0"-159"-16,0 0-21 16,0 0 0-16,0 0 35 0,0 0-13 15,0 0-21-15,-7 47-9 16,5-31 5-16,-2-4 5 15,0 1-1-15,-1-6-1 16,3 2-6-16,2-6-2 16,0 1 11-16,0 1-11 15,0-2-1-15,0 3 2 16,0 1-1-16,0 0 0 16,0 0 0-16,2-3-1 15,3-1 0-15,-1-1-10 16,2 0 3-16,1-2-13 15,3 0 1-15,0 0 0 16,3 0-11-16,1 0-9 0,-3 0 10 16,3 0 8-1,-3 0 20-15,-1 0-2 0,0 0-6 16,-1 8 2-16,-3 6-27 16,-1 3 34-16,-2 2 6 15,-3 4-5-15,0-2 12 16,0 0 0-16,0-1 16 15,0-3 2-15,-6-5-2 16,-2 1-3-16,-3-3-5 16,1-2 2-16,-3 2-4 15,3-5 1-15,-4 2-1 16,1-2-6-16,1-5 6 16,-1 0 17-16,-1 0-1 15,3 0-12-15,3 0-9 16,-1-7-8-16,2 2 3 0,2 0-9 15,1-1-26-15,4 2-48 16,0 0-48-16,0-9-83 16,0 4-61-16,0-1-353 15</inkml:trace>
  <inkml:trace contextRef="#ctx0" brushRef="#br0" timeOffset="2865.73">17518 10052 506 0,'0'0'210'0,"0"0"-122"15,0 0 3-15,0 0 22 16,0 0 17-16,0 0-26 15,0 0-51-15,0-20-26 0,0 19-4 16,0 1 11-16,7 0 0 16,5 0-13-16,1 0-8 15,5 0-7-15,1-3-5 16,6-1 0-16,2-2-1 16,2-1-45-16,6-7-61 15,-8-3-94-15,-4 2-135 0</inkml:trace>
  <inkml:trace contextRef="#ctx0" brushRef="#br0" timeOffset="5371.16">17126 6110 72 0,'0'0'19'16,"0"0"-12"-16,0 0-6 16,0 0 1-16,0 0-2 15,0 0 0-15,0 0-29 16</inkml:trace>
  <inkml:trace contextRef="#ctx0" brushRef="#br0" timeOffset="5631.86">17126 6110 370 0,'31'0'179'0,"-31"0"-100"15,0 0-20-15,0 0 14 16,2 0-17-16,0 0-34 16,1 0-12-16,2 0-9 15,-1 0 0-15,-2 6 6 16,1 3-6-16,-3 6-1 16,2 2 0-16,2 6-20 15,0 0-25-15,1 6-36 16,2 7-38-16,-5-6-82 15,0-8-170-15</inkml:trace>
  <inkml:trace contextRef="#ctx0" brushRef="#br0" timeOffset="6022.04">17184 6425 309 0,'0'0'143'15,"0"0"-90"-15,0 0 18 16,0 0 36-16,0 0 15 16,0 0-47-16,0 0-40 15,-4 42-18-15,-3-28-17 16,5 2-6-16,2 7-51 0,0 0-93 15,0-5-176-15</inkml:trace>
  <inkml:trace contextRef="#ctx0" brushRef="#br0" timeOffset="6255">17169 6892 310 0,'0'0'113'16,"0"0"-74"-16,0 0-22 0,0 0-10 15,0 0-7-15,-16 112 0 16,11-91-59-16,-1-4-166 0</inkml:trace>
  <inkml:trace contextRef="#ctx0" brushRef="#br0" timeOffset="6506.09">17128 7347 337 0,'0'0'134'0,"0"0"-82"16,0 0-39-16,0 0-7 15,0 0-6-15,0 0-1 16,0 0-67-16,25 98-146 0</inkml:trace>
  <inkml:trace contextRef="#ctx0" brushRef="#br0" timeOffset="6738.61">17195 7691 133 0,'0'0'95'0,"0"0"-69"16,0 0-19-16,0 0 2 16,0 0 1-16,0 0-10 15,0 0-44-15,-24 102-133 0</inkml:trace>
  <inkml:trace contextRef="#ctx0" brushRef="#br0" timeOffset="6959.06">17175 8045 212 0,'0'0'150'16,"0"0"-89"-16,0 0-35 16,0 0-3-16,0 0 26 15,0 0-27-15,0 0-22 16,5 111-13-16,-5-97-96 0</inkml:trace>
  <inkml:trace contextRef="#ctx0" brushRef="#br0" timeOffset="7171.27">17207 8388 225 0,'0'0'133'15,"0"0"-96"-15,0 0-18 16,0 0 17-16,0 0 0 15,0 0-14-15,0 0-14 16,8 111-8-16,-8-99-7 0,0-1-98 16,0-5-145-16</inkml:trace>
  <inkml:trace contextRef="#ctx0" brushRef="#br0" timeOffset="7404.04">17260 8756 234 0,'0'0'140'16,"0"0"-103"-16,0 0-15 16,0 0 31-16,0 0 9 15,0 0-26-15,0 0-12 16,0 93-13-16,0-82-11 0,0-2-17 15,0 1-99-15,2-3-181 16</inkml:trace>
  <inkml:trace contextRef="#ctx0" brushRef="#br0" timeOffset="7551.98">17253 9097 474 0,'0'0'85'0,"0"0"-85"16,0 0-43-16,0 0-5 15,0 0-86-15</inkml:trace>
  <inkml:trace contextRef="#ctx0" brushRef="#br0" timeOffset="7731.71">17246 9334 352 0,'0'0'111'15,"0"0"-77"-15,0 0-16 16,0 0 3-16,0 0 21 16,0 0-42-16,0 0-14 15,-2 14-180-15</inkml:trace>
  <inkml:trace contextRef="#ctx0" brushRef="#br0" timeOffset="9535.2">17171 6106 150 0,'0'0'134'0,"0"0"-100"16,0 0-32-16,0 0 0 0,0 0 15 16,0 0 5-16,0 0-15 15,-16 0 5-15,12 0-1 16,-3 0 6-16,-2 0 2 16,0 0 17-16,2 0 0 15,1 0-5-15,2 0-8 16,-2 0-10-16,2 0-12 15,-2 0 1-15,-1 0 5 16,1 0-1-16,-4 4 2 16,1 2 8-16,1 0 7 15,-4 2 0-15,1 0-1 16,-2-1 7-16,4 4-8 16,0 1-8-16,3 2 0 0,3 2-11 15,1 2-1-15,2 0 1 16,0 2-1-16,0 1 0 15,5 0 0-15,8-1 0 16,3-3 0-16,5-4 2 16,6-1-2-16,2-3 1 15,2-2-1-15,-2-2-1 16,0-5-1-16,-4 0-9 16,-2 0-3-16,-1 0 5 15,-5 0 8-15,2-7-18 16,-6 0 12-16,3-4 4 15,-6 3-4-15,3-2-7 16,-1-2 13-16,-3-2 1 0,-1-1-1 16,2-2 2-1,-4 0-1-15,1-2 9 0,-3-1-10 16,1 1 1-16,-2-2-1 16,-3-2 1-16,0 2-1 15,0-1 2-15,0 2-1 16,0-2 1-16,-8 1 0 15,0 2-1-15,-1-1 0 16,2 3-1-16,-4 3 1 16,0 5-1-16,-3 2 0 15,-1 6 0-15,-5 1 0 16,-5 0 0-16,-2 1 1 16,-2 10-1-16,1 1 0 15,-1 2 0-15,2-2 0 0,2 0 0 16,5-2 0-16,3-2 0 15,1-1 0-15,3 2 0 16,-1-1 0-16,3 0 1 16,2 1 0-16,0 3-1 15,2 2 2-15,3 6-1 16,0 3 9-16,-1 3 0 16,3 2-4-16,-1 0-4 15,1 2-1-15,0-2 0 16,-1-2 0-16,3-6 1 15,0-2-2-15,0-6 0 16,7-5 0-16,9-5 0 16,9-2 0-16,2 0 0 0,2 0-1 15,0-11-25-15,-3-1 3 16,-4 3-5-16,-4-4 12 16,-3 3-4-16,-3 3 20 15,-3-2 0-15,-5-1 1 16,0 2 1-16,3-2-1 15,0-2-1-15,2 0 0 16,2-2-5-16,1-1-8 16,1 2 3-16,-2 0 9 15,-4 1 1-15,-3 1 0 16,-2 2 2-16,-2 0 6 16,0-1 7-16,0 0-8 15,-4-2 0-15,-8 2 5 0,1-2-11 16,-2 1 0-1,-1 4-1-15,2-1-16 0,-5 0-25 16,5 4-22-16,3 0-226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42522-9A26-45F1-9288-E274BC647FF4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6B730-D69A-4981-A949-AC80DBF373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7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70A-87DB-46E2-8F32-DAACEA435B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3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patrate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3A70A-87DB-46E2-8F32-DAACEA435B8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0A6B-9555-4234-9E19-1B1BD3411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FAF67-3D4E-4725-8696-9DD0FE0D4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B0CE1-C2FA-4510-A1CD-4654BAE74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9157-B51D-4E28-BFEB-B747262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817-6ED0-439F-BAAB-04D293B3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7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A285-6C3E-4F85-9558-F487995DA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62FF5-7E93-4A60-8114-EC9006B52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C76D-9CD6-41A3-AEEA-74FC93EC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0A131-872E-42AC-9D90-9C41341F9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6D4B-0D4C-4CE7-9396-9FC120FD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1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16970-B90B-4444-8B9D-1F5CA4AD1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2CF0B-94E6-49E2-97CC-B388B69D3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7754-81A1-40A8-BDA9-B9FB81DB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DBDD9-73F7-40A2-8AB2-B41FE458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5F8E2-D057-4D30-A43D-8BBD26C9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2505-0E86-434A-B40F-0D4C8B7D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7FAF4-8623-4168-B4E5-B3517D6BC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46BC9-4C77-4A00-9F0F-783DFEED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078C-F722-4DA4-8B83-00738D31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E920-4CF7-4057-9AFF-CA583DA0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0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87FB-9D0E-433E-8817-E2C7E8F7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BB12A-1AD0-4CBE-A8F6-6A258B71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E5615-C808-40DB-9D3C-9100EDAF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9B4A-EF4F-4A8D-9B01-576A8155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EDE22-4A59-42F2-849A-2AA6CFDF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3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4D76-1A8F-46E9-B06C-CA4DFF29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C8EE-B2AE-4071-B8FF-EA9602450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D5694-727E-4733-B69D-FB1F2F726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1F579-65E7-4794-AFC4-23BD89D09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14CE4-697B-4718-A465-E031D663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8E7B6-74B1-409B-86FA-837C404EE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0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BFE30-074B-43E5-86A8-3BC9FE26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D3E93-1418-4D42-9183-44555200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1190E-9FB6-49FE-AA4A-A7327365A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9F772-B06B-48BE-821D-4ECE1CE75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883C86-D5BF-4773-883B-2757973A6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A827D-B76B-4CF8-A883-93A9D864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4E55B-E6BB-45D7-8229-8FC02F126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68A6C-EF1F-4461-8B8F-0EBD1089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7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E8A5-93A4-4521-96F1-3EF10AB7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B7387-D2C8-41A3-9BC8-0A125194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34C9A-47EF-41DD-980C-C5DB7C79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F8C96-FB9B-4D49-A7F8-163429FC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1EAF8-D98C-4965-8C31-D125B0AE8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4EB06-B805-447D-94B6-2592DCAE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8994-BEB9-49A1-AFD5-F33475DE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5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F215-0AD4-4FC0-8C29-4BDD4375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F91CA-0E2D-4A91-960A-098C18DFF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1A28A-E0C3-4ED7-887C-9937FCB3C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E9693-F711-4081-8D66-A2D1D137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0DDC6-74C9-4AAA-95EB-B4DE6CEB4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28486-7854-4BCF-97A2-FA21F1D9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3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7B49-C33A-4C9A-BA1D-59D1A266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0E04B-B661-4774-8935-954F3526E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D520F-5B71-4D89-94E4-B44777F4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2F22-2989-40A7-BFA3-F5F2C6B0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958AB-0FB6-4997-9143-3D25B109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F1F61-60D3-423F-A705-FFCF88C9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5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50350-1EF7-48F6-BAAF-52C39182E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0620C-E595-4AE0-A116-6DB4E12E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28D53-CD38-427A-ABA6-A1128A239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C231-6355-4885-990A-3A9AD8F13BCD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AD109-B340-4BD4-B8F2-DFC6B9B89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13B6C-071A-4FB8-9FC9-8B13A5DBD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3B085-2471-40A0-8D30-E5A50A740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6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B865E-38D4-48E1-A973-0F609B99E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REGRESIE SI INTERPOLARE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FCA98-D8CC-414E-960B-6BBFAA359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7B034-5E62-4D21-B335-6566766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44C-203E-4EDB-925E-876587792F00}" type="datetime1">
              <a:rPr lang="en-US" smtClean="0"/>
              <a:t>3/27/2022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1D91-5DDF-4968-8054-4A6E6056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Metoda celor mai mici patrate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F371C-5440-407D-A0E4-FFB5614D704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cy-GB" dirty="0" smtClean="0"/>
                                  <m:t>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</a:t>
                </a:r>
              </a:p>
              <a:p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 = S(</a:t>
                </a:r>
                <a:r>
                  <a:rPr lang="en-US" dirty="0" err="1"/>
                  <a:t>a,b</a:t>
                </a:r>
                <a:r>
                  <a:rPr lang="en-US" dirty="0"/>
                  <a:t>) = </a:t>
                </a:r>
                <a:r>
                  <a:rPr lang="en-US" dirty="0" err="1"/>
                  <a:t>functie</a:t>
                </a:r>
                <a:r>
                  <a:rPr lang="en-US" dirty="0"/>
                  <a:t> de </a:t>
                </a:r>
                <a:r>
                  <a:rPr lang="en-US" dirty="0" err="1"/>
                  <a:t>doua</a:t>
                </a:r>
                <a:r>
                  <a:rPr lang="en-US" dirty="0"/>
                  <a:t> </a:t>
                </a:r>
                <a:r>
                  <a:rPr lang="en-US" dirty="0" err="1"/>
                  <a:t>variabile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 </a:t>
                </a:r>
                <a:r>
                  <a:rPr lang="en-US" dirty="0" err="1"/>
                  <a:t>este</a:t>
                </a:r>
                <a:r>
                  <a:rPr lang="en-US" dirty="0"/>
                  <a:t> minima </a:t>
                </a:r>
                <a:r>
                  <a:rPr lang="en-US" dirty="0" err="1"/>
                  <a:t>cand</a:t>
                </a:r>
                <a:r>
                  <a:rPr lang="en-US" dirty="0"/>
                  <a:t> </a:t>
                </a:r>
                <a:r>
                  <a:rPr lang="en-US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6F371C-5440-407D-A0E4-FFB5614D70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07A0C9-3570-4126-99ED-3614538C918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Se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rezolva</a:t>
                </a: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sistemul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307A0C9-3570-4126-99ED-3614538C9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9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B46A70-41C8-40E0-B7C9-3A8E0789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23B4B-8B67-4680-99CE-E1B211C8C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(1, 0.4), (2, 1), (3, 1.1). Sa se </a:t>
            </a:r>
            <a:r>
              <a:rPr lang="en-US" dirty="0" err="1"/>
              <a:t>gaseasca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care </a:t>
            </a:r>
            <a:r>
              <a:rPr lang="en-US" dirty="0" err="1"/>
              <a:t>aproximeaza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.</a:t>
            </a:r>
          </a:p>
          <a:p>
            <a:r>
              <a:rPr lang="en-US" dirty="0" err="1"/>
              <a:t>Rezolvare</a:t>
            </a:r>
            <a:r>
              <a:rPr lang="en-US" dirty="0"/>
              <a:t>:</a:t>
            </a:r>
          </a:p>
          <a:p>
            <a:r>
              <a:rPr lang="en-US" dirty="0" err="1"/>
              <a:t>Sistemul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3a+6b=2.5</a:t>
            </a:r>
          </a:p>
          <a:p>
            <a:pPr lvl="1"/>
            <a:r>
              <a:rPr lang="en-US" dirty="0"/>
              <a:t>6a+14b=5.7</a:t>
            </a:r>
          </a:p>
          <a:p>
            <a:r>
              <a:rPr lang="en-US" dirty="0"/>
              <a:t>Y = 0.13333+0.35 x</a:t>
            </a:r>
          </a:p>
        </p:txBody>
      </p:sp>
    </p:spTree>
    <p:extLst>
      <p:ext uri="{BB962C8B-B14F-4D97-AF65-F5344CB8AC3E}">
        <p14:creationId xmlns:p14="http://schemas.microsoft.com/office/powerpoint/2010/main" val="242571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7ECFE-D462-4203-BE6C-22FE7D78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Regresie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liniara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6A135-1904-48DE-BD2B-FC9837AE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function z = </a:t>
            </a:r>
            <a:r>
              <a:rPr lang="en-US" sz="2000" dirty="0" err="1"/>
              <a:t>regres_lin</a:t>
            </a:r>
            <a:r>
              <a:rPr lang="en-US" sz="2000" dirty="0"/>
              <a:t> (x, y)</a:t>
            </a:r>
          </a:p>
          <a:p>
            <a:r>
              <a:rPr lang="en-US" sz="2000" dirty="0"/>
              <a:t>  A=[length(x) sum(x); sum(x) sum(x.^2)]</a:t>
            </a:r>
          </a:p>
          <a:p>
            <a:r>
              <a:rPr lang="en-US" sz="2000" dirty="0"/>
              <a:t>  B=[sum(y); sum(x.*y)]</a:t>
            </a:r>
          </a:p>
          <a:p>
            <a:r>
              <a:rPr lang="en-US" sz="2000" dirty="0"/>
              <a:t>  z=A\B</a:t>
            </a:r>
          </a:p>
          <a:p>
            <a:r>
              <a:rPr lang="en-US" sz="2000" dirty="0" err="1"/>
              <a:t>endfunction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708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4B7C-F825-419D-9FCD-0EFBEC7C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EXEMPLU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7C5-0406-4C26-B865-ADB45D060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relatiei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apartament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en-US" dirty="0"/>
              <a:t>-o zona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oras</a:t>
            </a:r>
            <a:r>
              <a:rPr lang="en-US" dirty="0"/>
              <a:t>.</a:t>
            </a:r>
          </a:p>
          <a:p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pretului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suprafata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Reformulare</a:t>
            </a:r>
            <a:r>
              <a:rPr lang="en-US" dirty="0"/>
              <a:t>:</a:t>
            </a:r>
          </a:p>
          <a:p>
            <a:r>
              <a:rPr lang="en-US" dirty="0"/>
              <a:t>Se </a:t>
            </a:r>
            <a:r>
              <a:rPr lang="en-US" dirty="0" err="1"/>
              <a:t>dau</a:t>
            </a:r>
            <a:r>
              <a:rPr lang="en-US" dirty="0"/>
              <a:t> </a:t>
            </a:r>
            <a:r>
              <a:rPr lang="en-US" dirty="0" err="1"/>
              <a:t>punctele</a:t>
            </a:r>
            <a:r>
              <a:rPr lang="en-US" dirty="0"/>
              <a:t> (90,110), (45, 60), (75,80) </a:t>
            </a:r>
            <a:r>
              <a:rPr lang="en-US" dirty="0" err="1"/>
              <a:t>reprezentand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versus </a:t>
            </a:r>
            <a:r>
              <a:rPr lang="en-US" dirty="0" err="1"/>
              <a:t>suprafata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apartament</a:t>
            </a:r>
            <a:r>
              <a:rPr lang="en-US" dirty="0"/>
              <a:t>. Sa se </a:t>
            </a:r>
            <a:r>
              <a:rPr lang="en-US" dirty="0" err="1"/>
              <a:t>estimeze</a:t>
            </a:r>
            <a:r>
              <a:rPr lang="en-US" dirty="0"/>
              <a:t> </a:t>
            </a:r>
            <a:r>
              <a:rPr lang="en-US" dirty="0" err="1"/>
              <a:t>pretul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apartament</a:t>
            </a:r>
            <a:r>
              <a:rPr lang="en-US" dirty="0"/>
              <a:t> cu </a:t>
            </a:r>
            <a:r>
              <a:rPr lang="en-US" dirty="0" err="1"/>
              <a:t>suprafata</a:t>
            </a:r>
            <a:r>
              <a:rPr lang="en-US" dirty="0"/>
              <a:t> de 60 m^2,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patrate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B292E14-F036-493F-820A-83224930083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91806612"/>
              </p:ext>
            </p:extLst>
          </p:nvPr>
        </p:nvGraphicFramePr>
        <p:xfrm>
          <a:off x="6172200" y="1825625"/>
          <a:ext cx="5181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45102791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38293075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r>
                        <a:rPr lang="en-US" dirty="0"/>
                        <a:t>SUPRAFATA (m2)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PRET (mii Euro)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6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7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2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2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85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E73C9B8-F3BD-481B-BF8F-5E6645FAED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890279"/>
              </p:ext>
            </p:extLst>
          </p:nvPr>
        </p:nvGraphicFramePr>
        <p:xfrm>
          <a:off x="4586069" y="1674812"/>
          <a:ext cx="6961408" cy="4922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7E56FFB8-7946-4A65-A125-D17EFF2E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963AC26-6196-41E2-8AA6-A5A6B534C3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1733127"/>
              </p:ext>
            </p:extLst>
          </p:nvPr>
        </p:nvGraphicFramePr>
        <p:xfrm>
          <a:off x="642938" y="1674813"/>
          <a:ext cx="3943130" cy="2700240"/>
        </p:xfrm>
        <a:graphic>
          <a:graphicData uri="http://schemas.openxmlformats.org/drawingml/2006/table">
            <a:tbl>
              <a:tblPr firstRow="1"/>
              <a:tblGrid>
                <a:gridCol w="1957381">
                  <a:extLst>
                    <a:ext uri="{9D8B030D-6E8A-4147-A177-3AD203B41FA5}">
                      <a16:colId xmlns:a16="http://schemas.microsoft.com/office/drawing/2014/main" val="3249832033"/>
                    </a:ext>
                  </a:extLst>
                </a:gridCol>
                <a:gridCol w="1985749">
                  <a:extLst>
                    <a:ext uri="{9D8B030D-6E8A-4147-A177-3AD203B41FA5}">
                      <a16:colId xmlns:a16="http://schemas.microsoft.com/office/drawing/2014/main" val="1788994368"/>
                    </a:ext>
                  </a:extLst>
                </a:gridCol>
              </a:tblGrid>
              <a:tr h="6750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SUPRAFATA (m2)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PRET (Euro)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61921"/>
                  </a:ext>
                </a:extLst>
              </a:tr>
              <a:tr h="6750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110000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549586"/>
                  </a:ext>
                </a:extLst>
              </a:tr>
              <a:tr h="6750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60000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165020"/>
                  </a:ext>
                </a:extLst>
              </a:tr>
              <a:tr h="6750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80000</a:t>
                      </a:r>
                    </a:p>
                  </a:txBody>
                  <a:tcPr marL="16713" marR="16713" marT="98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0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33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664B4B-BDA4-4ACE-992F-DA0EEDCB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99F884C-DF66-4EFC-8475-6891A56E6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7" y="689318"/>
            <a:ext cx="8224909" cy="6168682"/>
          </a:xfrm>
        </p:spPr>
      </p:pic>
    </p:spTree>
    <p:extLst>
      <p:ext uri="{BB962C8B-B14F-4D97-AF65-F5344CB8AC3E}">
        <p14:creationId xmlns:p14="http://schemas.microsoft.com/office/powerpoint/2010/main" val="393433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4B7C-F825-419D-9FCD-0EFBEC7C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EXEMPLU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897C5-0406-4C26-B865-ADB45D060B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relatiei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greutatea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inaltimea</a:t>
            </a:r>
            <a:r>
              <a:rPr lang="en-US" dirty="0"/>
              <a:t> </a:t>
            </a:r>
            <a:r>
              <a:rPr lang="en-US" dirty="0" err="1"/>
              <a:t>sa</a:t>
            </a:r>
            <a:endParaRPr lang="en-US" dirty="0"/>
          </a:p>
          <a:p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greutatii</a:t>
            </a:r>
            <a:r>
              <a:rPr lang="en-US" dirty="0"/>
              <a:t> in </a:t>
            </a:r>
            <a:r>
              <a:rPr lang="en-US" dirty="0" err="1"/>
              <a:t>functie</a:t>
            </a:r>
            <a:r>
              <a:rPr lang="en-US" dirty="0"/>
              <a:t> de </a:t>
            </a:r>
            <a:r>
              <a:rPr lang="en-US" dirty="0" err="1"/>
              <a:t>inaltime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invers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B292E14-F036-493F-820A-83224930083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45102791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238293075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r>
                        <a:rPr lang="en-US" dirty="0" err="1"/>
                        <a:t>Inaltime</a:t>
                      </a:r>
                      <a:r>
                        <a:rPr lang="en-US" dirty="0"/>
                        <a:t>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Greutate</a:t>
                      </a:r>
                      <a:r>
                        <a:rPr lang="en-US" dirty="0"/>
                        <a:t>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960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67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4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82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28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47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FBAE-23A7-477A-98F8-A76C1B232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87" y="365125"/>
            <a:ext cx="11311113" cy="1325563"/>
          </a:xfrm>
        </p:spPr>
        <p:txBody>
          <a:bodyPr/>
          <a:lstStyle/>
          <a:p>
            <a:r>
              <a:rPr lang="en-US"/>
              <a:t>Exemplu – Regresie liniara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592C0-AD15-4B09-AA78-72330791E6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687" y="1582127"/>
            <a:ext cx="6303868" cy="3693746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F37186-4430-45DF-B40A-7C524A9667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96000" y="0"/>
            <a:ext cx="6303868" cy="815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03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A2AA7-0AEC-49B2-BC7A-EE0B04FC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Regresie patratica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5E0A51-4585-4AF7-914F-4E142FBBF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2106" r="-1" b="10756"/>
          <a:stretch/>
        </p:blipFill>
        <p:spPr>
          <a:xfrm>
            <a:off x="4239974" y="193300"/>
            <a:ext cx="8121798" cy="705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95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9D00600E-2357-4F35-890B-904F0E723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8F175C6-C15F-4DB0-8423-A1EF4AAD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960121" y="960120"/>
            <a:ext cx="10271760" cy="4937759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A5C43-FDA9-4B6D-8726-29C08A68F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1" y="1179504"/>
            <a:ext cx="9812554" cy="1070495"/>
          </a:xfrm>
          <a:noFill/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Problema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C29E-A2AA-457D-898E-381E3E289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6340" y="2249999"/>
            <a:ext cx="9812555" cy="339281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 da o multime de puncte. Sa se gaseasca o functie continua si diferentiabila care sa se “potriveasca” acestor puncte.</a:t>
            </a:r>
          </a:p>
          <a:p>
            <a:r>
              <a:rPr lang="en-US">
                <a:solidFill>
                  <a:srgbClr val="FFFFFF"/>
                </a:solidFill>
              </a:rPr>
              <a:t>Abordari: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Se pune conditia ca graficul functiei sa treaca prin punctele date. Aceasta abordare se numeste </a:t>
            </a:r>
            <a:r>
              <a:rPr lang="en-US" b="1">
                <a:solidFill>
                  <a:srgbClr val="FFFFFF"/>
                </a:solidFill>
              </a:rPr>
              <a:t>interpolare.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Se pune conditia ca graficul functiei sa aproximeze cat mai bine punctele (adica graficul functiei sa treaca cat mai aproape de puncte. Aceasta abordare se numeste </a:t>
            </a:r>
            <a:r>
              <a:rPr lang="en-US" b="1">
                <a:solidFill>
                  <a:srgbClr val="FFFFFF"/>
                </a:solidFill>
              </a:rPr>
              <a:t>regresie.</a:t>
            </a:r>
          </a:p>
        </p:txBody>
      </p:sp>
    </p:spTree>
    <p:extLst>
      <p:ext uri="{BB962C8B-B14F-4D97-AF65-F5344CB8AC3E}">
        <p14:creationId xmlns:p14="http://schemas.microsoft.com/office/powerpoint/2010/main" val="3437644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24F11-F1BF-4A8A-8F41-FAB6A3C4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Interpolare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3B62129-8F6C-4D11-B84C-8B203C4D71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41" y="467208"/>
            <a:ext cx="5719322" cy="59235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37D32D1-B7F4-4049-8436-532290197FE5}"/>
                  </a:ext>
                </a:extLst>
              </p14:cNvPr>
              <p14:cNvContentPartPr/>
              <p14:nvPr/>
            </p14:nvContentPartPr>
            <p14:xfrm>
              <a:off x="6111360" y="2147760"/>
              <a:ext cx="280080" cy="1628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37D32D1-B7F4-4049-8436-532290197F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02000" y="2138400"/>
                <a:ext cx="298800" cy="164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061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0363679-66A1-4C2B-9FB0-EBFDF35B4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41" y="643467"/>
            <a:ext cx="8670917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91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1A866-9441-43A3-8577-85C9A3A3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6" y="643467"/>
            <a:ext cx="7912658" cy="5796023"/>
          </a:xfrm>
          <a:prstGeom prst="rect">
            <a:avLst/>
          </a:prstGeom>
          <a:ln>
            <a:noFill/>
          </a:ln>
        </p:spPr>
      </p:pic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75EFE-F8D4-4614-AC85-D8F465B6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20613"/>
            <a:ext cx="10905066" cy="3816772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picture containing sitting, light, table, laptop&#10;&#10;Description automatically generated">
            <a:extLst>
              <a:ext uri="{FF2B5EF4-FFF2-40B4-BE49-F238E27FC236}">
                <a16:creationId xmlns:a16="http://schemas.microsoft.com/office/drawing/2014/main" id="{CF20319D-63B1-4FBC-85CE-9FD56FB6A7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8" r="9297" b="-2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B3CD8-8113-4CB3-A5CE-B8C31BD0D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Regresie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(liniara)</a:t>
            </a:r>
          </a:p>
        </p:txBody>
      </p:sp>
    </p:spTree>
    <p:extLst>
      <p:ext uri="{BB962C8B-B14F-4D97-AF65-F5344CB8AC3E}">
        <p14:creationId xmlns:p14="http://schemas.microsoft.com/office/powerpoint/2010/main" val="1785675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9945-0606-458D-977B-B9D661BD2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Regresia</a:t>
            </a:r>
            <a:r>
              <a:rPr lang="en-US" dirty="0"/>
              <a:t> </a:t>
            </a:r>
            <a:r>
              <a:rPr lang="en-US" dirty="0" err="1"/>
              <a:t>liniara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B894-A8C3-40A5-9317-868AECB21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5527" y="1825625"/>
            <a:ext cx="602672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Date </a:t>
            </a:r>
            <a:r>
              <a:rPr lang="en-US" dirty="0" err="1"/>
              <a:t>punctele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,y</a:t>
            </a:r>
            <a:r>
              <a:rPr lang="en-US" baseline="-25000" dirty="0"/>
              <a:t>1</a:t>
            </a:r>
            <a:r>
              <a:rPr lang="en-US" dirty="0"/>
              <a:t>), (x</a:t>
            </a:r>
            <a:r>
              <a:rPr lang="en-US" baseline="-25000" dirty="0"/>
              <a:t>2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), …,(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 err="1"/>
              <a:t>,y</a:t>
            </a:r>
            <a:r>
              <a:rPr lang="en-US" baseline="-25000" dirty="0" err="1"/>
              <a:t>n</a:t>
            </a:r>
            <a:r>
              <a:rPr lang="en-US" dirty="0"/>
              <a:t>), </a:t>
            </a:r>
            <a:r>
              <a:rPr lang="en-US" dirty="0" err="1"/>
              <a:t>cautam</a:t>
            </a:r>
            <a:r>
              <a:rPr lang="en-US" dirty="0"/>
              <a:t> o functie </a:t>
            </a:r>
            <a:r>
              <a:rPr lang="en-US" dirty="0" err="1"/>
              <a:t>simpla</a:t>
            </a:r>
            <a:r>
              <a:rPr lang="en-US" dirty="0"/>
              <a:t> (</a:t>
            </a:r>
            <a:r>
              <a:rPr lang="en-US" dirty="0" err="1"/>
              <a:t>polinom</a:t>
            </a:r>
            <a:r>
              <a:rPr lang="en-US" dirty="0"/>
              <a:t> de grad I), f(x) = </a:t>
            </a:r>
            <a:r>
              <a:rPr lang="en-US" dirty="0" err="1"/>
              <a:t>a+bx</a:t>
            </a:r>
            <a:r>
              <a:rPr lang="en-US" dirty="0"/>
              <a:t> al </a:t>
            </a:r>
            <a:r>
              <a:rPr lang="en-US" dirty="0" err="1"/>
              <a:t>carei</a:t>
            </a:r>
            <a:r>
              <a:rPr lang="en-US" dirty="0"/>
              <a:t> </a:t>
            </a:r>
            <a:r>
              <a:rPr lang="en-US" dirty="0" err="1"/>
              <a:t>grafic</a:t>
            </a:r>
            <a:r>
              <a:rPr lang="en-US" dirty="0"/>
              <a:t> (</a:t>
            </a:r>
            <a:r>
              <a:rPr lang="en-US" dirty="0" err="1"/>
              <a:t>dreapta</a:t>
            </a:r>
            <a:r>
              <a:rPr lang="en-US" dirty="0"/>
              <a:t> y=</a:t>
            </a:r>
            <a:r>
              <a:rPr lang="en-US" dirty="0" err="1"/>
              <a:t>a+bx</a:t>
            </a:r>
            <a:r>
              <a:rPr lang="en-US" dirty="0"/>
              <a:t>)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aproximeze</a:t>
            </a:r>
            <a:r>
              <a:rPr lang="en-US" dirty="0"/>
              <a:t> cat </a:t>
            </a:r>
            <a:r>
              <a:rPr lang="en-US" dirty="0" err="1"/>
              <a:t>mai</a:t>
            </a:r>
            <a:r>
              <a:rPr lang="en-US" dirty="0"/>
              <a:t> bine </a:t>
            </a:r>
            <a:r>
              <a:rPr lang="en-US" dirty="0" err="1"/>
              <a:t>punctele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Vrem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determinam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b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</a:t>
            </a:r>
            <a:r>
              <a:rPr lang="en-US" dirty="0" err="1"/>
              <a:t>dreapta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y=</a:t>
            </a:r>
            <a:r>
              <a:rPr lang="en-US" dirty="0" err="1"/>
              <a:t>a+b</a:t>
            </a:r>
            <a:r>
              <a:rPr lang="en-US" dirty="0"/>
              <a:t> x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aproximeze</a:t>
            </a:r>
            <a:r>
              <a:rPr lang="en-US" dirty="0"/>
              <a:t> bine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</a:t>
            </a:r>
            <a:r>
              <a:rPr lang="en-US" dirty="0" err="1"/>
              <a:t>adica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treaca</a:t>
            </a:r>
            <a:r>
              <a:rPr lang="en-US" dirty="0"/>
              <a:t> </a:t>
            </a:r>
            <a:r>
              <a:rPr lang="en-US" dirty="0" err="1"/>
              <a:t>suficient</a:t>
            </a:r>
            <a:r>
              <a:rPr lang="en-US" dirty="0"/>
              <a:t> de </a:t>
            </a:r>
            <a:r>
              <a:rPr lang="en-US" dirty="0" err="1"/>
              <a:t>aproape</a:t>
            </a:r>
            <a:r>
              <a:rPr lang="en-US" dirty="0"/>
              <a:t> de  </a:t>
            </a:r>
            <a:r>
              <a:rPr lang="en-US" dirty="0" err="1"/>
              <a:t>puncte</a:t>
            </a:r>
            <a:endParaRPr lang="en-US" dirty="0"/>
          </a:p>
        </p:txBody>
      </p:sp>
      <p:pic>
        <p:nvPicPr>
          <p:cNvPr id="5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8A34FE1C-CA6A-4EE5-8C42-4305927CB6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210594"/>
            <a:ext cx="4762500" cy="3581400"/>
          </a:xfrm>
        </p:spPr>
      </p:pic>
    </p:spTree>
    <p:extLst>
      <p:ext uri="{BB962C8B-B14F-4D97-AF65-F5344CB8AC3E}">
        <p14:creationId xmlns:p14="http://schemas.microsoft.com/office/powerpoint/2010/main" val="174832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318A-0411-4FE5-9A06-313CAF3A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mici</a:t>
            </a:r>
            <a:r>
              <a:rPr lang="en-US" dirty="0"/>
              <a:t> </a:t>
            </a:r>
            <a:r>
              <a:rPr lang="en-US" dirty="0" err="1"/>
              <a:t>patrate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20F68-5B7E-40AF-A002-EDA2F1A95C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Masuram</a:t>
            </a:r>
            <a:r>
              <a:rPr lang="en-US" dirty="0"/>
              <a:t> </a:t>
            </a:r>
            <a:r>
              <a:rPr lang="en-US" dirty="0" err="1"/>
              <a:t>distantele</a:t>
            </a:r>
            <a:r>
              <a:rPr lang="en-US" dirty="0"/>
              <a:t> de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punct</a:t>
            </a:r>
            <a:r>
              <a:rPr lang="en-US" dirty="0"/>
              <a:t> la </a:t>
            </a:r>
            <a:r>
              <a:rPr lang="en-US" dirty="0" err="1"/>
              <a:t>punctul</a:t>
            </a:r>
            <a:r>
              <a:rPr lang="en-US" dirty="0"/>
              <a:t> </a:t>
            </a:r>
            <a:r>
              <a:rPr lang="en-US" dirty="0" err="1"/>
              <a:t>corespunzator</a:t>
            </a:r>
            <a:r>
              <a:rPr lang="en-US" dirty="0"/>
              <a:t> de pe </a:t>
            </a:r>
            <a:r>
              <a:rPr lang="en-US" dirty="0" err="1"/>
              <a:t>dreapta</a:t>
            </a:r>
            <a:r>
              <a:rPr lang="en-US" dirty="0"/>
              <a:t>, </a:t>
            </a:r>
          </a:p>
          <a:p>
            <a:r>
              <a:rPr lang="en-US" dirty="0"/>
              <a:t>(x</a:t>
            </a:r>
            <a:r>
              <a:rPr lang="en-US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)   -&gt;   (x</a:t>
            </a:r>
            <a:r>
              <a:rPr lang="en-US" baseline="-25000" dirty="0"/>
              <a:t>i</a:t>
            </a:r>
            <a:r>
              <a:rPr lang="en-US" dirty="0"/>
              <a:t>,  </a:t>
            </a:r>
            <a:r>
              <a:rPr lang="cy-GB" dirty="0"/>
              <a:t>ŷ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distanta</a:t>
            </a:r>
            <a:r>
              <a:rPr lang="en-US" dirty="0"/>
              <a:t> = |</a:t>
            </a:r>
            <a:r>
              <a:rPr lang="cy-GB" dirty="0"/>
              <a:t> 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baseline="-25000" dirty="0"/>
              <a:t>  - </a:t>
            </a:r>
            <a:r>
              <a:rPr lang="cy-GB" dirty="0"/>
              <a:t>ŷ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|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=1,n</a:t>
            </a:r>
          </a:p>
          <a:p>
            <a:pPr marL="0" indent="0">
              <a:buNone/>
            </a:pPr>
            <a:r>
              <a:rPr lang="en-US" dirty="0"/>
              <a:t>S=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patratelor</a:t>
            </a:r>
            <a:r>
              <a:rPr lang="en-US" dirty="0"/>
              <a:t> </a:t>
            </a:r>
            <a:r>
              <a:rPr lang="en-US" dirty="0" err="1"/>
              <a:t>acestor</a:t>
            </a:r>
            <a:r>
              <a:rPr lang="en-US" dirty="0"/>
              <a:t> </a:t>
            </a:r>
            <a:r>
              <a:rPr lang="en-US" dirty="0" err="1"/>
              <a:t>distante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Cautam</a:t>
            </a:r>
            <a:r>
              <a:rPr lang="en-US" dirty="0"/>
              <a:t> a </a:t>
            </a:r>
            <a:r>
              <a:rPr lang="en-US" dirty="0" err="1"/>
              <a:t>si</a:t>
            </a:r>
            <a:r>
              <a:rPr lang="en-US" dirty="0"/>
              <a:t> b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incat</a:t>
            </a:r>
            <a:r>
              <a:rPr lang="en-US" dirty="0"/>
              <a:t> S </a:t>
            </a:r>
            <a:r>
              <a:rPr lang="en-US" dirty="0" err="1"/>
              <a:t>sa</a:t>
            </a:r>
            <a:r>
              <a:rPr lang="en-US" dirty="0"/>
              <a:t> fie minima.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4E1DE0C6-2BF3-49C4-AC54-34EA4E7E1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0" y="2210594"/>
            <a:ext cx="4762500" cy="3581400"/>
          </a:xfrm>
        </p:spPr>
      </p:pic>
    </p:spTree>
    <p:extLst>
      <p:ext uri="{BB962C8B-B14F-4D97-AF65-F5344CB8AC3E}">
        <p14:creationId xmlns:p14="http://schemas.microsoft.com/office/powerpoint/2010/main" val="421799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C76EE3BFA7A04284FCA923CB1A302E" ma:contentTypeVersion="15" ma:contentTypeDescription="Create a new document." ma:contentTypeScope="" ma:versionID="34e8d270190f9e15cc6fe359eb9d9107">
  <xsd:schema xmlns:xsd="http://www.w3.org/2001/XMLSchema" xmlns:xs="http://www.w3.org/2001/XMLSchema" xmlns:p="http://schemas.microsoft.com/office/2006/metadata/properties" xmlns:ns2="dddef61d-1411-48dc-be09-a9d46c22033d" xmlns:ns3="c12a6d37-869d-4d14-a9f3-fd4fa6da6f27" targetNamespace="http://schemas.microsoft.com/office/2006/metadata/properties" ma:root="true" ma:fieldsID="91ca14ad30c5cb487e337fdfe388b246" ns2:_="" ns3:_="">
    <xsd:import namespace="dddef61d-1411-48dc-be09-a9d46c22033d"/>
    <xsd:import namespace="c12a6d37-869d-4d14-a9f3-fd4fa6da6f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ef61d-1411-48dc-be09-a9d46c2203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2a6d37-869d-4d14-a9f3-fd4fa6da6f2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2da51e4-134b-4805-8155-040fa8f19aaf}" ma:internalName="TaxCatchAll" ma:showField="CatchAllData" ma:web="c12a6d37-869d-4d14-a9f3-fd4fa6da6f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2a6d37-869d-4d14-a9f3-fd4fa6da6f27" xsi:nil="true"/>
    <lcf76f155ced4ddcb4097134ff3c332f xmlns="dddef61d-1411-48dc-be09-a9d46c22033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78E49C7-EAEC-4654-A742-3A0392E23CB3}"/>
</file>

<file path=customXml/itemProps2.xml><?xml version="1.0" encoding="utf-8"?>
<ds:datastoreItem xmlns:ds="http://schemas.openxmlformats.org/officeDocument/2006/customXml" ds:itemID="{CD560B00-CC56-4079-9606-A44044C6284A}"/>
</file>

<file path=customXml/itemProps3.xml><?xml version="1.0" encoding="utf-8"?>
<ds:datastoreItem xmlns:ds="http://schemas.openxmlformats.org/officeDocument/2006/customXml" ds:itemID="{C1782230-B1A7-49C8-AE0A-22FD973BC808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331</TotalTime>
  <Words>546</Words>
  <Application>Microsoft Office PowerPoint</Application>
  <PresentationFormat>Widescreen</PresentationFormat>
  <Paragraphs>89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REGRESIE SI INTERPOLARE</vt:lpstr>
      <vt:lpstr>Problema</vt:lpstr>
      <vt:lpstr>Interpolare</vt:lpstr>
      <vt:lpstr>PowerPoint Presentation</vt:lpstr>
      <vt:lpstr>PowerPoint Presentation</vt:lpstr>
      <vt:lpstr>PowerPoint Presentation</vt:lpstr>
      <vt:lpstr>Regresie (liniara)</vt:lpstr>
      <vt:lpstr>Regresia liniara</vt:lpstr>
      <vt:lpstr>Metoda celor mai mici patrate</vt:lpstr>
      <vt:lpstr>Metoda celor mai mici patrate</vt:lpstr>
      <vt:lpstr>Exercitiu</vt:lpstr>
      <vt:lpstr>Regresie liniara   in MATLAB</vt:lpstr>
      <vt:lpstr>EXEMPLU 1</vt:lpstr>
      <vt:lpstr>PowerPoint Presentation</vt:lpstr>
      <vt:lpstr>PowerPoint Presentation</vt:lpstr>
      <vt:lpstr>EXEMPLU 2</vt:lpstr>
      <vt:lpstr>Exemplu – Regresie liniara</vt:lpstr>
      <vt:lpstr>Regresie patratica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REGRESIE SI INTERPOLARE</dc:title>
  <dc:creator>Daniela Joita</dc:creator>
  <cp:lastModifiedBy>Daniela Joita</cp:lastModifiedBy>
  <cp:revision>11</cp:revision>
  <dcterms:created xsi:type="dcterms:W3CDTF">2021-03-22T14:17:39Z</dcterms:created>
  <dcterms:modified xsi:type="dcterms:W3CDTF">2022-03-27T11:26:27Z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0x01010070C76EE3BFA7A04284FCA923CB1A302E</vt:lpwstr>
  </property>
</Properties>
</file>