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9"/>
  </p:notesMasterIdLst>
  <p:sldIdLst>
    <p:sldId id="256" r:id="rId2"/>
    <p:sldId id="285" r:id="rId3"/>
    <p:sldId id="292" r:id="rId4"/>
    <p:sldId id="287" r:id="rId5"/>
    <p:sldId id="288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40A8A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7E48-5645-4B7E-A7BA-32BF55A9CB5F}" type="datetimeFigureOut">
              <a:rPr lang="ro-RO" smtClean="0"/>
              <a:t>15.10.2023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67D4-0063-4E4C-8DE7-5BA816C5008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82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967D4-0063-4E4C-8DE7-5BA816C5008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12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142-3F8B-46DB-9BF5-F1A1F22A5859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370-8E37-4AE6-ABAE-B1B3FE31F9F4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59A2-29DE-4510-A22D-5117025C28F2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8FDA-8FBA-461D-B103-0455870289BC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ED93-442D-495A-8CC4-C9F3091736A8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E2FE-164A-4685-AEEF-906791F380B7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BF70-7B42-4902-A589-30011967A872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AF0-A9BD-4659-A30A-6E87AF9937F5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1C41-B2C2-4D5A-87DA-90531F567D0C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A64-9239-4ED1-AF8A-998158D691FA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D752-8B19-4DD5-B8DE-53EBAE2DB0FB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94A-DA00-40FE-BCC6-D44442106515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2" y="1543922"/>
            <a:ext cx="11531746" cy="1646302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DEZVOLTAREA APLICAȚIILOR MOBILE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4004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en-US" b="1" dirty="0">
                <a:solidFill>
                  <a:srgbClr val="003296"/>
                </a:solidFill>
              </a:rPr>
              <a:t>cristina.dascalescu@prof.utm.ro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40A8A"/>
                </a:solidFill>
              </a:rPr>
              <a:t>Unive</a:t>
            </a:r>
            <a:r>
              <a:rPr lang="ro-RO" sz="1800" b="1" dirty="0">
                <a:solidFill>
                  <a:srgbClr val="040A8A"/>
                </a:solidFill>
              </a:rPr>
              <a:t>r</a:t>
            </a:r>
            <a:r>
              <a:rPr lang="pt-BR" sz="1800" b="1" dirty="0">
                <a:solidFill>
                  <a:srgbClr val="040A8A"/>
                </a:solidFill>
              </a:rPr>
              <a:t>sitatea Titu Maiorescu</a:t>
            </a:r>
            <a:endParaRPr lang="ro-RO" sz="1800" b="1" dirty="0">
              <a:solidFill>
                <a:srgbClr val="040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0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Conținutul tematic</a:t>
            </a:r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Curs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99"/>
                </a:solidFill>
              </a:rPr>
              <a:t>Containerul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ImageView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ro-RO" b="1" dirty="0">
                <a:solidFill>
                  <a:srgbClr val="000099"/>
                </a:solidFill>
              </a:rPr>
              <a:t> și animații</a:t>
            </a:r>
            <a:endParaRPr lang="en-US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99"/>
                </a:solidFill>
              </a:rPr>
              <a:t>Layouts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Implementarea jocului Game Connect 3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</a:t>
            </a:r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ții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Utilitate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 a informa utilizatorul de faptul că au loc anumite acțiuni </a:t>
            </a:r>
            <a:r>
              <a:rPr lang="ro-RO" sz="20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cadrul aplicației</a:t>
            </a:r>
            <a:r>
              <a:rPr lang="ro-RO" sz="20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</a:t>
            </a:r>
            <a:r>
              <a:rPr lang="ro-RO" sz="20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exemplu interfața grafică își schimbă starea</a:t>
            </a:r>
            <a:r>
              <a:rPr lang="ro-RO" sz="20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 încarcarea unui nou conținut care devine activ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 a schimba poziția sau vizibilitatea anumitor view-uri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ro-RO" sz="20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plicații de tip gamming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0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 a realiza diferite animații, precum transparență, rotire, translatare etc., platforma Android pune la dispoziție un API complex denumit </a:t>
            </a:r>
            <a:r>
              <a:rPr lang="ro-RO" sz="2000" b="1" i="0" dirty="0">
                <a:solidFill>
                  <a:srgbClr val="00329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android.animation</a:t>
            </a:r>
            <a:r>
              <a:rPr lang="ro-RO" sz="2000" b="0" i="0" dirty="0">
                <a:solidFill>
                  <a:srgbClr val="00329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sz="2000" dirty="0">
              <a:solidFill>
                <a:srgbClr val="00329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ro-RO" sz="2000" b="1" i="0" dirty="0">
                <a:solidFill>
                  <a:srgbClr val="003296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contentView.animate()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rgbClr val="00329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alpha(float val) </a:t>
            </a:r>
            <a:r>
              <a:rPr lang="ro-RO" sz="20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gradul de transparență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i="0" dirty="0" err="1">
                <a:solidFill>
                  <a:srgbClr val="003296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translationByX</a:t>
            </a:r>
            <a:r>
              <a:rPr lang="en-US" sz="2000" b="1" i="0" dirty="0">
                <a:solidFill>
                  <a:srgbClr val="003296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(float value), </a:t>
            </a:r>
            <a:r>
              <a:rPr lang="en-US" sz="2000" b="1" i="0" dirty="0" err="1">
                <a:solidFill>
                  <a:srgbClr val="003296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translatationByY</a:t>
            </a:r>
            <a:r>
              <a:rPr lang="en-US" sz="2000" b="1" i="0" dirty="0">
                <a:solidFill>
                  <a:srgbClr val="003296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(float value)</a:t>
            </a:r>
            <a:endParaRPr lang="en-US" sz="2000" dirty="0">
              <a:solidFill>
                <a:srgbClr val="2021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329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rotation(float value 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329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scaleX</a:t>
            </a:r>
            <a:r>
              <a:rPr lang="en-US" sz="2000" b="1" dirty="0">
                <a:solidFill>
                  <a:srgbClr val="00329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(float value), </a:t>
            </a:r>
            <a:r>
              <a:rPr lang="en-US" sz="2000" b="1" dirty="0" err="1">
                <a:solidFill>
                  <a:srgbClr val="00329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scaleY</a:t>
            </a:r>
            <a:r>
              <a:rPr lang="en-US" sz="2000" b="1" dirty="0">
                <a:solidFill>
                  <a:srgbClr val="00329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(float value)</a:t>
            </a:r>
            <a:endParaRPr lang="ro-RO" sz="2000" b="1" dirty="0">
              <a:solidFill>
                <a:srgbClr val="003296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 sz="2000" b="0" i="0" dirty="0">
              <a:solidFill>
                <a:srgbClr val="2021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o-RO" sz="2000" dirty="0">
              <a:solidFill>
                <a:srgbClr val="2021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o-RO" sz="2000" b="0" i="0" dirty="0">
              <a:solidFill>
                <a:srgbClr val="2021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sz="2000" dirty="0">
              <a:solidFill>
                <a:srgbClr val="2021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Layouts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Un layout definește structura interfeței grafice adresate utilizatorului unei aplicații Android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Toate elementele unui layout sunt obiecte derivate fie din clasa </a:t>
            </a:r>
            <a:r>
              <a:rPr lang="ro-RO" b="1" dirty="0"/>
              <a:t>View</a:t>
            </a:r>
            <a:r>
              <a:rPr lang="ro-RO" dirty="0"/>
              <a:t>, fie din clasa </a:t>
            </a:r>
            <a:r>
              <a:rPr lang="ro-RO" b="1" dirty="0"/>
              <a:t>ViewGroup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E30EF-A18D-4312-B8F4-06267CE9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803514"/>
            <a:ext cx="7996608" cy="3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Layouts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40A8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 obiecte grafice elementare, denumite și widgets, precum Button, TextView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40A8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ViewGroup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sunt obiecte de tip container (</a:t>
            </a:r>
            <a:r>
              <a:rPr lang="ro-RO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layouts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care definesc modalitatea de afișare pe ecran a componentelor grafice de tip View.</a:t>
            </a:r>
          </a:p>
          <a:p>
            <a:pPr marL="0" indent="0" algn="just">
              <a:buNone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</a:t>
            </a:r>
          </a:p>
          <a:p>
            <a:pPr algn="just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ConstraintLayout</a:t>
            </a:r>
          </a:p>
          <a:p>
            <a:pPr algn="just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LinearLayout</a:t>
            </a:r>
          </a:p>
          <a:p>
            <a:pPr algn="just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RelativeLayout</a:t>
            </a:r>
          </a:p>
          <a:p>
            <a:pPr algn="just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GridLayout</a:t>
            </a:r>
          </a:p>
          <a:p>
            <a:pPr algn="just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TagLayout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Layouts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ro-RO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layout se poate declara în două moduri: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configurează elementele grafice în fișierul XML</a:t>
            </a:r>
            <a:r>
              <a:rPr lang="ro-RO" sz="24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sistemul </a:t>
            </a:r>
            <a:r>
              <a:rPr lang="en-US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oferind </a:t>
            </a:r>
            <a:r>
              <a:rPr lang="en-US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vocabukar </a:t>
            </a:r>
            <a:r>
              <a:rPr lang="en-US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elaborat care corespunde claselor Java de tip View sau ViewGroup. De asemenea se poate utiliza editorul Layout pentru a construi XML layout prin interfața</a:t>
            </a:r>
            <a:r>
              <a:rPr lang="en-US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drag-and-drop.</a:t>
            </a:r>
            <a:endParaRPr lang="ro-RO" sz="2400" i="0" dirty="0">
              <a:solidFill>
                <a:srgbClr val="2021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US" sz="2400" i="0" dirty="0">
              <a:solidFill>
                <a:srgbClr val="2021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pot crea obiecte Java </a:t>
            </a:r>
            <a:r>
              <a:rPr lang="ro-RO" sz="24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tip </a:t>
            </a:r>
            <a:r>
              <a:rPr lang="en-US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ViewGroup</a:t>
            </a:r>
            <a:r>
              <a:rPr lang="ro-RO" sz="24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 pot fi manipulate în modul programat</a:t>
            </a:r>
            <a:endParaRPr lang="en-US" sz="2400" i="0" dirty="0">
              <a:solidFill>
                <a:srgbClr val="2021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sz="2400" dirty="0">
              <a:solidFill>
                <a:srgbClr val="2021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ro-RO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oferă flexibilitate, astfel încât ambele modalitați pot fi utilizate în mod combinat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Layouts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Orice </a:t>
            </a:r>
            <a:r>
              <a:rPr lang="en-US" dirty="0"/>
              <a:t>view groups include </a:t>
            </a:r>
            <a:r>
              <a:rPr lang="ro-RO" dirty="0"/>
              <a:t>prorietăți preucm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o-RO" dirty="0"/>
              <a:t> și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o-RO" dirty="0"/>
              <a:t>, respectiv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layout_heigh</a:t>
            </a:r>
            <a:r>
              <a:rPr lang="en-US" dirty="0"/>
              <a:t>. </a:t>
            </a:r>
            <a:endParaRPr lang="ro-RO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Proprietățile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 </a:t>
            </a:r>
            <a:r>
              <a:rPr lang="ro-RO" dirty="0"/>
              <a:t>se pot defini cu o măsură exactă</a:t>
            </a:r>
            <a:r>
              <a:rPr lang="en-US" dirty="0"/>
              <a:t>, </a:t>
            </a:r>
            <a:r>
              <a:rPr lang="ro-RO" dirty="0"/>
              <a:t>însă este mai facilă utilizarea valorilor următoare: 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/>
              <a:t>setează lățimea/lungimea view-lui în raport cu dimensiunea 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/>
              <a:t>setează lățimea/lungimea în raport cu dimensiunea grupului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Din punct de vedere geometric, un </a:t>
            </a:r>
            <a:r>
              <a:rPr lang="en-US" dirty="0"/>
              <a:t>view </a:t>
            </a:r>
            <a:r>
              <a:rPr lang="ro-RO" dirty="0"/>
              <a:t>are forma unui dreptunghi</a:t>
            </a:r>
            <a:r>
              <a:rPr lang="en-US" dirty="0"/>
              <a:t>. </a:t>
            </a:r>
            <a:r>
              <a:rPr lang="ro-RO" dirty="0"/>
              <a:t>Locația unui view este exprimată printr-un punct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două dimensiuni, respectiv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o-RO" dirty="0"/>
              <a:t> și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3" ma:contentTypeDescription="Create a new document." ma:contentTypeScope="" ma:versionID="dd3d14c81bb1215cae783be5a047210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c89f5b4da227320ed650ba4fa1c3ef6b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9DA5AF7-B5C1-43C2-93BD-1EFBD73E692E}"/>
</file>

<file path=customXml/itemProps2.xml><?xml version="1.0" encoding="utf-8"?>
<ds:datastoreItem xmlns:ds="http://schemas.openxmlformats.org/officeDocument/2006/customXml" ds:itemID="{870E4C71-C882-4060-81C9-C946A8755547}"/>
</file>

<file path=customXml/itemProps3.xml><?xml version="1.0" encoding="utf-8"?>
<ds:datastoreItem xmlns:ds="http://schemas.openxmlformats.org/officeDocument/2006/customXml" ds:itemID="{F45BD303-3082-473F-A9C7-5792FA86C9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9241</TotalTime>
  <Words>442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DEZVOLTAREA APLICAȚIILOR MOBILE</vt:lpstr>
      <vt:lpstr>Conținutul tematic – Curs 3</vt:lpstr>
      <vt:lpstr>Animații</vt:lpstr>
      <vt:lpstr>Layouts</vt:lpstr>
      <vt:lpstr>Layouts</vt:lpstr>
      <vt:lpstr>Layouts</vt:lpstr>
      <vt:lpstr>Layouts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633</cp:revision>
  <dcterms:created xsi:type="dcterms:W3CDTF">2014-09-04T12:24:39Z</dcterms:created>
  <dcterms:modified xsi:type="dcterms:W3CDTF">2023-10-16T15:53:16Z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