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72" r:id="rId10"/>
    <p:sldId id="273" r:id="rId11"/>
    <p:sldId id="271" r:id="rId12"/>
    <p:sldId id="266" r:id="rId13"/>
    <p:sldId id="268" r:id="rId14"/>
    <p:sldId id="269" r:id="rId15"/>
    <p:sldId id="274" r:id="rId16"/>
    <p:sldId id="270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1AC1-598E-443C-87C8-E5BBE4478C2B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18C2-8E02-4E02-81EA-6813D9B4E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Lab 1</a:t>
            </a:r>
            <a:br>
              <a:rPr lang="en-US"/>
            </a:br>
            <a:r>
              <a:rPr lang="en-US"/>
              <a:t>Algoritmi si structuri de date</a:t>
            </a:r>
            <a:br>
              <a:rPr lang="en-US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272771-5151-47C4-ADCB-9F78B2A0E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1222-CD92-402D-BA4F-FBC291E5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1820"/>
            <a:ext cx="8229600" cy="1143000"/>
          </a:xfrm>
        </p:spPr>
        <p:txBody>
          <a:bodyPr/>
          <a:lstStyle/>
          <a:p>
            <a:r>
              <a:rPr lang="en-GB" dirty="0" err="1"/>
              <a:t>Apelare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referinta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5583D-797D-49FB-A7BD-A80FB19847C7}"/>
              </a:ext>
            </a:extLst>
          </p:cNvPr>
          <p:cNvSpPr/>
          <p:nvPr/>
        </p:nvSpPr>
        <p:spPr>
          <a:xfrm>
            <a:off x="1066800" y="4178104"/>
            <a:ext cx="533400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32750-88D6-49B9-ADE5-D45934ACEB58}"/>
              </a:ext>
            </a:extLst>
          </p:cNvPr>
          <p:cNvSpPr txBox="1"/>
          <p:nvPr/>
        </p:nvSpPr>
        <p:spPr>
          <a:xfrm>
            <a:off x="1066800" y="37997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209B6-4D4A-449E-8BD9-D8275B4E79C9}"/>
              </a:ext>
            </a:extLst>
          </p:cNvPr>
          <p:cNvSpPr/>
          <p:nvPr/>
        </p:nvSpPr>
        <p:spPr>
          <a:xfrm>
            <a:off x="1066800" y="5239124"/>
            <a:ext cx="533400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DF566-9E9F-419E-A6C6-263AFF2B45B9}"/>
              </a:ext>
            </a:extLst>
          </p:cNvPr>
          <p:cNvSpPr txBox="1"/>
          <p:nvPr/>
        </p:nvSpPr>
        <p:spPr>
          <a:xfrm>
            <a:off x="1066800" y="48608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D4B7C-69DF-444A-9355-EBB3B34353EA}"/>
              </a:ext>
            </a:extLst>
          </p:cNvPr>
          <p:cNvSpPr/>
          <p:nvPr/>
        </p:nvSpPr>
        <p:spPr>
          <a:xfrm>
            <a:off x="485335" y="3657600"/>
            <a:ext cx="3096065" cy="2514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0405F-9B84-4F21-83D3-81599942BBF0}"/>
              </a:ext>
            </a:extLst>
          </p:cNvPr>
          <p:cNvSpPr txBox="1"/>
          <p:nvPr/>
        </p:nvSpPr>
        <p:spPr>
          <a:xfrm>
            <a:off x="1131277" y="32737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7F2E9-AAAD-4495-9E5E-B0B82C0B1085}"/>
              </a:ext>
            </a:extLst>
          </p:cNvPr>
          <p:cNvSpPr/>
          <p:nvPr/>
        </p:nvSpPr>
        <p:spPr>
          <a:xfrm>
            <a:off x="5763065" y="4124018"/>
            <a:ext cx="533400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60F260-55A9-4386-9CD9-652A477DAB89}"/>
              </a:ext>
            </a:extLst>
          </p:cNvPr>
          <p:cNvSpPr txBox="1"/>
          <p:nvPr/>
        </p:nvSpPr>
        <p:spPr>
          <a:xfrm>
            <a:off x="5763065" y="37457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1A419-F685-459E-AF72-08B385D6CFB9}"/>
              </a:ext>
            </a:extLst>
          </p:cNvPr>
          <p:cNvSpPr txBox="1"/>
          <p:nvPr/>
        </p:nvSpPr>
        <p:spPr>
          <a:xfrm>
            <a:off x="5763065" y="4806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9B7A2D-87A6-4CAB-83CD-A0EC4804D400}"/>
              </a:ext>
            </a:extLst>
          </p:cNvPr>
          <p:cNvSpPr/>
          <p:nvPr/>
        </p:nvSpPr>
        <p:spPr>
          <a:xfrm>
            <a:off x="5181600" y="3603514"/>
            <a:ext cx="3096065" cy="2514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93648-4939-4436-9809-9FC3DA3232B8}"/>
              </a:ext>
            </a:extLst>
          </p:cNvPr>
          <p:cNvSpPr txBox="1"/>
          <p:nvPr/>
        </p:nvSpPr>
        <p:spPr>
          <a:xfrm>
            <a:off x="5774567" y="313003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2F480-A767-4E60-A497-260F051A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829412"/>
            <a:ext cx="6653317" cy="231594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D7EE53-1189-4CC5-814E-FD92F29A0D34}"/>
              </a:ext>
            </a:extLst>
          </p:cNvPr>
          <p:cNvCxnSpPr/>
          <p:nvPr/>
        </p:nvCxnSpPr>
        <p:spPr>
          <a:xfrm flipH="1">
            <a:off x="1631852" y="4991394"/>
            <a:ext cx="3977442" cy="26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3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Apelarea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referinta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err="1"/>
              <a:t>void</a:t>
            </a:r>
            <a:r>
              <a:rPr lang="ro-RO" dirty="0"/>
              <a:t> interschimba(int &amp;a, int &amp;b)</a:t>
            </a:r>
            <a:endParaRPr lang="en-US" dirty="0"/>
          </a:p>
          <a:p>
            <a:r>
              <a:rPr lang="ro-RO" dirty="0"/>
              <a:t>	{ 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ro-RO" dirty="0"/>
              <a:t>int c = a;</a:t>
            </a:r>
            <a:endParaRPr lang="en-US" dirty="0"/>
          </a:p>
          <a:p>
            <a:r>
              <a:rPr lang="ro-RO" dirty="0"/>
              <a:t>	  	a = b;</a:t>
            </a:r>
            <a:endParaRPr lang="en-US" dirty="0"/>
          </a:p>
          <a:p>
            <a:r>
              <a:rPr lang="ro-RO" dirty="0"/>
              <a:t>	  	b = c;</a:t>
            </a:r>
            <a:endParaRPr lang="en-US" dirty="0"/>
          </a:p>
          <a:p>
            <a:r>
              <a:rPr lang="ro-RO" dirty="0"/>
              <a:t>	}</a:t>
            </a:r>
            <a:endParaRPr lang="en-US" dirty="0"/>
          </a:p>
          <a:p>
            <a:endParaRPr lang="en-US" dirty="0"/>
          </a:p>
          <a:p>
            <a:r>
              <a:rPr lang="ro-RO" dirty="0"/>
              <a:t>interschimba(x, y);</a:t>
            </a:r>
            <a:r>
              <a:rPr lang="en-US" dirty="0"/>
              <a:t> //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5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sz="2800" dirty="0"/>
              <a:t>- </a:t>
            </a:r>
            <a:r>
              <a:rPr lang="en-US" sz="2800" dirty="0" err="1"/>
              <a:t>alocare</a:t>
            </a:r>
            <a:r>
              <a:rPr lang="en-US" sz="2800" dirty="0"/>
              <a:t> </a:t>
            </a:r>
            <a:r>
              <a:rPr lang="en-US" sz="2800" dirty="0" err="1"/>
              <a:t>statica</a:t>
            </a:r>
            <a:r>
              <a:rPr lang="en-US" sz="2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n-NO" dirty="0"/>
              <a:t>int v[5];   </a:t>
            </a:r>
          </a:p>
          <a:p>
            <a:pPr>
              <a:buNone/>
            </a:pPr>
            <a:r>
              <a:rPr lang="nn-NO" dirty="0"/>
              <a:t>    for (int i=0;i&lt;5;i++)</a:t>
            </a:r>
          </a:p>
          <a:p>
            <a:pPr>
              <a:buNone/>
            </a:pPr>
            <a:r>
              <a:rPr lang="nn-NO" dirty="0"/>
              <a:t>        cin &gt;&gt; v[i];</a:t>
            </a:r>
          </a:p>
          <a:p>
            <a:pPr>
              <a:buNone/>
            </a:pPr>
            <a:r>
              <a:rPr lang="nn-NO" dirty="0"/>
              <a:t>    for (int i=0;i&lt;5;i++)</a:t>
            </a:r>
          </a:p>
          <a:p>
            <a:pPr>
              <a:buNone/>
            </a:pPr>
            <a:r>
              <a:rPr lang="nn-NO" dirty="0"/>
              <a:t>        cout &lt;&lt; v[i]&lt;&lt;" ";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</a:t>
            </a:r>
            <a:r>
              <a:rPr lang="en-US" dirty="0"/>
              <a:t> - </a:t>
            </a:r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nn-NO" dirty="0"/>
              <a:t>        int v[10];  // </a:t>
            </a:r>
            <a:r>
              <a:rPr lang="nn-NO" dirty="0">
                <a:solidFill>
                  <a:schemeClr val="tx2"/>
                </a:solidFill>
              </a:rPr>
              <a:t>sau const int MAX=10; int v[MAX];</a:t>
            </a:r>
          </a:p>
          <a:p>
            <a:pPr>
              <a:buNone/>
            </a:pPr>
            <a:r>
              <a:rPr lang="nn-NO" dirty="0"/>
              <a:t>        int n;</a:t>
            </a:r>
          </a:p>
          <a:p>
            <a:pPr>
              <a:buNone/>
            </a:pPr>
            <a:r>
              <a:rPr lang="nn-NO" dirty="0"/>
              <a:t>        cout &lt;&lt;"nr elem vector=";</a:t>
            </a:r>
          </a:p>
          <a:p>
            <a:pPr>
              <a:buNone/>
            </a:pPr>
            <a:r>
              <a:rPr lang="nn-NO" dirty="0"/>
              <a:t>        cin &gt;&gt;n;</a:t>
            </a:r>
          </a:p>
          <a:p>
            <a:pPr>
              <a:buNone/>
            </a:pPr>
            <a:r>
              <a:rPr lang="nn-NO" dirty="0"/>
              <a:t>        for (int i=0;i&lt;n;i++)</a:t>
            </a:r>
          </a:p>
          <a:p>
            <a:pPr>
              <a:buNone/>
            </a:pPr>
            <a:r>
              <a:rPr lang="nn-NO" dirty="0"/>
              <a:t>        cin &gt;&gt; v[i];</a:t>
            </a:r>
          </a:p>
          <a:p>
            <a:pPr>
              <a:buNone/>
            </a:pPr>
            <a:r>
              <a:rPr lang="nn-NO" dirty="0"/>
              <a:t>        for (int i=0;i&lt;n;i++)</a:t>
            </a:r>
          </a:p>
          <a:p>
            <a:pPr>
              <a:buNone/>
            </a:pPr>
            <a:r>
              <a:rPr lang="nn-NO" dirty="0"/>
              <a:t>        cout &lt;&lt; v[i]&lt;&lt;" ";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</a:t>
            </a:r>
            <a:r>
              <a:rPr lang="en-US" dirty="0"/>
              <a:t> - </a:t>
            </a:r>
            <a:r>
              <a:rPr lang="en-US" sz="3600" dirty="0" err="1"/>
              <a:t>alocare</a:t>
            </a:r>
            <a:r>
              <a:rPr lang="en-US" sz="3600" dirty="0"/>
              <a:t> </a:t>
            </a:r>
            <a:r>
              <a:rPr lang="en-US" sz="3600" dirty="0" err="1"/>
              <a:t>statica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n-NO" dirty="0"/>
              <a:t>        int n;</a:t>
            </a:r>
          </a:p>
          <a:p>
            <a:pPr>
              <a:buNone/>
            </a:pPr>
            <a:r>
              <a:rPr lang="nn-NO" dirty="0"/>
              <a:t>        cin &gt;&gt;n;</a:t>
            </a:r>
          </a:p>
          <a:p>
            <a:pPr>
              <a:buNone/>
            </a:pPr>
            <a:r>
              <a:rPr lang="nn-NO" dirty="0"/>
              <a:t>        int v[n]; </a:t>
            </a:r>
            <a:r>
              <a:rPr lang="nn-NO" dirty="0">
                <a:solidFill>
                  <a:schemeClr val="accent1"/>
                </a:solidFill>
              </a:rPr>
              <a:t>//  merge pt unele compilatoare (de ex // gcc dar nu si pt Visual C++)</a:t>
            </a:r>
          </a:p>
          <a:p>
            <a:pPr>
              <a:buNone/>
            </a:pPr>
            <a:r>
              <a:rPr lang="nn-NO" dirty="0">
                <a:solidFill>
                  <a:schemeClr val="accent1"/>
                </a:solidFill>
              </a:rPr>
              <a:t>// desi se cere ca dim vectorului sa fie cunoscuta la // compile-time</a:t>
            </a:r>
          </a:p>
          <a:p>
            <a:pPr>
              <a:buNone/>
            </a:pPr>
            <a:r>
              <a:rPr lang="nn-NO" dirty="0"/>
              <a:t>        for (int i=0;i&lt;n;i++)</a:t>
            </a:r>
          </a:p>
          <a:p>
            <a:pPr>
              <a:buNone/>
            </a:pPr>
            <a:r>
              <a:rPr lang="nn-NO" dirty="0"/>
              <a:t>        cin &gt;&gt; v[i] ;</a:t>
            </a:r>
          </a:p>
          <a:p>
            <a:pPr>
              <a:buNone/>
            </a:pPr>
            <a:r>
              <a:rPr lang="nn-NO" dirty="0"/>
              <a:t>        for (int i=0;i&lt;n;i++)</a:t>
            </a:r>
          </a:p>
          <a:p>
            <a:pPr>
              <a:buNone/>
            </a:pPr>
            <a:r>
              <a:rPr lang="nn-NO" dirty="0"/>
              <a:t>        cout &lt;&lt; v[i]&lt;&lt;" ";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9D3-C049-4A31-9C46-E35C8E0C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Pointeri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EAF7-6713-41EC-87C8-890AE2B4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1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</a:t>
            </a:r>
            <a:r>
              <a:rPr lang="en-US" dirty="0"/>
              <a:t> - </a:t>
            </a:r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dinamica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n-NO" dirty="0"/>
              <a:t>         int n;</a:t>
            </a:r>
          </a:p>
          <a:p>
            <a:r>
              <a:rPr lang="nn-NO" dirty="0"/>
              <a:t>        cin &gt;&gt;n;</a:t>
            </a:r>
          </a:p>
          <a:p>
            <a:r>
              <a:rPr lang="nn-NO" dirty="0">
                <a:solidFill>
                  <a:srgbClr val="FF0000"/>
                </a:solidFill>
              </a:rPr>
              <a:t>        int v[n]; </a:t>
            </a:r>
            <a:r>
              <a:rPr lang="nn-NO" sz="1600" dirty="0">
                <a:solidFill>
                  <a:srgbClr val="FF0000"/>
                </a:solidFill>
              </a:rPr>
              <a:t>// se inlocuieste cu </a:t>
            </a:r>
          </a:p>
          <a:p>
            <a:r>
              <a:rPr lang="nn-NO" dirty="0"/>
              <a:t>        for (int i=0;i&lt;n;i++)</a:t>
            </a:r>
          </a:p>
          <a:p>
            <a:r>
              <a:rPr lang="nn-NO" dirty="0"/>
              <a:t>        cin &gt;&gt; v[i] ;</a:t>
            </a:r>
          </a:p>
          <a:p>
            <a:r>
              <a:rPr lang="nn-NO" dirty="0"/>
              <a:t>        for (int i=0;i&lt;n;i++)</a:t>
            </a:r>
          </a:p>
          <a:p>
            <a:r>
              <a:rPr lang="nn-NO" dirty="0"/>
              <a:t>        cout &lt;&lt; v[i]&lt;&lt;" ";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n-NO" dirty="0"/>
              <a:t>        int n;</a:t>
            </a:r>
          </a:p>
          <a:p>
            <a:r>
              <a:rPr lang="nn-NO" dirty="0"/>
              <a:t>        cin &gt;&gt;n;</a:t>
            </a:r>
          </a:p>
          <a:p>
            <a:r>
              <a:rPr lang="nn-NO" dirty="0">
                <a:solidFill>
                  <a:srgbClr val="FF0000"/>
                </a:solidFill>
              </a:rPr>
              <a:t>        int *v=new int [n];</a:t>
            </a:r>
          </a:p>
          <a:p>
            <a:r>
              <a:rPr lang="nn-NO" dirty="0"/>
              <a:t>        for (int i=0;i&lt;n;i++)</a:t>
            </a:r>
          </a:p>
          <a:p>
            <a:r>
              <a:rPr lang="nn-NO" dirty="0"/>
              <a:t>        cin &gt;&gt; v[i] ;</a:t>
            </a:r>
          </a:p>
          <a:p>
            <a:r>
              <a:rPr lang="nn-NO" dirty="0"/>
              <a:t>        for (int i=0;i&lt;n;i++)</a:t>
            </a:r>
          </a:p>
          <a:p>
            <a:r>
              <a:rPr lang="nn-NO" dirty="0"/>
              <a:t>        cout &lt;&lt; v[i]&lt;&lt;" ";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Operatorii</a:t>
            </a:r>
            <a:r>
              <a:rPr lang="en-US" dirty="0"/>
              <a:t> new </a:t>
            </a:r>
            <a:r>
              <a:rPr lang="en-US" dirty="0" err="1"/>
              <a:t>si</a:t>
            </a:r>
            <a:r>
              <a:rPr lang="en-US" dirty="0"/>
              <a:t>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introduşi</a:t>
            </a:r>
            <a:r>
              <a:rPr lang="en-GB" dirty="0"/>
              <a:t> </a:t>
            </a:r>
            <a:r>
              <a:rPr lang="en-GB" dirty="0" err="1"/>
              <a:t>operatorii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managementul</a:t>
            </a:r>
            <a:r>
              <a:rPr lang="en-GB" dirty="0"/>
              <a:t> </a:t>
            </a:r>
            <a:r>
              <a:rPr lang="en-GB" dirty="0" err="1"/>
              <a:t>memoriei</a:t>
            </a:r>
            <a:r>
              <a:rPr lang="en-GB" dirty="0"/>
              <a:t>: </a:t>
            </a:r>
            <a:r>
              <a:rPr lang="en-GB" b="1" i="1" dirty="0">
                <a:solidFill>
                  <a:srgbClr val="0070C0"/>
                </a:solidFill>
              </a:rPr>
              <a:t>new, delete.</a:t>
            </a:r>
            <a:endParaRPr lang="en-US" b="1" i="1" dirty="0">
              <a:solidFill>
                <a:srgbClr val="0070C0"/>
              </a:solidFill>
            </a:endParaRPr>
          </a:p>
          <a:p>
            <a:r>
              <a:rPr lang="en-GB" dirty="0" err="1"/>
              <a:t>Operatorul</a:t>
            </a:r>
            <a:r>
              <a:rPr lang="en-GB" dirty="0"/>
              <a:t> </a:t>
            </a:r>
            <a:r>
              <a:rPr lang="en-GB" b="1" i="1" dirty="0">
                <a:solidFill>
                  <a:srgbClr val="0070C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/>
              <a:t>creează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de un tip </a:t>
            </a:r>
            <a:r>
              <a:rPr lang="en-GB" dirty="0" err="1"/>
              <a:t>specificat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returnează</a:t>
            </a:r>
            <a:r>
              <a:rPr lang="en-GB" dirty="0"/>
              <a:t> un pointer la </a:t>
            </a:r>
            <a:r>
              <a:rPr lang="en-GB" dirty="0" err="1"/>
              <a:t>acel</a:t>
            </a:r>
            <a:r>
              <a:rPr lang="en-GB" dirty="0"/>
              <a:t> </a:t>
            </a:r>
            <a:r>
              <a:rPr lang="en-GB" dirty="0" err="1"/>
              <a:t>obiect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NULL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obiectul</a:t>
            </a:r>
            <a:r>
              <a:rPr lang="en-GB" dirty="0"/>
              <a:t> nu a </a:t>
            </a:r>
            <a:r>
              <a:rPr lang="en-GB" dirty="0" err="1"/>
              <a:t>putut</a:t>
            </a:r>
            <a:r>
              <a:rPr lang="en-GB" dirty="0"/>
              <a:t> </a:t>
            </a:r>
            <a:r>
              <a:rPr lang="en-GB" dirty="0" err="1"/>
              <a:t>fi</a:t>
            </a:r>
            <a:r>
              <a:rPr lang="en-GB" dirty="0"/>
              <a:t> </a:t>
            </a:r>
            <a:r>
              <a:rPr lang="en-GB" dirty="0" err="1"/>
              <a:t>creat</a:t>
            </a:r>
            <a:r>
              <a:rPr lang="en-GB" dirty="0"/>
              <a:t>. </a:t>
            </a:r>
          </a:p>
          <a:p>
            <a:r>
              <a:rPr lang="en-GB" dirty="0" err="1"/>
              <a:t>Operatorul</a:t>
            </a:r>
            <a:r>
              <a:rPr lang="en-GB" dirty="0"/>
              <a:t> </a:t>
            </a:r>
            <a:r>
              <a:rPr lang="en-GB" b="1" i="1" dirty="0">
                <a:solidFill>
                  <a:srgbClr val="0070C0"/>
                </a:solidFill>
              </a:rPr>
              <a:t>delete</a:t>
            </a:r>
            <a:r>
              <a:rPr lang="en-GB" dirty="0"/>
              <a:t> </a:t>
            </a:r>
            <a:r>
              <a:rPr lang="en-GB" dirty="0" err="1"/>
              <a:t>eliberează</a:t>
            </a:r>
            <a:r>
              <a:rPr lang="en-GB" dirty="0"/>
              <a:t> </a:t>
            </a:r>
            <a:r>
              <a:rPr lang="en-GB" dirty="0" err="1"/>
              <a:t>locaţia</a:t>
            </a:r>
            <a:r>
              <a:rPr lang="en-GB" dirty="0"/>
              <a:t> de </a:t>
            </a:r>
            <a:r>
              <a:rPr lang="en-GB" dirty="0" err="1"/>
              <a:t>memorie</a:t>
            </a:r>
            <a:r>
              <a:rPr lang="en-GB" dirty="0"/>
              <a:t> </a:t>
            </a:r>
            <a:r>
              <a:rPr lang="en-GB" dirty="0" err="1"/>
              <a:t>punctată</a:t>
            </a:r>
            <a:r>
              <a:rPr lang="en-GB" dirty="0"/>
              <a:t> de un pointer </a:t>
            </a:r>
            <a:r>
              <a:rPr lang="en-GB" dirty="0" err="1"/>
              <a:t>creat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folosirea</a:t>
            </a:r>
            <a:r>
              <a:rPr lang="en-GB" dirty="0"/>
              <a:t> </a:t>
            </a:r>
            <a:r>
              <a:rPr lang="en-GB" dirty="0" err="1"/>
              <a:t>operatorului</a:t>
            </a:r>
            <a:r>
              <a:rPr lang="en-GB" dirty="0"/>
              <a:t> new. </a:t>
            </a:r>
          </a:p>
          <a:p>
            <a:r>
              <a:rPr lang="en-GB" dirty="0" err="1"/>
              <a:t>Aceştia</a:t>
            </a:r>
            <a:r>
              <a:rPr lang="en-GB" dirty="0"/>
              <a:t> se </a:t>
            </a:r>
            <a:r>
              <a:rPr lang="en-GB" dirty="0" err="1"/>
              <a:t>folosesc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funcţiilor</a:t>
            </a:r>
            <a:r>
              <a:rPr lang="en-GB" dirty="0"/>
              <a:t> de </a:t>
            </a:r>
            <a:r>
              <a:rPr lang="en-GB" dirty="0" err="1"/>
              <a:t>alocare</a:t>
            </a:r>
            <a:r>
              <a:rPr lang="en-GB" dirty="0"/>
              <a:t> </a:t>
            </a:r>
            <a:r>
              <a:rPr lang="en-GB" dirty="0" err="1"/>
              <a:t>dinamica</a:t>
            </a:r>
            <a:r>
              <a:rPr lang="en-GB" dirty="0"/>
              <a:t> (</a:t>
            </a:r>
            <a:r>
              <a:rPr lang="en-GB" dirty="0" err="1"/>
              <a:t>malloc</a:t>
            </a:r>
            <a:r>
              <a:rPr lang="en-GB" dirty="0"/>
              <a:t>, </a:t>
            </a:r>
            <a:r>
              <a:rPr lang="en-GB" dirty="0" err="1"/>
              <a:t>calloc</a:t>
            </a:r>
            <a:r>
              <a:rPr lang="en-GB" dirty="0"/>
              <a:t>, </a:t>
            </a:r>
            <a:r>
              <a:rPr lang="en-GB" dirty="0" err="1"/>
              <a:t>realloc</a:t>
            </a:r>
            <a:r>
              <a:rPr lang="en-GB" dirty="0"/>
              <a:t>, free).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>
                <a:solidFill>
                  <a:srgbClr val="0070C0"/>
                </a:solidFill>
              </a:rPr>
              <a:t>new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aloca</a:t>
            </a:r>
            <a:r>
              <a:rPr lang="en-GB" dirty="0"/>
              <a:t> </a:t>
            </a:r>
            <a:r>
              <a:rPr lang="en-GB" dirty="0" err="1"/>
              <a:t>spatiu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un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returneaza</a:t>
            </a:r>
            <a:r>
              <a:rPr lang="en-GB" dirty="0"/>
              <a:t> un pointer la </a:t>
            </a:r>
            <a:r>
              <a:rPr lang="en-GB" dirty="0" err="1"/>
              <a:t>locaţia</a:t>
            </a:r>
            <a:r>
              <a:rPr lang="en-GB" dirty="0"/>
              <a:t> de </a:t>
            </a:r>
            <a:r>
              <a:rPr lang="en-GB" dirty="0" err="1"/>
              <a:t>memorie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se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folosi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apelării</a:t>
            </a:r>
            <a:r>
              <a:rPr lang="en-GB" dirty="0"/>
              <a:t>: </a:t>
            </a:r>
            <a:r>
              <a:rPr lang="en-GB" dirty="0" err="1">
                <a:solidFill>
                  <a:srgbClr val="0070C0"/>
                </a:solidFill>
              </a:rPr>
              <a:t>malloc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sizeof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)),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GB" dirty="0">
                <a:solidFill>
                  <a:srgbClr val="0070C0"/>
                </a:solidFill>
              </a:rPr>
              <a:t>new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[n] </a:t>
            </a:r>
            <a:r>
              <a:rPr lang="en-GB" dirty="0" err="1"/>
              <a:t>aloca</a:t>
            </a:r>
            <a:r>
              <a:rPr lang="en-GB" dirty="0"/>
              <a:t> </a:t>
            </a:r>
            <a:r>
              <a:rPr lang="en-GB" dirty="0" err="1"/>
              <a:t>spaţiu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un </a:t>
            </a:r>
            <a:r>
              <a:rPr lang="en-GB" dirty="0" err="1"/>
              <a:t>şir</a:t>
            </a:r>
            <a:r>
              <a:rPr lang="en-GB" dirty="0"/>
              <a:t> de n </a:t>
            </a:r>
            <a:r>
              <a:rPr lang="en-GB" dirty="0" err="1"/>
              <a:t>întregi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returneaza</a:t>
            </a:r>
            <a:r>
              <a:rPr lang="en-GB" dirty="0"/>
              <a:t> un pointer la </a:t>
            </a:r>
            <a:r>
              <a:rPr lang="en-GB" dirty="0" err="1"/>
              <a:t>primul</a:t>
            </a:r>
            <a:r>
              <a:rPr lang="en-GB" dirty="0"/>
              <a:t> element al </a:t>
            </a:r>
            <a:r>
              <a:rPr lang="en-GB" dirty="0" err="1"/>
              <a:t>şirului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se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folosi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apelării</a:t>
            </a:r>
            <a:r>
              <a:rPr lang="en-GB" dirty="0"/>
              <a:t>: </a:t>
            </a:r>
            <a:r>
              <a:rPr lang="en-GB" dirty="0" err="1">
                <a:solidFill>
                  <a:srgbClr val="0070C0"/>
                </a:solidFill>
              </a:rPr>
              <a:t>malloc</a:t>
            </a:r>
            <a:r>
              <a:rPr lang="en-GB" dirty="0">
                <a:solidFill>
                  <a:srgbClr val="0070C0"/>
                </a:solidFill>
              </a:rPr>
              <a:t>(n*</a:t>
            </a:r>
            <a:r>
              <a:rPr lang="en-GB" dirty="0" err="1">
                <a:solidFill>
                  <a:srgbClr val="0070C0"/>
                </a:solidFill>
              </a:rPr>
              <a:t>sizeof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)),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GB" dirty="0">
                <a:solidFill>
                  <a:srgbClr val="0070C0"/>
                </a:solidFill>
              </a:rPr>
              <a:t>delete p</a:t>
            </a:r>
            <a:r>
              <a:rPr lang="en-GB" dirty="0"/>
              <a:t> </a:t>
            </a:r>
            <a:r>
              <a:rPr lang="en-GB" dirty="0" err="1"/>
              <a:t>eliberează</a:t>
            </a:r>
            <a:r>
              <a:rPr lang="en-GB" dirty="0"/>
              <a:t> </a:t>
            </a:r>
            <a:r>
              <a:rPr lang="en-GB" dirty="0" err="1"/>
              <a:t>locaţia</a:t>
            </a:r>
            <a:r>
              <a:rPr lang="en-GB" dirty="0"/>
              <a:t> de </a:t>
            </a:r>
            <a:r>
              <a:rPr lang="en-GB" dirty="0" err="1"/>
              <a:t>memorie</a:t>
            </a:r>
            <a:r>
              <a:rPr lang="en-GB" dirty="0"/>
              <a:t> </a:t>
            </a:r>
            <a:r>
              <a:rPr lang="en-GB" dirty="0" err="1"/>
              <a:t>punctată</a:t>
            </a:r>
            <a:r>
              <a:rPr lang="en-GB" dirty="0"/>
              <a:t> de p </a:t>
            </a:r>
            <a:r>
              <a:rPr lang="en-GB" dirty="0" err="1"/>
              <a:t>şi</a:t>
            </a:r>
            <a:r>
              <a:rPr lang="en-GB" dirty="0"/>
              <a:t> se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folosi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apelării</a:t>
            </a:r>
            <a:r>
              <a:rPr lang="en-GB" dirty="0"/>
              <a:t>: </a:t>
            </a:r>
            <a:r>
              <a:rPr lang="en-GB" dirty="0">
                <a:solidFill>
                  <a:srgbClr val="0070C0"/>
                </a:solidFill>
              </a:rPr>
              <a:t>free(p),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GB" dirty="0">
                <a:solidFill>
                  <a:srgbClr val="0070C0"/>
                </a:solidFill>
              </a:rPr>
              <a:t>delete [] p  </a:t>
            </a:r>
            <a:r>
              <a:rPr lang="en-GB" dirty="0" err="1"/>
              <a:t>pentru</a:t>
            </a:r>
            <a:r>
              <a:rPr lang="en-GB" dirty="0"/>
              <a:t> p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punctează</a:t>
            </a:r>
            <a:r>
              <a:rPr lang="en-GB" dirty="0"/>
              <a:t> un </a:t>
            </a:r>
            <a:r>
              <a:rPr lang="en-GB" dirty="0" err="1"/>
              <a:t>şir</a:t>
            </a:r>
            <a:r>
              <a:rPr lang="en-GB" dirty="0"/>
              <a:t>, </a:t>
            </a:r>
            <a:r>
              <a:rPr lang="en-GB" dirty="0" err="1"/>
              <a:t>eliberează</a:t>
            </a:r>
            <a:r>
              <a:rPr lang="en-GB" dirty="0"/>
              <a:t> </a:t>
            </a:r>
            <a:r>
              <a:rPr lang="en-GB" dirty="0" err="1"/>
              <a:t>locaţia</a:t>
            </a:r>
            <a:r>
              <a:rPr lang="en-GB" dirty="0"/>
              <a:t> de </a:t>
            </a:r>
            <a:r>
              <a:rPr lang="en-GB" dirty="0" err="1"/>
              <a:t>memorie</a:t>
            </a:r>
            <a:r>
              <a:rPr lang="en-GB" dirty="0"/>
              <a:t> </a:t>
            </a:r>
            <a:r>
              <a:rPr lang="en-GB" dirty="0" err="1"/>
              <a:t>ocupată</a:t>
            </a:r>
            <a:r>
              <a:rPr lang="en-GB" dirty="0"/>
              <a:t> de </a:t>
            </a:r>
            <a:r>
              <a:rPr lang="en-GB" dirty="0" err="1"/>
              <a:t>întregul</a:t>
            </a:r>
            <a:r>
              <a:rPr lang="en-GB" dirty="0"/>
              <a:t> </a:t>
            </a:r>
            <a:r>
              <a:rPr lang="en-GB" dirty="0" err="1"/>
              <a:t>şir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care </a:t>
            </a:r>
            <a:r>
              <a:rPr lang="en-GB" dirty="0" err="1"/>
              <a:t>punctează</a:t>
            </a:r>
            <a:r>
              <a:rPr lang="en-GB" dirty="0"/>
              <a:t> p </a:t>
            </a:r>
            <a:r>
              <a:rPr lang="en-GB" dirty="0" err="1"/>
              <a:t>şi</a:t>
            </a:r>
            <a:r>
              <a:rPr lang="en-GB" dirty="0"/>
              <a:t> se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folosi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apelării</a:t>
            </a:r>
            <a:r>
              <a:rPr lang="en-GB" dirty="0"/>
              <a:t>: </a:t>
            </a:r>
            <a:r>
              <a:rPr lang="en-GB" dirty="0">
                <a:solidFill>
                  <a:srgbClr val="0070C0"/>
                </a:solidFill>
              </a:rPr>
              <a:t>free(p).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Un pas spre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Limbajul C++ este o extensie a limbajului C care a fost creat pentru programarea orientată pe obiecte şi abstractizarea datelor </a:t>
            </a:r>
          </a:p>
          <a:p>
            <a:r>
              <a:rPr lang="en-GB"/>
              <a:t>Deşi conceptele cheie în C++ sunt </a:t>
            </a:r>
          </a:p>
          <a:p>
            <a:pPr marL="0" indent="0">
              <a:buNone/>
            </a:pPr>
            <a:r>
              <a:rPr lang="en-GB" i="1"/>
              <a:t>                         clasa şi obiectele</a:t>
            </a:r>
            <a:endParaRPr lang="en-GB"/>
          </a:p>
          <a:p>
            <a:pPr marL="0" indent="0">
              <a:buNone/>
            </a:pPr>
            <a:r>
              <a:rPr lang="en-GB"/>
              <a:t>    C++ a venit cu unele îmbunătăţiri faţă de C  </a:t>
            </a:r>
          </a:p>
          <a:p>
            <a:pPr marL="0" indent="0">
              <a:buNone/>
            </a:pPr>
            <a:r>
              <a:rPr lang="en-GB"/>
              <a:t>     care nu sunt legate strict de programarea    </a:t>
            </a:r>
          </a:p>
          <a:p>
            <a:pPr marL="0" indent="0">
              <a:buNone/>
            </a:pPr>
            <a:r>
              <a:rPr lang="en-GB"/>
              <a:t>      orientată pe obiecte. </a:t>
            </a:r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Declaratiile de variabile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Declaratiile de variabile pot apare oriunde este nevoie nu numai la începutul funcţiilor.</a:t>
            </a:r>
          </a:p>
          <a:p>
            <a:r>
              <a:rPr lang="en-GB"/>
              <a:t>      S = 0;</a:t>
            </a:r>
            <a:endParaRPr lang="en-US"/>
          </a:p>
          <a:p>
            <a:r>
              <a:rPr lang="en-GB"/>
              <a:t>	for ( int i = 1; i &lt;=  n; i ++)</a:t>
            </a:r>
            <a:endParaRPr lang="en-US"/>
          </a:p>
          <a:p>
            <a:r>
              <a:rPr lang="en-GB"/>
              <a:t>	S += i;</a:t>
            </a:r>
            <a:endParaRPr lang="en-US"/>
          </a:p>
          <a:p>
            <a:pPr lvl="0"/>
            <a:r>
              <a:rPr lang="en-US">
                <a:solidFill>
                  <a:srgbClr val="FF0000"/>
                </a:solidFill>
              </a:rPr>
              <a:t>Atentie la variabilele 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locale!</a:t>
            </a: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0300F-D359-4324-AB50-D8CA3D8E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63181"/>
            <a:ext cx="3539892" cy="23338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Tipul</a:t>
            </a:r>
            <a:r>
              <a:rPr lang="en-US" dirty="0"/>
              <a:t> de date </a:t>
            </a:r>
            <a:r>
              <a:rPr lang="en-US" dirty="0" err="1"/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S-a </a:t>
            </a:r>
            <a:r>
              <a:rPr lang="en-GB" dirty="0" err="1"/>
              <a:t>definit</a:t>
            </a:r>
            <a:r>
              <a:rPr lang="en-GB" dirty="0"/>
              <a:t> un </a:t>
            </a:r>
            <a:r>
              <a:rPr lang="en-GB" i="1" dirty="0"/>
              <a:t>tip de date </a:t>
            </a:r>
            <a:r>
              <a:rPr lang="en-GB" dirty="0"/>
              <a:t>special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rezultatul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expresii</a:t>
            </a:r>
            <a:r>
              <a:rPr lang="en-GB" dirty="0"/>
              <a:t> </a:t>
            </a:r>
            <a:r>
              <a:rPr lang="en-GB" dirty="0" err="1"/>
              <a:t>logice</a:t>
            </a:r>
            <a:r>
              <a:rPr lang="en-GB" dirty="0"/>
              <a:t>, tip de date </a:t>
            </a:r>
            <a:r>
              <a:rPr lang="en-GB" dirty="0" err="1"/>
              <a:t>denumit</a:t>
            </a:r>
            <a:r>
              <a:rPr lang="en-GB" dirty="0"/>
              <a:t> </a:t>
            </a:r>
            <a:r>
              <a:rPr lang="en-GB" b="1" i="1" dirty="0" err="1">
                <a:solidFill>
                  <a:srgbClr val="0070C0"/>
                </a:solidFill>
              </a:rPr>
              <a:t>bool</a:t>
            </a:r>
            <a:r>
              <a:rPr lang="en-GB" dirty="0"/>
              <a:t>, care are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i="1" dirty="0">
                <a:solidFill>
                  <a:srgbClr val="0070C0"/>
                </a:solidFill>
              </a:rPr>
              <a:t>true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i="1" dirty="0">
                <a:solidFill>
                  <a:srgbClr val="0070C0"/>
                </a:solidFill>
              </a:rPr>
              <a:t>false</a:t>
            </a:r>
            <a:r>
              <a:rPr lang="en-GB" dirty="0"/>
              <a:t>.</a:t>
            </a:r>
          </a:p>
          <a:p>
            <a:pPr lvl="0"/>
            <a:r>
              <a:rPr lang="en-GB" dirty="0" err="1"/>
              <a:t>Orice</a:t>
            </a:r>
            <a:r>
              <a:rPr lang="en-GB" dirty="0"/>
              <a:t> </a:t>
            </a:r>
            <a:r>
              <a:rPr lang="en-GB" dirty="0" err="1"/>
              <a:t>valoare</a:t>
            </a:r>
            <a:r>
              <a:rPr lang="en-GB" dirty="0"/>
              <a:t> </a:t>
            </a:r>
            <a:r>
              <a:rPr lang="en-GB" dirty="0" err="1"/>
              <a:t>întreagă</a:t>
            </a:r>
            <a:r>
              <a:rPr lang="en-GB" dirty="0"/>
              <a:t> </a:t>
            </a:r>
            <a:r>
              <a:rPr lang="en-GB" dirty="0" err="1"/>
              <a:t>diferită</a:t>
            </a:r>
            <a:r>
              <a:rPr lang="en-GB" dirty="0"/>
              <a:t> de zero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convertită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true, </a:t>
            </a:r>
            <a:r>
              <a:rPr lang="en-GB" dirty="0" err="1"/>
              <a:t>iar</a:t>
            </a:r>
            <a:r>
              <a:rPr lang="en-GB" dirty="0"/>
              <a:t> 0 la false.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iostream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 </a:t>
            </a:r>
            <a:r>
              <a:rPr lang="en-GB" dirty="0" err="1"/>
              <a:t>fost</a:t>
            </a:r>
            <a:r>
              <a:rPr lang="en-GB" dirty="0"/>
              <a:t> create </a:t>
            </a:r>
            <a:r>
              <a:rPr lang="en-GB" dirty="0" err="1"/>
              <a:t>noi</a:t>
            </a:r>
            <a:r>
              <a:rPr lang="en-GB" dirty="0"/>
              <a:t> </a:t>
            </a:r>
            <a:r>
              <a:rPr lang="en-GB" dirty="0" err="1"/>
              <a:t>bibliotecile</a:t>
            </a:r>
            <a:r>
              <a:rPr lang="en-GB" dirty="0"/>
              <a:t> de </a:t>
            </a:r>
            <a:r>
              <a:rPr lang="en-GB" dirty="0" err="1"/>
              <a:t>intrare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ieşire</a:t>
            </a:r>
            <a:r>
              <a:rPr lang="en-GB" dirty="0"/>
              <a:t>: </a:t>
            </a:r>
          </a:p>
          <a:p>
            <a:r>
              <a:rPr lang="en-GB" b="1" dirty="0">
                <a:solidFill>
                  <a:srgbClr val="0070C0"/>
                </a:solidFill>
              </a:rPr>
              <a:t>iostream </a:t>
            </a:r>
            <a:r>
              <a:rPr lang="en-GB" dirty="0" err="1"/>
              <a:t>pentru</a:t>
            </a:r>
            <a:r>
              <a:rPr lang="en-GB" dirty="0"/>
              <a:t> I/O standard (input de la </a:t>
            </a:r>
            <a:r>
              <a:rPr lang="en-GB" dirty="0" err="1"/>
              <a:t>tastatură</a:t>
            </a:r>
            <a:r>
              <a:rPr lang="en-GB" dirty="0"/>
              <a:t>, output la monitor)  </a:t>
            </a:r>
            <a:r>
              <a:rPr lang="en-GB" dirty="0" err="1"/>
              <a:t>şi</a:t>
            </a:r>
            <a:r>
              <a:rPr lang="en-GB" dirty="0"/>
              <a:t> </a:t>
            </a:r>
          </a:p>
          <a:p>
            <a:r>
              <a:rPr lang="en-GB" b="1" i="1" dirty="0" err="1">
                <a:solidFill>
                  <a:srgbClr val="0070C0"/>
                </a:solidFill>
              </a:rPr>
              <a:t>fstream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I/O cu </a:t>
            </a:r>
            <a:r>
              <a:rPr lang="en-GB" dirty="0" err="1"/>
              <a:t>fişiere</a:t>
            </a:r>
            <a:r>
              <a:rPr lang="en-GB" dirty="0"/>
              <a:t>. </a:t>
            </a:r>
            <a:endParaRPr lang="en-US" sz="3200" dirty="0"/>
          </a:p>
          <a:p>
            <a:r>
              <a:rPr lang="en-GB" dirty="0"/>
              <a:t>Se pot </a:t>
            </a:r>
            <a:r>
              <a:rPr lang="en-GB" dirty="0" err="1"/>
              <a:t>folosi</a:t>
            </a:r>
            <a:r>
              <a:rPr lang="en-GB" dirty="0"/>
              <a:t> (</a:t>
            </a:r>
            <a:r>
              <a:rPr lang="en-GB" dirty="0" err="1"/>
              <a:t>obiecte</a:t>
            </a:r>
            <a:r>
              <a:rPr lang="en-GB" dirty="0"/>
              <a:t> ale </a:t>
            </a:r>
            <a:r>
              <a:rPr lang="en-GB" dirty="0" err="1"/>
              <a:t>clasei</a:t>
            </a:r>
            <a:r>
              <a:rPr lang="en-GB" dirty="0"/>
              <a:t> iostream) </a:t>
            </a:r>
          </a:p>
          <a:p>
            <a:pPr lvl="1"/>
            <a:r>
              <a:rPr lang="en-GB" b="1" dirty="0" err="1">
                <a:solidFill>
                  <a:srgbClr val="0070C0"/>
                </a:solidFill>
              </a:rPr>
              <a:t>cin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citire</a:t>
            </a:r>
            <a:r>
              <a:rPr lang="en-GB" dirty="0"/>
              <a:t> </a:t>
            </a:r>
          </a:p>
          <a:p>
            <a:pPr lvl="1"/>
            <a:r>
              <a:rPr lang="en-GB" b="1" dirty="0" err="1">
                <a:solidFill>
                  <a:srgbClr val="0070C0"/>
                </a:solidFill>
              </a:rPr>
              <a:t>cout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scriere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 err="1">
                <a:solidFill>
                  <a:srgbClr val="0070C0"/>
                </a:solidFill>
              </a:rPr>
              <a:t>cin</a:t>
            </a:r>
            <a:r>
              <a:rPr lang="en-GB" dirty="0">
                <a:solidFill>
                  <a:srgbClr val="0070C0"/>
                </a:solidFill>
              </a:rPr>
              <a:t> &gt;&gt; v; </a:t>
            </a:r>
            <a:r>
              <a:rPr lang="en-GB" dirty="0" err="1"/>
              <a:t>asteaptă</a:t>
            </a:r>
            <a:r>
              <a:rPr lang="en-GB" dirty="0"/>
              <a:t> </a:t>
            </a:r>
            <a:r>
              <a:rPr lang="en-GB" dirty="0" err="1"/>
              <a:t>introducerea</a:t>
            </a:r>
            <a:r>
              <a:rPr lang="en-GB" dirty="0"/>
              <a:t> de la </a:t>
            </a:r>
            <a:r>
              <a:rPr lang="en-GB" dirty="0" err="1"/>
              <a:t>tastatură</a:t>
            </a:r>
            <a:r>
              <a:rPr lang="en-GB" dirty="0"/>
              <a:t> a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convertită</a:t>
            </a:r>
            <a:r>
              <a:rPr lang="en-GB" dirty="0"/>
              <a:t> la </a:t>
            </a:r>
            <a:r>
              <a:rPr lang="en-GB" dirty="0" err="1"/>
              <a:t>tipul</a:t>
            </a:r>
            <a:r>
              <a:rPr lang="en-GB" dirty="0"/>
              <a:t> </a:t>
            </a:r>
            <a:r>
              <a:rPr lang="en-GB" dirty="0" err="1"/>
              <a:t>variabilei</a:t>
            </a:r>
            <a:r>
              <a:rPr lang="en-GB" dirty="0"/>
              <a:t> v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atribuită</a:t>
            </a:r>
            <a:r>
              <a:rPr lang="en-GB" dirty="0"/>
              <a:t> </a:t>
            </a:r>
            <a:r>
              <a:rPr lang="en-GB" dirty="0" err="1"/>
              <a:t>variabilei</a:t>
            </a:r>
            <a:r>
              <a:rPr lang="en-GB" dirty="0"/>
              <a:t> v. </a:t>
            </a:r>
          </a:p>
          <a:p>
            <a:pPr lvl="0"/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înlocuieşte</a:t>
            </a:r>
            <a:r>
              <a:rPr lang="en-GB" dirty="0"/>
              <a:t> </a:t>
            </a:r>
            <a:r>
              <a:rPr lang="en-GB" dirty="0" err="1"/>
              <a:t>apelarea</a:t>
            </a:r>
            <a:r>
              <a:rPr lang="en-GB" dirty="0"/>
              <a:t> </a:t>
            </a:r>
            <a:r>
              <a:rPr lang="en-GB" dirty="0" err="1"/>
              <a:t>funcţiei</a:t>
            </a:r>
            <a:r>
              <a:rPr lang="en-GB" dirty="0"/>
              <a:t>: </a:t>
            </a:r>
            <a:r>
              <a:rPr lang="en-US" dirty="0"/>
              <a:t>  </a:t>
            </a:r>
            <a:r>
              <a:rPr lang="en-GB" dirty="0" err="1">
                <a:solidFill>
                  <a:srgbClr val="0070C0"/>
                </a:solidFill>
              </a:rPr>
              <a:t>scanf</a:t>
            </a:r>
            <a:r>
              <a:rPr lang="en-GB" dirty="0">
                <a:solidFill>
                  <a:srgbClr val="0070C0"/>
                </a:solidFill>
              </a:rPr>
              <a:t>("%d", &amp;v);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GB" dirty="0" err="1">
                <a:solidFill>
                  <a:srgbClr val="0070C0"/>
                </a:solidFill>
              </a:rPr>
              <a:t>cout</a:t>
            </a:r>
            <a:r>
              <a:rPr lang="en-GB" dirty="0">
                <a:solidFill>
                  <a:srgbClr val="0070C0"/>
                </a:solidFill>
              </a:rPr>
              <a:t> &lt;&lt; "Hello world! "; </a:t>
            </a:r>
            <a:r>
              <a:rPr lang="en-GB" dirty="0" err="1"/>
              <a:t>tipăreşte</a:t>
            </a:r>
            <a:r>
              <a:rPr lang="en-GB" dirty="0"/>
              <a:t> </a:t>
            </a:r>
            <a:r>
              <a:rPr lang="en-GB" dirty="0" err="1"/>
              <a:t>mesajul</a:t>
            </a:r>
            <a:r>
              <a:rPr lang="en-GB" dirty="0"/>
              <a:t> Hello world! 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ecran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 err="1">
                <a:solidFill>
                  <a:srgbClr val="0070C0"/>
                </a:solidFill>
              </a:rPr>
              <a:t>cout</a:t>
            </a:r>
            <a:r>
              <a:rPr lang="en-GB" dirty="0">
                <a:solidFill>
                  <a:srgbClr val="0070C0"/>
                </a:solidFill>
              </a:rPr>
              <a:t> &lt;&lt; </a:t>
            </a:r>
            <a:r>
              <a:rPr lang="en-GB" dirty="0" err="1">
                <a:solidFill>
                  <a:srgbClr val="0070C0"/>
                </a:solidFill>
              </a:rPr>
              <a:t>endl</a:t>
            </a:r>
            <a:r>
              <a:rPr lang="en-GB" dirty="0">
                <a:solidFill>
                  <a:srgbClr val="0070C0"/>
                </a:solidFill>
              </a:rPr>
              <a:t>; </a:t>
            </a:r>
            <a:r>
              <a:rPr lang="en-GB" dirty="0" err="1"/>
              <a:t>tipăreşte</a:t>
            </a:r>
            <a:r>
              <a:rPr lang="en-GB" dirty="0"/>
              <a:t> </a:t>
            </a:r>
            <a:r>
              <a:rPr lang="en-GB" dirty="0" err="1"/>
              <a:t>caracterul</a:t>
            </a:r>
            <a:r>
              <a:rPr lang="en-GB" dirty="0"/>
              <a:t> </a:t>
            </a:r>
            <a:r>
              <a:rPr lang="en-GB" dirty="0" err="1"/>
              <a:t>linie</a:t>
            </a:r>
            <a:r>
              <a:rPr lang="en-GB" dirty="0"/>
              <a:t> </a:t>
            </a:r>
            <a:r>
              <a:rPr lang="en-GB" dirty="0" err="1"/>
              <a:t>nouă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 err="1">
                <a:solidFill>
                  <a:srgbClr val="0070C0"/>
                </a:solidFill>
              </a:rPr>
              <a:t>cout</a:t>
            </a:r>
            <a:r>
              <a:rPr lang="en-GB" dirty="0">
                <a:solidFill>
                  <a:srgbClr val="0070C0"/>
                </a:solidFill>
              </a:rPr>
              <a:t> &lt;&lt; "v="&lt;&lt; v;</a:t>
            </a:r>
            <a:r>
              <a:rPr lang="en-GB" dirty="0"/>
              <a:t> </a:t>
            </a:r>
            <a:r>
              <a:rPr lang="en-GB" dirty="0" err="1"/>
              <a:t>tipăreşte</a:t>
            </a:r>
            <a:r>
              <a:rPr lang="en-GB" dirty="0"/>
              <a:t> v= </a:t>
            </a:r>
            <a:r>
              <a:rPr lang="en-GB" dirty="0" err="1"/>
              <a:t>urmat</a:t>
            </a:r>
            <a:r>
              <a:rPr lang="en-GB" dirty="0"/>
              <a:t> de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v.</a:t>
            </a:r>
            <a:endParaRPr lang="en-US" dirty="0"/>
          </a:p>
          <a:p>
            <a:pPr lvl="0"/>
            <a:r>
              <a:rPr lang="en-GB" dirty="0" err="1">
                <a:solidFill>
                  <a:srgbClr val="0070C0"/>
                </a:solidFill>
              </a:rPr>
              <a:t>cout</a:t>
            </a:r>
            <a:r>
              <a:rPr lang="en-GB" dirty="0">
                <a:solidFill>
                  <a:srgbClr val="0070C0"/>
                </a:solidFill>
              </a:rPr>
              <a:t> &lt;&lt; </a:t>
            </a:r>
            <a:r>
              <a:rPr lang="en-GB" dirty="0" err="1">
                <a:solidFill>
                  <a:srgbClr val="0070C0"/>
                </a:solidFill>
              </a:rPr>
              <a:t>expresie</a:t>
            </a:r>
            <a:r>
              <a:rPr lang="en-GB" dirty="0">
                <a:solidFill>
                  <a:srgbClr val="0070C0"/>
                </a:solidFill>
              </a:rPr>
              <a:t>; </a:t>
            </a:r>
            <a:r>
              <a:rPr lang="en-GB" dirty="0" err="1"/>
              <a:t>tipăreşte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expresiei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 err="1"/>
              <a:t>fisiere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 err="1">
                <a:solidFill>
                  <a:srgbClr val="0070C0"/>
                </a:solidFill>
              </a:rPr>
              <a:t>ifstream</a:t>
            </a:r>
            <a:r>
              <a:rPr lang="en-GB" dirty="0">
                <a:solidFill>
                  <a:srgbClr val="0070C0"/>
                </a:solidFill>
              </a:rPr>
              <a:t> input("fisierintrare.txt");  </a:t>
            </a:r>
            <a:r>
              <a:rPr lang="en-GB" dirty="0" err="1"/>
              <a:t>deschide</a:t>
            </a:r>
            <a:r>
              <a:rPr lang="en-GB" dirty="0"/>
              <a:t> </a:t>
            </a:r>
            <a:r>
              <a:rPr lang="en-GB" dirty="0" err="1"/>
              <a:t>fişierul</a:t>
            </a:r>
            <a:r>
              <a:rPr lang="en-GB" dirty="0"/>
              <a:t> </a:t>
            </a:r>
            <a:r>
              <a:rPr lang="en-GB" i="1" dirty="0"/>
              <a:t>fisierintrare.txt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intrare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citirea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din </a:t>
            </a:r>
            <a:r>
              <a:rPr lang="en-GB" dirty="0" err="1"/>
              <a:t>fişier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input, </a:t>
            </a:r>
            <a:r>
              <a:rPr lang="en-GB" dirty="0" err="1"/>
              <a:t>aşa</a:t>
            </a:r>
            <a:r>
              <a:rPr lang="en-GB" dirty="0"/>
              <a:t> cum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i="1" dirty="0" err="1"/>
              <a:t>cin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citirea</a:t>
            </a:r>
            <a:r>
              <a:rPr lang="en-GB" dirty="0"/>
              <a:t> de la </a:t>
            </a:r>
            <a:r>
              <a:rPr lang="en-GB" dirty="0" err="1"/>
              <a:t>tastatură</a:t>
            </a:r>
            <a:r>
              <a:rPr lang="en-GB" dirty="0"/>
              <a:t>.</a:t>
            </a:r>
          </a:p>
          <a:p>
            <a:pPr lvl="0"/>
            <a:endParaRPr lang="en-US" dirty="0"/>
          </a:p>
          <a:p>
            <a:r>
              <a:rPr lang="en-GB" dirty="0">
                <a:solidFill>
                  <a:srgbClr val="0070C0"/>
                </a:solidFill>
              </a:rPr>
              <a:t>input &gt;&gt; n; </a:t>
            </a:r>
            <a:r>
              <a:rPr lang="en-GB" dirty="0" err="1"/>
              <a:t>citeşte</a:t>
            </a:r>
            <a:r>
              <a:rPr lang="en-GB" dirty="0"/>
              <a:t> din </a:t>
            </a:r>
            <a:r>
              <a:rPr lang="en-GB" dirty="0" err="1"/>
              <a:t>fişier</a:t>
            </a:r>
            <a:r>
              <a:rPr lang="en-GB" dirty="0"/>
              <a:t> </a:t>
            </a:r>
            <a:r>
              <a:rPr lang="en-GB" dirty="0" err="1"/>
              <a:t>următoarea</a:t>
            </a:r>
            <a:r>
              <a:rPr lang="en-GB" dirty="0"/>
              <a:t> </a:t>
            </a:r>
            <a:r>
              <a:rPr lang="en-GB" dirty="0" err="1"/>
              <a:t>valoare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o </a:t>
            </a:r>
            <a:r>
              <a:rPr lang="en-GB" dirty="0" err="1"/>
              <a:t>atribuie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n.</a:t>
            </a:r>
            <a:endParaRPr lang="en-US" dirty="0"/>
          </a:p>
          <a:p>
            <a:pPr lvl="0"/>
            <a:r>
              <a:rPr lang="en-GB" dirty="0" err="1">
                <a:solidFill>
                  <a:srgbClr val="0070C0"/>
                </a:solidFill>
              </a:rPr>
              <a:t>ofstream</a:t>
            </a:r>
            <a:r>
              <a:rPr lang="en-GB" dirty="0">
                <a:solidFill>
                  <a:srgbClr val="0070C0"/>
                </a:solidFill>
              </a:rPr>
              <a:t> output("fisieriesire.txt");</a:t>
            </a:r>
            <a:r>
              <a:rPr lang="en-GB" dirty="0"/>
              <a:t> </a:t>
            </a:r>
            <a:r>
              <a:rPr lang="en-GB" dirty="0" err="1"/>
              <a:t>deschide</a:t>
            </a:r>
            <a:r>
              <a:rPr lang="en-GB" dirty="0"/>
              <a:t> </a:t>
            </a:r>
            <a:r>
              <a:rPr lang="en-GB" dirty="0" err="1"/>
              <a:t>fişierul</a:t>
            </a:r>
            <a:r>
              <a:rPr lang="en-GB" dirty="0"/>
              <a:t> </a:t>
            </a:r>
            <a:r>
              <a:rPr lang="en-GB" i="1" dirty="0"/>
              <a:t>fisieriesire.txt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scriere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scrierea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fişier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output, </a:t>
            </a:r>
            <a:r>
              <a:rPr lang="en-GB" dirty="0" err="1"/>
              <a:t>aşa</a:t>
            </a:r>
            <a:r>
              <a:rPr lang="en-GB" dirty="0"/>
              <a:t> cum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i="1" dirty="0" err="1"/>
              <a:t>cout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citirea</a:t>
            </a:r>
            <a:r>
              <a:rPr lang="en-GB" dirty="0"/>
              <a:t> de la </a:t>
            </a:r>
            <a:r>
              <a:rPr lang="en-GB" dirty="0" err="1"/>
              <a:t>tastatură</a:t>
            </a:r>
            <a:r>
              <a:rPr lang="en-GB" dirty="0"/>
              <a:t>.</a:t>
            </a:r>
          </a:p>
          <a:p>
            <a:pPr lvl="0"/>
            <a:endParaRPr lang="en-US" dirty="0"/>
          </a:p>
          <a:p>
            <a:r>
              <a:rPr lang="en-GB" dirty="0">
                <a:solidFill>
                  <a:srgbClr val="0070C0"/>
                </a:solidFill>
              </a:rPr>
              <a:t>output &lt;&lt;  "Hello world! "; </a:t>
            </a:r>
            <a:r>
              <a:rPr lang="en-GB" dirty="0" err="1"/>
              <a:t>scrie</a:t>
            </a:r>
            <a:r>
              <a:rPr lang="en-GB" dirty="0"/>
              <a:t> </a:t>
            </a:r>
            <a:r>
              <a:rPr lang="en-GB" dirty="0" err="1"/>
              <a:t>mesajul</a:t>
            </a:r>
            <a:r>
              <a:rPr lang="en-GB" dirty="0"/>
              <a:t> Hello world!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fişier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>
                <a:solidFill>
                  <a:srgbClr val="0070C0"/>
                </a:solidFill>
              </a:rPr>
              <a:t>output &lt;&lt; </a:t>
            </a:r>
            <a:r>
              <a:rPr lang="en-GB" dirty="0" err="1">
                <a:solidFill>
                  <a:srgbClr val="0070C0"/>
                </a:solidFill>
              </a:rPr>
              <a:t>endl</a:t>
            </a:r>
            <a:r>
              <a:rPr lang="en-GB" dirty="0">
                <a:solidFill>
                  <a:srgbClr val="0070C0"/>
                </a:solidFill>
              </a:rPr>
              <a:t>; </a:t>
            </a:r>
            <a:r>
              <a:rPr lang="en-GB" dirty="0" err="1"/>
              <a:t>scrie</a:t>
            </a:r>
            <a:r>
              <a:rPr lang="en-GB" dirty="0"/>
              <a:t> </a:t>
            </a:r>
            <a:r>
              <a:rPr lang="en-GB" dirty="0" err="1"/>
              <a:t>caracterul</a:t>
            </a:r>
            <a:r>
              <a:rPr lang="en-GB" dirty="0"/>
              <a:t> </a:t>
            </a:r>
            <a:r>
              <a:rPr lang="en-GB" dirty="0" err="1"/>
              <a:t>linie</a:t>
            </a:r>
            <a:r>
              <a:rPr lang="en-GB" dirty="0"/>
              <a:t> </a:t>
            </a:r>
            <a:r>
              <a:rPr lang="en-GB" dirty="0" err="1"/>
              <a:t>nouă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>
                <a:solidFill>
                  <a:srgbClr val="0070C0"/>
                </a:solidFill>
              </a:rPr>
              <a:t>output &lt;&lt; "v="&lt;&lt; v; </a:t>
            </a:r>
            <a:r>
              <a:rPr lang="en-GB" dirty="0" err="1"/>
              <a:t>scrie</a:t>
            </a:r>
            <a:r>
              <a:rPr lang="en-GB" dirty="0"/>
              <a:t> v= </a:t>
            </a:r>
            <a:r>
              <a:rPr lang="en-GB" dirty="0" err="1"/>
              <a:t>urmat</a:t>
            </a:r>
            <a:r>
              <a:rPr lang="en-GB" dirty="0"/>
              <a:t> de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v tot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fişier</a:t>
            </a:r>
            <a:r>
              <a:rPr lang="en-GB" dirty="0"/>
              <a:t>..</a:t>
            </a:r>
            <a:endParaRPr lang="en-US" dirty="0"/>
          </a:p>
          <a:p>
            <a:pPr lvl="0"/>
            <a:r>
              <a:rPr lang="en-GB" dirty="0" err="1">
                <a:solidFill>
                  <a:srgbClr val="0070C0"/>
                </a:solidFill>
              </a:rPr>
              <a:t>input.close</a:t>
            </a:r>
            <a:r>
              <a:rPr lang="en-GB" dirty="0">
                <a:solidFill>
                  <a:srgbClr val="0070C0"/>
                </a:solidFill>
              </a:rPr>
              <a:t>(); </a:t>
            </a:r>
            <a:r>
              <a:rPr lang="en-GB" dirty="0" err="1"/>
              <a:t>închide</a:t>
            </a:r>
            <a:r>
              <a:rPr lang="en-GB" dirty="0"/>
              <a:t> </a:t>
            </a:r>
            <a:r>
              <a:rPr lang="en-GB" dirty="0" err="1"/>
              <a:t>fişierul</a:t>
            </a:r>
            <a:r>
              <a:rPr lang="en-GB" dirty="0"/>
              <a:t> de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legată</a:t>
            </a:r>
            <a:r>
              <a:rPr lang="en-GB" dirty="0"/>
              <a:t> </a:t>
            </a:r>
            <a:r>
              <a:rPr lang="en-GB" dirty="0" err="1"/>
              <a:t>variabila</a:t>
            </a:r>
            <a:r>
              <a:rPr lang="en-GB" dirty="0"/>
              <a:t> input.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Apelarea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referinta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introdusă</a:t>
            </a:r>
            <a:r>
              <a:rPr lang="en-GB" dirty="0"/>
              <a:t> </a:t>
            </a:r>
            <a:r>
              <a:rPr lang="en-GB" dirty="0" err="1"/>
              <a:t>apelarea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referinţă</a:t>
            </a:r>
            <a:r>
              <a:rPr lang="en-GB" dirty="0"/>
              <a:t>.</a:t>
            </a:r>
          </a:p>
          <a:p>
            <a:r>
              <a:rPr lang="en-GB" b="1" dirty="0" err="1"/>
              <a:t>nume_tip</a:t>
            </a:r>
            <a:r>
              <a:rPr lang="en-GB" b="1" dirty="0"/>
              <a:t> &amp;</a:t>
            </a:r>
            <a:r>
              <a:rPr lang="en-GB" b="1" dirty="0" err="1"/>
              <a:t>nume_var</a:t>
            </a:r>
            <a:r>
              <a:rPr lang="en-GB" b="1" dirty="0"/>
              <a:t>;</a:t>
            </a:r>
          </a:p>
          <a:p>
            <a:r>
              <a:rPr lang="en-GB" dirty="0"/>
              <a:t>La </a:t>
            </a:r>
            <a:r>
              <a:rPr lang="en-GB" dirty="0" err="1"/>
              <a:t>apelarea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functii</a:t>
            </a:r>
            <a:r>
              <a:rPr lang="en-GB" dirty="0"/>
              <a:t>, </a:t>
            </a:r>
            <a:r>
              <a:rPr lang="en-GB" dirty="0" err="1"/>
              <a:t>parametrii</a:t>
            </a:r>
            <a:r>
              <a:rPr lang="en-GB" dirty="0"/>
              <a:t> pot fi </a:t>
            </a:r>
            <a:r>
              <a:rPr lang="en-GB" dirty="0" err="1"/>
              <a:t>transmisi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70C0"/>
                </a:solidFill>
              </a:rPr>
              <a:t>prin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valoare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– o </a:t>
            </a:r>
            <a:r>
              <a:rPr lang="en-GB" dirty="0" err="1"/>
              <a:t>copie</a:t>
            </a:r>
            <a:r>
              <a:rPr lang="en-GB" dirty="0"/>
              <a:t> a param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creat</a:t>
            </a:r>
            <a:r>
              <a:rPr lang="en-GB" dirty="0"/>
              <a:t> in </a:t>
            </a:r>
            <a:r>
              <a:rPr lang="en-GB" dirty="0" err="1"/>
              <a:t>functie</a:t>
            </a:r>
            <a:r>
              <a:rPr lang="en-GB" dirty="0"/>
              <a:t> (</a:t>
            </a:r>
            <a:r>
              <a:rPr lang="en-GB" i="1" dirty="0" err="1"/>
              <a:t>asa</a:t>
            </a:r>
            <a:r>
              <a:rPr lang="en-GB" i="1" dirty="0"/>
              <a:t> cum e in C)</a:t>
            </a:r>
          </a:p>
          <a:p>
            <a:r>
              <a:rPr lang="en-GB" dirty="0"/>
              <a:t>                       </a:t>
            </a:r>
            <a:r>
              <a:rPr lang="en-GB" dirty="0" err="1"/>
              <a:t>sau</a:t>
            </a:r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prin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referinta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– </a:t>
            </a:r>
            <a:r>
              <a:rPr lang="en-GB" dirty="0" err="1"/>
              <a:t>parametrul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accesa</a:t>
            </a:r>
            <a:r>
              <a:rPr lang="en-GB" dirty="0"/>
              <a:t> </a:t>
            </a:r>
            <a:r>
              <a:rPr lang="en-GB" dirty="0" err="1"/>
              <a:t>aceeasi</a:t>
            </a:r>
            <a:r>
              <a:rPr lang="en-GB" dirty="0"/>
              <a:t> </a:t>
            </a:r>
            <a:r>
              <a:rPr lang="en-GB" dirty="0" err="1"/>
              <a:t>locatie</a:t>
            </a:r>
            <a:r>
              <a:rPr lang="en-GB" dirty="0"/>
              <a:t> de </a:t>
            </a:r>
            <a:r>
              <a:rPr lang="en-GB" dirty="0" err="1"/>
              <a:t>memorie</a:t>
            </a:r>
            <a:r>
              <a:rPr lang="en-GB" dirty="0"/>
              <a:t> ca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argumentul</a:t>
            </a:r>
            <a:r>
              <a:rPr lang="en-GB" dirty="0"/>
              <a:t> </a:t>
            </a:r>
            <a:r>
              <a:rPr lang="en-GB" i="1" dirty="0"/>
              <a:t>(</a:t>
            </a:r>
            <a:r>
              <a:rPr lang="en-GB" i="1" dirty="0" err="1"/>
              <a:t>nou</a:t>
            </a:r>
            <a:r>
              <a:rPr lang="en-GB" i="1" dirty="0"/>
              <a:t> in C++)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1222-CD92-402D-BA4F-FBC291E5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1820"/>
            <a:ext cx="8229600" cy="1143000"/>
          </a:xfrm>
        </p:spPr>
        <p:txBody>
          <a:bodyPr/>
          <a:lstStyle/>
          <a:p>
            <a:r>
              <a:rPr lang="en-GB" dirty="0" err="1"/>
              <a:t>Apelare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valoare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38DDB-8790-4B41-AB39-2CAA6F0D7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631" y="949168"/>
            <a:ext cx="6751790" cy="23821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65583D-797D-49FB-A7BD-A80FB19847C7}"/>
              </a:ext>
            </a:extLst>
          </p:cNvPr>
          <p:cNvSpPr/>
          <p:nvPr/>
        </p:nvSpPr>
        <p:spPr>
          <a:xfrm>
            <a:off x="1066800" y="4178104"/>
            <a:ext cx="533400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32750-88D6-49B9-ADE5-D45934ACEB58}"/>
              </a:ext>
            </a:extLst>
          </p:cNvPr>
          <p:cNvSpPr txBox="1"/>
          <p:nvPr/>
        </p:nvSpPr>
        <p:spPr>
          <a:xfrm>
            <a:off x="1066800" y="37997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209B6-4D4A-449E-8BD9-D8275B4E79C9}"/>
              </a:ext>
            </a:extLst>
          </p:cNvPr>
          <p:cNvSpPr/>
          <p:nvPr/>
        </p:nvSpPr>
        <p:spPr>
          <a:xfrm>
            <a:off x="1066800" y="5239124"/>
            <a:ext cx="533400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DF566-9E9F-419E-A6C6-263AFF2B45B9}"/>
              </a:ext>
            </a:extLst>
          </p:cNvPr>
          <p:cNvSpPr txBox="1"/>
          <p:nvPr/>
        </p:nvSpPr>
        <p:spPr>
          <a:xfrm>
            <a:off x="1066800" y="48608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D4B7C-69DF-444A-9355-EBB3B34353EA}"/>
              </a:ext>
            </a:extLst>
          </p:cNvPr>
          <p:cNvSpPr/>
          <p:nvPr/>
        </p:nvSpPr>
        <p:spPr>
          <a:xfrm>
            <a:off x="485335" y="3657600"/>
            <a:ext cx="3096065" cy="2514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0405F-9B84-4F21-83D3-81599942BBF0}"/>
              </a:ext>
            </a:extLst>
          </p:cNvPr>
          <p:cNvSpPr txBox="1"/>
          <p:nvPr/>
        </p:nvSpPr>
        <p:spPr>
          <a:xfrm>
            <a:off x="1131277" y="32737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7F2E9-AAAD-4495-9E5E-B0B82C0B1085}"/>
              </a:ext>
            </a:extLst>
          </p:cNvPr>
          <p:cNvSpPr/>
          <p:nvPr/>
        </p:nvSpPr>
        <p:spPr>
          <a:xfrm>
            <a:off x="5763065" y="4124018"/>
            <a:ext cx="533400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60F260-55A9-4386-9CD9-652A477DAB89}"/>
              </a:ext>
            </a:extLst>
          </p:cNvPr>
          <p:cNvSpPr txBox="1"/>
          <p:nvPr/>
        </p:nvSpPr>
        <p:spPr>
          <a:xfrm>
            <a:off x="5763065" y="37457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C60B0-541C-4C93-A132-1507B3DA31F1}"/>
              </a:ext>
            </a:extLst>
          </p:cNvPr>
          <p:cNvSpPr/>
          <p:nvPr/>
        </p:nvSpPr>
        <p:spPr>
          <a:xfrm>
            <a:off x="5763065" y="5185038"/>
            <a:ext cx="533400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1A419-F685-459E-AF72-08B385D6CFB9}"/>
              </a:ext>
            </a:extLst>
          </p:cNvPr>
          <p:cNvSpPr txBox="1"/>
          <p:nvPr/>
        </p:nvSpPr>
        <p:spPr>
          <a:xfrm>
            <a:off x="5763065" y="4806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9B7A2D-87A6-4CAB-83CD-A0EC4804D400}"/>
              </a:ext>
            </a:extLst>
          </p:cNvPr>
          <p:cNvSpPr/>
          <p:nvPr/>
        </p:nvSpPr>
        <p:spPr>
          <a:xfrm>
            <a:off x="5181600" y="3603514"/>
            <a:ext cx="3096065" cy="2514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93648-4939-4436-9809-9FC3DA3232B8}"/>
              </a:ext>
            </a:extLst>
          </p:cNvPr>
          <p:cNvSpPr txBox="1"/>
          <p:nvPr/>
        </p:nvSpPr>
        <p:spPr>
          <a:xfrm>
            <a:off x="5774567" y="313003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232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433F70D797940B432327E0F6A432B" ma:contentTypeVersion="0" ma:contentTypeDescription="Create a new document." ma:contentTypeScope="" ma:versionID="c9125e262fa6cf21b5dc1b6993dada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BAB5DC-90AE-4D82-8BC8-0125807EEEA4}"/>
</file>

<file path=customXml/itemProps2.xml><?xml version="1.0" encoding="utf-8"?>
<ds:datastoreItem xmlns:ds="http://schemas.openxmlformats.org/officeDocument/2006/customXml" ds:itemID="{D2AD287B-9D61-410D-A788-E06CDE380A8C}"/>
</file>

<file path=customXml/itemProps3.xml><?xml version="1.0" encoding="utf-8"?>
<ds:datastoreItem xmlns:ds="http://schemas.openxmlformats.org/officeDocument/2006/customXml" ds:itemID="{84D0CA0F-4A8D-4CD1-AB22-5F2D749657DF}"/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1146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Lab 1 Algoritmi si structuri de date </vt:lpstr>
      <vt:lpstr>Un pas spre C++</vt:lpstr>
      <vt:lpstr>Declaratiile de variabile</vt:lpstr>
      <vt:lpstr>Tipul de date bool</vt:lpstr>
      <vt:lpstr>iostream si fstream</vt:lpstr>
      <vt:lpstr>I/O standard</vt:lpstr>
      <vt:lpstr>I/O fisiere</vt:lpstr>
      <vt:lpstr>Apelarea prin referinta</vt:lpstr>
      <vt:lpstr>Apelare prin valoare</vt:lpstr>
      <vt:lpstr>Apelare prin referinta</vt:lpstr>
      <vt:lpstr>Apelarea prin referinta</vt:lpstr>
      <vt:lpstr>Vectori - alocare statica  </vt:lpstr>
      <vt:lpstr>Vectori - alocare statica  </vt:lpstr>
      <vt:lpstr>Vectori - alocare statica </vt:lpstr>
      <vt:lpstr>Pointeri</vt:lpstr>
      <vt:lpstr>Vectori - alocare dinamica</vt:lpstr>
      <vt:lpstr>Operatorii new si delete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Daniela Joita</cp:lastModifiedBy>
  <cp:revision>34</cp:revision>
  <dcterms:created xsi:type="dcterms:W3CDTF">2016-09-30T18:47:25Z</dcterms:created>
  <dcterms:modified xsi:type="dcterms:W3CDTF">2022-10-03T18:33:02Z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0x010100894433F70D797940B432327E0F6A432B</vt:lpwstr>
  </property>
</Properties>
</file>