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6" r:id="rId3"/>
    <p:sldId id="257" r:id="rId4"/>
    <p:sldId id="288" r:id="rId5"/>
    <p:sldId id="286" r:id="rId6"/>
    <p:sldId id="287" r:id="rId7"/>
    <p:sldId id="298" r:id="rId8"/>
    <p:sldId id="291" r:id="rId9"/>
    <p:sldId id="292" r:id="rId10"/>
    <p:sldId id="294" r:id="rId11"/>
    <p:sldId id="299" r:id="rId12"/>
    <p:sldId id="295" r:id="rId13"/>
    <p:sldId id="300" r:id="rId14"/>
    <p:sldId id="297" r:id="rId15"/>
    <p:sldId id="30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025" autoAdjust="0"/>
  </p:normalViewPr>
  <p:slideViewPr>
    <p:cSldViewPr>
      <p:cViewPr varScale="1">
        <p:scale>
          <a:sx n="47" d="100"/>
          <a:sy n="47" d="100"/>
        </p:scale>
        <p:origin x="204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C75DD-A151-4E06-84C0-357192683E6D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5EEFF-2349-419F-9C24-5B613E97A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49B8125-4B8F-4CD8-A8D4-C8129A40C449}" type="datetimeFigureOut">
              <a:rPr lang="en-US"/>
              <a:pPr>
                <a:defRPr/>
              </a:pPr>
              <a:t>10/3/2022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CE82906-D277-474C-ADBD-D2B0C3B243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246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Stiti</a:t>
            </a:r>
            <a:r>
              <a:rPr lang="en-US" baseline="0" dirty="0"/>
              <a:t> din </a:t>
            </a:r>
            <a:r>
              <a:rPr lang="en-US" baseline="0" dirty="0" err="1"/>
              <a:t>cursurile</a:t>
            </a:r>
            <a:r>
              <a:rPr lang="en-US" baseline="0" dirty="0"/>
              <a:t> de </a:t>
            </a:r>
            <a:r>
              <a:rPr lang="en-US" baseline="0" dirty="0" err="1"/>
              <a:t>anul</a:t>
            </a:r>
            <a:r>
              <a:rPr lang="en-US" baseline="0" dirty="0"/>
              <a:t> </a:t>
            </a:r>
            <a:r>
              <a:rPr lang="en-US" baseline="0" dirty="0" err="1"/>
              <a:t>trecut</a:t>
            </a:r>
            <a:r>
              <a:rPr lang="en-US" baseline="0" dirty="0"/>
              <a:t> ca un </a:t>
            </a:r>
            <a:r>
              <a:rPr lang="en-US" baseline="0" dirty="0" err="1"/>
              <a:t>alg</a:t>
            </a:r>
            <a:r>
              <a:rPr lang="en-US" baseline="0" dirty="0"/>
              <a:t> de </a:t>
            </a:r>
            <a:r>
              <a:rPr lang="en-US" baseline="0" dirty="0" err="1"/>
              <a:t>rezolvare</a:t>
            </a:r>
            <a:r>
              <a:rPr lang="en-US" baseline="0" dirty="0"/>
              <a:t> a </a:t>
            </a:r>
            <a:r>
              <a:rPr lang="en-US" baseline="0" dirty="0" err="1"/>
              <a:t>unei</a:t>
            </a:r>
            <a:r>
              <a:rPr lang="en-US" baseline="0" dirty="0"/>
              <a:t> </a:t>
            </a:r>
            <a:r>
              <a:rPr lang="en-US" baseline="0" dirty="0" err="1"/>
              <a:t>probleme</a:t>
            </a:r>
            <a:r>
              <a:rPr lang="en-US" baseline="0" dirty="0"/>
              <a:t> </a:t>
            </a:r>
            <a:r>
              <a:rPr lang="en-US" baseline="0" dirty="0" err="1"/>
              <a:t>este</a:t>
            </a:r>
            <a:r>
              <a:rPr lang="en-US" baseline="0" dirty="0"/>
              <a:t> un set </a:t>
            </a:r>
            <a:r>
              <a:rPr lang="en-US" baseline="0" dirty="0" err="1"/>
              <a:t>finit</a:t>
            </a:r>
            <a:r>
              <a:rPr lang="en-US" baseline="0" dirty="0"/>
              <a:t> de </a:t>
            </a:r>
            <a:r>
              <a:rPr lang="en-US" baseline="0" dirty="0" err="1"/>
              <a:t>instructiuni</a:t>
            </a:r>
            <a:r>
              <a:rPr lang="en-US" baseline="0" dirty="0"/>
              <a:t> </a:t>
            </a:r>
            <a:r>
              <a:rPr lang="en-US" baseline="0" dirty="0" err="1"/>
              <a:t>clare</a:t>
            </a:r>
            <a:r>
              <a:rPr lang="en-US" baseline="0" dirty="0"/>
              <a:t>, </a:t>
            </a:r>
            <a:r>
              <a:rPr lang="en-US" baseline="0" dirty="0" err="1"/>
              <a:t>neambigue</a:t>
            </a:r>
            <a:r>
              <a:rPr lang="en-US" baseline="0" dirty="0"/>
              <a:t>,  </a:t>
            </a:r>
            <a:r>
              <a:rPr lang="en-US" baseline="0" dirty="0" err="1"/>
              <a:t>ordonate</a:t>
            </a:r>
            <a:r>
              <a:rPr lang="en-US" baseline="0" dirty="0"/>
              <a:t>, care </a:t>
            </a:r>
            <a:r>
              <a:rPr lang="en-US" baseline="0" dirty="0" err="1"/>
              <a:t>executate</a:t>
            </a:r>
            <a:r>
              <a:rPr lang="en-US" baseline="0" dirty="0"/>
              <a:t> </a:t>
            </a:r>
            <a:r>
              <a:rPr lang="en-US" baseline="0" dirty="0" err="1"/>
              <a:t>duc</a:t>
            </a:r>
            <a:r>
              <a:rPr lang="en-US" baseline="0" dirty="0"/>
              <a:t> la </a:t>
            </a:r>
            <a:r>
              <a:rPr lang="en-US" baseline="0" dirty="0" err="1"/>
              <a:t>rezolvarea</a:t>
            </a:r>
            <a:r>
              <a:rPr lang="en-US" baseline="0" dirty="0"/>
              <a:t> </a:t>
            </a:r>
            <a:r>
              <a:rPr lang="en-US" baseline="0" dirty="0" err="1"/>
              <a:t>problemei</a:t>
            </a:r>
            <a:r>
              <a:rPr lang="en-US" baseline="0" dirty="0"/>
              <a:t>. </a:t>
            </a:r>
            <a:r>
              <a:rPr lang="en-US" baseline="0" dirty="0" err="1"/>
              <a:t>Pe</a:t>
            </a:r>
            <a:r>
              <a:rPr lang="en-US" baseline="0" dirty="0"/>
              <a:t> </a:t>
            </a:r>
            <a:r>
              <a:rPr lang="en-US" baseline="0" dirty="0" err="1"/>
              <a:t>noi</a:t>
            </a:r>
            <a:r>
              <a:rPr lang="en-US" baseline="0" dirty="0"/>
              <a:t> ne </a:t>
            </a:r>
            <a:r>
              <a:rPr lang="en-US" baseline="0" dirty="0" err="1"/>
              <a:t>intereseaza</a:t>
            </a:r>
            <a:r>
              <a:rPr lang="en-US" baseline="0" dirty="0"/>
              <a:t> </a:t>
            </a:r>
            <a:r>
              <a:rPr lang="en-US" baseline="0" dirty="0" err="1"/>
              <a:t>algoritmii</a:t>
            </a:r>
            <a:r>
              <a:rPr lang="en-US" baseline="0" dirty="0"/>
              <a:t> care pot </a:t>
            </a:r>
            <a:r>
              <a:rPr lang="en-US" baseline="0" dirty="0" err="1"/>
              <a:t>fi</a:t>
            </a:r>
            <a:r>
              <a:rPr lang="en-US" baseline="0" dirty="0"/>
              <a:t> </a:t>
            </a:r>
            <a:r>
              <a:rPr lang="en-US" baseline="0" dirty="0" err="1"/>
              <a:t>implementati</a:t>
            </a:r>
            <a:r>
              <a:rPr lang="en-US" baseline="0" dirty="0"/>
              <a:t> </a:t>
            </a:r>
            <a:r>
              <a:rPr lang="en-US" baseline="0" dirty="0" err="1"/>
              <a:t>si</a:t>
            </a:r>
            <a:r>
              <a:rPr lang="en-US" baseline="0" dirty="0"/>
              <a:t> </a:t>
            </a:r>
            <a:r>
              <a:rPr lang="en-US" baseline="0" dirty="0" err="1"/>
              <a:t>executati</a:t>
            </a:r>
            <a:r>
              <a:rPr lang="en-US" baseline="0" dirty="0"/>
              <a:t> cu </a:t>
            </a:r>
            <a:r>
              <a:rPr lang="en-US" baseline="0" dirty="0" err="1"/>
              <a:t>calculatorul</a:t>
            </a:r>
            <a:r>
              <a:rPr lang="en-US" baseline="0" dirty="0"/>
              <a:t>. </a:t>
            </a:r>
            <a:r>
              <a:rPr lang="en-US" baseline="0" dirty="0" err="1"/>
              <a:t>Problemele</a:t>
            </a:r>
            <a:r>
              <a:rPr lang="en-US" baseline="0" dirty="0"/>
              <a:t> </a:t>
            </a:r>
            <a:r>
              <a:rPr lang="en-US" baseline="0" dirty="0" err="1"/>
              <a:t>contin</a:t>
            </a:r>
            <a:r>
              <a:rPr lang="en-US" baseline="0" dirty="0"/>
              <a:t> </a:t>
            </a:r>
            <a:r>
              <a:rPr lang="en-US" baseline="0" dirty="0" err="1"/>
              <a:t>niste</a:t>
            </a:r>
            <a:r>
              <a:rPr lang="en-US" baseline="0" dirty="0"/>
              <a:t> date care </a:t>
            </a:r>
            <a:r>
              <a:rPr lang="en-US" baseline="0" dirty="0" err="1"/>
              <a:t>trebuie</a:t>
            </a:r>
            <a:r>
              <a:rPr lang="en-US" baseline="0" dirty="0"/>
              <a:t> </a:t>
            </a:r>
            <a:r>
              <a:rPr lang="en-US" baseline="0" dirty="0" err="1"/>
              <a:t>modelate</a:t>
            </a:r>
            <a:r>
              <a:rPr lang="en-US" baseline="0" dirty="0"/>
              <a:t> </a:t>
            </a:r>
            <a:r>
              <a:rPr lang="en-US" baseline="0" dirty="0" err="1"/>
              <a:t>astfel</a:t>
            </a:r>
            <a:r>
              <a:rPr lang="en-US" baseline="0" dirty="0"/>
              <a:t> </a:t>
            </a:r>
            <a:r>
              <a:rPr lang="en-US" baseline="0" dirty="0" err="1"/>
              <a:t>incat</a:t>
            </a:r>
            <a:r>
              <a:rPr lang="en-US" baseline="0" dirty="0"/>
              <a:t> ....</a:t>
            </a:r>
            <a:r>
              <a:rPr lang="en-US" baseline="0" dirty="0" err="1"/>
              <a:t>Acestea</a:t>
            </a:r>
            <a:r>
              <a:rPr lang="en-US" baseline="0" dirty="0"/>
              <a:t> </a:t>
            </a:r>
            <a:r>
              <a:rPr lang="en-US" baseline="0" dirty="0" err="1"/>
              <a:t>trebuie</a:t>
            </a:r>
            <a:r>
              <a:rPr lang="en-US" baseline="0" dirty="0"/>
              <a:t> </a:t>
            </a:r>
            <a:r>
              <a:rPr lang="en-US" baseline="0" dirty="0" err="1"/>
              <a:t>sa</a:t>
            </a:r>
            <a:r>
              <a:rPr lang="en-US" baseline="0" dirty="0"/>
              <a:t> fie </a:t>
            </a:r>
            <a:r>
              <a:rPr lang="en-US" baseline="0" dirty="0" err="1"/>
              <a:t>structurate</a:t>
            </a:r>
            <a:r>
              <a:rPr lang="en-US" baseline="0" dirty="0"/>
              <a:t> </a:t>
            </a:r>
            <a:r>
              <a:rPr lang="en-US" baseline="0" dirty="0" err="1"/>
              <a:t>pentru</a:t>
            </a:r>
            <a:r>
              <a:rPr lang="en-US" baseline="0" dirty="0"/>
              <a:t> a </a:t>
            </a:r>
            <a:r>
              <a:rPr lang="en-US" baseline="0" dirty="0" err="1"/>
              <a:t>putea</a:t>
            </a:r>
            <a:r>
              <a:rPr lang="en-US" baseline="0" dirty="0"/>
              <a:t> </a:t>
            </a:r>
            <a:r>
              <a:rPr lang="en-US" baseline="0" dirty="0" err="1"/>
              <a:t>fi</a:t>
            </a:r>
            <a:r>
              <a:rPr lang="en-US" baseline="0" dirty="0"/>
              <a:t> </a:t>
            </a:r>
            <a:r>
              <a:rPr lang="en-US" baseline="0" dirty="0" err="1"/>
              <a:t>folosite</a:t>
            </a:r>
            <a:r>
              <a:rPr lang="en-US" baseline="0" dirty="0"/>
              <a:t> </a:t>
            </a:r>
            <a:r>
              <a:rPr lang="en-US" baseline="0" dirty="0" err="1"/>
              <a:t>intr</a:t>
            </a:r>
            <a:r>
              <a:rPr lang="en-US" baseline="0" dirty="0"/>
              <a:t>-un program.</a:t>
            </a:r>
          </a:p>
          <a:p>
            <a:r>
              <a:rPr lang="en-US" baseline="0" dirty="0" err="1"/>
              <a:t>Structurile</a:t>
            </a:r>
            <a:r>
              <a:rPr lang="en-US" baseline="0" dirty="0"/>
              <a:t> de date </a:t>
            </a:r>
            <a:r>
              <a:rPr lang="en-US" baseline="0" dirty="0" err="1"/>
              <a:t>sunt</a:t>
            </a:r>
            <a:r>
              <a:rPr lang="en-US" baseline="0" dirty="0"/>
              <a:t> </a:t>
            </a:r>
            <a:r>
              <a:rPr lang="en-US" baseline="0" dirty="0" err="1"/>
              <a:t>colectii</a:t>
            </a:r>
            <a:r>
              <a:rPr lang="en-US" baseline="0" dirty="0"/>
              <a:t> de date care au o </a:t>
            </a:r>
            <a:r>
              <a:rPr lang="en-US" baseline="0" dirty="0" err="1"/>
              <a:t>anumita</a:t>
            </a:r>
            <a:r>
              <a:rPr lang="en-US" baseline="0" dirty="0"/>
              <a:t> </a:t>
            </a:r>
            <a:r>
              <a:rPr lang="en-US" baseline="0" dirty="0" err="1"/>
              <a:t>structura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Modul</a:t>
            </a:r>
            <a:r>
              <a:rPr lang="en-US" baseline="0" dirty="0"/>
              <a:t> de </a:t>
            </a:r>
            <a:r>
              <a:rPr lang="en-US" baseline="0" dirty="0" err="1"/>
              <a:t>organizare</a:t>
            </a:r>
            <a:r>
              <a:rPr lang="en-US" baseline="0" dirty="0"/>
              <a:t> a </a:t>
            </a:r>
            <a:r>
              <a:rPr lang="en-US" baseline="0" dirty="0" err="1"/>
              <a:t>datelor</a:t>
            </a:r>
            <a:r>
              <a:rPr lang="en-US" baseline="0" dirty="0"/>
              <a:t> </a:t>
            </a:r>
            <a:r>
              <a:rPr lang="en-US" baseline="0" dirty="0" err="1"/>
              <a:t>descrie</a:t>
            </a:r>
            <a:r>
              <a:rPr lang="en-US" baseline="0" dirty="0"/>
              <a:t> </a:t>
            </a:r>
            <a:r>
              <a:rPr lang="en-US" baseline="0" dirty="0" err="1"/>
              <a:t>tipul</a:t>
            </a:r>
            <a:r>
              <a:rPr lang="en-US" baseline="0" dirty="0"/>
              <a:t> </a:t>
            </a:r>
            <a:r>
              <a:rPr lang="en-US" baseline="0" dirty="0" err="1"/>
              <a:t>datelor</a:t>
            </a:r>
            <a:r>
              <a:rPr lang="en-US" baseline="0" dirty="0"/>
              <a:t>, a </a:t>
            </a:r>
            <a:r>
              <a:rPr lang="en-US" baseline="0" dirty="0" err="1"/>
              <a:t>structurii</a:t>
            </a:r>
            <a:r>
              <a:rPr lang="en-US" baseline="0" dirty="0"/>
              <a:t> de date. </a:t>
            </a:r>
            <a:r>
              <a:rPr lang="en-US" dirty="0" err="1"/>
              <a:t>Algoritmii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structurile</a:t>
            </a:r>
            <a:r>
              <a:rPr lang="en-US" baseline="0" dirty="0"/>
              <a:t> de date </a:t>
            </a:r>
            <a:r>
              <a:rPr lang="en-US" baseline="0" dirty="0" err="1"/>
              <a:t>merg</a:t>
            </a:r>
            <a:r>
              <a:rPr lang="en-US" baseline="0" dirty="0"/>
              <a:t> </a:t>
            </a:r>
            <a:r>
              <a:rPr lang="en-US" baseline="0" dirty="0" err="1"/>
              <a:t>mana</a:t>
            </a:r>
            <a:r>
              <a:rPr lang="en-US" baseline="0" dirty="0"/>
              <a:t> in </a:t>
            </a:r>
            <a:r>
              <a:rPr lang="en-US" baseline="0" dirty="0" err="1"/>
              <a:t>mana</a:t>
            </a:r>
            <a:r>
              <a:rPr lang="en-US" baseline="0" dirty="0"/>
              <a:t> </a:t>
            </a:r>
            <a:r>
              <a:rPr lang="en-US" baseline="0" dirty="0" err="1"/>
              <a:t>cand</a:t>
            </a:r>
            <a:r>
              <a:rPr lang="en-US" baseline="0" dirty="0"/>
              <a:t> </a:t>
            </a:r>
            <a:r>
              <a:rPr lang="en-US" baseline="0" dirty="0" err="1"/>
              <a:t>trebuie</a:t>
            </a:r>
            <a:r>
              <a:rPr lang="en-US" baseline="0" dirty="0"/>
              <a:t> </a:t>
            </a:r>
            <a:r>
              <a:rPr lang="en-US" baseline="0" dirty="0" err="1"/>
              <a:t>rezolvata</a:t>
            </a:r>
            <a:r>
              <a:rPr lang="en-US" baseline="0" dirty="0"/>
              <a:t> o </a:t>
            </a:r>
            <a:r>
              <a:rPr lang="en-US" baseline="0" dirty="0" err="1"/>
              <a:t>problema</a:t>
            </a:r>
            <a:r>
              <a:rPr lang="en-US" baseline="0" dirty="0"/>
              <a:t>. Un </a:t>
            </a:r>
            <a:r>
              <a:rPr lang="en-US" baseline="0" dirty="0" err="1"/>
              <a:t>algoritm</a:t>
            </a:r>
            <a:r>
              <a:rPr lang="en-US" baseline="0" dirty="0"/>
              <a:t> </a:t>
            </a:r>
            <a:r>
              <a:rPr lang="en-US" baseline="0" dirty="0" err="1"/>
              <a:t>poate</a:t>
            </a:r>
            <a:r>
              <a:rPr lang="en-US" baseline="0" dirty="0"/>
              <a:t> </a:t>
            </a:r>
            <a:r>
              <a:rPr lang="en-US" baseline="0" dirty="0" err="1"/>
              <a:t>fi</a:t>
            </a:r>
            <a:r>
              <a:rPr lang="en-US" baseline="0" dirty="0"/>
              <a:t> </a:t>
            </a:r>
            <a:r>
              <a:rPr lang="en-US" baseline="0" dirty="0" err="1"/>
              <a:t>eficient</a:t>
            </a:r>
            <a:r>
              <a:rPr lang="en-US" baseline="0" dirty="0"/>
              <a:t> </a:t>
            </a:r>
            <a:r>
              <a:rPr lang="en-US" baseline="0" dirty="0" err="1"/>
              <a:t>daca</a:t>
            </a:r>
            <a:r>
              <a:rPr lang="en-US" baseline="0" dirty="0"/>
              <a:t> </a:t>
            </a:r>
            <a:r>
              <a:rPr lang="en-US" baseline="0" dirty="0" err="1"/>
              <a:t>foloseste</a:t>
            </a:r>
            <a:r>
              <a:rPr lang="en-US" baseline="0" dirty="0"/>
              <a:t> o </a:t>
            </a:r>
            <a:r>
              <a:rPr lang="en-US" baseline="0" dirty="0" err="1"/>
              <a:t>anumita</a:t>
            </a:r>
            <a:r>
              <a:rPr lang="en-US" baseline="0" dirty="0"/>
              <a:t> </a:t>
            </a:r>
            <a:r>
              <a:rPr lang="en-US" baseline="0" dirty="0" err="1"/>
              <a:t>structura</a:t>
            </a:r>
            <a:r>
              <a:rPr lang="en-US" baseline="0" dirty="0"/>
              <a:t> de date. De </a:t>
            </a:r>
            <a:r>
              <a:rPr lang="en-US" baseline="0" dirty="0" err="1"/>
              <a:t>exemplu</a:t>
            </a:r>
            <a:r>
              <a:rPr lang="en-US" baseline="0" dirty="0"/>
              <a:t>, </a:t>
            </a:r>
            <a:r>
              <a:rPr lang="en-US" baseline="0" dirty="0" err="1"/>
              <a:t>cele</a:t>
            </a:r>
            <a:r>
              <a:rPr lang="en-US" baseline="0" dirty="0"/>
              <a:t> </a:t>
            </a:r>
            <a:r>
              <a:rPr lang="en-US" baseline="0" dirty="0" err="1"/>
              <a:t>mai</a:t>
            </a:r>
            <a:r>
              <a:rPr lang="en-US" baseline="0" dirty="0"/>
              <a:t> </a:t>
            </a:r>
            <a:r>
              <a:rPr lang="en-US" baseline="0" dirty="0" err="1"/>
              <a:t>multe</a:t>
            </a:r>
            <a:r>
              <a:rPr lang="en-US" baseline="0" dirty="0"/>
              <a:t> </a:t>
            </a:r>
            <a:r>
              <a:rPr lang="en-US" baseline="0" dirty="0" err="1"/>
              <a:t>limbaje</a:t>
            </a:r>
            <a:r>
              <a:rPr lang="en-US" baseline="0" dirty="0"/>
              <a:t> de </a:t>
            </a:r>
            <a:r>
              <a:rPr lang="en-US" baseline="0" dirty="0" err="1"/>
              <a:t>programare</a:t>
            </a:r>
            <a:r>
              <a:rPr lang="en-US" baseline="0" dirty="0"/>
              <a:t> permit </a:t>
            </a:r>
            <a:r>
              <a:rPr lang="en-US" baseline="0" dirty="0" err="1"/>
              <a:t>recursivitatea</a:t>
            </a:r>
            <a:r>
              <a:rPr lang="en-US" baseline="0" dirty="0"/>
              <a:t>, </a:t>
            </a:r>
            <a:r>
              <a:rPr lang="en-US" baseline="0" dirty="0" err="1"/>
              <a:t>adica</a:t>
            </a:r>
            <a:r>
              <a:rPr lang="en-US" baseline="0" dirty="0"/>
              <a:t> </a:t>
            </a:r>
            <a:r>
              <a:rPr lang="en-US" baseline="0" dirty="0" err="1"/>
              <a:t>folosirea</a:t>
            </a:r>
            <a:r>
              <a:rPr lang="en-US" baseline="0" dirty="0"/>
              <a:t> </a:t>
            </a:r>
            <a:r>
              <a:rPr lang="en-US" baseline="0" dirty="0" err="1"/>
              <a:t>functiilor</a:t>
            </a:r>
            <a:r>
              <a:rPr lang="en-US" baseline="0" dirty="0"/>
              <a:t> recursive. </a:t>
            </a:r>
            <a:r>
              <a:rPr lang="en-US" baseline="0" dirty="0" err="1"/>
              <a:t>Acest</a:t>
            </a:r>
            <a:r>
              <a:rPr lang="en-US" baseline="0" dirty="0"/>
              <a:t> </a:t>
            </a:r>
            <a:r>
              <a:rPr lang="en-US" baseline="0" dirty="0" err="1"/>
              <a:t>lucru</a:t>
            </a:r>
            <a:r>
              <a:rPr lang="en-US" baseline="0" dirty="0"/>
              <a:t> nu </a:t>
            </a:r>
            <a:r>
              <a:rPr lang="en-US" baseline="0" dirty="0" err="1"/>
              <a:t>ar</a:t>
            </a:r>
            <a:r>
              <a:rPr lang="en-US" baseline="0" dirty="0"/>
              <a:t> </a:t>
            </a:r>
            <a:r>
              <a:rPr lang="en-US" baseline="0" dirty="0" err="1"/>
              <a:t>fi</a:t>
            </a:r>
            <a:r>
              <a:rPr lang="en-US" baseline="0" dirty="0"/>
              <a:t> </a:t>
            </a:r>
            <a:r>
              <a:rPr lang="en-US" baseline="0" dirty="0" err="1"/>
              <a:t>fost</a:t>
            </a:r>
            <a:r>
              <a:rPr lang="en-US" baseline="0" dirty="0"/>
              <a:t> </a:t>
            </a:r>
            <a:r>
              <a:rPr lang="en-US" baseline="0" dirty="0" err="1"/>
              <a:t>posibil</a:t>
            </a:r>
            <a:r>
              <a:rPr lang="en-US" baseline="0" dirty="0"/>
              <a:t> </a:t>
            </a:r>
            <a:r>
              <a:rPr lang="en-US" baseline="0" dirty="0" err="1"/>
              <a:t>daca</a:t>
            </a:r>
            <a:r>
              <a:rPr lang="en-US" baseline="0" dirty="0"/>
              <a:t> nu se </a:t>
            </a:r>
            <a:r>
              <a:rPr lang="en-US" baseline="0" dirty="0" err="1"/>
              <a:t>foloseau</a:t>
            </a:r>
            <a:r>
              <a:rPr lang="en-US" baseline="0" dirty="0"/>
              <a:t> </a:t>
            </a:r>
            <a:r>
              <a:rPr lang="en-US" baseline="0" dirty="0" err="1"/>
              <a:t>stivele</a:t>
            </a:r>
            <a:r>
              <a:rPr lang="en-US" baseline="0" dirty="0"/>
              <a:t> (</a:t>
            </a:r>
            <a:r>
              <a:rPr lang="en-US" baseline="0" dirty="0" err="1"/>
              <a:t>struct</a:t>
            </a:r>
            <a:r>
              <a:rPr lang="en-US" baseline="0" dirty="0"/>
              <a:t> de date </a:t>
            </a:r>
            <a:r>
              <a:rPr lang="en-US" baseline="0" dirty="0" err="1"/>
              <a:t>liniare</a:t>
            </a:r>
            <a:r>
              <a:rPr lang="en-US" baseline="0" dirty="0"/>
              <a:t> cu </a:t>
            </a:r>
            <a:r>
              <a:rPr lang="en-US" baseline="0" dirty="0" err="1"/>
              <a:t>anumite</a:t>
            </a:r>
            <a:r>
              <a:rPr lang="en-US" baseline="0" dirty="0"/>
              <a:t> </a:t>
            </a:r>
            <a:r>
              <a:rPr lang="en-US" baseline="0" dirty="0" err="1"/>
              <a:t>caracteristici</a:t>
            </a:r>
            <a:r>
              <a:rPr lang="en-US" baseline="0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trebuie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pentru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putea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folosite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-un program.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Structurile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date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colectii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date care au o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anumita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tipul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structurii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date. 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Algoritmii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structurile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date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trebuie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rezolvata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eficient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daca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foloseste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anumita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date.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ex,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cautarea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unui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element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ordonata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crescator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usoara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neordonata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cautarea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unui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cuvant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-un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usoara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colectie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cuvinte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neordonata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nestructurata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cautarea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unui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obiect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 camera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ordonata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 camera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dezordonata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limbaje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permit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recursivitatea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adica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folosirea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functiilor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recursive.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lucru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posibil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daca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 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foloseau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stivele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date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liniare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anumite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caracteristici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Atentie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valorile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 care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elementele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ordonate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elementele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 in care sunt efectuate operatiile asupra listelor depinde de modul in care sunt reprezentate acestea. </a:t>
            </a:r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Exista 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doua feluri de reprezentari: secventiala si inlantuita.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4881C0-A209-46F4-8992-9849B0B4EE89}" type="datetimeFigureOut">
              <a:rPr lang="en-US" smtClean="0"/>
              <a:pPr>
                <a:defRPr/>
              </a:pPr>
              <a:t>10/3/2022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B60F5A-5D33-4EAE-B827-A21D71B18F0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1EFFD0-D977-44C4-9A4C-BEFC411D6F35}" type="datetimeFigureOut">
              <a:rPr lang="en-US" smtClean="0"/>
              <a:pPr>
                <a:defRPr/>
              </a:pPr>
              <a:t>10/3/2022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BD110-B777-40F2-810D-DBF3904B53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AEEEF1-3F2C-48B9-B3B5-F8250F2612AF}" type="datetimeFigureOut">
              <a:rPr lang="en-US" smtClean="0"/>
              <a:pPr>
                <a:defRPr/>
              </a:pPr>
              <a:t>10/3/2022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70F09B-42D0-425B-A57D-A216B1AD457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DF2072-B5C4-4DDC-88B7-8E2244168701}" type="datetimeFigureOut">
              <a:rPr lang="en-US" smtClean="0"/>
              <a:pPr>
                <a:defRPr/>
              </a:pPr>
              <a:t>10/3/2022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10CB5-7F56-4D0F-8680-46947EF3BE4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7C4896-849F-4896-BFD4-191EF7B0C1BB}" type="datetimeFigureOut">
              <a:rPr lang="en-US" smtClean="0"/>
              <a:pPr>
                <a:defRPr/>
              </a:pPr>
              <a:t>10/3/2022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B9625-F08E-4C63-8D0D-ADA78CEE777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EF7E11-BC86-4202-91E1-B67F74B78D51}" type="datetimeFigureOut">
              <a:rPr lang="en-US" smtClean="0"/>
              <a:pPr>
                <a:defRPr/>
              </a:pPr>
              <a:t>10/3/2022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2A30F-6856-4997-8D8C-ECA91FACC93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1424A2-7613-4F5A-9AA5-D9094E9BDAC2}" type="datetimeFigureOut">
              <a:rPr lang="en-US" smtClean="0"/>
              <a:pPr>
                <a:defRPr/>
              </a:pPr>
              <a:t>10/3/2022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130C0-B8FE-4649-8D67-750FB78D66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EEE31F-3B0D-45DC-9975-8E67A07F852B}" type="datetimeFigureOut">
              <a:rPr lang="en-US" smtClean="0"/>
              <a:pPr>
                <a:defRPr/>
              </a:pPr>
              <a:t>10/3/2022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A51CC-5E79-4FEF-A5F1-84356081428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391C0E-138B-4A99-AB92-1D9ED4D5BE6E}" type="datetimeFigureOut">
              <a:rPr lang="en-US" smtClean="0"/>
              <a:pPr>
                <a:defRPr/>
              </a:pPr>
              <a:t>10/3/2022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201E2-2E31-4566-B402-0E80D3F8709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8D3AB9-41B5-4883-9167-9BF0881C4854}" type="datetimeFigureOut">
              <a:rPr lang="en-US" smtClean="0"/>
              <a:pPr>
                <a:defRPr/>
              </a:pPr>
              <a:t>10/3/2022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DB7BB-D7BE-4D86-A100-D25CF498273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C16865-FE95-445E-A951-C5B3F1DB2B38}" type="datetimeFigureOut">
              <a:rPr lang="en-US" smtClean="0"/>
              <a:pPr>
                <a:defRPr/>
              </a:pPr>
              <a:t>10/3/2022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E2DC2-2C66-405D-BD6A-5C903418B6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AA1ADC-C1B5-4892-9F81-E8C9D4AC7927}" type="datetimeFigureOut">
              <a:rPr lang="en-US" smtClean="0"/>
              <a:pPr>
                <a:defRPr/>
              </a:pPr>
              <a:t>10/3/2022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A854F-94DD-424F-830A-DEF5AD644F7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ALGORITMI SI STRUCTURI DE DATE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GB" dirty="0"/>
              <a:t>Curs 1</a:t>
            </a:r>
          </a:p>
          <a:p>
            <a:pPr marR="0" eaLnBrk="1" hangingPunct="1"/>
            <a:r>
              <a:rPr lang="en-GB" dirty="0"/>
              <a:t> 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6572250" y="6286500"/>
            <a:ext cx="24064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latin typeface="Lucida Sans Unicode" pitchFamily="34" charset="0"/>
              </a:rPr>
              <a:t>An </a:t>
            </a:r>
            <a:r>
              <a:rPr lang="en-GB" dirty="0" err="1">
                <a:latin typeface="Lucida Sans Unicode" pitchFamily="34" charset="0"/>
              </a:rPr>
              <a:t>univ</a:t>
            </a:r>
            <a:r>
              <a:rPr lang="en-GB" dirty="0">
                <a:latin typeface="Lucida Sans Unicode" pitchFamily="34" charset="0"/>
              </a:rPr>
              <a:t> 20</a:t>
            </a:r>
            <a:r>
              <a:rPr lang="en-US" dirty="0">
                <a:latin typeface="Lucida Sans Unicode" pitchFamily="34" charset="0"/>
              </a:rPr>
              <a:t>22</a:t>
            </a:r>
            <a:r>
              <a:rPr lang="en-GB" dirty="0">
                <a:latin typeface="Lucida Sans Unicode" pitchFamily="34" charset="0"/>
              </a:rPr>
              <a:t>-2023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 dirty="0"/>
              <a:t>Operatiile cu liste</a:t>
            </a:r>
            <a:r>
              <a:rPr lang="en-US" b="1" dirty="0"/>
              <a:t> </a:t>
            </a:r>
            <a:r>
              <a:rPr lang="en-US" b="1" dirty="0" err="1"/>
              <a:t>alocate</a:t>
            </a:r>
            <a:r>
              <a:rPr lang="en-US" b="1" dirty="0"/>
              <a:t> </a:t>
            </a:r>
            <a:r>
              <a:rPr lang="en-US" b="1" dirty="0" err="1"/>
              <a:t>secvential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accesarea/ modificarea unui elemen</a:t>
            </a:r>
            <a:r>
              <a:rPr lang="en-US" b="1" dirty="0"/>
              <a:t>t </a:t>
            </a:r>
          </a:p>
          <a:p>
            <a:pPr lvl="1"/>
            <a:r>
              <a:rPr lang="ro-RO" dirty="0"/>
              <a:t>se face prin intermediul indicelui elementului</a:t>
            </a:r>
            <a:endParaRPr lang="en-US" dirty="0"/>
          </a:p>
          <a:p>
            <a:pPr lvl="0"/>
            <a:r>
              <a:rPr lang="ro-RO" b="1" dirty="0"/>
              <a:t>inserarea unui element</a:t>
            </a:r>
            <a:r>
              <a:rPr lang="ro-RO" dirty="0"/>
              <a:t> </a:t>
            </a:r>
            <a:endParaRPr lang="en-US" dirty="0"/>
          </a:p>
          <a:p>
            <a:pPr lvl="1"/>
            <a:r>
              <a:rPr lang="ro-RO" dirty="0"/>
              <a:t>se poate face intr-o pozitie data, dupa sau inaintea unui element dat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en-US" dirty="0"/>
              <a:t> </a:t>
            </a:r>
            <a:r>
              <a:rPr lang="ro-RO" dirty="0"/>
              <a:t>inserarea unui element numit </a:t>
            </a:r>
            <a:r>
              <a:rPr lang="ro-RO" i="1" dirty="0"/>
              <a:t>elem_nou</a:t>
            </a:r>
            <a:r>
              <a:rPr lang="ro-RO" dirty="0"/>
              <a:t> intr-o pozitie data </a:t>
            </a:r>
            <a:r>
              <a:rPr lang="ro-RO" i="1" dirty="0"/>
              <a:t>k</a:t>
            </a:r>
            <a:r>
              <a:rPr lang="ro-RO" dirty="0"/>
              <a:t> </a:t>
            </a:r>
            <a:r>
              <a:rPr lang="en-US" dirty="0"/>
              <a:t> </a:t>
            </a:r>
          </a:p>
          <a:p>
            <a:pPr lvl="0"/>
            <a:r>
              <a:rPr lang="en-US" b="1" dirty="0" err="1"/>
              <a:t>stergerea</a:t>
            </a:r>
            <a:r>
              <a:rPr lang="en-US" b="1" dirty="0"/>
              <a:t> </a:t>
            </a:r>
            <a:r>
              <a:rPr lang="en-US" b="1" dirty="0" err="1"/>
              <a:t>unui</a:t>
            </a:r>
            <a:r>
              <a:rPr lang="en-US" b="1" dirty="0"/>
              <a:t> element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elementului</a:t>
            </a:r>
            <a:r>
              <a:rPr lang="en-US" dirty="0"/>
              <a:t> din </a:t>
            </a:r>
            <a:r>
              <a:rPr lang="en-US" dirty="0" err="1"/>
              <a:t>pozitia</a:t>
            </a:r>
            <a:r>
              <a:rPr lang="en-US" dirty="0"/>
              <a:t> data </a:t>
            </a:r>
            <a:r>
              <a:rPr lang="en-US" i="1" dirty="0"/>
              <a:t>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1CA8-49F2-41B4-9978-8E603216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</a:t>
            </a:r>
            <a:r>
              <a:rPr lang="ro-RO" b="1" dirty="0" err="1"/>
              <a:t>ccesarea</a:t>
            </a:r>
            <a:r>
              <a:rPr lang="ro-RO" b="1" dirty="0"/>
              <a:t>/ modificarea unui </a:t>
            </a:r>
            <a:r>
              <a:rPr lang="ro-RO" b="1" dirty="0" err="1"/>
              <a:t>elemen</a:t>
            </a:r>
            <a:r>
              <a:rPr lang="en-US" b="1" dirty="0"/>
              <a:t>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7097A-C48B-4ED3-A0B0-DFDD6329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Accesarea</a:t>
            </a:r>
            <a:r>
              <a:rPr lang="en-US" dirty="0"/>
              <a:t> </a:t>
            </a:r>
            <a:r>
              <a:rPr lang="en-US" dirty="0" err="1"/>
              <a:t>elementului</a:t>
            </a:r>
            <a:r>
              <a:rPr lang="en-US" dirty="0"/>
              <a:t> al k-lea. </a:t>
            </a:r>
            <a:r>
              <a:rPr lang="ro-RO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o-RO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ro-RO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 </a:t>
            </a:r>
            <a:r>
              <a:rPr lang="ro-RO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ro-RO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n.</a:t>
            </a:r>
            <a:r>
              <a:rPr lang="ro-RO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x[k], </a:t>
            </a:r>
            <a:r>
              <a:rPr lang="ro-RO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 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o-RO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ro-RO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 </a:t>
            </a:r>
            <a:r>
              <a:rPr lang="ro-RO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ro-RO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n.</a:t>
            </a:r>
            <a:r>
              <a:rPr lang="ro-RO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elementului</a:t>
            </a:r>
            <a:r>
              <a:rPr lang="en-US" dirty="0"/>
              <a:t> al k-lea. 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o-RO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ro-RO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 </a:t>
            </a:r>
            <a:r>
              <a:rPr lang="ro-RO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ro-RO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n.</a:t>
            </a:r>
            <a:r>
              <a:rPr lang="ro-RO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x[k]=</a:t>
            </a:r>
            <a:r>
              <a:rPr lang="en-US" dirty="0" err="1"/>
              <a:t>elem_nou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4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ro-RO" b="1" dirty="0"/>
              <a:t>nserarea unui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229600" cy="4525963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inserarea unui element numit </a:t>
            </a:r>
            <a:r>
              <a:rPr lang="en-US" i="1" dirty="0" err="1">
                <a:solidFill>
                  <a:srgbClr val="FF0000"/>
                </a:solidFill>
              </a:rPr>
              <a:t>elem_nou</a:t>
            </a:r>
            <a:r>
              <a:rPr lang="ro-RO" dirty="0">
                <a:solidFill>
                  <a:srgbClr val="FF0000"/>
                </a:solidFill>
              </a:rPr>
              <a:t> intr-o pozitie data </a:t>
            </a:r>
            <a:r>
              <a:rPr lang="ro-RO" i="1" dirty="0">
                <a:solidFill>
                  <a:srgbClr val="FF0000"/>
                </a:solidFill>
              </a:rPr>
              <a:t>k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Presupunem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o-RO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ro-RO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 </a:t>
            </a:r>
            <a:r>
              <a:rPr lang="ro-RO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ro-RO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</a:t>
            </a:r>
            <a:r>
              <a:rPr lang="en-GB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+1</a:t>
            </a:r>
            <a:r>
              <a:rPr lang="ro-RO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Daca n = N atunci se produce OVERFLOW </a:t>
            </a:r>
            <a:r>
              <a:rPr lang="ro-RO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adica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spatiul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alocat listei este ocupat in totalitate si ca nici o alta inserare nu este posibila.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caz contrar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muta elementele </a:t>
            </a:r>
            <a:r>
              <a:rPr lang="ro-RO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sirului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x[k], ..., x[n], cate un bloc de memorie spre dreapta, </a:t>
            </a:r>
            <a:r>
              <a:rPr lang="ro-RO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incepand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 ultimul.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introduce elementul nou in </a:t>
            </a:r>
            <a:r>
              <a:rPr lang="ro-RO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pozitia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</a:t>
            </a:r>
            <a:r>
              <a:rPr lang="ro-RO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actualizeaza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numarul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elemente al </a:t>
            </a:r>
            <a:r>
              <a:rPr lang="ro-RO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sirului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0FCF-D33B-4205-8BB4-1EE36D98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o-RO" sz="3700" dirty="0">
                <a:solidFill>
                  <a:srgbClr val="FF0000"/>
                </a:solidFill>
              </a:rPr>
              <a:t>inserarea unui element numit </a:t>
            </a:r>
            <a:r>
              <a:rPr lang="en-US" sz="3700" i="1" dirty="0" err="1">
                <a:solidFill>
                  <a:srgbClr val="FF0000"/>
                </a:solidFill>
              </a:rPr>
              <a:t>elem_nou</a:t>
            </a:r>
            <a:r>
              <a:rPr lang="ro-RO" sz="3700" dirty="0">
                <a:solidFill>
                  <a:srgbClr val="FF0000"/>
                </a:solidFill>
              </a:rPr>
              <a:t> </a:t>
            </a:r>
            <a:r>
              <a:rPr lang="ro-RO" sz="3700" dirty="0" err="1">
                <a:solidFill>
                  <a:srgbClr val="FF0000"/>
                </a:solidFill>
              </a:rPr>
              <a:t>intr-o</a:t>
            </a:r>
            <a:r>
              <a:rPr lang="ro-RO" sz="3700" dirty="0">
                <a:solidFill>
                  <a:srgbClr val="FF0000"/>
                </a:solidFill>
              </a:rPr>
              <a:t> </a:t>
            </a:r>
            <a:r>
              <a:rPr lang="ro-RO" sz="3700" dirty="0" err="1">
                <a:solidFill>
                  <a:srgbClr val="FF0000"/>
                </a:solidFill>
              </a:rPr>
              <a:t>pozitie</a:t>
            </a:r>
            <a:r>
              <a:rPr lang="ro-RO" sz="3700" dirty="0">
                <a:solidFill>
                  <a:srgbClr val="FF0000"/>
                </a:solidFill>
              </a:rPr>
              <a:t> data </a:t>
            </a:r>
            <a:r>
              <a:rPr lang="ro-RO" sz="3700" i="1" dirty="0">
                <a:solidFill>
                  <a:srgbClr val="FF0000"/>
                </a:solidFill>
              </a:rPr>
              <a:t>k</a:t>
            </a:r>
            <a:endParaRPr lang="en-US" sz="37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0DDD3-381E-442D-A825-0AD640ABA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6963"/>
            <a:ext cx="8229600" cy="36724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734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Stergerea</a:t>
            </a:r>
            <a:r>
              <a:rPr lang="en-US" b="1" dirty="0"/>
              <a:t> </a:t>
            </a:r>
            <a:r>
              <a:rPr lang="ro-RO" b="1" dirty="0"/>
              <a:t>unui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stergerea</a:t>
            </a:r>
            <a:r>
              <a:rPr lang="ro-RO" dirty="0">
                <a:solidFill>
                  <a:srgbClr val="FF0000"/>
                </a:solidFill>
              </a:rPr>
              <a:t> element</a:t>
            </a:r>
            <a:r>
              <a:rPr lang="en-US" dirty="0" err="1">
                <a:solidFill>
                  <a:srgbClr val="FF0000"/>
                </a:solidFill>
              </a:rPr>
              <a:t>ului</a:t>
            </a:r>
            <a:r>
              <a:rPr lang="en-US" dirty="0">
                <a:solidFill>
                  <a:srgbClr val="FF0000"/>
                </a:solidFill>
              </a:rPr>
              <a:t> din </a:t>
            </a:r>
            <a:r>
              <a:rPr lang="ro-RO" dirty="0">
                <a:solidFill>
                  <a:srgbClr val="FF0000"/>
                </a:solidFill>
              </a:rPr>
              <a:t>poziti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ro-RO" dirty="0">
                <a:solidFill>
                  <a:srgbClr val="FF0000"/>
                </a:solidFill>
              </a:rPr>
              <a:t> data </a:t>
            </a:r>
            <a:r>
              <a:rPr lang="ro-RO" i="1" dirty="0">
                <a:solidFill>
                  <a:srgbClr val="FF0000"/>
                </a:solidFill>
              </a:rPr>
              <a:t>k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Daca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 = 0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atunci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produce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UNDERFLOW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adica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lista 	este vida si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eliminarea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unui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element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din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lista nu este 	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posibila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Presupunem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fr-FR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 </a:t>
            </a:r>
            <a:r>
              <a:rPr lang="en-GB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fr-FR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n. 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salveaza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informatia</a:t>
            </a: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continuta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elementul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indice k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cazul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care se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doreste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prelucrarea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muta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elementele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sirului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x[k+1], ..., x[n],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 bloc de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memorie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spre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stanga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incepand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x[k+1]. </a:t>
            </a:r>
          </a:p>
          <a:p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actualizeaza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numarul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elemente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sirului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2B37-5C1D-431A-AEDC-B5AFD678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 err="1">
                <a:solidFill>
                  <a:srgbClr val="FF0000"/>
                </a:solidFill>
              </a:rPr>
              <a:t>stergerea</a:t>
            </a:r>
            <a:r>
              <a:rPr lang="ro-RO" sz="3700" dirty="0">
                <a:solidFill>
                  <a:srgbClr val="FF0000"/>
                </a:solidFill>
              </a:rPr>
              <a:t> element</a:t>
            </a:r>
            <a:r>
              <a:rPr lang="en-US" sz="3700" dirty="0" err="1">
                <a:solidFill>
                  <a:srgbClr val="FF0000"/>
                </a:solidFill>
              </a:rPr>
              <a:t>ului</a:t>
            </a:r>
            <a:r>
              <a:rPr lang="en-US" sz="3700" dirty="0">
                <a:solidFill>
                  <a:srgbClr val="FF0000"/>
                </a:solidFill>
              </a:rPr>
              <a:t> din </a:t>
            </a:r>
            <a:r>
              <a:rPr lang="ro-RO" sz="3700" dirty="0" err="1">
                <a:solidFill>
                  <a:srgbClr val="FF0000"/>
                </a:solidFill>
              </a:rPr>
              <a:t>poziti</a:t>
            </a:r>
            <a:r>
              <a:rPr lang="en-US" sz="3700" dirty="0">
                <a:solidFill>
                  <a:srgbClr val="FF0000"/>
                </a:solidFill>
              </a:rPr>
              <a:t>a</a:t>
            </a:r>
            <a:r>
              <a:rPr lang="ro-RO" sz="3700" dirty="0">
                <a:solidFill>
                  <a:srgbClr val="FF0000"/>
                </a:solidFill>
              </a:rPr>
              <a:t> data </a:t>
            </a:r>
            <a:r>
              <a:rPr lang="ro-RO" sz="3700" i="1" dirty="0">
                <a:solidFill>
                  <a:srgbClr val="FF0000"/>
                </a:solidFill>
              </a:rPr>
              <a:t>k</a:t>
            </a:r>
            <a:br>
              <a:rPr lang="en-US" sz="3700" i="1" dirty="0"/>
            </a:br>
            <a:endParaRPr lang="en-US" sz="3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E6E9F-1F3B-4B3A-AF6C-8ABD5B74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68" y="1600200"/>
            <a:ext cx="8088063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702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05200" y="1600200"/>
            <a:ext cx="3352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Problema</a:t>
            </a:r>
            <a:r>
              <a:rPr lang="en-US" sz="2400" dirty="0"/>
              <a:t> de </a:t>
            </a:r>
            <a:r>
              <a:rPr lang="en-US" sz="2400" dirty="0" err="1"/>
              <a:t>rezolvat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62200" y="1981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162800" y="1524000"/>
            <a:ext cx="18288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Concluzii</a:t>
            </a:r>
            <a:r>
              <a:rPr lang="en-US" dirty="0"/>
              <a:t>/ Date de </a:t>
            </a:r>
            <a:r>
              <a:rPr lang="en-US" dirty="0" err="1"/>
              <a:t>iesire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72200" y="1981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xplosion 2 8"/>
          <p:cNvSpPr/>
          <p:nvPr/>
        </p:nvSpPr>
        <p:spPr>
          <a:xfrm>
            <a:off x="381000" y="1143000"/>
            <a:ext cx="2590800" cy="2438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 de </a:t>
            </a:r>
            <a:r>
              <a:rPr lang="en-US" dirty="0" err="1"/>
              <a:t>intrare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 rot="5400000">
            <a:off x="4686300" y="3009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962400" y="3505200"/>
            <a:ext cx="2514600" cy="2133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Algoritm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19800" y="4572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3733800"/>
            <a:ext cx="1828800" cy="1600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Concluzii</a:t>
            </a:r>
            <a:r>
              <a:rPr lang="en-US" dirty="0">
                <a:solidFill>
                  <a:schemeClr val="tx1"/>
                </a:solidFill>
              </a:rPr>
              <a:t>/ Date de </a:t>
            </a:r>
            <a:r>
              <a:rPr lang="en-US" dirty="0" err="1">
                <a:solidFill>
                  <a:schemeClr val="tx1"/>
                </a:solidFill>
              </a:rPr>
              <a:t>iesire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95600" y="4572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Multidocument 16"/>
          <p:cNvSpPr/>
          <p:nvPr/>
        </p:nvSpPr>
        <p:spPr>
          <a:xfrm>
            <a:off x="838200" y="3886200"/>
            <a:ext cx="2286000" cy="2057400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Structuri</a:t>
            </a:r>
            <a:r>
              <a:rPr lang="en-US" dirty="0">
                <a:solidFill>
                  <a:schemeClr val="tx1"/>
                </a:solidFill>
              </a:rPr>
              <a:t> de date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Structuri</a:t>
            </a:r>
            <a:r>
              <a:rPr lang="en-US" dirty="0"/>
              <a:t> de date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9416"/>
            <a:ext cx="8219256" cy="484632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GB" dirty="0"/>
          </a:p>
          <a:p>
            <a:pPr marL="365760" indent="-256032">
              <a:buFont typeface="Wingdings 3"/>
              <a:buChar char=""/>
              <a:defRPr/>
            </a:pPr>
            <a:r>
              <a:rPr lang="en-US" sz="3600" dirty="0"/>
              <a:t> </a:t>
            </a:r>
            <a:r>
              <a:rPr lang="en-US" sz="3600" u="sng" dirty="0" err="1"/>
              <a:t>Structurile</a:t>
            </a:r>
            <a:r>
              <a:rPr lang="en-US" sz="3600" u="sng" dirty="0"/>
              <a:t> de date </a:t>
            </a:r>
            <a:r>
              <a:rPr lang="en-US" sz="3600" dirty="0" err="1"/>
              <a:t>sunt</a:t>
            </a:r>
            <a:r>
              <a:rPr lang="en-US" sz="3600" dirty="0"/>
              <a:t> </a:t>
            </a:r>
            <a:r>
              <a:rPr lang="en-US" sz="3600" dirty="0" err="1"/>
              <a:t>colectii</a:t>
            </a:r>
            <a:r>
              <a:rPr lang="en-US" sz="3600" dirty="0"/>
              <a:t> de date cu un </a:t>
            </a:r>
            <a:r>
              <a:rPr lang="en-US" sz="3600" dirty="0" err="1"/>
              <a:t>anumit</a:t>
            </a:r>
            <a:r>
              <a:rPr lang="en-US" sz="3600" dirty="0"/>
              <a:t> mod de </a:t>
            </a:r>
            <a:r>
              <a:rPr lang="en-US" sz="3600" dirty="0" err="1"/>
              <a:t>organizare</a:t>
            </a:r>
            <a:r>
              <a:rPr lang="en-US" sz="3600" dirty="0"/>
              <a:t> in </a:t>
            </a:r>
            <a:r>
              <a:rPr lang="en-US" sz="3600" dirty="0" err="1"/>
              <a:t>asa</a:t>
            </a:r>
            <a:r>
              <a:rPr lang="en-US" sz="3600" dirty="0"/>
              <a:t> </a:t>
            </a:r>
            <a:r>
              <a:rPr lang="en-US" sz="3600" dirty="0" err="1"/>
              <a:t>fel</a:t>
            </a:r>
            <a:r>
              <a:rPr lang="en-US" sz="3600" dirty="0"/>
              <a:t> </a:t>
            </a:r>
            <a:r>
              <a:rPr lang="en-US" sz="3600" dirty="0" err="1"/>
              <a:t>incat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fie </a:t>
            </a:r>
            <a:r>
              <a:rPr lang="en-US" sz="3600" dirty="0" err="1"/>
              <a:t>eficiente</a:t>
            </a:r>
            <a:r>
              <a:rPr lang="en-US" sz="3600" dirty="0"/>
              <a:t> </a:t>
            </a:r>
            <a:r>
              <a:rPr lang="en-US" sz="3600" dirty="0" err="1"/>
              <a:t>pentru</a:t>
            </a:r>
            <a:r>
              <a:rPr lang="en-US" sz="3600" dirty="0"/>
              <a:t> </a:t>
            </a:r>
            <a:r>
              <a:rPr lang="en-US" sz="3600" dirty="0" err="1"/>
              <a:t>rezolvarea</a:t>
            </a:r>
            <a:r>
              <a:rPr lang="en-US" sz="3600" dirty="0"/>
              <a:t> </a:t>
            </a:r>
            <a:r>
              <a:rPr lang="en-US" sz="3600" dirty="0" err="1"/>
              <a:t>anumitor</a:t>
            </a:r>
            <a:r>
              <a:rPr lang="en-US" sz="3600" dirty="0"/>
              <a:t> </a:t>
            </a:r>
            <a:r>
              <a:rPr lang="en-US" sz="3600" dirty="0" err="1"/>
              <a:t>probleme</a:t>
            </a:r>
            <a:r>
              <a:rPr lang="en-US" sz="3600" dirty="0"/>
              <a:t>. </a:t>
            </a:r>
          </a:p>
          <a:p>
            <a:pPr marL="365760" indent="-256032" eaLnBrk="1" fontAlgn="auto" hangingPunct="1">
              <a:spcAft>
                <a:spcPts val="0"/>
              </a:spcAft>
              <a:buNone/>
              <a:defRPr/>
            </a:pPr>
            <a:endParaRPr lang="en-US" sz="3600" dirty="0"/>
          </a:p>
          <a:p>
            <a:pPr marL="365760" indent="-256032">
              <a:buFont typeface="Wingdings 3"/>
              <a:buChar char=""/>
              <a:defRPr/>
            </a:pPr>
            <a:r>
              <a:rPr lang="en-US" sz="3600" dirty="0" err="1"/>
              <a:t>Structura</a:t>
            </a:r>
            <a:r>
              <a:rPr lang="en-US" sz="3600" dirty="0"/>
              <a:t> de date = date + mod de                  </a:t>
            </a:r>
          </a:p>
          <a:p>
            <a:pPr marL="365760" indent="-256032">
              <a:buNone/>
              <a:defRPr/>
            </a:pPr>
            <a:r>
              <a:rPr lang="en-US" sz="3600" dirty="0"/>
              <a:t>                                                       </a:t>
            </a:r>
            <a:r>
              <a:rPr lang="en-US" sz="3600" dirty="0" err="1"/>
              <a:t>organizare</a:t>
            </a:r>
            <a:endParaRPr lang="en-US" sz="36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36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GB" sz="36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GB" sz="3600" dirty="0"/>
          </a:p>
          <a:p>
            <a:pPr marL="365760" indent="-256032" eaLnBrk="1" fontAlgn="auto" hangingPunct="1">
              <a:spcAft>
                <a:spcPts val="0"/>
              </a:spcAft>
              <a:buNone/>
              <a:defRPr/>
            </a:pPr>
            <a:endParaRPr lang="en-GB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en-US" sz="3600" dirty="0" err="1"/>
              <a:t>Operatii</a:t>
            </a:r>
            <a:r>
              <a:rPr lang="en-US" sz="3600" dirty="0"/>
              <a:t> de </a:t>
            </a:r>
            <a:r>
              <a:rPr lang="en-US" sz="3600" dirty="0" err="1"/>
              <a:t>baza</a:t>
            </a:r>
            <a:r>
              <a:rPr lang="en-US" sz="3600" dirty="0"/>
              <a:t>:</a:t>
            </a:r>
          </a:p>
          <a:p>
            <a:pPr marL="765810" lvl="1" indent="-256032">
              <a:buFont typeface="Wingdings" pitchFamily="2" charset="2"/>
              <a:buChar char="§"/>
              <a:defRPr/>
            </a:pPr>
            <a:r>
              <a:rPr lang="en-US" sz="3600" dirty="0" err="1"/>
              <a:t>Inserarea</a:t>
            </a:r>
            <a:r>
              <a:rPr lang="en-US" sz="3600" dirty="0"/>
              <a:t> </a:t>
            </a:r>
            <a:r>
              <a:rPr lang="en-US" sz="3600" dirty="0" err="1"/>
              <a:t>unui</a:t>
            </a:r>
            <a:r>
              <a:rPr lang="en-US" sz="3600" dirty="0"/>
              <a:t> </a:t>
            </a:r>
            <a:r>
              <a:rPr lang="en-US" sz="3600" dirty="0" err="1"/>
              <a:t>elem</a:t>
            </a:r>
            <a:endParaRPr lang="en-US" sz="3600" dirty="0"/>
          </a:p>
          <a:p>
            <a:pPr marL="765810" lvl="1" indent="-256032">
              <a:buFont typeface="Wingdings" pitchFamily="2" charset="2"/>
              <a:buChar char="§"/>
              <a:defRPr/>
            </a:pPr>
            <a:r>
              <a:rPr lang="en-US" sz="3600" dirty="0" err="1"/>
              <a:t>Stergerea</a:t>
            </a:r>
            <a:r>
              <a:rPr lang="en-US" sz="3600" dirty="0"/>
              <a:t> </a:t>
            </a:r>
            <a:r>
              <a:rPr lang="en-US" sz="3600" dirty="0" err="1"/>
              <a:t>unui</a:t>
            </a:r>
            <a:r>
              <a:rPr lang="en-US" sz="3600" dirty="0"/>
              <a:t> </a:t>
            </a:r>
            <a:r>
              <a:rPr lang="en-US" sz="3600" dirty="0" err="1"/>
              <a:t>elem</a:t>
            </a:r>
            <a:endParaRPr lang="en-US" sz="3600" dirty="0"/>
          </a:p>
          <a:p>
            <a:pPr marL="765810" lvl="1" indent="-256032">
              <a:buFont typeface="Wingdings" pitchFamily="2" charset="2"/>
              <a:buChar char="§"/>
              <a:defRPr/>
            </a:pPr>
            <a:r>
              <a:rPr lang="en-US" sz="3600" dirty="0" err="1"/>
              <a:t>Accesarea</a:t>
            </a:r>
            <a:r>
              <a:rPr lang="en-US" sz="3600" dirty="0"/>
              <a:t> </a:t>
            </a:r>
            <a:r>
              <a:rPr lang="en-US" sz="3600" dirty="0" err="1"/>
              <a:t>unui</a:t>
            </a:r>
            <a:r>
              <a:rPr lang="en-US" sz="3600" dirty="0"/>
              <a:t> </a:t>
            </a:r>
            <a:r>
              <a:rPr lang="en-US" sz="3600" dirty="0" err="1"/>
              <a:t>elem</a:t>
            </a:r>
            <a:endParaRPr lang="en-US" sz="3600" dirty="0"/>
          </a:p>
          <a:p>
            <a:pPr marL="365760" indent="-256032">
              <a:buFont typeface="Wingdings 3"/>
              <a:buChar char=""/>
              <a:defRPr/>
            </a:pPr>
            <a:endParaRPr lang="en-US" sz="3600" dirty="0"/>
          </a:p>
          <a:p>
            <a:pPr marL="365760" indent="-256032">
              <a:buFont typeface="Wingdings 3"/>
              <a:buChar char=""/>
              <a:defRPr/>
            </a:pPr>
            <a:r>
              <a:rPr lang="en-US" sz="3600" dirty="0" err="1"/>
              <a:t>Alte</a:t>
            </a:r>
            <a:r>
              <a:rPr lang="en-US" sz="3600" dirty="0"/>
              <a:t> </a:t>
            </a:r>
            <a:r>
              <a:rPr lang="en-US" sz="3600" dirty="0" err="1"/>
              <a:t>operatii</a:t>
            </a:r>
            <a:r>
              <a:rPr lang="en-US" sz="3600" dirty="0"/>
              <a:t>:</a:t>
            </a:r>
          </a:p>
          <a:p>
            <a:pPr marL="765810" lvl="1" indent="-256032">
              <a:buFont typeface="Wingdings" pitchFamily="2" charset="2"/>
              <a:buChar char="§"/>
              <a:defRPr/>
            </a:pPr>
            <a:r>
              <a:rPr lang="en-US" sz="3600" dirty="0" err="1"/>
              <a:t>Cautarea</a:t>
            </a:r>
            <a:r>
              <a:rPr lang="en-US" sz="3600" dirty="0"/>
              <a:t> </a:t>
            </a:r>
            <a:r>
              <a:rPr lang="en-US" sz="3600" dirty="0" err="1"/>
              <a:t>unui</a:t>
            </a:r>
            <a:r>
              <a:rPr lang="en-US" sz="3600" dirty="0"/>
              <a:t> </a:t>
            </a:r>
            <a:r>
              <a:rPr lang="en-US" sz="3600" dirty="0" err="1"/>
              <a:t>elem</a:t>
            </a:r>
            <a:endParaRPr lang="en-US" sz="3600" dirty="0"/>
          </a:p>
          <a:p>
            <a:pPr marL="765810" lvl="1" indent="-256032">
              <a:buFont typeface="Wingdings" pitchFamily="2" charset="2"/>
              <a:buChar char="§"/>
              <a:defRPr/>
            </a:pPr>
            <a:r>
              <a:rPr lang="en-US" sz="3600" dirty="0" err="1"/>
              <a:t>Modificarea</a:t>
            </a:r>
            <a:r>
              <a:rPr lang="en-US" sz="3600" dirty="0"/>
              <a:t> </a:t>
            </a:r>
            <a:r>
              <a:rPr lang="en-US" sz="3600" dirty="0" err="1"/>
              <a:t>unui</a:t>
            </a:r>
            <a:r>
              <a:rPr lang="en-US" sz="3600" dirty="0"/>
              <a:t> </a:t>
            </a:r>
            <a:r>
              <a:rPr lang="en-US" sz="3600" dirty="0" err="1"/>
              <a:t>elem</a:t>
            </a:r>
            <a:endParaRPr lang="en-US" sz="3600" dirty="0"/>
          </a:p>
          <a:p>
            <a:pPr marL="765810" lvl="1" indent="-256032">
              <a:buFont typeface="Wingdings" pitchFamily="2" charset="2"/>
              <a:buChar char="§"/>
              <a:defRPr/>
            </a:pPr>
            <a:r>
              <a:rPr lang="en-US" sz="3600" dirty="0" err="1"/>
              <a:t>Citirea</a:t>
            </a:r>
            <a:r>
              <a:rPr lang="en-US" sz="3600" dirty="0"/>
              <a:t>/</a:t>
            </a:r>
            <a:r>
              <a:rPr lang="en-US" sz="3600" dirty="0" err="1"/>
              <a:t>scrierea</a:t>
            </a:r>
            <a:r>
              <a:rPr lang="en-US" sz="3600" dirty="0"/>
              <a:t> </a:t>
            </a:r>
            <a:r>
              <a:rPr lang="en-US" sz="3600" dirty="0" err="1"/>
              <a:t>unui</a:t>
            </a:r>
            <a:r>
              <a:rPr lang="en-US" sz="3600" dirty="0"/>
              <a:t> </a:t>
            </a:r>
            <a:r>
              <a:rPr lang="en-US" sz="3600" dirty="0" err="1"/>
              <a:t>elem</a:t>
            </a:r>
            <a:endParaRPr lang="en-US" sz="3600" dirty="0"/>
          </a:p>
          <a:p>
            <a:pPr marL="765810" lvl="1" indent="-256032">
              <a:buFont typeface="Wingdings" pitchFamily="2" charset="2"/>
              <a:buChar char="§"/>
              <a:defRPr/>
            </a:pPr>
            <a:r>
              <a:rPr lang="en-US" sz="3600" dirty="0" err="1"/>
              <a:t>Sortarea</a:t>
            </a:r>
            <a:r>
              <a:rPr lang="en-US" sz="3600" dirty="0"/>
              <a:t> </a:t>
            </a:r>
            <a:r>
              <a:rPr lang="en-US" sz="3600" dirty="0" err="1"/>
              <a:t>elem</a:t>
            </a:r>
            <a:endParaRPr lang="en-US" sz="3600" dirty="0"/>
          </a:p>
          <a:p>
            <a:pPr marL="765810" lvl="1" indent="-256032">
              <a:buNone/>
              <a:defRPr/>
            </a:pPr>
            <a:endParaRPr lang="en-US" sz="36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Oricare</a:t>
            </a:r>
            <a:r>
              <a:rPr lang="en-US" dirty="0"/>
              <a:t> din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modifice</a:t>
            </a:r>
            <a:r>
              <a:rPr lang="en-US" dirty="0"/>
              <a:t>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colectiei</a:t>
            </a:r>
            <a:r>
              <a:rPr lang="en-US" dirty="0"/>
              <a:t> de date (de ex, </a:t>
            </a:r>
            <a:r>
              <a:rPr lang="en-US" dirty="0" err="1"/>
              <a:t>inserarea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element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genereze</a:t>
            </a:r>
            <a:r>
              <a:rPr lang="en-US" dirty="0"/>
              <a:t> tot un </a:t>
            </a:r>
            <a:r>
              <a:rPr lang="en-US" dirty="0" err="1"/>
              <a:t>graf</a:t>
            </a:r>
            <a:r>
              <a:rPr lang="en-US" dirty="0"/>
              <a:t>, etc). </a:t>
            </a:r>
          </a:p>
          <a:p>
            <a:r>
              <a:rPr lang="en-US" dirty="0"/>
              <a:t>Este important ca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rezultata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</a:t>
            </a:r>
            <a:r>
              <a:rPr lang="en-US" dirty="0" err="1"/>
              <a:t>aceleasi</a:t>
            </a:r>
            <a:r>
              <a:rPr lang="en-US" dirty="0"/>
              <a:t> </a:t>
            </a:r>
            <a:r>
              <a:rPr lang="en-US" dirty="0" err="1"/>
              <a:t>proprietati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executarea</a:t>
            </a:r>
            <a:r>
              <a:rPr lang="en-US" dirty="0"/>
              <a:t> </a:t>
            </a:r>
            <a:r>
              <a:rPr lang="en-US" dirty="0" err="1"/>
              <a:t>operatiei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Structuri</a:t>
            </a:r>
            <a:r>
              <a:rPr lang="en-US" dirty="0"/>
              <a:t> de date </a:t>
            </a:r>
            <a:r>
              <a:rPr lang="en-US" dirty="0" err="1"/>
              <a:t>liniare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n-GB" dirty="0"/>
              <a:t>O </a:t>
            </a:r>
            <a:r>
              <a:rPr lang="en-GB" dirty="0" err="1"/>
              <a:t>structura</a:t>
            </a:r>
            <a:r>
              <a:rPr lang="en-GB" dirty="0"/>
              <a:t> de date </a:t>
            </a:r>
            <a:r>
              <a:rPr lang="en-GB" dirty="0" err="1"/>
              <a:t>liniara</a:t>
            </a:r>
            <a:r>
              <a:rPr lang="en-GB" dirty="0"/>
              <a:t> = </a:t>
            </a:r>
            <a:r>
              <a:rPr lang="en-GB" dirty="0" err="1"/>
              <a:t>listă</a:t>
            </a:r>
            <a:r>
              <a:rPr lang="en-GB" dirty="0"/>
              <a:t> = </a:t>
            </a:r>
            <a:r>
              <a:rPr lang="en-US" dirty="0"/>
              <a:t>o </a:t>
            </a:r>
            <a:r>
              <a:rPr lang="en-US" dirty="0" err="1"/>
              <a:t>colectie</a:t>
            </a:r>
            <a:r>
              <a:rPr lang="ro-RO" dirty="0"/>
              <a:t> finit</a:t>
            </a:r>
            <a:r>
              <a:rPr lang="en-US" dirty="0"/>
              <a:t>a</a:t>
            </a:r>
            <a:r>
              <a:rPr lang="ro-RO" dirty="0"/>
              <a:t> de elemente </a:t>
            </a:r>
            <a:r>
              <a:rPr lang="en-US" dirty="0"/>
              <a:t>de </a:t>
            </a:r>
            <a:r>
              <a:rPr lang="en-US" dirty="0" err="1"/>
              <a:t>acelasi</a:t>
            </a:r>
            <a:r>
              <a:rPr lang="en-US" dirty="0"/>
              <a:t> tip, </a:t>
            </a:r>
            <a:r>
              <a:rPr lang="ro-RO" dirty="0"/>
              <a:t>ordonate liniar, adică există un element considerat primul in listă, un element considerat ultimul și pentru orice alt element din listă există un element precedent și un element următor.</a:t>
            </a:r>
            <a:endParaRPr lang="en-US" dirty="0"/>
          </a:p>
        </p:txBody>
      </p:sp>
      <p:pic>
        <p:nvPicPr>
          <p:cNvPr id="5" name="Picture 2" descr="C:\Documents and Settings\cezar\Local Settings\Temporary Internet Files\Content.IE5\EZ2J24G0\MCj04349290000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066800"/>
            <a:ext cx="3604305" cy="360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AA2C-CA94-4651-9317-7ACF3F3E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Reprezentari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D264-F5C7-4FAB-B230-8E93AED14F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Alocare</a:t>
            </a:r>
            <a:r>
              <a:rPr lang="en-US" dirty="0"/>
              <a:t> </a:t>
            </a:r>
            <a:r>
              <a:rPr lang="en-US" dirty="0" err="1"/>
              <a:t>secventiala</a:t>
            </a:r>
            <a:endParaRPr lang="en-US" dirty="0"/>
          </a:p>
          <a:p>
            <a:r>
              <a:rPr lang="ro-RO" dirty="0"/>
              <a:t>In alocarea </a:t>
            </a:r>
            <a:r>
              <a:rPr lang="ro-RO" dirty="0" err="1"/>
              <a:t>secventiala</a:t>
            </a:r>
            <a:r>
              <a:rPr lang="ro-RO" dirty="0"/>
              <a:t>, elementele listei sunt memorate in </a:t>
            </a:r>
            <a:r>
              <a:rPr lang="ro-RO" dirty="0" err="1"/>
              <a:t>locatii</a:t>
            </a:r>
            <a:r>
              <a:rPr lang="ro-RO" dirty="0"/>
              <a:t> consecutive de memorie. </a:t>
            </a:r>
            <a:endParaRPr lang="en-US" dirty="0"/>
          </a:p>
          <a:p>
            <a:r>
              <a:rPr lang="ro-RO" dirty="0" err="1"/>
              <a:t>Ati</a:t>
            </a:r>
            <a:r>
              <a:rPr lang="ro-RO" dirty="0"/>
              <a:t> mai </a:t>
            </a:r>
            <a:r>
              <a:rPr lang="ro-RO" dirty="0" err="1"/>
              <a:t>intalnit</a:t>
            </a:r>
            <a:r>
              <a:rPr lang="ro-RO" dirty="0"/>
              <a:t>, in programare</a:t>
            </a:r>
            <a:r>
              <a:rPr lang="en-US" dirty="0"/>
              <a:t>,</a:t>
            </a:r>
            <a:r>
              <a:rPr lang="ro-RO" dirty="0"/>
              <a:t> liste alocate </a:t>
            </a:r>
            <a:r>
              <a:rPr lang="ro-RO" dirty="0" err="1"/>
              <a:t>secvential</a:t>
            </a:r>
            <a:r>
              <a:rPr lang="en-US" dirty="0"/>
              <a:t> ?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ro-RO" dirty="0"/>
              <a:t>Desigur. Vectorii.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D10DE-008C-4700-9C45-2F0B3C1CE2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Alocare</a:t>
            </a:r>
            <a:r>
              <a:rPr lang="en-US" dirty="0"/>
              <a:t> </a:t>
            </a:r>
            <a:r>
              <a:rPr lang="en-US" dirty="0" err="1"/>
              <a:t>inlantuita</a:t>
            </a:r>
            <a:endParaRPr lang="en-US" dirty="0"/>
          </a:p>
        </p:txBody>
      </p:sp>
      <p:pic>
        <p:nvPicPr>
          <p:cNvPr id="5" name="Content Placeholder 7" descr="LLdefs.gif">
            <a:extLst>
              <a:ext uri="{FF2B5EF4-FFF2-40B4-BE49-F238E27FC236}">
                <a16:creationId xmlns:a16="http://schemas.microsoft.com/office/drawing/2014/main" id="{82D033A3-B45B-4F3D-A503-71A6684723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5025" y="3407274"/>
            <a:ext cx="4041775" cy="14864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46721B-A862-4CA9-9A8D-0349A0970E2E}"/>
              </a:ext>
            </a:extLst>
          </p:cNvPr>
          <p:cNvSpPr txBox="1"/>
          <p:nvPr/>
        </p:nvSpPr>
        <p:spPr>
          <a:xfrm>
            <a:off x="4379912" y="518679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http://people.engr.ncsu.edu/efg/210/s99/Notes/LinkedList.1.html</a:t>
            </a:r>
          </a:p>
        </p:txBody>
      </p:sp>
    </p:spTree>
    <p:extLst>
      <p:ext uri="{BB962C8B-B14F-4D97-AF65-F5344CB8AC3E}">
        <p14:creationId xmlns:p14="http://schemas.microsoft.com/office/powerpoint/2010/main" val="240410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in </a:t>
            </a:r>
            <a:r>
              <a:rPr lang="en-US" dirty="0" err="1"/>
              <a:t>alocare</a:t>
            </a:r>
            <a:r>
              <a:rPr lang="en-US" dirty="0"/>
              <a:t> </a:t>
            </a:r>
            <a:r>
              <a:rPr lang="en-US" dirty="0" err="1"/>
              <a:t>secventiala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</a:t>
            </a:r>
            <a:r>
              <a:rPr lang="ro-RO" dirty="0"/>
              <a:t>oate elementele se identifica printr-un index care precizeaza pozitia elementului in  lista:</a:t>
            </a:r>
            <a:endParaRPr lang="en-US" dirty="0"/>
          </a:p>
          <a:p>
            <a:r>
              <a:rPr lang="ro-RO" dirty="0">
                <a:solidFill>
                  <a:srgbClr val="FF0000"/>
                </a:solidFill>
              </a:rPr>
              <a:t>primul element va avea indicele 1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o-RO" dirty="0"/>
              <a:t>al doilea element va avea indicele 2</a:t>
            </a:r>
            <a:endParaRPr lang="en-US" dirty="0"/>
          </a:p>
          <a:p>
            <a:r>
              <a:rPr lang="ro-RO" dirty="0"/>
              <a:t>etc.</a:t>
            </a:r>
            <a:endParaRPr lang="en-US" dirty="0"/>
          </a:p>
          <a:p>
            <a:r>
              <a:rPr lang="ro-RO" dirty="0"/>
              <a:t>Lista este identificata prin numele colectiei ei. </a:t>
            </a:r>
            <a:r>
              <a:rPr lang="ro-RO" dirty="0">
                <a:solidFill>
                  <a:srgbClr val="FF0000"/>
                </a:solidFill>
              </a:rPr>
              <a:t>Notam cu x numele listei.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N</a:t>
            </a:r>
            <a:r>
              <a:rPr lang="ro-RO" dirty="0"/>
              <a:t>otam </a:t>
            </a:r>
            <a:r>
              <a:rPr lang="ro-RO" dirty="0">
                <a:solidFill>
                  <a:srgbClr val="FF0000"/>
                </a:solidFill>
              </a:rPr>
              <a:t>n= nr de elemente din lista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Notam </a:t>
            </a:r>
            <a:r>
              <a:rPr lang="ro-RO" dirty="0">
                <a:solidFill>
                  <a:srgbClr val="FF0000"/>
                </a:solidFill>
              </a:rPr>
              <a:t>N=</a:t>
            </a:r>
            <a:r>
              <a:rPr lang="ro-RO" i="1" dirty="0">
                <a:solidFill>
                  <a:srgbClr val="FF0000"/>
                </a:solidFill>
              </a:rPr>
              <a:t> </a:t>
            </a:r>
            <a:r>
              <a:rPr lang="ro-RO" dirty="0" err="1">
                <a:solidFill>
                  <a:srgbClr val="FF0000"/>
                </a:solidFill>
              </a:rPr>
              <a:t>numarul</a:t>
            </a:r>
            <a:r>
              <a:rPr lang="ro-RO" dirty="0">
                <a:solidFill>
                  <a:srgbClr val="FF0000"/>
                </a:solidFill>
              </a:rPr>
              <a:t> maxim posibil de elemente ale </a:t>
            </a:r>
            <a:r>
              <a:rPr lang="ro-RO" dirty="0" err="1">
                <a:solidFill>
                  <a:srgbClr val="FF0000"/>
                </a:solidFill>
              </a:rPr>
              <a:t>sirului</a:t>
            </a:r>
            <a:r>
              <a:rPr lang="ro-RO" dirty="0">
                <a:solidFill>
                  <a:srgbClr val="FF0000"/>
                </a:solidFill>
              </a:rPr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in </a:t>
            </a:r>
            <a:r>
              <a:rPr lang="en-US" dirty="0" err="1"/>
              <a:t>alocare</a:t>
            </a:r>
            <a:r>
              <a:rPr lang="en-US" dirty="0"/>
              <a:t> </a:t>
            </a:r>
            <a:r>
              <a:rPr lang="en-US" dirty="0" err="1"/>
              <a:t>secventiala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17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FBDC3-B988-46D6-97E0-50DCD0AED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53" y="1600200"/>
            <a:ext cx="7125694" cy="1276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D3A61-E909-495B-A1F9-9E978345BBF3}"/>
              </a:ext>
            </a:extLst>
          </p:cNvPr>
          <p:cNvSpPr txBox="1"/>
          <p:nvPr/>
        </p:nvSpPr>
        <p:spPr>
          <a:xfrm>
            <a:off x="1371600" y="32004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Lista </a:t>
            </a:r>
            <a:r>
              <a:rPr lang="en-US" i="1" dirty="0" err="1">
                <a:solidFill>
                  <a:srgbClr val="FF0000"/>
                </a:solidFill>
              </a:rPr>
              <a:t>vida</a:t>
            </a:r>
            <a:r>
              <a:rPr lang="en-US" i="1" dirty="0">
                <a:solidFill>
                  <a:srgbClr val="FF0000"/>
                </a:solidFill>
              </a:rPr>
              <a:t>     </a:t>
            </a:r>
            <a:r>
              <a:rPr lang="en-US" dirty="0" err="1"/>
              <a:t>echivalent</a:t>
            </a:r>
            <a:r>
              <a:rPr lang="en-US" dirty="0"/>
              <a:t> cu n=0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46744-9C52-4421-B9CB-6118E4490FD5}"/>
              </a:ext>
            </a:extLst>
          </p:cNvPr>
          <p:cNvSpPr txBox="1"/>
          <p:nvPr/>
        </p:nvSpPr>
        <p:spPr>
          <a:xfrm>
            <a:off x="1371600" y="424163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Lista </a:t>
            </a:r>
            <a:r>
              <a:rPr lang="en-US" i="1" dirty="0" err="1">
                <a:solidFill>
                  <a:srgbClr val="FF0000"/>
                </a:solidFill>
              </a:rPr>
              <a:t>plina</a:t>
            </a:r>
            <a:r>
              <a:rPr lang="en-US" i="1" dirty="0">
                <a:solidFill>
                  <a:srgbClr val="FF0000"/>
                </a:solidFill>
              </a:rPr>
              <a:t>    </a:t>
            </a:r>
            <a:r>
              <a:rPr lang="en-US" dirty="0" err="1"/>
              <a:t>echivalent</a:t>
            </a:r>
            <a:r>
              <a:rPr lang="en-US" dirty="0"/>
              <a:t> cu n=N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ALGORITMI SI STRUCTURI DE DATE-prezentare curs 20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194F1ADA652428F85E609ADCC9DE3" ma:contentTypeVersion="0" ma:contentTypeDescription="Create a new document." ma:contentTypeScope="" ma:versionID="d495f0c33d95534bc9779cec7f78de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3CCDAB-4FA0-451A-B57A-77E7F6A48833}"/>
</file>

<file path=customXml/itemProps2.xml><?xml version="1.0" encoding="utf-8"?>
<ds:datastoreItem xmlns:ds="http://schemas.openxmlformats.org/officeDocument/2006/customXml" ds:itemID="{9148F5B5-D492-46CB-A8BB-63B436D48302}"/>
</file>

<file path=customXml/itemProps3.xml><?xml version="1.0" encoding="utf-8"?>
<ds:datastoreItem xmlns:ds="http://schemas.openxmlformats.org/officeDocument/2006/customXml" ds:itemID="{5394AEEB-8219-44C7-97CF-E4BC744F4388}"/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1038</Words>
  <Application>Microsoft Office PowerPoint</Application>
  <PresentationFormat>On-screen Show (4:3)</PresentationFormat>
  <Paragraphs>104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Lucida Sans Unicode</vt:lpstr>
      <vt:lpstr>Times New Roman</vt:lpstr>
      <vt:lpstr>Wingdings</vt:lpstr>
      <vt:lpstr>Wingdings 3</vt:lpstr>
      <vt:lpstr>ALGORITMI SI STRUCTURI DE DATE-prezentare curs 2016</vt:lpstr>
      <vt:lpstr>ALGORITMI SI STRUCTURI DE DATE</vt:lpstr>
      <vt:lpstr>PowerPoint Presentation</vt:lpstr>
      <vt:lpstr>Structuri de date</vt:lpstr>
      <vt:lpstr>Operatii</vt:lpstr>
      <vt:lpstr>Operatii</vt:lpstr>
      <vt:lpstr>Structuri de date liniare</vt:lpstr>
      <vt:lpstr>Reprezentari liste </vt:lpstr>
      <vt:lpstr>Liste in alocare secventiala</vt:lpstr>
      <vt:lpstr>Liste in alocare secventiala</vt:lpstr>
      <vt:lpstr>Operatiile cu liste alocate secvential</vt:lpstr>
      <vt:lpstr>Accesarea/ modificarea unui element </vt:lpstr>
      <vt:lpstr>Inserarea unui element</vt:lpstr>
      <vt:lpstr>inserarea unui element numit elem_nou intr-o pozitie data k</vt:lpstr>
      <vt:lpstr>Stergerea unui element</vt:lpstr>
      <vt:lpstr>stergerea elementului din pozitia data 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SI STRUCTURI DE DATE</dc:title>
  <dc:creator>DANIELA</dc:creator>
  <cp:lastModifiedBy>Daniela Joita</cp:lastModifiedBy>
  <cp:revision>5</cp:revision>
  <dcterms:created xsi:type="dcterms:W3CDTF">2020-10-05T20:08:47Z</dcterms:created>
  <dcterms:modified xsi:type="dcterms:W3CDTF">2022-10-03T18:31:38Z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0x01010043F194F1ADA652428F85E609ADCC9DE3</vt:lpwstr>
  </property>
</Properties>
</file>