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9" r:id="rId4"/>
  </p:sldMasterIdLst>
  <p:notesMasterIdLst>
    <p:notesMasterId r:id="rId29"/>
  </p:notesMasterIdLst>
  <p:sldIdLst>
    <p:sldId id="256" r:id="rId5"/>
    <p:sldId id="257" r:id="rId6"/>
    <p:sldId id="283" r:id="rId7"/>
    <p:sldId id="286" r:id="rId8"/>
    <p:sldId id="258" r:id="rId9"/>
    <p:sldId id="264" r:id="rId10"/>
    <p:sldId id="279" r:id="rId11"/>
    <p:sldId id="278" r:id="rId12"/>
    <p:sldId id="280" r:id="rId13"/>
    <p:sldId id="271" r:id="rId14"/>
    <p:sldId id="270" r:id="rId15"/>
    <p:sldId id="262" r:id="rId16"/>
    <p:sldId id="261" r:id="rId17"/>
    <p:sldId id="273" r:id="rId18"/>
    <p:sldId id="274" r:id="rId19"/>
    <p:sldId id="289" r:id="rId20"/>
    <p:sldId id="288" r:id="rId21"/>
    <p:sldId id="284" r:id="rId22"/>
    <p:sldId id="275" r:id="rId23"/>
    <p:sldId id="281" r:id="rId24"/>
    <p:sldId id="282" r:id="rId25"/>
    <p:sldId id="285" r:id="rId26"/>
    <p:sldId id="290" r:id="rId27"/>
    <p:sldId id="287" r:id="rId2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7025" autoAdjust="0"/>
  </p:normalViewPr>
  <p:slideViewPr>
    <p:cSldViewPr>
      <p:cViewPr varScale="1">
        <p:scale>
          <a:sx n="57" d="100"/>
          <a:sy n="57" d="100"/>
        </p:scale>
        <p:origin x="219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D36878-7332-4467-AF42-8FA0D0152AFE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FF8E4B5-957D-454F-9549-899697FD9263}">
      <dgm:prSet phldrT="[Text]"/>
      <dgm:spPr/>
      <dgm:t>
        <a:bodyPr/>
        <a:lstStyle/>
        <a:p>
          <a:r>
            <a:rPr lang="en-US" dirty="0" err="1"/>
            <a:t>Structuri</a:t>
          </a:r>
          <a:r>
            <a:rPr lang="en-US" dirty="0"/>
            <a:t> de date</a:t>
          </a:r>
        </a:p>
      </dgm:t>
    </dgm:pt>
    <dgm:pt modelId="{0673D22A-CB16-44F7-92E3-DA1868FC675B}" type="parTrans" cxnId="{A064484E-6B7D-4902-915D-94B8F499AD05}">
      <dgm:prSet/>
      <dgm:spPr/>
      <dgm:t>
        <a:bodyPr/>
        <a:lstStyle/>
        <a:p>
          <a:endParaRPr lang="en-US"/>
        </a:p>
      </dgm:t>
    </dgm:pt>
    <dgm:pt modelId="{5C71CC3F-AA7A-439A-BD8A-FC4292480230}" type="sibTrans" cxnId="{A064484E-6B7D-4902-915D-94B8F499AD05}">
      <dgm:prSet/>
      <dgm:spPr/>
      <dgm:t>
        <a:bodyPr/>
        <a:lstStyle/>
        <a:p>
          <a:endParaRPr lang="en-US"/>
        </a:p>
      </dgm:t>
    </dgm:pt>
    <dgm:pt modelId="{A2D67E48-EDBE-4EAB-A0F4-B28C0A1BAFFB}">
      <dgm:prSet phldrT="[Text]"/>
      <dgm:spPr/>
      <dgm:t>
        <a:bodyPr/>
        <a:lstStyle/>
        <a:p>
          <a:r>
            <a:rPr lang="en-US" dirty="0" err="1"/>
            <a:t>Algoritmi</a:t>
          </a:r>
          <a:endParaRPr lang="en-US" dirty="0"/>
        </a:p>
      </dgm:t>
    </dgm:pt>
    <dgm:pt modelId="{CDB5E7EE-A4DC-434A-8D9D-E2ED67400A65}" type="parTrans" cxnId="{D19AE52E-7A0C-4F44-8B92-08D382A66094}">
      <dgm:prSet/>
      <dgm:spPr/>
      <dgm:t>
        <a:bodyPr/>
        <a:lstStyle/>
        <a:p>
          <a:endParaRPr lang="en-US"/>
        </a:p>
      </dgm:t>
    </dgm:pt>
    <dgm:pt modelId="{31C67F78-D349-4055-B76B-306E4381E78B}" type="sibTrans" cxnId="{D19AE52E-7A0C-4F44-8B92-08D382A66094}">
      <dgm:prSet/>
      <dgm:spPr/>
      <dgm:t>
        <a:bodyPr/>
        <a:lstStyle/>
        <a:p>
          <a:endParaRPr lang="en-US"/>
        </a:p>
      </dgm:t>
    </dgm:pt>
    <dgm:pt modelId="{73378A9C-A08B-4755-AC9B-CC1A0E4783A8}" type="pres">
      <dgm:prSet presAssocID="{A6D36878-7332-4467-AF42-8FA0D0152AFE}" presName="diagram" presStyleCnt="0">
        <dgm:presLayoutVars>
          <dgm:dir/>
          <dgm:resizeHandles val="exact"/>
        </dgm:presLayoutVars>
      </dgm:prSet>
      <dgm:spPr/>
    </dgm:pt>
    <dgm:pt modelId="{289384B1-CF15-4997-AA4C-2E6B3448029B}" type="pres">
      <dgm:prSet presAssocID="{9FF8E4B5-957D-454F-9549-899697FD9263}" presName="node" presStyleLbl="node1" presStyleIdx="0" presStyleCnt="2" custLinFactY="5624" custLinFactNeighborX="1238" custLinFactNeighborY="100000">
        <dgm:presLayoutVars>
          <dgm:bulletEnabled val="1"/>
        </dgm:presLayoutVars>
      </dgm:prSet>
      <dgm:spPr/>
    </dgm:pt>
    <dgm:pt modelId="{F6FFFA01-9E82-4BFD-B1B5-0AB6CA1AC149}" type="pres">
      <dgm:prSet presAssocID="{5C71CC3F-AA7A-439A-BD8A-FC4292480230}" presName="sibTrans" presStyleCnt="0"/>
      <dgm:spPr/>
    </dgm:pt>
    <dgm:pt modelId="{FDB66BF9-F2CD-4BE4-9540-B42D9950DD1C}" type="pres">
      <dgm:prSet presAssocID="{A2D67E48-EDBE-4EAB-A0F4-B28C0A1BAFFB}" presName="node" presStyleLbl="node1" presStyleIdx="1" presStyleCnt="2" custLinFactY="-12630" custLinFactNeighborX="1238" custLinFactNeighborY="-100000">
        <dgm:presLayoutVars>
          <dgm:bulletEnabled val="1"/>
        </dgm:presLayoutVars>
      </dgm:prSet>
      <dgm:spPr/>
    </dgm:pt>
  </dgm:ptLst>
  <dgm:cxnLst>
    <dgm:cxn modelId="{D19AE52E-7A0C-4F44-8B92-08D382A66094}" srcId="{A6D36878-7332-4467-AF42-8FA0D0152AFE}" destId="{A2D67E48-EDBE-4EAB-A0F4-B28C0A1BAFFB}" srcOrd="1" destOrd="0" parTransId="{CDB5E7EE-A4DC-434A-8D9D-E2ED67400A65}" sibTransId="{31C67F78-D349-4055-B76B-306E4381E78B}"/>
    <dgm:cxn modelId="{A064484E-6B7D-4902-915D-94B8F499AD05}" srcId="{A6D36878-7332-4467-AF42-8FA0D0152AFE}" destId="{9FF8E4B5-957D-454F-9549-899697FD9263}" srcOrd="0" destOrd="0" parTransId="{0673D22A-CB16-44F7-92E3-DA1868FC675B}" sibTransId="{5C71CC3F-AA7A-439A-BD8A-FC4292480230}"/>
    <dgm:cxn modelId="{FE6ADA71-D698-4E31-9ACD-84B5A61AE16F}" type="presOf" srcId="{A6D36878-7332-4467-AF42-8FA0D0152AFE}" destId="{73378A9C-A08B-4755-AC9B-CC1A0E4783A8}" srcOrd="0" destOrd="0" presId="urn:microsoft.com/office/officeart/2005/8/layout/default"/>
    <dgm:cxn modelId="{2DF218A3-D01C-4D4A-9BF2-EEF4E7183D0C}" type="presOf" srcId="{A2D67E48-EDBE-4EAB-A0F4-B28C0A1BAFFB}" destId="{FDB66BF9-F2CD-4BE4-9540-B42D9950DD1C}" srcOrd="0" destOrd="0" presId="urn:microsoft.com/office/officeart/2005/8/layout/default"/>
    <dgm:cxn modelId="{997924C0-868B-4EE3-803A-EF0EA2D2CC64}" type="presOf" srcId="{9FF8E4B5-957D-454F-9549-899697FD9263}" destId="{289384B1-CF15-4997-AA4C-2E6B3448029B}" srcOrd="0" destOrd="0" presId="urn:microsoft.com/office/officeart/2005/8/layout/default"/>
    <dgm:cxn modelId="{E44FDAC2-6979-42DB-BDC6-1BDD66D46697}" type="presParOf" srcId="{73378A9C-A08B-4755-AC9B-CC1A0E4783A8}" destId="{289384B1-CF15-4997-AA4C-2E6B3448029B}" srcOrd="0" destOrd="0" presId="urn:microsoft.com/office/officeart/2005/8/layout/default"/>
    <dgm:cxn modelId="{EB5D3405-65E4-4C48-ACE2-04B086221E12}" type="presParOf" srcId="{73378A9C-A08B-4755-AC9B-CC1A0E4783A8}" destId="{F6FFFA01-9E82-4BFD-B1B5-0AB6CA1AC149}" srcOrd="1" destOrd="0" presId="urn:microsoft.com/office/officeart/2005/8/layout/default"/>
    <dgm:cxn modelId="{E56E190A-3B71-48B8-BE46-B3B838634D92}" type="presParOf" srcId="{73378A9C-A08B-4755-AC9B-CC1A0E4783A8}" destId="{FDB66BF9-F2CD-4BE4-9540-B42D9950DD1C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9384B1-CF15-4997-AA4C-2E6B3448029B}">
      <dsp:nvSpPr>
        <dsp:cNvPr id="0" name=""/>
        <dsp:cNvSpPr/>
      </dsp:nvSpPr>
      <dsp:spPr>
        <a:xfrm>
          <a:off x="1364339" y="2191771"/>
          <a:ext cx="3452812" cy="20716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marL="0" lvl="0" indent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kern="1200" dirty="0" err="1"/>
            <a:t>Structuri</a:t>
          </a:r>
          <a:r>
            <a:rPr lang="en-US" sz="5800" kern="1200" dirty="0"/>
            <a:t> de date</a:t>
          </a:r>
        </a:p>
      </dsp:txBody>
      <dsp:txXfrm>
        <a:off x="1364339" y="2191771"/>
        <a:ext cx="3452812" cy="2071687"/>
      </dsp:txXfrm>
    </dsp:sp>
    <dsp:sp modelId="{FDB66BF9-F2CD-4BE4-9540-B42D9950DD1C}">
      <dsp:nvSpPr>
        <dsp:cNvPr id="0" name=""/>
        <dsp:cNvSpPr/>
      </dsp:nvSpPr>
      <dsp:spPr>
        <a:xfrm>
          <a:off x="1364339" y="87198"/>
          <a:ext cx="3452812" cy="20716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marL="0" lvl="0" indent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kern="1200" dirty="0" err="1"/>
            <a:t>Algoritmi</a:t>
          </a:r>
          <a:endParaRPr lang="en-US" sz="5800" kern="1200" dirty="0"/>
        </a:p>
      </dsp:txBody>
      <dsp:txXfrm>
        <a:off x="1364339" y="87198"/>
        <a:ext cx="3452812" cy="20716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649B8125-4B8F-4CD8-A8D4-C8129A40C449}" type="datetimeFigureOut">
              <a:rPr lang="en-US"/>
              <a:pPr>
                <a:defRPr/>
              </a:pPr>
              <a:t>10/8/2022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FCE82906-D277-474C-ADBD-D2B0C3B243C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2464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en.wikipedia.org/wiki/Kyoto_Prize_in_Advanced_Technology" TargetMode="External"/><Relationship Id="rId4" Type="http://schemas.openxmlformats.org/officeDocument/2006/relationships/hyperlink" Target="https://en.wikipedia.org/wiki/Nobel_Prize" TargetMode="External"/></Relationships>
</file>

<file path=ppt/notesSlides/_rels/notes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Combinatorics" TargetMode="External"/><Relationship Id="rId13" Type="http://schemas.openxmlformats.org/officeDocument/2006/relationships/hyperlink" Target="https://en.wikipedia.org/wiki/Parsing" TargetMode="External"/><Relationship Id="rId3" Type="http://schemas.openxmlformats.org/officeDocument/2006/relationships/hyperlink" Target="https://en.wikipedia.org/wiki/Data_structure" TargetMode="External"/><Relationship Id="rId7" Type="http://schemas.openxmlformats.org/officeDocument/2006/relationships/hyperlink" Target="https://en.wikipedia.org/wiki/Search_algorithm" TargetMode="External"/><Relationship Id="rId12" Type="http://schemas.openxmlformats.org/officeDocument/2006/relationships/hyperlink" Target="https://en.wikipedia.org/wiki/Data_compression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Sorting_algorithm" TargetMode="External"/><Relationship Id="rId11" Type="http://schemas.openxmlformats.org/officeDocument/2006/relationships/hyperlink" Target="https://en.wikipedia.org/wiki/String_searching_algorithm" TargetMode="External"/><Relationship Id="rId5" Type="http://schemas.openxmlformats.org/officeDocument/2006/relationships/hyperlink" Target="https://en.wikipedia.org/wiki/Arithmetic" TargetMode="External"/><Relationship Id="rId15" Type="http://schemas.openxmlformats.org/officeDocument/2006/relationships/hyperlink" Target="https://en.wikipedia.org/wiki/Compiler" TargetMode="External"/><Relationship Id="rId10" Type="http://schemas.openxmlformats.org/officeDocument/2006/relationships/hyperlink" Target="https://en.wikipedia.org/wiki/Lexical_analysis" TargetMode="External"/><Relationship Id="rId4" Type="http://schemas.openxmlformats.org/officeDocument/2006/relationships/hyperlink" Target="https://en.wikipedia.org/wiki/Statistical_randomness" TargetMode="External"/><Relationship Id="rId9" Type="http://schemas.openxmlformats.org/officeDocument/2006/relationships/hyperlink" Target="https://en.wikipedia.org/wiki/Recursion" TargetMode="External"/><Relationship Id="rId14" Type="http://schemas.openxmlformats.org/officeDocument/2006/relationships/hyperlink" Target="https://en.wikipedia.org/wiki/Context-free_language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E82906-D277-474C-ADBD-D2B0C3B243CD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dirty="0" err="1"/>
              <a:t>Stiti</a:t>
            </a:r>
            <a:r>
              <a:rPr lang="en-US" baseline="0" dirty="0"/>
              <a:t> din </a:t>
            </a:r>
            <a:r>
              <a:rPr lang="en-US" baseline="0" dirty="0" err="1"/>
              <a:t>cursurile</a:t>
            </a:r>
            <a:r>
              <a:rPr lang="en-US" baseline="0" dirty="0"/>
              <a:t> de </a:t>
            </a:r>
            <a:r>
              <a:rPr lang="en-US" baseline="0" dirty="0" err="1"/>
              <a:t>anul</a:t>
            </a:r>
            <a:r>
              <a:rPr lang="en-US" baseline="0" dirty="0"/>
              <a:t> </a:t>
            </a:r>
            <a:r>
              <a:rPr lang="en-US" baseline="0" dirty="0" err="1"/>
              <a:t>trecut</a:t>
            </a:r>
            <a:r>
              <a:rPr lang="en-US" baseline="0" dirty="0"/>
              <a:t> ca un </a:t>
            </a:r>
            <a:r>
              <a:rPr lang="en-US" baseline="0" dirty="0" err="1"/>
              <a:t>alg</a:t>
            </a:r>
            <a:r>
              <a:rPr lang="en-US" baseline="0" dirty="0"/>
              <a:t> de </a:t>
            </a:r>
            <a:r>
              <a:rPr lang="en-US" baseline="0" dirty="0" err="1"/>
              <a:t>rezolvare</a:t>
            </a:r>
            <a:r>
              <a:rPr lang="en-US" baseline="0" dirty="0"/>
              <a:t> a </a:t>
            </a:r>
            <a:r>
              <a:rPr lang="en-US" baseline="0" dirty="0" err="1"/>
              <a:t>unei</a:t>
            </a:r>
            <a:r>
              <a:rPr lang="en-US" baseline="0" dirty="0"/>
              <a:t> </a:t>
            </a:r>
            <a:r>
              <a:rPr lang="en-US" baseline="0" dirty="0" err="1"/>
              <a:t>probleme</a:t>
            </a:r>
            <a:r>
              <a:rPr lang="en-US" baseline="0" dirty="0"/>
              <a:t> </a:t>
            </a:r>
            <a:r>
              <a:rPr lang="en-US" baseline="0" dirty="0" err="1"/>
              <a:t>este</a:t>
            </a:r>
            <a:r>
              <a:rPr lang="en-US" baseline="0" dirty="0"/>
              <a:t> un set </a:t>
            </a:r>
            <a:r>
              <a:rPr lang="en-US" baseline="0" dirty="0" err="1"/>
              <a:t>finit</a:t>
            </a:r>
            <a:r>
              <a:rPr lang="en-US" baseline="0" dirty="0"/>
              <a:t> de </a:t>
            </a:r>
            <a:r>
              <a:rPr lang="en-US" baseline="0" dirty="0" err="1"/>
              <a:t>instructiuni</a:t>
            </a:r>
            <a:r>
              <a:rPr lang="en-US" baseline="0" dirty="0"/>
              <a:t> </a:t>
            </a:r>
            <a:r>
              <a:rPr lang="en-US" baseline="0" dirty="0" err="1"/>
              <a:t>clare</a:t>
            </a:r>
            <a:r>
              <a:rPr lang="en-US" baseline="0" dirty="0"/>
              <a:t>, </a:t>
            </a:r>
            <a:r>
              <a:rPr lang="en-US" baseline="0" dirty="0" err="1"/>
              <a:t>neambigue</a:t>
            </a:r>
            <a:r>
              <a:rPr lang="en-US" baseline="0" dirty="0"/>
              <a:t>,  </a:t>
            </a:r>
            <a:r>
              <a:rPr lang="en-US" baseline="0" dirty="0" err="1"/>
              <a:t>ordonate</a:t>
            </a:r>
            <a:r>
              <a:rPr lang="en-US" baseline="0" dirty="0"/>
              <a:t>, care </a:t>
            </a:r>
            <a:r>
              <a:rPr lang="en-US" baseline="0" dirty="0" err="1"/>
              <a:t>executate</a:t>
            </a:r>
            <a:r>
              <a:rPr lang="en-US" baseline="0" dirty="0"/>
              <a:t> </a:t>
            </a:r>
            <a:r>
              <a:rPr lang="en-US" baseline="0" dirty="0" err="1"/>
              <a:t>duc</a:t>
            </a:r>
            <a:r>
              <a:rPr lang="en-US" baseline="0" dirty="0"/>
              <a:t> la </a:t>
            </a:r>
            <a:r>
              <a:rPr lang="en-US" baseline="0" dirty="0" err="1"/>
              <a:t>rezolvarea</a:t>
            </a:r>
            <a:r>
              <a:rPr lang="en-US" baseline="0" dirty="0"/>
              <a:t> </a:t>
            </a:r>
            <a:r>
              <a:rPr lang="en-US" baseline="0" dirty="0" err="1"/>
              <a:t>problemei</a:t>
            </a:r>
            <a:r>
              <a:rPr lang="en-US" baseline="0" dirty="0"/>
              <a:t>. Pe </a:t>
            </a:r>
            <a:r>
              <a:rPr lang="en-US" baseline="0" dirty="0" err="1"/>
              <a:t>noi</a:t>
            </a:r>
            <a:r>
              <a:rPr lang="en-US" baseline="0" dirty="0"/>
              <a:t> ne </a:t>
            </a:r>
            <a:r>
              <a:rPr lang="en-US" baseline="0" dirty="0" err="1"/>
              <a:t>intereseaza</a:t>
            </a:r>
            <a:r>
              <a:rPr lang="en-US" baseline="0" dirty="0"/>
              <a:t> </a:t>
            </a:r>
            <a:r>
              <a:rPr lang="en-US" baseline="0" dirty="0" err="1"/>
              <a:t>algoritmii</a:t>
            </a:r>
            <a:r>
              <a:rPr lang="en-US" baseline="0" dirty="0"/>
              <a:t> care pot fi </a:t>
            </a:r>
            <a:r>
              <a:rPr lang="en-US" baseline="0" dirty="0" err="1"/>
              <a:t>implementati</a:t>
            </a:r>
            <a:r>
              <a:rPr lang="en-US" baseline="0" dirty="0"/>
              <a:t> </a:t>
            </a:r>
            <a:r>
              <a:rPr lang="en-US" baseline="0" dirty="0" err="1"/>
              <a:t>si</a:t>
            </a:r>
            <a:r>
              <a:rPr lang="en-US" baseline="0" dirty="0"/>
              <a:t> </a:t>
            </a:r>
            <a:r>
              <a:rPr lang="en-US" baseline="0" dirty="0" err="1"/>
              <a:t>executati</a:t>
            </a:r>
            <a:r>
              <a:rPr lang="en-US" baseline="0" dirty="0"/>
              <a:t> cu </a:t>
            </a:r>
            <a:r>
              <a:rPr lang="en-US" baseline="0" dirty="0" err="1"/>
              <a:t>calculatorul</a:t>
            </a:r>
            <a:r>
              <a:rPr lang="en-US" baseline="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E82906-D277-474C-ADBD-D2B0C3B243CD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0983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Stiti</a:t>
            </a:r>
            <a:r>
              <a:rPr lang="en-US" baseline="0" dirty="0"/>
              <a:t> din </a:t>
            </a:r>
            <a:r>
              <a:rPr lang="en-US" baseline="0" dirty="0" err="1"/>
              <a:t>cursurile</a:t>
            </a:r>
            <a:r>
              <a:rPr lang="en-US" baseline="0" dirty="0"/>
              <a:t> de </a:t>
            </a:r>
            <a:r>
              <a:rPr lang="en-US" baseline="0" dirty="0" err="1"/>
              <a:t>anul</a:t>
            </a:r>
            <a:r>
              <a:rPr lang="en-US" baseline="0" dirty="0"/>
              <a:t> </a:t>
            </a:r>
            <a:r>
              <a:rPr lang="en-US" baseline="0" dirty="0" err="1"/>
              <a:t>trecut</a:t>
            </a:r>
            <a:r>
              <a:rPr lang="en-US" baseline="0" dirty="0"/>
              <a:t> ca un </a:t>
            </a:r>
            <a:r>
              <a:rPr lang="en-US" baseline="0" dirty="0" err="1"/>
              <a:t>alg</a:t>
            </a:r>
            <a:r>
              <a:rPr lang="en-US" baseline="0" dirty="0"/>
              <a:t> de </a:t>
            </a:r>
            <a:r>
              <a:rPr lang="en-US" baseline="0" dirty="0" err="1"/>
              <a:t>rezolvare</a:t>
            </a:r>
            <a:r>
              <a:rPr lang="en-US" baseline="0" dirty="0"/>
              <a:t> a </a:t>
            </a:r>
            <a:r>
              <a:rPr lang="en-US" baseline="0" dirty="0" err="1"/>
              <a:t>unei</a:t>
            </a:r>
            <a:r>
              <a:rPr lang="en-US" baseline="0" dirty="0"/>
              <a:t> </a:t>
            </a:r>
            <a:r>
              <a:rPr lang="en-US" baseline="0" dirty="0" err="1"/>
              <a:t>probleme</a:t>
            </a:r>
            <a:r>
              <a:rPr lang="en-US" baseline="0" dirty="0"/>
              <a:t> </a:t>
            </a:r>
            <a:r>
              <a:rPr lang="en-US" baseline="0" dirty="0" err="1"/>
              <a:t>este</a:t>
            </a:r>
            <a:r>
              <a:rPr lang="en-US" baseline="0" dirty="0"/>
              <a:t> un set </a:t>
            </a:r>
            <a:r>
              <a:rPr lang="en-US" baseline="0" dirty="0" err="1"/>
              <a:t>finit</a:t>
            </a:r>
            <a:r>
              <a:rPr lang="en-US" baseline="0" dirty="0"/>
              <a:t> de </a:t>
            </a:r>
            <a:r>
              <a:rPr lang="en-US" baseline="0" dirty="0" err="1"/>
              <a:t>instructiuni</a:t>
            </a:r>
            <a:r>
              <a:rPr lang="en-US" baseline="0" dirty="0"/>
              <a:t> </a:t>
            </a:r>
            <a:r>
              <a:rPr lang="en-US" baseline="0" dirty="0" err="1"/>
              <a:t>clare</a:t>
            </a:r>
            <a:r>
              <a:rPr lang="en-US" baseline="0" dirty="0"/>
              <a:t>, </a:t>
            </a:r>
            <a:r>
              <a:rPr lang="en-US" baseline="0" dirty="0" err="1"/>
              <a:t>neambigue</a:t>
            </a:r>
            <a:r>
              <a:rPr lang="en-US" baseline="0" dirty="0"/>
              <a:t>,  </a:t>
            </a:r>
            <a:r>
              <a:rPr lang="en-US" baseline="0" dirty="0" err="1"/>
              <a:t>ordonate</a:t>
            </a:r>
            <a:r>
              <a:rPr lang="en-US" baseline="0" dirty="0"/>
              <a:t>, care </a:t>
            </a:r>
            <a:r>
              <a:rPr lang="en-US" baseline="0" dirty="0" err="1"/>
              <a:t>executate</a:t>
            </a:r>
            <a:r>
              <a:rPr lang="en-US" baseline="0" dirty="0"/>
              <a:t> </a:t>
            </a:r>
            <a:r>
              <a:rPr lang="en-US" baseline="0" dirty="0" err="1"/>
              <a:t>duc</a:t>
            </a:r>
            <a:r>
              <a:rPr lang="en-US" baseline="0" dirty="0"/>
              <a:t> la </a:t>
            </a:r>
            <a:r>
              <a:rPr lang="en-US" baseline="0" dirty="0" err="1"/>
              <a:t>rezolvarea</a:t>
            </a:r>
            <a:r>
              <a:rPr lang="en-US" baseline="0" dirty="0"/>
              <a:t> </a:t>
            </a:r>
            <a:r>
              <a:rPr lang="en-US" baseline="0" dirty="0" err="1"/>
              <a:t>problemei</a:t>
            </a:r>
            <a:r>
              <a:rPr lang="en-US" baseline="0" dirty="0"/>
              <a:t>. </a:t>
            </a:r>
            <a:r>
              <a:rPr lang="en-US" baseline="0" dirty="0" err="1"/>
              <a:t>Pe</a:t>
            </a:r>
            <a:r>
              <a:rPr lang="en-US" baseline="0" dirty="0"/>
              <a:t> </a:t>
            </a:r>
            <a:r>
              <a:rPr lang="en-US" baseline="0" dirty="0" err="1"/>
              <a:t>noi</a:t>
            </a:r>
            <a:r>
              <a:rPr lang="en-US" baseline="0" dirty="0"/>
              <a:t> ne </a:t>
            </a:r>
            <a:r>
              <a:rPr lang="en-US" baseline="0" dirty="0" err="1"/>
              <a:t>intereseaza</a:t>
            </a:r>
            <a:r>
              <a:rPr lang="en-US" baseline="0" dirty="0"/>
              <a:t> </a:t>
            </a:r>
            <a:r>
              <a:rPr lang="en-US" baseline="0" dirty="0" err="1"/>
              <a:t>algoritmii</a:t>
            </a:r>
            <a:r>
              <a:rPr lang="en-US" baseline="0" dirty="0"/>
              <a:t> care pot </a:t>
            </a:r>
            <a:r>
              <a:rPr lang="en-US" baseline="0" dirty="0" err="1"/>
              <a:t>fi</a:t>
            </a:r>
            <a:r>
              <a:rPr lang="en-US" baseline="0" dirty="0"/>
              <a:t> </a:t>
            </a:r>
            <a:r>
              <a:rPr lang="en-US" baseline="0" dirty="0" err="1"/>
              <a:t>implementati</a:t>
            </a:r>
            <a:r>
              <a:rPr lang="en-US" baseline="0" dirty="0"/>
              <a:t> </a:t>
            </a:r>
            <a:r>
              <a:rPr lang="en-US" baseline="0" dirty="0" err="1"/>
              <a:t>si</a:t>
            </a:r>
            <a:r>
              <a:rPr lang="en-US" baseline="0" dirty="0"/>
              <a:t> </a:t>
            </a:r>
            <a:r>
              <a:rPr lang="en-US" baseline="0" dirty="0" err="1"/>
              <a:t>executati</a:t>
            </a:r>
            <a:r>
              <a:rPr lang="en-US" baseline="0" dirty="0"/>
              <a:t> cu </a:t>
            </a:r>
            <a:r>
              <a:rPr lang="en-US" baseline="0" dirty="0" err="1"/>
              <a:t>calculatorul</a:t>
            </a:r>
            <a:r>
              <a:rPr lang="en-US" baseline="0" dirty="0"/>
              <a:t>. </a:t>
            </a:r>
            <a:r>
              <a:rPr lang="en-US" baseline="0" dirty="0" err="1"/>
              <a:t>Problemele</a:t>
            </a:r>
            <a:r>
              <a:rPr lang="en-US" baseline="0" dirty="0"/>
              <a:t> </a:t>
            </a:r>
            <a:r>
              <a:rPr lang="en-US" baseline="0" dirty="0" err="1"/>
              <a:t>contin</a:t>
            </a:r>
            <a:r>
              <a:rPr lang="en-US" baseline="0" dirty="0"/>
              <a:t> </a:t>
            </a:r>
            <a:r>
              <a:rPr lang="en-US" baseline="0" dirty="0" err="1"/>
              <a:t>niste</a:t>
            </a:r>
            <a:r>
              <a:rPr lang="en-US" baseline="0" dirty="0"/>
              <a:t> date care </a:t>
            </a:r>
            <a:r>
              <a:rPr lang="en-US" baseline="0" dirty="0" err="1"/>
              <a:t>trebuie</a:t>
            </a:r>
            <a:r>
              <a:rPr lang="en-US" baseline="0" dirty="0"/>
              <a:t> </a:t>
            </a:r>
            <a:r>
              <a:rPr lang="en-US" baseline="0" dirty="0" err="1"/>
              <a:t>modelate</a:t>
            </a:r>
            <a:r>
              <a:rPr lang="en-US" baseline="0" dirty="0"/>
              <a:t> </a:t>
            </a:r>
            <a:r>
              <a:rPr lang="en-US" baseline="0" dirty="0" err="1"/>
              <a:t>astfel</a:t>
            </a:r>
            <a:r>
              <a:rPr lang="en-US" baseline="0" dirty="0"/>
              <a:t> </a:t>
            </a:r>
            <a:r>
              <a:rPr lang="en-US" baseline="0" dirty="0" err="1"/>
              <a:t>incat</a:t>
            </a:r>
            <a:r>
              <a:rPr lang="en-US" baseline="0" dirty="0"/>
              <a:t> ....</a:t>
            </a:r>
            <a:r>
              <a:rPr lang="en-US" baseline="0" dirty="0" err="1"/>
              <a:t>Acestea</a:t>
            </a:r>
            <a:r>
              <a:rPr lang="en-US" baseline="0" dirty="0"/>
              <a:t> </a:t>
            </a:r>
            <a:r>
              <a:rPr lang="en-US" baseline="0" dirty="0" err="1"/>
              <a:t>trebuie</a:t>
            </a:r>
            <a:r>
              <a:rPr lang="en-US" baseline="0" dirty="0"/>
              <a:t> </a:t>
            </a:r>
            <a:r>
              <a:rPr lang="en-US" baseline="0" dirty="0" err="1"/>
              <a:t>sa</a:t>
            </a:r>
            <a:r>
              <a:rPr lang="en-US" baseline="0" dirty="0"/>
              <a:t> fie </a:t>
            </a:r>
            <a:r>
              <a:rPr lang="en-US" baseline="0" dirty="0" err="1"/>
              <a:t>structurate</a:t>
            </a:r>
            <a:r>
              <a:rPr lang="en-US" baseline="0" dirty="0"/>
              <a:t> </a:t>
            </a:r>
            <a:r>
              <a:rPr lang="en-US" baseline="0" dirty="0" err="1"/>
              <a:t>pentru</a:t>
            </a:r>
            <a:r>
              <a:rPr lang="en-US" baseline="0" dirty="0"/>
              <a:t> a </a:t>
            </a:r>
            <a:r>
              <a:rPr lang="en-US" baseline="0" dirty="0" err="1"/>
              <a:t>putea</a:t>
            </a:r>
            <a:r>
              <a:rPr lang="en-US" baseline="0" dirty="0"/>
              <a:t> </a:t>
            </a:r>
            <a:r>
              <a:rPr lang="en-US" baseline="0" dirty="0" err="1"/>
              <a:t>fi</a:t>
            </a:r>
            <a:r>
              <a:rPr lang="en-US" baseline="0" dirty="0"/>
              <a:t> </a:t>
            </a:r>
            <a:r>
              <a:rPr lang="en-US" baseline="0" dirty="0" err="1"/>
              <a:t>folosite</a:t>
            </a:r>
            <a:r>
              <a:rPr lang="en-US" baseline="0" dirty="0"/>
              <a:t> </a:t>
            </a:r>
            <a:r>
              <a:rPr lang="en-US" baseline="0" dirty="0" err="1"/>
              <a:t>intr</a:t>
            </a:r>
            <a:r>
              <a:rPr lang="en-US" baseline="0" dirty="0"/>
              <a:t>-un program.</a:t>
            </a:r>
          </a:p>
          <a:p>
            <a:r>
              <a:rPr lang="en-US" baseline="0" dirty="0" err="1"/>
              <a:t>Structurile</a:t>
            </a:r>
            <a:r>
              <a:rPr lang="en-US" baseline="0" dirty="0"/>
              <a:t> de date </a:t>
            </a:r>
            <a:r>
              <a:rPr lang="en-US" baseline="0" dirty="0" err="1"/>
              <a:t>sunt</a:t>
            </a:r>
            <a:r>
              <a:rPr lang="en-US" baseline="0" dirty="0"/>
              <a:t> </a:t>
            </a:r>
            <a:r>
              <a:rPr lang="en-US" baseline="0" dirty="0" err="1"/>
              <a:t>colectii</a:t>
            </a:r>
            <a:r>
              <a:rPr lang="en-US" baseline="0" dirty="0"/>
              <a:t> de date care au o </a:t>
            </a:r>
            <a:r>
              <a:rPr lang="en-US" baseline="0" dirty="0" err="1"/>
              <a:t>anumita</a:t>
            </a:r>
            <a:r>
              <a:rPr lang="en-US" baseline="0" dirty="0"/>
              <a:t> </a:t>
            </a:r>
            <a:r>
              <a:rPr lang="en-US" baseline="0" dirty="0" err="1"/>
              <a:t>structura</a:t>
            </a:r>
            <a:r>
              <a:rPr lang="en-US" baseline="0" dirty="0"/>
              <a:t>.</a:t>
            </a:r>
          </a:p>
          <a:p>
            <a:r>
              <a:rPr lang="en-US" baseline="0" dirty="0" err="1"/>
              <a:t>Modul</a:t>
            </a:r>
            <a:r>
              <a:rPr lang="en-US" baseline="0" dirty="0"/>
              <a:t> de </a:t>
            </a:r>
            <a:r>
              <a:rPr lang="en-US" baseline="0" dirty="0" err="1"/>
              <a:t>organizare</a:t>
            </a:r>
            <a:r>
              <a:rPr lang="en-US" baseline="0" dirty="0"/>
              <a:t> a </a:t>
            </a:r>
            <a:r>
              <a:rPr lang="en-US" baseline="0" dirty="0" err="1"/>
              <a:t>datelor</a:t>
            </a:r>
            <a:r>
              <a:rPr lang="en-US" baseline="0" dirty="0"/>
              <a:t> </a:t>
            </a:r>
            <a:r>
              <a:rPr lang="en-US" baseline="0" dirty="0" err="1"/>
              <a:t>descrie</a:t>
            </a:r>
            <a:r>
              <a:rPr lang="en-US" baseline="0" dirty="0"/>
              <a:t> </a:t>
            </a:r>
            <a:r>
              <a:rPr lang="en-US" baseline="0" dirty="0" err="1"/>
              <a:t>tipul</a:t>
            </a:r>
            <a:r>
              <a:rPr lang="en-US" baseline="0" dirty="0"/>
              <a:t> </a:t>
            </a:r>
            <a:r>
              <a:rPr lang="en-US" baseline="0" dirty="0" err="1"/>
              <a:t>datelor</a:t>
            </a:r>
            <a:r>
              <a:rPr lang="en-US" baseline="0" dirty="0"/>
              <a:t>, a </a:t>
            </a:r>
            <a:r>
              <a:rPr lang="en-US" baseline="0" dirty="0" err="1"/>
              <a:t>structurii</a:t>
            </a:r>
            <a:r>
              <a:rPr lang="en-US" baseline="0" dirty="0"/>
              <a:t> de date. </a:t>
            </a:r>
            <a:r>
              <a:rPr lang="en-US" dirty="0" err="1"/>
              <a:t>Algoritmii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structurile</a:t>
            </a:r>
            <a:r>
              <a:rPr lang="en-US" baseline="0" dirty="0"/>
              <a:t> de date </a:t>
            </a:r>
            <a:r>
              <a:rPr lang="en-US" baseline="0" dirty="0" err="1"/>
              <a:t>merg</a:t>
            </a:r>
            <a:r>
              <a:rPr lang="en-US" baseline="0" dirty="0"/>
              <a:t> </a:t>
            </a:r>
            <a:r>
              <a:rPr lang="en-US" baseline="0" dirty="0" err="1"/>
              <a:t>mana</a:t>
            </a:r>
            <a:r>
              <a:rPr lang="en-US" baseline="0" dirty="0"/>
              <a:t> in </a:t>
            </a:r>
            <a:r>
              <a:rPr lang="en-US" baseline="0" dirty="0" err="1"/>
              <a:t>mana</a:t>
            </a:r>
            <a:r>
              <a:rPr lang="en-US" baseline="0" dirty="0"/>
              <a:t> </a:t>
            </a:r>
            <a:r>
              <a:rPr lang="en-US" baseline="0" dirty="0" err="1"/>
              <a:t>cand</a:t>
            </a:r>
            <a:r>
              <a:rPr lang="en-US" baseline="0" dirty="0"/>
              <a:t> </a:t>
            </a:r>
            <a:r>
              <a:rPr lang="en-US" baseline="0" dirty="0" err="1"/>
              <a:t>trebuie</a:t>
            </a:r>
            <a:r>
              <a:rPr lang="en-US" baseline="0" dirty="0"/>
              <a:t> </a:t>
            </a:r>
            <a:r>
              <a:rPr lang="en-US" baseline="0" dirty="0" err="1"/>
              <a:t>rezolvata</a:t>
            </a:r>
            <a:r>
              <a:rPr lang="en-US" baseline="0" dirty="0"/>
              <a:t> o </a:t>
            </a:r>
            <a:r>
              <a:rPr lang="en-US" baseline="0" dirty="0" err="1"/>
              <a:t>problema</a:t>
            </a:r>
            <a:r>
              <a:rPr lang="en-US" baseline="0" dirty="0"/>
              <a:t>. Un </a:t>
            </a:r>
            <a:r>
              <a:rPr lang="en-US" baseline="0" dirty="0" err="1"/>
              <a:t>algoritm</a:t>
            </a:r>
            <a:r>
              <a:rPr lang="en-US" baseline="0" dirty="0"/>
              <a:t> </a:t>
            </a:r>
            <a:r>
              <a:rPr lang="en-US" baseline="0" dirty="0" err="1"/>
              <a:t>poate</a:t>
            </a:r>
            <a:r>
              <a:rPr lang="en-US" baseline="0" dirty="0"/>
              <a:t> </a:t>
            </a:r>
            <a:r>
              <a:rPr lang="en-US" baseline="0" dirty="0" err="1"/>
              <a:t>fi</a:t>
            </a:r>
            <a:r>
              <a:rPr lang="en-US" baseline="0" dirty="0"/>
              <a:t> </a:t>
            </a:r>
            <a:r>
              <a:rPr lang="en-US" baseline="0" dirty="0" err="1"/>
              <a:t>eficient</a:t>
            </a:r>
            <a:r>
              <a:rPr lang="en-US" baseline="0" dirty="0"/>
              <a:t> </a:t>
            </a:r>
            <a:r>
              <a:rPr lang="en-US" baseline="0" dirty="0" err="1"/>
              <a:t>daca</a:t>
            </a:r>
            <a:r>
              <a:rPr lang="en-US" baseline="0" dirty="0"/>
              <a:t> </a:t>
            </a:r>
            <a:r>
              <a:rPr lang="en-US" baseline="0" dirty="0" err="1"/>
              <a:t>foloseste</a:t>
            </a:r>
            <a:r>
              <a:rPr lang="en-US" baseline="0" dirty="0"/>
              <a:t> o </a:t>
            </a:r>
            <a:r>
              <a:rPr lang="en-US" baseline="0" dirty="0" err="1"/>
              <a:t>anumita</a:t>
            </a:r>
            <a:r>
              <a:rPr lang="en-US" baseline="0" dirty="0"/>
              <a:t> </a:t>
            </a:r>
            <a:r>
              <a:rPr lang="en-US" baseline="0" dirty="0" err="1"/>
              <a:t>structura</a:t>
            </a:r>
            <a:r>
              <a:rPr lang="en-US" baseline="0" dirty="0"/>
              <a:t> de date. De </a:t>
            </a:r>
            <a:r>
              <a:rPr lang="en-US" baseline="0" dirty="0" err="1"/>
              <a:t>exemplu</a:t>
            </a:r>
            <a:r>
              <a:rPr lang="en-US" baseline="0" dirty="0"/>
              <a:t>, </a:t>
            </a:r>
            <a:r>
              <a:rPr lang="en-US" baseline="0" dirty="0" err="1"/>
              <a:t>cele</a:t>
            </a:r>
            <a:r>
              <a:rPr lang="en-US" baseline="0" dirty="0"/>
              <a:t> </a:t>
            </a:r>
            <a:r>
              <a:rPr lang="en-US" baseline="0" dirty="0" err="1"/>
              <a:t>mai</a:t>
            </a:r>
            <a:r>
              <a:rPr lang="en-US" baseline="0" dirty="0"/>
              <a:t> </a:t>
            </a:r>
            <a:r>
              <a:rPr lang="en-US" baseline="0" dirty="0" err="1"/>
              <a:t>multe</a:t>
            </a:r>
            <a:r>
              <a:rPr lang="en-US" baseline="0" dirty="0"/>
              <a:t> </a:t>
            </a:r>
            <a:r>
              <a:rPr lang="en-US" baseline="0" dirty="0" err="1"/>
              <a:t>limbaje</a:t>
            </a:r>
            <a:r>
              <a:rPr lang="en-US" baseline="0" dirty="0"/>
              <a:t> de </a:t>
            </a:r>
            <a:r>
              <a:rPr lang="en-US" baseline="0" dirty="0" err="1"/>
              <a:t>programare</a:t>
            </a:r>
            <a:r>
              <a:rPr lang="en-US" baseline="0" dirty="0"/>
              <a:t> permit </a:t>
            </a:r>
            <a:r>
              <a:rPr lang="en-US" baseline="0" dirty="0" err="1"/>
              <a:t>recursivitatea</a:t>
            </a:r>
            <a:r>
              <a:rPr lang="en-US" baseline="0" dirty="0"/>
              <a:t>, </a:t>
            </a:r>
            <a:r>
              <a:rPr lang="en-US" baseline="0" dirty="0" err="1"/>
              <a:t>adica</a:t>
            </a:r>
            <a:r>
              <a:rPr lang="en-US" baseline="0" dirty="0"/>
              <a:t> </a:t>
            </a:r>
            <a:r>
              <a:rPr lang="en-US" baseline="0" dirty="0" err="1"/>
              <a:t>folosirea</a:t>
            </a:r>
            <a:r>
              <a:rPr lang="en-US" baseline="0" dirty="0"/>
              <a:t> </a:t>
            </a:r>
            <a:r>
              <a:rPr lang="en-US" baseline="0" dirty="0" err="1"/>
              <a:t>functiilor</a:t>
            </a:r>
            <a:r>
              <a:rPr lang="en-US" baseline="0" dirty="0"/>
              <a:t> recursive. </a:t>
            </a:r>
            <a:r>
              <a:rPr lang="en-US" baseline="0" dirty="0" err="1"/>
              <a:t>Acest</a:t>
            </a:r>
            <a:r>
              <a:rPr lang="en-US" baseline="0" dirty="0"/>
              <a:t> </a:t>
            </a:r>
            <a:r>
              <a:rPr lang="en-US" baseline="0" dirty="0" err="1"/>
              <a:t>lucru</a:t>
            </a:r>
            <a:r>
              <a:rPr lang="en-US" baseline="0" dirty="0"/>
              <a:t> nu </a:t>
            </a:r>
            <a:r>
              <a:rPr lang="en-US" baseline="0" dirty="0" err="1"/>
              <a:t>ar</a:t>
            </a:r>
            <a:r>
              <a:rPr lang="en-US" baseline="0" dirty="0"/>
              <a:t> </a:t>
            </a:r>
            <a:r>
              <a:rPr lang="en-US" baseline="0" dirty="0" err="1"/>
              <a:t>fi</a:t>
            </a:r>
            <a:r>
              <a:rPr lang="en-US" baseline="0" dirty="0"/>
              <a:t> </a:t>
            </a:r>
            <a:r>
              <a:rPr lang="en-US" baseline="0" dirty="0" err="1"/>
              <a:t>fost</a:t>
            </a:r>
            <a:r>
              <a:rPr lang="en-US" baseline="0" dirty="0"/>
              <a:t> </a:t>
            </a:r>
            <a:r>
              <a:rPr lang="en-US" baseline="0" dirty="0" err="1"/>
              <a:t>posibil</a:t>
            </a:r>
            <a:r>
              <a:rPr lang="en-US" baseline="0" dirty="0"/>
              <a:t> </a:t>
            </a:r>
            <a:r>
              <a:rPr lang="en-US" baseline="0" dirty="0" err="1"/>
              <a:t>daca</a:t>
            </a:r>
            <a:r>
              <a:rPr lang="en-US" baseline="0" dirty="0"/>
              <a:t> nu se </a:t>
            </a:r>
            <a:r>
              <a:rPr lang="en-US" baseline="0" dirty="0" err="1"/>
              <a:t>foloseau</a:t>
            </a:r>
            <a:r>
              <a:rPr lang="en-US" baseline="0" dirty="0"/>
              <a:t> </a:t>
            </a:r>
            <a:r>
              <a:rPr lang="en-US" baseline="0" dirty="0" err="1"/>
              <a:t>stivele</a:t>
            </a:r>
            <a:r>
              <a:rPr lang="en-US" baseline="0" dirty="0"/>
              <a:t> (</a:t>
            </a:r>
            <a:r>
              <a:rPr lang="en-US" baseline="0" dirty="0" err="1"/>
              <a:t>struct</a:t>
            </a:r>
            <a:r>
              <a:rPr lang="en-US" baseline="0" dirty="0"/>
              <a:t> de date </a:t>
            </a:r>
            <a:r>
              <a:rPr lang="en-US" baseline="0" dirty="0" err="1"/>
              <a:t>liniare</a:t>
            </a:r>
            <a:r>
              <a:rPr lang="en-US" baseline="0" dirty="0"/>
              <a:t> cu </a:t>
            </a:r>
            <a:r>
              <a:rPr lang="en-US" baseline="0" dirty="0" err="1"/>
              <a:t>anumite</a:t>
            </a:r>
            <a:r>
              <a:rPr lang="en-US" baseline="0" dirty="0"/>
              <a:t> </a:t>
            </a:r>
            <a:r>
              <a:rPr lang="en-US" baseline="0" dirty="0" err="1"/>
              <a:t>caracteristici</a:t>
            </a:r>
            <a:r>
              <a:rPr lang="en-US" baseline="0" dirty="0"/>
              <a:t>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E82906-D277-474C-ADBD-D2B0C3B243CD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E82906-D277-474C-ADBD-D2B0C3B243CD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72474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Association for Computing Machinery</a:t>
            </a:r>
            <a:endParaRPr lang="en-US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Kyoto Prize - The Prize is widely regarded as the most prestigious award available in fields which are traditionally not honored with a </a:t>
            </a:r>
            <a:r>
              <a:rPr lang="en-US" sz="1200" b="0" i="0" u="none" strike="noStrike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4" tooltip="Nobel Prize"/>
              </a:rPr>
              <a:t>Nobel Prize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sz="1200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5"/>
              </a:rPr>
              <a:t>[2][3]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E82906-D277-474C-ADBD-D2B0C3B243CD}" type="slidenum">
              <a:rPr lang="en-GB" smtClean="0"/>
              <a:pPr>
                <a:defRPr/>
              </a:pPr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78026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1200" b="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American Scientist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is an illustrated bi-monthly publication about science, engineering and technology. </a:t>
            </a:r>
          </a:p>
          <a:p>
            <a:endParaRPr lang="en-US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dirty="0"/>
              <a:t>http://www.americanscientist.org/bookshelf/pub/100-or-so-books-that-shaped-a-century-of-science</a:t>
            </a:r>
          </a:p>
          <a:p>
            <a:r>
              <a:rPr lang="en-US" dirty="0"/>
              <a:t>   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Vol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4 </a:t>
            </a:r>
            <a:r>
              <a:rPr lang="en-US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fascicol</a:t>
            </a:r>
            <a:r>
              <a:rPr lang="en-US" sz="1200" b="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6:     </a:t>
            </a:r>
            <a:r>
              <a:rPr lang="en-US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Satisfiability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,” one of the most fundamental problems in all of computer science: Given a Boolean function, can its variables be set to at least one pattern of 0s and 1 that will make the function true?</a:t>
            </a:r>
            <a:endParaRPr lang="en-US" dirty="0"/>
          </a:p>
          <a:p>
            <a:endParaRPr lang="en-US" dirty="0"/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Volume 1 – Fundamental Algorithms</a:t>
            </a:r>
          </a:p>
          <a:p>
            <a:r>
              <a:rPr lang="en-US" dirty="0"/>
              <a:t>Chapter 1 – Basic concepts</a:t>
            </a:r>
          </a:p>
          <a:p>
            <a:r>
              <a:rPr lang="en-US" dirty="0"/>
              <a:t>Chapter 2 – Information </a:t>
            </a:r>
            <a:r>
              <a:rPr lang="en-US" sz="1200" u="none" strike="noStrike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 tooltip="Data structure"/>
              </a:rPr>
              <a:t>structures</a:t>
            </a:r>
            <a:endParaRPr lang="en-US" dirty="0"/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Volume 2 – </a:t>
            </a:r>
            <a:r>
              <a:rPr lang="en-US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Seminumerical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Algorithms</a:t>
            </a:r>
          </a:p>
          <a:p>
            <a:r>
              <a:rPr lang="en-US" dirty="0"/>
              <a:t>Chapter 3 – </a:t>
            </a:r>
            <a:r>
              <a:rPr lang="en-US" sz="1200" u="none" strike="noStrike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4" tooltip="Statistical randomness"/>
              </a:rPr>
              <a:t>Random numbers</a:t>
            </a:r>
            <a:endParaRPr lang="en-US" dirty="0"/>
          </a:p>
          <a:p>
            <a:r>
              <a:rPr lang="en-US" dirty="0"/>
              <a:t>Chapter 4 – </a:t>
            </a:r>
            <a:r>
              <a:rPr lang="en-US" sz="1200" u="none" strike="noStrike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5" tooltip="Arithmetic"/>
              </a:rPr>
              <a:t>Arithmetic</a:t>
            </a:r>
            <a:endParaRPr lang="en-US" dirty="0"/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Volume 3 – </a:t>
            </a:r>
            <a:r>
              <a:rPr lang="en-US" sz="1200" b="0" i="0" u="none" strike="noStrike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6" tooltip="Sorting algorithm"/>
              </a:rPr>
              <a:t>Sorting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and </a:t>
            </a:r>
            <a:r>
              <a:rPr lang="en-US" sz="1200" b="0" i="0" u="none" strike="noStrike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7" tooltip="Search algorithm"/>
              </a:rPr>
              <a:t>Searching</a:t>
            </a:r>
            <a:endParaRPr lang="en-US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dirty="0"/>
              <a:t>Chapter 5 – </a:t>
            </a:r>
            <a:r>
              <a:rPr lang="en-US" sz="1200" u="none" strike="noStrike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6" tooltip="Sorting algorithm"/>
              </a:rPr>
              <a:t>Sorting</a:t>
            </a:r>
            <a:endParaRPr lang="en-US" dirty="0"/>
          </a:p>
          <a:p>
            <a:r>
              <a:rPr lang="en-US" dirty="0"/>
              <a:t>Chapter 6 – </a:t>
            </a:r>
            <a:r>
              <a:rPr lang="en-US" sz="1200" u="none" strike="noStrike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7" tooltip="Search algorithm"/>
              </a:rPr>
              <a:t>Searching</a:t>
            </a:r>
            <a:endParaRPr lang="en-US" dirty="0"/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Volume 4 – </a:t>
            </a:r>
            <a:r>
              <a:rPr lang="en-US" sz="1200" b="0" i="0" u="none" strike="noStrike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8" tooltip="Combinatorics"/>
              </a:rPr>
              <a:t>Combinatorial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Algorithms (chapters 7 and 8 released in several </a:t>
            </a:r>
            <a:r>
              <a:rPr lang="en-US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subvolumes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dirty="0"/>
              <a:t>Chapter 7 – Combinatorial searching</a:t>
            </a:r>
          </a:p>
          <a:p>
            <a:r>
              <a:rPr lang="en-US" dirty="0"/>
              <a:t>Chapter 8 – </a:t>
            </a:r>
            <a:r>
              <a:rPr lang="en-US" sz="1200" u="none" strike="noStrike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9" tooltip="Recursion"/>
              </a:rPr>
              <a:t>Recursion</a:t>
            </a:r>
            <a:endParaRPr lang="en-US" dirty="0"/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Volume 5 – Syntactic Algorithms (as of 2015, estimated for release in 2025)</a:t>
            </a:r>
          </a:p>
          <a:p>
            <a:r>
              <a:rPr lang="en-US" dirty="0"/>
              <a:t>Chapter 9 – </a:t>
            </a:r>
            <a:r>
              <a:rPr lang="en-US" sz="1200" u="none" strike="noStrike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10" tooltip="Lexical analysis"/>
              </a:rPr>
              <a:t>Lexical scanning</a:t>
            </a:r>
            <a:r>
              <a:rPr lang="en-US" dirty="0"/>
              <a:t> (also includes </a:t>
            </a:r>
            <a:r>
              <a:rPr lang="en-US" sz="1200" u="none" strike="noStrike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11" tooltip="String searching algorithm"/>
              </a:rPr>
              <a:t>string search</a:t>
            </a:r>
            <a:r>
              <a:rPr lang="en-US" dirty="0"/>
              <a:t> and </a:t>
            </a:r>
            <a:r>
              <a:rPr lang="en-US" sz="1200" u="none" strike="noStrike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12" tooltip="Data compression"/>
              </a:rPr>
              <a:t>data compression</a:t>
            </a:r>
            <a:r>
              <a:rPr lang="en-US" dirty="0"/>
              <a:t>)</a:t>
            </a:r>
          </a:p>
          <a:p>
            <a:r>
              <a:rPr lang="en-US" dirty="0"/>
              <a:t>Chapter 10 – </a:t>
            </a:r>
            <a:r>
              <a:rPr lang="en-US" sz="1200" u="none" strike="noStrike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13" tooltip="Parsing"/>
              </a:rPr>
              <a:t>Parsing</a:t>
            </a:r>
            <a:r>
              <a:rPr lang="en-US" dirty="0"/>
              <a:t> techniques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Volume 6 – The Theory of </a:t>
            </a:r>
            <a:r>
              <a:rPr lang="en-US" sz="1200" b="0" i="0" u="none" strike="noStrike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14" tooltip="Context-free language"/>
              </a:rPr>
              <a:t>Context-Free Languages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(planned)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Volume 7 – </a:t>
            </a:r>
            <a:r>
              <a:rPr lang="en-US" sz="1200" b="0" i="0" u="none" strike="noStrike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15" tooltip="Compiler"/>
              </a:rPr>
              <a:t>Compiler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Techniques (planned)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E82906-D277-474C-ADBD-D2B0C3B243CD}" type="slidenum">
              <a:rPr lang="en-GB" smtClean="0"/>
              <a:pPr>
                <a:defRPr/>
              </a:pPr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97318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E82906-D277-474C-ADBD-D2B0C3B243CD}" type="slidenum">
              <a:rPr lang="en-GB" smtClean="0"/>
              <a:pPr>
                <a:defRPr/>
              </a:pPr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00252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E82906-D277-474C-ADBD-D2B0C3B243CD}" type="slidenum">
              <a:rPr lang="en-GB" smtClean="0"/>
              <a:pPr>
                <a:defRPr/>
              </a:pPr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51492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E82906-D277-474C-ADBD-D2B0C3B243CD}" type="slidenum">
              <a:rPr lang="en-GB" smtClean="0"/>
              <a:pPr>
                <a:defRPr/>
              </a:pPr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5190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C4881C0-A209-46F4-8992-9849B0B4EE89}" type="datetimeFigureOut">
              <a:rPr lang="en-US" smtClean="0"/>
              <a:pPr>
                <a:defRPr/>
              </a:pPr>
              <a:t>10/8/2022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B60F5A-5D33-4EAE-B827-A21D71B18F06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1EFFD0-D977-44C4-9A4C-BEFC411D6F35}" type="datetimeFigureOut">
              <a:rPr lang="en-US" smtClean="0"/>
              <a:pPr>
                <a:defRPr/>
              </a:pPr>
              <a:t>10/8/2022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DBD110-B777-40F2-810D-DBF3904B5315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FAEEEF1-3F2C-48B9-B3B5-F8250F2612AF}" type="datetimeFigureOut">
              <a:rPr lang="en-US" smtClean="0"/>
              <a:pPr>
                <a:defRPr/>
              </a:pPr>
              <a:t>10/8/2022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70F09B-42D0-425B-A57D-A216B1AD4579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BDF2072-B5C4-4DDC-88B7-8E2244168701}" type="datetimeFigureOut">
              <a:rPr lang="en-US" smtClean="0"/>
              <a:pPr>
                <a:defRPr/>
              </a:pPr>
              <a:t>10/8/2022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510CB5-7F56-4D0F-8680-46947EF3BE49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B7C4896-849F-4896-BFD4-191EF7B0C1BB}" type="datetimeFigureOut">
              <a:rPr lang="en-US" smtClean="0"/>
              <a:pPr>
                <a:defRPr/>
              </a:pPr>
              <a:t>10/8/2022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9B9625-F08E-4C63-8D0D-ADA78CEE7777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8EF7E11-BC86-4202-91E1-B67F74B78D51}" type="datetimeFigureOut">
              <a:rPr lang="en-US" smtClean="0"/>
              <a:pPr>
                <a:defRPr/>
              </a:pPr>
              <a:t>10/8/2022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F2A30F-6856-4997-8D8C-ECA91FACC939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71424A2-7613-4F5A-9AA5-D9094E9BDAC2}" type="datetimeFigureOut">
              <a:rPr lang="en-US" smtClean="0"/>
              <a:pPr>
                <a:defRPr/>
              </a:pPr>
              <a:t>10/8/2022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A130C0-B8FE-4649-8D67-750FB78D66CA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EEE31F-3B0D-45DC-9975-8E67A07F852B}" type="datetimeFigureOut">
              <a:rPr lang="en-US" smtClean="0"/>
              <a:pPr>
                <a:defRPr/>
              </a:pPr>
              <a:t>10/8/2022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0A51CC-5E79-4FEF-A5F1-84356081428F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391C0E-138B-4A99-AB92-1D9ED4D5BE6E}" type="datetimeFigureOut">
              <a:rPr lang="en-US" smtClean="0"/>
              <a:pPr>
                <a:defRPr/>
              </a:pPr>
              <a:t>10/8/2022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E201E2-2E31-4566-B402-0E80D3F87096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8D3AB9-41B5-4883-9167-9BF0881C4854}" type="datetimeFigureOut">
              <a:rPr lang="en-US" smtClean="0"/>
              <a:pPr>
                <a:defRPr/>
              </a:pPr>
              <a:t>10/8/2022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2DB7BB-D7BE-4D86-A100-D25CF4982730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C16865-FE95-445E-A951-C5B3F1DB2B38}" type="datetimeFigureOut">
              <a:rPr lang="en-US" smtClean="0"/>
              <a:pPr>
                <a:defRPr/>
              </a:pPr>
              <a:t>10/8/2022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5E2DC2-2C66-405D-BD6A-5C903418B63A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EAA1ADC-C1B5-4892-9F81-E8C9D4AC7927}" type="datetimeFigureOut">
              <a:rPr lang="en-US" smtClean="0"/>
              <a:pPr>
                <a:defRPr/>
              </a:pPr>
              <a:t>10/8/2022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E4A854F-94DD-424F-830A-DEF5AD644F75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901" r:id="rId2"/>
    <p:sldLayoutId id="2147483902" r:id="rId3"/>
    <p:sldLayoutId id="2147483903" r:id="rId4"/>
    <p:sldLayoutId id="2147483904" r:id="rId5"/>
    <p:sldLayoutId id="2147483905" r:id="rId6"/>
    <p:sldLayoutId id="2147483906" r:id="rId7"/>
    <p:sldLayoutId id="2147483907" r:id="rId8"/>
    <p:sldLayoutId id="2147483908" r:id="rId9"/>
    <p:sldLayoutId id="2147483909" r:id="rId10"/>
    <p:sldLayoutId id="214748391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The_Art_of_Computer_Programming" TargetMode="External"/><Relationship Id="rId3" Type="http://schemas.openxmlformats.org/officeDocument/2006/relationships/image" Target="../media/image18.png"/><Relationship Id="rId7" Type="http://schemas.openxmlformats.org/officeDocument/2006/relationships/hyperlink" Target="http://en.wikipedia.org/wiki/Grace_Murray_Hopper_Award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California_Institute_of_Technology" TargetMode="External"/><Relationship Id="rId5" Type="http://schemas.openxmlformats.org/officeDocument/2006/relationships/hyperlink" Target="http://www.stanford.edu/" TargetMode="External"/><Relationship Id="rId4" Type="http://schemas.openxmlformats.org/officeDocument/2006/relationships/hyperlink" Target="http://www-cs-faculty.stanford.edu/~knuth/taocp.html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The_Art_of_Computer_Programming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-cs-faculty.stanford.edu/~knuth/taocp.html" TargetMode="Externa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hyperlink" Target="http://en.wikipedia.org/wiki/The_Art_of_Computer_Programming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cs.stanford.edu/~knuth/taocp.html" TargetMode="External"/><Relationship Id="rId4" Type="http://schemas.openxmlformats.org/officeDocument/2006/relationships/hyperlink" Target="https://cs.stanford.edu/~knuth/taocp.jpg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Hexadecimal" TargetMode="External"/><Relationship Id="rId2" Type="http://schemas.openxmlformats.org/officeDocument/2006/relationships/hyperlink" Target="http://en.wikipedia.org/wiki/Knuth_reward_check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yblos.ro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/>
              <a:t>ALGORITMI SI STRUCTURI DE DATE</a:t>
            </a:r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R="0" eaLnBrk="1" hangingPunct="1"/>
            <a:r>
              <a:rPr lang="en-GB" dirty="0"/>
              <a:t>Curs </a:t>
            </a:r>
            <a:r>
              <a:rPr lang="en-GB" dirty="0" err="1"/>
              <a:t>pentru</a:t>
            </a:r>
            <a:r>
              <a:rPr lang="en-GB" dirty="0"/>
              <a:t> </a:t>
            </a:r>
            <a:r>
              <a:rPr lang="en-GB" dirty="0" err="1"/>
              <a:t>anul</a:t>
            </a:r>
            <a:r>
              <a:rPr lang="en-GB" dirty="0"/>
              <a:t> II</a:t>
            </a:r>
          </a:p>
          <a:p>
            <a:pPr marR="0" eaLnBrk="1" hangingPunct="1"/>
            <a:r>
              <a:rPr lang="en-GB" dirty="0" err="1"/>
              <a:t>Facultatea</a:t>
            </a:r>
            <a:r>
              <a:rPr lang="en-GB" dirty="0"/>
              <a:t> de </a:t>
            </a:r>
            <a:r>
              <a:rPr lang="en-GB" dirty="0" err="1"/>
              <a:t>Informatica</a:t>
            </a:r>
            <a:endParaRPr lang="en-GB" dirty="0"/>
          </a:p>
        </p:txBody>
      </p:sp>
      <p:sp>
        <p:nvSpPr>
          <p:cNvPr id="9220" name="TextBox 3"/>
          <p:cNvSpPr txBox="1">
            <a:spLocks noChangeArrowheads="1"/>
          </p:cNvSpPr>
          <p:nvPr/>
        </p:nvSpPr>
        <p:spPr bwMode="auto">
          <a:xfrm>
            <a:off x="6572250" y="6286500"/>
            <a:ext cx="240642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dirty="0">
                <a:latin typeface="Lucida Sans Unicode" pitchFamily="34" charset="0"/>
              </a:rPr>
              <a:t>An </a:t>
            </a:r>
            <a:r>
              <a:rPr lang="en-GB" dirty="0" err="1">
                <a:latin typeface="Lucida Sans Unicode" pitchFamily="34" charset="0"/>
              </a:rPr>
              <a:t>univ</a:t>
            </a:r>
            <a:r>
              <a:rPr lang="en-GB" dirty="0">
                <a:latin typeface="Lucida Sans Unicode" pitchFamily="34" charset="0"/>
              </a:rPr>
              <a:t> 20</a:t>
            </a:r>
            <a:r>
              <a:rPr lang="en-US" dirty="0">
                <a:latin typeface="Lucida Sans Unicode" pitchFamily="34" charset="0"/>
              </a:rPr>
              <a:t>22</a:t>
            </a:r>
            <a:r>
              <a:rPr lang="en-GB" dirty="0">
                <a:latin typeface="Lucida Sans Unicode" pitchFamily="34" charset="0"/>
              </a:rPr>
              <a:t>-2023</a:t>
            </a:r>
          </a:p>
        </p:txBody>
      </p:sp>
      <p:sp>
        <p:nvSpPr>
          <p:cNvPr id="6" name="Rectangle 5"/>
          <p:cNvSpPr/>
          <p:nvPr/>
        </p:nvSpPr>
        <p:spPr>
          <a:xfrm>
            <a:off x="214282" y="6143644"/>
            <a:ext cx="268842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n-lt"/>
                <a:cs typeface="+mn-cs"/>
              </a:rPr>
              <a:t>Universitatea</a:t>
            </a:r>
            <a:r>
              <a:rPr lang="en-US" sz="1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n-lt"/>
                <a:cs typeface="+mn-cs"/>
              </a:rPr>
              <a:t> </a:t>
            </a:r>
            <a:r>
              <a:rPr lang="en-US" sz="1400" b="1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n-lt"/>
                <a:cs typeface="+mn-cs"/>
              </a:rPr>
              <a:t>titu</a:t>
            </a:r>
            <a:r>
              <a:rPr lang="en-US" sz="1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n-lt"/>
                <a:cs typeface="+mn-cs"/>
              </a:rPr>
              <a:t> </a:t>
            </a:r>
            <a:r>
              <a:rPr lang="en-US" sz="1400" b="1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n-lt"/>
                <a:cs typeface="+mn-cs"/>
              </a:rPr>
              <a:t>Maiorescu</a:t>
            </a:r>
            <a:endParaRPr lang="en-US" sz="1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+mn-lt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 err="1"/>
              <a:t>Structuri</a:t>
            </a:r>
            <a:r>
              <a:rPr lang="en-GB" dirty="0"/>
              <a:t> de date </a:t>
            </a:r>
            <a:r>
              <a:rPr lang="en-GB" dirty="0" err="1"/>
              <a:t>neliniare</a:t>
            </a:r>
            <a:endParaRPr lang="en-GB" dirty="0"/>
          </a:p>
        </p:txBody>
      </p:sp>
      <p:sp>
        <p:nvSpPr>
          <p:cNvPr id="18437" name="TextBox 5"/>
          <p:cNvSpPr txBox="1">
            <a:spLocks noChangeArrowheads="1"/>
          </p:cNvSpPr>
          <p:nvPr/>
        </p:nvSpPr>
        <p:spPr bwMode="auto">
          <a:xfrm>
            <a:off x="7620000" y="274638"/>
            <a:ext cx="127793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3200" dirty="0" err="1">
                <a:solidFill>
                  <a:srgbClr val="FF0000"/>
                </a:solidFill>
              </a:rPr>
              <a:t>Arbori</a:t>
            </a:r>
            <a:endParaRPr lang="en-GB" sz="3200" dirty="0">
              <a:solidFill>
                <a:srgbClr val="FF0000"/>
              </a:solidFill>
            </a:endParaRPr>
          </a:p>
        </p:txBody>
      </p:sp>
      <p:pic>
        <p:nvPicPr>
          <p:cNvPr id="7" name="Picture 2" descr="C:\Documents and Settings\cezar\Local Settings\Temporary Internet Files\Content.IE5\C3SEVGZX\MPj04388160000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39453" y="1417638"/>
            <a:ext cx="4532747" cy="4515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2" name="Picture 6" descr="C:\Documents and Settings\cezar\Local Settings\Temporary Internet Files\Content.IE5\EZ2J24G0\MPj04305190000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80542" y="1124744"/>
            <a:ext cx="6510858" cy="5082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D8CC18D-838D-4F2E-A651-80DFE3D225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896" y="1752600"/>
            <a:ext cx="6115904" cy="2991267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DD3E128-BD68-4DF6-8EA5-156FCFF34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1000"/>
                                        <p:tgtEl>
                                          <p:spTgt spid="24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4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 err="1"/>
              <a:t>Structuri</a:t>
            </a:r>
            <a:r>
              <a:rPr lang="en-GB" dirty="0"/>
              <a:t> de date </a:t>
            </a:r>
            <a:r>
              <a:rPr lang="en-GB" dirty="0" err="1"/>
              <a:t>neliniare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213" y="1571625"/>
            <a:ext cx="4525094" cy="3770912"/>
          </a:xfrm>
        </p:spPr>
      </p:pic>
      <p:sp>
        <p:nvSpPr>
          <p:cNvPr id="19460" name="TextBox 4"/>
          <p:cNvSpPr txBox="1">
            <a:spLocks noChangeArrowheads="1"/>
          </p:cNvSpPr>
          <p:nvPr/>
        </p:nvSpPr>
        <p:spPr bwMode="auto">
          <a:xfrm>
            <a:off x="857250" y="1571625"/>
            <a:ext cx="1277938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3200"/>
              <a:t>Arbori</a:t>
            </a:r>
          </a:p>
          <a:p>
            <a:r>
              <a:rPr lang="en-GB" sz="3200"/>
              <a:t>binari</a:t>
            </a:r>
          </a:p>
        </p:txBody>
      </p:sp>
      <p:sp>
        <p:nvSpPr>
          <p:cNvPr id="5" name="Rectangle 4"/>
          <p:cNvSpPr/>
          <p:nvPr/>
        </p:nvSpPr>
        <p:spPr>
          <a:xfrm>
            <a:off x="251520" y="5881493"/>
            <a:ext cx="88924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Binary tree" by Derrick Coetzee - Own work. Licensed under Public Domain via Commons - https://commons.wikimedia.org/wiki/File:Binary_tree.svg#/media/File:Binary_tree.svg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 err="1"/>
              <a:t>Continutul</a:t>
            </a:r>
            <a:r>
              <a:rPr lang="en-GB" dirty="0"/>
              <a:t> </a:t>
            </a:r>
            <a:r>
              <a:rPr lang="en-GB" dirty="0" err="1"/>
              <a:t>cursului</a:t>
            </a:r>
            <a:r>
              <a:rPr lang="en-GB" dirty="0"/>
              <a:t> (</a:t>
            </a:r>
            <a:r>
              <a:rPr lang="en-GB" dirty="0" err="1"/>
              <a:t>partea</a:t>
            </a:r>
            <a:r>
              <a:rPr lang="en-GB" dirty="0"/>
              <a:t> a II-a)</a:t>
            </a:r>
            <a:endParaRPr lang="en-GB" sz="3600" i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9416"/>
            <a:ext cx="7499176" cy="4846320"/>
          </a:xfrm>
        </p:spPr>
        <p:txBody>
          <a:bodyPr>
            <a:normAutofit fontScale="92500" lnSpcReduction="10000"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GB" dirty="0" err="1">
                <a:solidFill>
                  <a:srgbClr val="FF0000"/>
                </a:solidFill>
              </a:rPr>
              <a:t>Algoritmi</a:t>
            </a:r>
            <a:endParaRPr lang="en-GB" sz="2400" dirty="0"/>
          </a:p>
          <a:p>
            <a:pPr marL="832104" lvl="1">
              <a:spcBef>
                <a:spcPts val="324"/>
              </a:spcBef>
              <a:defRPr/>
            </a:pPr>
            <a:r>
              <a:rPr lang="ro-RO" sz="2500" dirty="0">
                <a:solidFill>
                  <a:srgbClr val="FF0000"/>
                </a:solidFill>
              </a:rPr>
              <a:t>Analiza algoritmilor </a:t>
            </a:r>
            <a:endParaRPr lang="en-GB" sz="2900" dirty="0">
              <a:solidFill>
                <a:srgbClr val="FF0000"/>
              </a:solidFill>
            </a:endParaRPr>
          </a:p>
          <a:p>
            <a:pPr marL="621792" lvl="1">
              <a:spcBef>
                <a:spcPts val="324"/>
              </a:spcBef>
              <a:buNone/>
              <a:defRPr/>
            </a:pPr>
            <a:r>
              <a:rPr lang="en-GB" dirty="0"/>
              <a:t>       </a:t>
            </a:r>
            <a:r>
              <a:rPr lang="ro-RO" dirty="0">
                <a:solidFill>
                  <a:srgbClr val="FF0000"/>
                </a:solidFill>
              </a:rPr>
              <a:t>Metode de analiza a eficientei algoritmilor; </a:t>
            </a:r>
            <a:r>
              <a:rPr lang="en-GB" dirty="0">
                <a:solidFill>
                  <a:srgbClr val="FF0000"/>
                </a:solidFill>
              </a:rPr>
              <a:t>    </a:t>
            </a:r>
          </a:p>
          <a:p>
            <a:pPr marL="621792" lvl="1">
              <a:spcBef>
                <a:spcPts val="324"/>
              </a:spcBef>
              <a:buNone/>
              <a:defRPr/>
            </a:pPr>
            <a:r>
              <a:rPr lang="en-GB" dirty="0">
                <a:solidFill>
                  <a:srgbClr val="FF0000"/>
                </a:solidFill>
              </a:rPr>
              <a:t>       </a:t>
            </a:r>
            <a:r>
              <a:rPr lang="ro-RO" dirty="0">
                <a:solidFill>
                  <a:srgbClr val="FF0000"/>
                </a:solidFill>
              </a:rPr>
              <a:t>Complexitatea algoritmilor</a:t>
            </a:r>
            <a:endParaRPr lang="en-US" dirty="0">
              <a:solidFill>
                <a:srgbClr val="FF0000"/>
              </a:solidFill>
            </a:endParaRPr>
          </a:p>
          <a:p>
            <a:pPr marL="621792" lvl="1">
              <a:spcBef>
                <a:spcPts val="324"/>
              </a:spcBef>
              <a:buNone/>
              <a:defRPr/>
            </a:pPr>
            <a:endParaRPr lang="en-GB" dirty="0"/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ro-RO" sz="2400" u="sng" dirty="0">
                <a:solidFill>
                  <a:schemeClr val="tx1"/>
                </a:solidFill>
              </a:rPr>
              <a:t>Algoritmi de sortare</a:t>
            </a:r>
            <a:endParaRPr lang="en-GB" sz="2400" dirty="0">
              <a:solidFill>
                <a:schemeClr val="tx1"/>
              </a:solidFill>
            </a:endParaRP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None/>
              <a:defRPr/>
            </a:pPr>
            <a:r>
              <a:rPr lang="ro-RO" sz="2400" dirty="0">
                <a:solidFill>
                  <a:schemeClr val="tx1"/>
                </a:solidFill>
              </a:rPr>
              <a:t>       Sortare prin numarare; Sortare prin inserare; </a:t>
            </a:r>
            <a:r>
              <a:rPr lang="en-GB" sz="2400" dirty="0">
                <a:solidFill>
                  <a:schemeClr val="tx1"/>
                </a:solidFill>
              </a:rPr>
              <a:t>   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None/>
              <a:defRPr/>
            </a:pPr>
            <a:r>
              <a:rPr lang="en-GB" sz="2400" dirty="0">
                <a:solidFill>
                  <a:schemeClr val="tx1"/>
                </a:solidFill>
              </a:rPr>
              <a:t>       </a:t>
            </a:r>
            <a:r>
              <a:rPr lang="ro-RO" sz="2400" dirty="0">
                <a:solidFill>
                  <a:schemeClr val="tx1"/>
                </a:solidFill>
              </a:rPr>
              <a:t>Bub</a:t>
            </a:r>
            <a:r>
              <a:rPr lang="en-GB" sz="2400" dirty="0">
                <a:solidFill>
                  <a:schemeClr val="tx1"/>
                </a:solidFill>
              </a:rPr>
              <a:t>b</a:t>
            </a:r>
            <a:r>
              <a:rPr lang="ro-RO" sz="2400" dirty="0">
                <a:solidFill>
                  <a:schemeClr val="tx1"/>
                </a:solidFill>
              </a:rPr>
              <a:t>lesort; Quicksort; Sortare prin selectie; </a:t>
            </a:r>
            <a:r>
              <a:rPr lang="en-GB" sz="2400" dirty="0">
                <a:solidFill>
                  <a:schemeClr val="tx1"/>
                </a:solidFill>
              </a:rPr>
              <a:t>  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None/>
              <a:defRPr/>
            </a:pPr>
            <a:r>
              <a:rPr lang="en-GB" sz="2400" dirty="0">
                <a:solidFill>
                  <a:schemeClr val="tx1"/>
                </a:solidFill>
              </a:rPr>
              <a:t>       </a:t>
            </a:r>
            <a:r>
              <a:rPr lang="ro-RO" sz="2400" dirty="0">
                <a:solidFill>
                  <a:schemeClr val="tx1"/>
                </a:solidFill>
              </a:rPr>
              <a:t>Mergesort; </a:t>
            </a:r>
            <a:r>
              <a:rPr lang="ro-RO" sz="2400" dirty="0" err="1">
                <a:solidFill>
                  <a:schemeClr val="tx1"/>
                </a:solidFill>
              </a:rPr>
              <a:t>Heapsort</a:t>
            </a:r>
            <a:endParaRPr lang="en-US" sz="2400" dirty="0">
              <a:solidFill>
                <a:schemeClr val="tx1"/>
              </a:solidFill>
            </a:endParaRP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None/>
              <a:defRPr/>
            </a:pPr>
            <a:endParaRPr lang="en-GB" sz="2400" dirty="0">
              <a:solidFill>
                <a:schemeClr val="tx1"/>
              </a:solidFill>
            </a:endParaRP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ro-RO" sz="2400" u="sng" dirty="0">
                <a:solidFill>
                  <a:schemeClr val="tx1"/>
                </a:solidFill>
              </a:rPr>
              <a:t>Algoritmi de cautare</a:t>
            </a:r>
            <a:endParaRPr lang="en-GB" sz="2400" dirty="0">
              <a:solidFill>
                <a:schemeClr val="tx1"/>
              </a:solidFill>
            </a:endParaRP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None/>
              <a:defRPr/>
            </a:pPr>
            <a:r>
              <a:rPr lang="ro-RO" sz="2400" dirty="0">
                <a:solidFill>
                  <a:schemeClr val="tx1"/>
                </a:solidFill>
              </a:rPr>
              <a:t> </a:t>
            </a:r>
            <a:r>
              <a:rPr lang="en-GB" sz="2400" dirty="0">
                <a:solidFill>
                  <a:schemeClr val="tx1"/>
                </a:solidFill>
              </a:rPr>
              <a:t>      </a:t>
            </a:r>
            <a:r>
              <a:rPr lang="ro-RO" sz="2400" dirty="0">
                <a:solidFill>
                  <a:schemeClr val="tx1"/>
                </a:solidFill>
              </a:rPr>
              <a:t>Cautare secventiala; Cautare binara; </a:t>
            </a:r>
            <a:endParaRPr lang="en-GB" sz="2400" dirty="0">
              <a:solidFill>
                <a:schemeClr val="tx1"/>
              </a:solidFill>
            </a:endParaRP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None/>
              <a:defRPr/>
            </a:pPr>
            <a:r>
              <a:rPr lang="en-GB" sz="2400" dirty="0">
                <a:solidFill>
                  <a:schemeClr val="tx1"/>
                </a:solidFill>
              </a:rPr>
              <a:t>       </a:t>
            </a:r>
            <a:r>
              <a:rPr lang="ro-RO" sz="2400" dirty="0">
                <a:solidFill>
                  <a:schemeClr val="tx1"/>
                </a:solidFill>
              </a:rPr>
              <a:t>Cautare si </a:t>
            </a:r>
            <a:r>
              <a:rPr lang="en-GB" sz="2400" dirty="0">
                <a:solidFill>
                  <a:schemeClr val="tx1"/>
                </a:solidFill>
              </a:rPr>
              <a:t> </a:t>
            </a:r>
            <a:r>
              <a:rPr lang="ro-RO" sz="2400" dirty="0">
                <a:solidFill>
                  <a:schemeClr val="tx1"/>
                </a:solidFill>
              </a:rPr>
              <a:t>inserare in</a:t>
            </a:r>
            <a:r>
              <a:rPr lang="en-GB" sz="2400" dirty="0">
                <a:solidFill>
                  <a:schemeClr val="tx1"/>
                </a:solidFill>
              </a:rPr>
              <a:t> </a:t>
            </a:r>
            <a:r>
              <a:rPr lang="ro-RO" sz="2400" dirty="0">
                <a:solidFill>
                  <a:schemeClr val="tx1"/>
                </a:solidFill>
              </a:rPr>
              <a:t>arbori binari de cautare;  </a:t>
            </a:r>
            <a:endParaRPr lang="en-GB" sz="2400" dirty="0">
              <a:solidFill>
                <a:schemeClr val="tx1"/>
              </a:solidFill>
            </a:endParaRP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GB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dirty="0"/>
              <a:t>BIBLIOGRAFIE RECOMANDATA</a:t>
            </a:r>
            <a:endParaRPr lang="en-GB" dirty="0"/>
          </a:p>
        </p:txBody>
      </p:sp>
      <p:sp>
        <p:nvSpPr>
          <p:cNvPr id="22530" name="Content Placeholder 1"/>
          <p:cNvSpPr>
            <a:spLocks noGrp="1"/>
          </p:cNvSpPr>
          <p:nvPr>
            <p:ph idx="1"/>
          </p:nvPr>
        </p:nvSpPr>
        <p:spPr>
          <a:xfrm>
            <a:off x="539552" y="1268760"/>
            <a:ext cx="8229600" cy="5328592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ro-RO" dirty="0"/>
              <a:t>Ioan Tomescu, </a:t>
            </a:r>
            <a:r>
              <a:rPr lang="ro-RO" i="1" dirty="0"/>
              <a:t>Data Structures</a:t>
            </a:r>
            <a:r>
              <a:rPr lang="ro-RO" dirty="0"/>
              <a:t>, Editura Universitatii din Bucuresti,, 1997</a:t>
            </a:r>
            <a:r>
              <a:rPr lang="en-GB" dirty="0"/>
              <a:t>, 2004</a:t>
            </a:r>
          </a:p>
          <a:p>
            <a:r>
              <a:rPr lang="en-US" dirty="0"/>
              <a:t>Knuth D. E. </a:t>
            </a:r>
            <a:r>
              <a:rPr lang="en-US" i="1" dirty="0"/>
              <a:t>Arta </a:t>
            </a:r>
            <a:r>
              <a:rPr lang="en-US" i="1" dirty="0" err="1"/>
              <a:t>programării</a:t>
            </a:r>
            <a:r>
              <a:rPr lang="en-US" i="1" dirty="0"/>
              <a:t> </a:t>
            </a:r>
            <a:r>
              <a:rPr lang="en-US" i="1" dirty="0" err="1"/>
              <a:t>calculatoarelor</a:t>
            </a:r>
            <a:r>
              <a:rPr lang="en-US" dirty="0"/>
              <a:t>, vol.1, </a:t>
            </a:r>
            <a:r>
              <a:rPr lang="en-US" i="1" dirty="0" err="1"/>
              <a:t>Algoritmi</a:t>
            </a:r>
            <a:r>
              <a:rPr lang="en-US" i="1" dirty="0"/>
              <a:t> </a:t>
            </a:r>
            <a:r>
              <a:rPr lang="en-US" i="1" dirty="0" err="1"/>
              <a:t>fundamentali</a:t>
            </a:r>
            <a:r>
              <a:rPr lang="en-US" dirty="0"/>
              <a:t>, </a:t>
            </a:r>
            <a:r>
              <a:rPr lang="en-US" dirty="0" err="1"/>
              <a:t>Editura</a:t>
            </a:r>
            <a:r>
              <a:rPr lang="en-US" dirty="0"/>
              <a:t> </a:t>
            </a:r>
            <a:r>
              <a:rPr lang="en-US" dirty="0" err="1"/>
              <a:t>Teora</a:t>
            </a:r>
            <a:r>
              <a:rPr lang="en-US" dirty="0"/>
              <a:t>, </a:t>
            </a:r>
            <a:r>
              <a:rPr lang="en-US" dirty="0" err="1"/>
              <a:t>București</a:t>
            </a:r>
            <a:r>
              <a:rPr lang="en-US" dirty="0"/>
              <a:t>, 2002</a:t>
            </a:r>
          </a:p>
          <a:p>
            <a:r>
              <a:rPr lang="ro-RO" dirty="0" err="1"/>
              <a:t>Knuth</a:t>
            </a:r>
            <a:r>
              <a:rPr lang="ro-RO" dirty="0"/>
              <a:t> D.E., </a:t>
            </a:r>
            <a:r>
              <a:rPr lang="ro-RO" i="1" dirty="0"/>
              <a:t>Arta</a:t>
            </a:r>
            <a:r>
              <a:rPr lang="ro-RO" dirty="0"/>
              <a:t> </a:t>
            </a:r>
            <a:r>
              <a:rPr lang="ro-RO" i="1" dirty="0"/>
              <a:t>programarii calculatoarelor</a:t>
            </a:r>
            <a:r>
              <a:rPr lang="ro-RO" dirty="0"/>
              <a:t>, </a:t>
            </a:r>
            <a:r>
              <a:rPr lang="en-GB" dirty="0"/>
              <a:t>V3. </a:t>
            </a:r>
            <a:r>
              <a:rPr lang="en-GB" dirty="0" err="1"/>
              <a:t>Sortare</a:t>
            </a:r>
            <a:r>
              <a:rPr lang="en-GB" dirty="0"/>
              <a:t> </a:t>
            </a:r>
            <a:r>
              <a:rPr lang="en-GB" dirty="0" err="1"/>
              <a:t>si</a:t>
            </a:r>
            <a:r>
              <a:rPr lang="en-GB" dirty="0"/>
              <a:t> </a:t>
            </a:r>
            <a:r>
              <a:rPr lang="en-GB" dirty="0" err="1"/>
              <a:t>cautare</a:t>
            </a:r>
            <a:r>
              <a:rPr lang="en-GB" dirty="0"/>
              <a:t>, </a:t>
            </a:r>
            <a:r>
              <a:rPr lang="ro-RO" dirty="0"/>
              <a:t>Editura </a:t>
            </a:r>
            <a:r>
              <a:rPr lang="en-US" dirty="0" err="1"/>
              <a:t>Teora</a:t>
            </a:r>
            <a:r>
              <a:rPr lang="ro-RO" dirty="0"/>
              <a:t>, 200</a:t>
            </a:r>
            <a:r>
              <a:rPr lang="en-GB" dirty="0"/>
              <a:t>2</a:t>
            </a:r>
            <a:r>
              <a:rPr lang="ro-RO" dirty="0"/>
              <a:t>.</a:t>
            </a:r>
            <a:endParaRPr lang="en-US" dirty="0"/>
          </a:p>
          <a:p>
            <a:r>
              <a:rPr lang="ro-RO" dirty="0" err="1"/>
              <a:t>Cormen</a:t>
            </a:r>
            <a:r>
              <a:rPr lang="ro-RO" dirty="0"/>
              <a:t> T.H, </a:t>
            </a:r>
            <a:r>
              <a:rPr lang="ro-RO" dirty="0" err="1"/>
              <a:t>Leiserson</a:t>
            </a:r>
            <a:r>
              <a:rPr lang="ro-RO" dirty="0"/>
              <a:t> C.E., </a:t>
            </a:r>
            <a:r>
              <a:rPr lang="ro-RO" dirty="0" err="1"/>
              <a:t>Rivest</a:t>
            </a:r>
            <a:r>
              <a:rPr lang="ro-RO" dirty="0"/>
              <a:t> R.L., Stein C, </a:t>
            </a:r>
            <a:r>
              <a:rPr lang="ro-RO" i="1" dirty="0" err="1"/>
              <a:t>Introduction</a:t>
            </a:r>
            <a:r>
              <a:rPr lang="ro-RO" i="1" dirty="0"/>
              <a:t> </a:t>
            </a:r>
            <a:r>
              <a:rPr lang="ro-RO" i="1" dirty="0" err="1"/>
              <a:t>to</a:t>
            </a:r>
            <a:r>
              <a:rPr lang="ro-RO" i="1" dirty="0"/>
              <a:t> </a:t>
            </a:r>
            <a:r>
              <a:rPr lang="ro-RO" i="1" dirty="0" err="1"/>
              <a:t>Algorithms</a:t>
            </a:r>
            <a:r>
              <a:rPr lang="ro-RO" dirty="0"/>
              <a:t>, The MIT Press, 2001</a:t>
            </a:r>
            <a:endParaRPr lang="en-US" dirty="0"/>
          </a:p>
          <a:p>
            <a:pPr eaLnBrk="1" hangingPunct="1"/>
            <a:r>
              <a:rPr lang="en-US" dirty="0"/>
              <a:t>Daniela </a:t>
            </a:r>
            <a:r>
              <a:rPr lang="en-US" dirty="0" err="1"/>
              <a:t>Joita</a:t>
            </a:r>
            <a:r>
              <a:rPr lang="en-US" dirty="0"/>
              <a:t>, </a:t>
            </a:r>
            <a:r>
              <a:rPr lang="en-US" i="1" dirty="0" err="1"/>
              <a:t>Programare</a:t>
            </a:r>
            <a:r>
              <a:rPr lang="en-US" i="1" dirty="0"/>
              <a:t> </a:t>
            </a:r>
            <a:r>
              <a:rPr lang="en-US" i="1" dirty="0" err="1"/>
              <a:t>procedurala</a:t>
            </a:r>
            <a:r>
              <a:rPr lang="en-US" dirty="0"/>
              <a:t>,  </a:t>
            </a:r>
            <a:r>
              <a:rPr lang="en-US" dirty="0" err="1"/>
              <a:t>Editura</a:t>
            </a:r>
            <a:r>
              <a:rPr lang="en-US" dirty="0"/>
              <a:t> </a:t>
            </a:r>
            <a:r>
              <a:rPr lang="en-US" dirty="0" err="1"/>
              <a:t>Titu</a:t>
            </a:r>
            <a:r>
              <a:rPr lang="en-US" dirty="0"/>
              <a:t> </a:t>
            </a:r>
            <a:r>
              <a:rPr lang="en-US" dirty="0" err="1"/>
              <a:t>Maiorescu</a:t>
            </a:r>
            <a:r>
              <a:rPr lang="en-US" dirty="0"/>
              <a:t>, 2009</a:t>
            </a:r>
            <a:endParaRPr lang="en-GB" dirty="0"/>
          </a:p>
          <a:p>
            <a:pPr eaLnBrk="1" hangingPunct="1"/>
            <a:r>
              <a:rPr lang="en-GB" dirty="0"/>
              <a:t>……</a:t>
            </a:r>
            <a:r>
              <a:rPr lang="en-GB" dirty="0" err="1"/>
              <a:t>multe</a:t>
            </a:r>
            <a:r>
              <a:rPr lang="en-GB" dirty="0"/>
              <a:t> </a:t>
            </a:r>
            <a:r>
              <a:rPr lang="en-GB" dirty="0" err="1"/>
              <a:t>alte</a:t>
            </a:r>
            <a:r>
              <a:rPr lang="en-GB" dirty="0"/>
              <a:t> </a:t>
            </a:r>
            <a:r>
              <a:rPr lang="en-GB" dirty="0" err="1"/>
              <a:t>surse</a:t>
            </a:r>
            <a:r>
              <a:rPr lang="en-GB" dirty="0"/>
              <a:t> </a:t>
            </a:r>
            <a:r>
              <a:rPr lang="en-GB" dirty="0" err="1"/>
              <a:t>bibliografice</a:t>
            </a:r>
            <a:r>
              <a:rPr lang="en-GB" dirty="0"/>
              <a:t> de </a:t>
            </a:r>
            <a:r>
              <a:rPr lang="en-GB" dirty="0" err="1"/>
              <a:t>pe</a:t>
            </a:r>
            <a:r>
              <a:rPr lang="en-GB" dirty="0"/>
              <a:t> Web</a:t>
            </a:r>
          </a:p>
          <a:p>
            <a:pPr eaLnBrk="1" hangingPunct="1"/>
            <a:endParaRPr lang="en-GB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sz="4400" dirty="0"/>
              <a:t>Donald E. Knuth </a:t>
            </a:r>
            <a:br>
              <a:rPr lang="en-GB" sz="4400" dirty="0"/>
            </a:br>
            <a:r>
              <a:rPr lang="en-GB" sz="4400" dirty="0"/>
              <a:t>(n. 1938)</a:t>
            </a:r>
            <a:endParaRPr lang="en-GB" dirty="0"/>
          </a:p>
        </p:txBody>
      </p:sp>
      <p:pic>
        <p:nvPicPr>
          <p:cNvPr id="2355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6286500" y="357188"/>
            <a:ext cx="2338388" cy="2755900"/>
          </a:xfrm>
          <a:noFill/>
        </p:spPr>
      </p:pic>
      <p:sp>
        <p:nvSpPr>
          <p:cNvPr id="23556" name="TextBox 4"/>
          <p:cNvSpPr txBox="1">
            <a:spLocks noChangeArrowheads="1"/>
          </p:cNvSpPr>
          <p:nvPr/>
        </p:nvSpPr>
        <p:spPr bwMode="auto">
          <a:xfrm>
            <a:off x="1907704" y="4797152"/>
            <a:ext cx="6786562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000" dirty="0">
                <a:latin typeface="Lucida Sans Unicode" pitchFamily="34" charset="0"/>
              </a:rPr>
              <a:t>“I have been a happy man ever since January 1, 1990, </a:t>
            </a:r>
          </a:p>
          <a:p>
            <a:r>
              <a:rPr lang="en-GB" sz="2000" dirty="0">
                <a:latin typeface="Lucida Sans Unicode" pitchFamily="34" charset="0"/>
              </a:rPr>
              <a:t>when I no longer had an email address. I'd used email since about 1975, and it seems to me that 15 years of email is plenty for one lifetime.”</a:t>
            </a:r>
          </a:p>
        </p:txBody>
      </p:sp>
      <p:sp>
        <p:nvSpPr>
          <p:cNvPr id="23557" name="TextBox 7"/>
          <p:cNvSpPr txBox="1">
            <a:spLocks noChangeArrowheads="1"/>
          </p:cNvSpPr>
          <p:nvPr/>
        </p:nvSpPr>
        <p:spPr bwMode="auto">
          <a:xfrm>
            <a:off x="428625" y="1143000"/>
            <a:ext cx="8504892" cy="2954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GB" dirty="0">
              <a:latin typeface="Lucida Sans Unicode" pitchFamily="34" charset="0"/>
            </a:endParaRPr>
          </a:p>
          <a:p>
            <a:r>
              <a:rPr lang="en-GB" sz="2400" dirty="0">
                <a:latin typeface="Lucida Sans Unicode" pitchFamily="34" charset="0"/>
              </a:rPr>
              <a:t>Professor Emeritus of</a:t>
            </a:r>
          </a:p>
          <a:p>
            <a:r>
              <a:rPr lang="en-GB" sz="2400" dirty="0">
                <a:latin typeface="Lucida Sans Unicode" pitchFamily="34" charset="0"/>
              </a:rPr>
              <a:t> </a:t>
            </a:r>
            <a:r>
              <a:rPr lang="en-GB" sz="2400" dirty="0">
                <a:latin typeface="Lucida Sans Unicode" pitchFamily="34" charset="0"/>
                <a:hlinkClick r:id="rId4"/>
              </a:rPr>
              <a:t>The Art of Computer Programming</a:t>
            </a:r>
            <a:r>
              <a:rPr lang="en-GB" sz="2400" dirty="0">
                <a:latin typeface="Lucida Sans Unicode" pitchFamily="34" charset="0"/>
              </a:rPr>
              <a:t> at </a:t>
            </a:r>
          </a:p>
          <a:p>
            <a:r>
              <a:rPr lang="en-GB" sz="2400" dirty="0">
                <a:latin typeface="Lucida Sans Unicode" pitchFamily="34" charset="0"/>
                <a:hlinkClick r:id="rId5"/>
              </a:rPr>
              <a:t>Stanford University</a:t>
            </a:r>
            <a:endParaRPr lang="en-GB" sz="2400" dirty="0">
              <a:latin typeface="Lucida Sans Unicode" pitchFamily="34" charset="0"/>
            </a:endParaRPr>
          </a:p>
          <a:p>
            <a:endParaRPr lang="en-GB" sz="2400" dirty="0">
              <a:latin typeface="Lucida Sans Unicode" pitchFamily="34" charset="0"/>
            </a:endParaRPr>
          </a:p>
          <a:p>
            <a:r>
              <a:rPr lang="en-US" sz="2400" dirty="0"/>
              <a:t>Knuth </a:t>
            </a:r>
            <a:r>
              <a:rPr lang="en-US" sz="2400" dirty="0" err="1"/>
              <a:t>este</a:t>
            </a:r>
            <a:r>
              <a:rPr lang="en-US" sz="2400" dirty="0"/>
              <a:t> </a:t>
            </a:r>
            <a:r>
              <a:rPr lang="en-US" sz="2400" dirty="0" err="1"/>
              <a:t>supranumit</a:t>
            </a:r>
            <a:r>
              <a:rPr lang="en-US" sz="2400" dirty="0"/>
              <a:t> “</a:t>
            </a:r>
            <a:r>
              <a:rPr lang="en-US" sz="2400" dirty="0" err="1"/>
              <a:t>tatal</a:t>
            </a:r>
            <a:r>
              <a:rPr lang="en-US" sz="2400" dirty="0"/>
              <a:t>” </a:t>
            </a:r>
            <a:r>
              <a:rPr lang="en-US" sz="2400" dirty="0" err="1"/>
              <a:t>analizei</a:t>
            </a:r>
            <a:r>
              <a:rPr lang="en-US" sz="2400" dirty="0"/>
              <a:t> </a:t>
            </a:r>
            <a:r>
              <a:rPr lang="en-US" sz="2400" dirty="0" err="1"/>
              <a:t>algoritmilor</a:t>
            </a:r>
            <a:r>
              <a:rPr lang="en-US" sz="2400" dirty="0"/>
              <a:t>. </a:t>
            </a:r>
          </a:p>
          <a:p>
            <a:r>
              <a:rPr lang="en-US" sz="2400" dirty="0"/>
              <a:t>A </a:t>
            </a:r>
            <a:r>
              <a:rPr lang="en-US" sz="2400" dirty="0" err="1"/>
              <a:t>contribuit</a:t>
            </a:r>
            <a:r>
              <a:rPr lang="en-US" sz="2400" dirty="0"/>
              <a:t> la </a:t>
            </a:r>
            <a:r>
              <a:rPr lang="en-US" sz="2400" dirty="0" err="1"/>
              <a:t>dezvoltarea</a:t>
            </a:r>
            <a:r>
              <a:rPr lang="en-US" sz="2400" dirty="0"/>
              <a:t> </a:t>
            </a:r>
            <a:r>
              <a:rPr lang="en-US" sz="2400" dirty="0" err="1"/>
              <a:t>unor</a:t>
            </a:r>
            <a:r>
              <a:rPr lang="en-US" sz="2400" dirty="0"/>
              <a:t> </a:t>
            </a:r>
            <a:r>
              <a:rPr lang="en-US" sz="2400" dirty="0" err="1"/>
              <a:t>tehnici</a:t>
            </a:r>
            <a:r>
              <a:rPr lang="en-US" sz="2400" dirty="0"/>
              <a:t> </a:t>
            </a:r>
            <a:r>
              <a:rPr lang="en-US" sz="2400" dirty="0" err="1"/>
              <a:t>matematice</a:t>
            </a:r>
            <a:r>
              <a:rPr lang="en-US" sz="2400" dirty="0"/>
              <a:t> </a:t>
            </a:r>
            <a:r>
              <a:rPr lang="en-US" sz="2400" dirty="0" err="1"/>
              <a:t>necesare</a:t>
            </a:r>
            <a:r>
              <a:rPr lang="en-US" sz="2400" dirty="0"/>
              <a:t> </a:t>
            </a:r>
          </a:p>
          <a:p>
            <a:r>
              <a:rPr lang="en-US" sz="2400" dirty="0" err="1"/>
              <a:t>unei</a:t>
            </a:r>
            <a:r>
              <a:rPr lang="en-US" sz="2400" dirty="0"/>
              <a:t> </a:t>
            </a:r>
            <a:r>
              <a:rPr lang="en-US" sz="2400" dirty="0" err="1"/>
              <a:t>analize</a:t>
            </a:r>
            <a:r>
              <a:rPr lang="en-US" sz="2400" dirty="0"/>
              <a:t> </a:t>
            </a:r>
            <a:r>
              <a:rPr lang="en-US" sz="2400" dirty="0" err="1"/>
              <a:t>riguroase</a:t>
            </a:r>
            <a:r>
              <a:rPr lang="en-US" sz="2400" dirty="0"/>
              <a:t> a </a:t>
            </a:r>
            <a:r>
              <a:rPr lang="en-US" sz="2400" dirty="0" err="1"/>
              <a:t>complexitatii</a:t>
            </a:r>
            <a:r>
              <a:rPr lang="en-US" sz="2400" dirty="0"/>
              <a:t> </a:t>
            </a:r>
            <a:r>
              <a:rPr lang="en-US" sz="2400" dirty="0" err="1"/>
              <a:t>algoritmilor</a:t>
            </a:r>
            <a:r>
              <a:rPr lang="en-US" sz="2400" dirty="0"/>
              <a:t>.</a:t>
            </a:r>
            <a:endParaRPr lang="en-GB" sz="2400" dirty="0">
              <a:latin typeface="Lucida Sans Unicode" pitchFamily="34" charset="0"/>
            </a:endParaRPr>
          </a:p>
        </p:txBody>
      </p:sp>
      <p:sp>
        <p:nvSpPr>
          <p:cNvPr id="23558" name="TextBox 8"/>
          <p:cNvSpPr txBox="1">
            <a:spLocks noChangeArrowheads="1"/>
          </p:cNvSpPr>
          <p:nvPr/>
        </p:nvSpPr>
        <p:spPr bwMode="auto">
          <a:xfrm>
            <a:off x="428625" y="3890962"/>
            <a:ext cx="8850500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 dirty="0">
                <a:latin typeface="Lucida Sans Unicode" pitchFamily="34" charset="0"/>
              </a:rPr>
              <a:t>1963 – </a:t>
            </a:r>
            <a:r>
              <a:rPr lang="en-GB" sz="2400" dirty="0" err="1">
                <a:latin typeface="Lucida Sans Unicode" pitchFamily="34" charset="0"/>
              </a:rPr>
              <a:t>doctorat</a:t>
            </a:r>
            <a:r>
              <a:rPr lang="en-GB" sz="2400" dirty="0">
                <a:latin typeface="Lucida Sans Unicode" pitchFamily="34" charset="0"/>
              </a:rPr>
              <a:t> in </a:t>
            </a:r>
            <a:r>
              <a:rPr lang="en-GB" sz="2400" dirty="0" err="1">
                <a:latin typeface="Lucida Sans Unicode" pitchFamily="34" charset="0"/>
              </a:rPr>
              <a:t>matematica</a:t>
            </a:r>
            <a:r>
              <a:rPr lang="en-GB" sz="2400" dirty="0">
                <a:latin typeface="Lucida Sans Unicode" pitchFamily="34" charset="0"/>
              </a:rPr>
              <a:t> </a:t>
            </a:r>
          </a:p>
          <a:p>
            <a:r>
              <a:rPr lang="en-GB" sz="2400" dirty="0">
                <a:latin typeface="Lucida Sans Unicode" pitchFamily="34" charset="0"/>
              </a:rPr>
              <a:t>la </a:t>
            </a:r>
            <a:r>
              <a:rPr lang="en-GB" sz="2400" dirty="0">
                <a:latin typeface="Lucida Sans Unicode" pitchFamily="34" charset="0"/>
                <a:hlinkClick r:id="rId6" tooltip="California Institute of Technology"/>
              </a:rPr>
              <a:t>California Institute of Technology</a:t>
            </a:r>
            <a:r>
              <a:rPr lang="en-GB" sz="2400" dirty="0">
                <a:latin typeface="Lucida Sans Unicode" pitchFamily="34" charset="0"/>
              </a:rPr>
              <a:t>.</a:t>
            </a:r>
          </a:p>
          <a:p>
            <a:r>
              <a:rPr lang="en-GB" sz="2400" dirty="0" err="1">
                <a:latin typeface="Lucida Sans Unicode" pitchFamily="34" charset="0"/>
              </a:rPr>
              <a:t>Premii</a:t>
            </a:r>
            <a:r>
              <a:rPr lang="en-GB" sz="2400" dirty="0">
                <a:latin typeface="Lucida Sans Unicode" pitchFamily="34" charset="0"/>
              </a:rPr>
              <a:t>:</a:t>
            </a:r>
          </a:p>
          <a:p>
            <a:pPr>
              <a:buFontTx/>
              <a:buChar char="-"/>
            </a:pPr>
            <a:r>
              <a:rPr lang="en-US" sz="2400" dirty="0">
                <a:latin typeface="Lucida Sans Unicode" pitchFamily="34" charset="0"/>
              </a:rPr>
              <a:t>1971- </a:t>
            </a:r>
            <a:r>
              <a:rPr lang="en-US" sz="2400" dirty="0" err="1">
                <a:latin typeface="Lucida Sans Unicode" pitchFamily="34" charset="0"/>
              </a:rPr>
              <a:t>primul</a:t>
            </a:r>
            <a:r>
              <a:rPr lang="en-US" sz="2400" dirty="0">
                <a:latin typeface="Lucida Sans Unicode" pitchFamily="34" charset="0"/>
              </a:rPr>
              <a:t> </a:t>
            </a:r>
            <a:r>
              <a:rPr lang="en-US" sz="2400" dirty="0" err="1">
                <a:latin typeface="Lucida Sans Unicode" pitchFamily="34" charset="0"/>
              </a:rPr>
              <a:t>premiu</a:t>
            </a:r>
            <a:r>
              <a:rPr lang="en-US" sz="2400" dirty="0">
                <a:latin typeface="Lucida Sans Unicode" pitchFamily="34" charset="0"/>
              </a:rPr>
              <a:t> </a:t>
            </a:r>
            <a:r>
              <a:rPr lang="en-US" sz="2400" dirty="0">
                <a:latin typeface="Lucida Sans Unicode" pitchFamily="34" charset="0"/>
                <a:hlinkClick r:id="rId7"/>
              </a:rPr>
              <a:t>ACM Grace Murray Hopper Award</a:t>
            </a:r>
            <a:r>
              <a:rPr lang="en-US" sz="2400" dirty="0">
                <a:latin typeface="Lucida Sans Unicode" pitchFamily="34" charset="0"/>
              </a:rPr>
              <a:t>. </a:t>
            </a:r>
          </a:p>
          <a:p>
            <a:pPr>
              <a:buFontTx/>
              <a:buChar char="-"/>
            </a:pPr>
            <a:r>
              <a:rPr lang="en-US" sz="2400" dirty="0">
                <a:latin typeface="Lucida Sans Unicode" pitchFamily="34" charset="0"/>
              </a:rPr>
              <a:t>1974- </a:t>
            </a:r>
            <a:r>
              <a:rPr lang="en-US" sz="2400" dirty="0" err="1">
                <a:latin typeface="Lucida Sans Unicode" pitchFamily="34" charset="0"/>
              </a:rPr>
              <a:t>Premiul</a:t>
            </a:r>
            <a:r>
              <a:rPr lang="en-US" sz="2400" dirty="0">
                <a:latin typeface="Lucida Sans Unicode" pitchFamily="34" charset="0"/>
              </a:rPr>
              <a:t> Turing, </a:t>
            </a:r>
          </a:p>
          <a:p>
            <a:r>
              <a:rPr lang="en-US" sz="2400" dirty="0">
                <a:latin typeface="Lucida Sans Unicode" pitchFamily="34" charset="0"/>
              </a:rPr>
              <a:t>-1995- </a:t>
            </a:r>
            <a:r>
              <a:rPr lang="en-US" sz="2400" dirty="0" err="1">
                <a:latin typeface="Lucida Sans Unicode" pitchFamily="34" charset="0"/>
              </a:rPr>
              <a:t>Medalia</a:t>
            </a:r>
            <a:r>
              <a:rPr lang="en-US" sz="2400" dirty="0">
                <a:latin typeface="Lucida Sans Unicode" pitchFamily="34" charset="0"/>
              </a:rPr>
              <a:t> John von Neumann</a:t>
            </a:r>
          </a:p>
          <a:p>
            <a:r>
              <a:rPr lang="en-US" sz="2400" dirty="0">
                <a:latin typeface="Lucida Sans Unicode" pitchFamily="34" charset="0"/>
              </a:rPr>
              <a:t>-1996- </a:t>
            </a:r>
            <a:r>
              <a:rPr lang="en-US" sz="2400" dirty="0" err="1">
                <a:latin typeface="Lucida Sans Unicode" pitchFamily="34" charset="0"/>
              </a:rPr>
              <a:t>premiul</a:t>
            </a:r>
            <a:r>
              <a:rPr lang="en-US" sz="2400" dirty="0">
                <a:latin typeface="Lucida Sans Unicode" pitchFamily="34" charset="0"/>
              </a:rPr>
              <a:t> Kyoto</a:t>
            </a:r>
            <a:endParaRPr lang="en-GB" sz="2400" dirty="0">
              <a:latin typeface="Lucida Sans Unicode" pitchFamily="34" charset="0"/>
            </a:endParaRPr>
          </a:p>
          <a:p>
            <a:endParaRPr lang="en-GB" sz="2400" i="1" dirty="0">
              <a:latin typeface="Lucida Sans Unicode" pitchFamily="34" charset="0"/>
              <a:hlinkClick r:id="rId8" tooltip="The Art of Computer Programming"/>
            </a:endParaRPr>
          </a:p>
          <a:p>
            <a:r>
              <a:rPr lang="en-GB" sz="2400" i="1" dirty="0">
                <a:latin typeface="Lucida Sans Unicode" pitchFamily="34" charset="0"/>
              </a:rPr>
              <a:t> </a:t>
            </a:r>
            <a:endParaRPr lang="en-GB" sz="2400" dirty="0">
              <a:latin typeface="Lucida Sans Unicode" pitchFamily="34" charset="0"/>
            </a:endParaRPr>
          </a:p>
          <a:p>
            <a:endParaRPr lang="en-GB" dirty="0">
              <a:latin typeface="Lucida Sans Unicode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23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3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6" grpId="0"/>
      <p:bldP spid="23556" grpId="1"/>
      <p:bldP spid="23557" grpId="0"/>
      <p:bldP spid="23557" grpId="1"/>
      <p:bldP spid="23558" grpId="0"/>
      <p:bldP spid="23558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GB" i="1" dirty="0">
                <a:hlinkClick r:id="rId3" tooltip="The Art of Computer Programming"/>
              </a:rPr>
              <a:t>The Art of Computer Programming</a:t>
            </a:r>
            <a:r>
              <a:rPr lang="en-GB" dirty="0"/>
              <a:t> </a:t>
            </a:r>
          </a:p>
        </p:txBody>
      </p:sp>
      <p:pic>
        <p:nvPicPr>
          <p:cNvPr id="2457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5508104" y="1124744"/>
            <a:ext cx="3209925" cy="4525962"/>
          </a:xfrm>
          <a:noFill/>
        </p:spPr>
      </p:pic>
      <p:sp>
        <p:nvSpPr>
          <p:cNvPr id="24580" name="TextBox 5"/>
          <p:cNvSpPr txBox="1">
            <a:spLocks noChangeArrowheads="1"/>
          </p:cNvSpPr>
          <p:nvPr/>
        </p:nvSpPr>
        <p:spPr bwMode="auto">
          <a:xfrm>
            <a:off x="251520" y="1502688"/>
            <a:ext cx="5040560" cy="5909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Arial" charset="0"/>
              <a:buChar char="•"/>
            </a:pPr>
            <a:r>
              <a:rPr lang="en-GB" dirty="0">
                <a:latin typeface="Lucida Sans Unicode" pitchFamily="34" charset="0"/>
              </a:rPr>
              <a:t>Initial </a:t>
            </a:r>
            <a:r>
              <a:rPr lang="en-GB" dirty="0" err="1">
                <a:latin typeface="Lucida Sans Unicode" pitchFamily="34" charset="0"/>
              </a:rPr>
              <a:t>gandita</a:t>
            </a:r>
            <a:r>
              <a:rPr lang="en-GB" dirty="0">
                <a:latin typeface="Lucida Sans Unicode" pitchFamily="34" charset="0"/>
              </a:rPr>
              <a:t> </a:t>
            </a:r>
            <a:r>
              <a:rPr lang="en-GB" dirty="0" err="1">
                <a:latin typeface="Lucida Sans Unicode" pitchFamily="34" charset="0"/>
              </a:rPr>
              <a:t>intr</a:t>
            </a:r>
            <a:r>
              <a:rPr lang="en-GB" dirty="0">
                <a:latin typeface="Lucida Sans Unicode" pitchFamily="34" charset="0"/>
              </a:rPr>
              <a:t>-un </a:t>
            </a:r>
            <a:r>
              <a:rPr lang="en-GB" dirty="0" err="1">
                <a:latin typeface="Lucida Sans Unicode" pitchFamily="34" charset="0"/>
              </a:rPr>
              <a:t>singur</a:t>
            </a:r>
            <a:r>
              <a:rPr lang="en-GB" dirty="0">
                <a:latin typeface="Lucida Sans Unicode" pitchFamily="34" charset="0"/>
              </a:rPr>
              <a:t> </a:t>
            </a:r>
            <a:r>
              <a:rPr lang="en-GB" dirty="0" err="1">
                <a:latin typeface="Lucida Sans Unicode" pitchFamily="34" charset="0"/>
              </a:rPr>
              <a:t>volum</a:t>
            </a:r>
            <a:r>
              <a:rPr lang="en-GB" dirty="0">
                <a:latin typeface="Lucida Sans Unicode" pitchFamily="34" charset="0"/>
              </a:rPr>
              <a:t> </a:t>
            </a:r>
            <a:br>
              <a:rPr lang="en-GB" dirty="0">
                <a:latin typeface="Lucida Sans Unicode" pitchFamily="34" charset="0"/>
              </a:rPr>
            </a:br>
            <a:r>
              <a:rPr lang="en-GB" dirty="0" err="1">
                <a:latin typeface="Lucida Sans Unicode" pitchFamily="34" charset="0"/>
              </a:rPr>
              <a:t>apoi</a:t>
            </a:r>
            <a:r>
              <a:rPr lang="en-GB" dirty="0">
                <a:latin typeface="Lucida Sans Unicode" pitchFamily="34" charset="0"/>
              </a:rPr>
              <a:t> in 7 volume.</a:t>
            </a:r>
          </a:p>
          <a:p>
            <a:pPr>
              <a:buFont typeface="Arial" charset="0"/>
              <a:buChar char="•"/>
            </a:pPr>
            <a:endParaRPr lang="en-GB" dirty="0">
              <a:latin typeface="Lucida Sans Unicode" pitchFamily="34" charset="0"/>
            </a:endParaRPr>
          </a:p>
          <a:p>
            <a:pPr>
              <a:buFont typeface="Arial" charset="0"/>
              <a:buChar char="•"/>
            </a:pPr>
            <a:r>
              <a:rPr lang="en-GB" dirty="0">
                <a:latin typeface="Lucida Sans Unicode" pitchFamily="34" charset="0"/>
              </a:rPr>
              <a:t>1968 vol. 1 </a:t>
            </a:r>
            <a:r>
              <a:rPr lang="en-GB" i="1" dirty="0" err="1">
                <a:latin typeface="Lucida Sans Unicode" pitchFamily="34" charset="0"/>
              </a:rPr>
              <a:t>Algoritmi</a:t>
            </a:r>
            <a:r>
              <a:rPr lang="en-GB" i="1" dirty="0">
                <a:latin typeface="Lucida Sans Unicode" pitchFamily="34" charset="0"/>
              </a:rPr>
              <a:t> </a:t>
            </a:r>
            <a:r>
              <a:rPr lang="en-GB" i="1" dirty="0" err="1">
                <a:latin typeface="Lucida Sans Unicode" pitchFamily="34" charset="0"/>
              </a:rPr>
              <a:t>fundamentali</a:t>
            </a:r>
            <a:endParaRPr lang="en-GB" i="1" dirty="0">
              <a:latin typeface="Lucida Sans Unicode" pitchFamily="34" charset="0"/>
            </a:endParaRPr>
          </a:p>
          <a:p>
            <a:pPr>
              <a:buFont typeface="Arial" charset="0"/>
              <a:buChar char="•"/>
            </a:pPr>
            <a:r>
              <a:rPr lang="en-GB" dirty="0">
                <a:latin typeface="Lucida Sans Unicode" pitchFamily="34" charset="0"/>
              </a:rPr>
              <a:t>1969 vol. 2 </a:t>
            </a:r>
            <a:r>
              <a:rPr lang="en-GB" i="1" dirty="0" err="1">
                <a:latin typeface="Lucida Sans Unicode" pitchFamily="34" charset="0"/>
              </a:rPr>
              <a:t>Algoritmi</a:t>
            </a:r>
            <a:r>
              <a:rPr lang="en-GB" i="1" dirty="0">
                <a:latin typeface="Lucida Sans Unicode" pitchFamily="34" charset="0"/>
              </a:rPr>
              <a:t> </a:t>
            </a:r>
            <a:r>
              <a:rPr lang="en-GB" i="1" dirty="0" err="1">
                <a:latin typeface="Lucida Sans Unicode" pitchFamily="34" charset="0"/>
              </a:rPr>
              <a:t>seminumerici</a:t>
            </a:r>
            <a:r>
              <a:rPr lang="en-GB" i="1" dirty="0">
                <a:latin typeface="Lucida Sans Unicode" pitchFamily="34" charset="0"/>
              </a:rPr>
              <a:t> </a:t>
            </a:r>
          </a:p>
          <a:p>
            <a:pPr>
              <a:buFont typeface="Arial" charset="0"/>
              <a:buChar char="•"/>
            </a:pPr>
            <a:r>
              <a:rPr lang="en-GB" dirty="0">
                <a:latin typeface="Lucida Sans Unicode" pitchFamily="34" charset="0"/>
              </a:rPr>
              <a:t>1973 vol. 3  </a:t>
            </a:r>
            <a:r>
              <a:rPr lang="en-GB" i="1" dirty="0" err="1">
                <a:latin typeface="Lucida Sans Unicode" pitchFamily="34" charset="0"/>
              </a:rPr>
              <a:t>Sortare</a:t>
            </a:r>
            <a:r>
              <a:rPr lang="en-GB" i="1" dirty="0">
                <a:latin typeface="Lucida Sans Unicode" pitchFamily="34" charset="0"/>
              </a:rPr>
              <a:t> </a:t>
            </a:r>
            <a:r>
              <a:rPr lang="en-GB" i="1" dirty="0" err="1">
                <a:latin typeface="Lucida Sans Unicode" pitchFamily="34" charset="0"/>
              </a:rPr>
              <a:t>si</a:t>
            </a:r>
            <a:r>
              <a:rPr lang="en-GB" i="1" dirty="0">
                <a:latin typeface="Lucida Sans Unicode" pitchFamily="34" charset="0"/>
              </a:rPr>
              <a:t> </a:t>
            </a:r>
            <a:r>
              <a:rPr lang="en-GB" i="1" dirty="0" err="1">
                <a:latin typeface="Lucida Sans Unicode" pitchFamily="34" charset="0"/>
              </a:rPr>
              <a:t>cautare</a:t>
            </a:r>
            <a:r>
              <a:rPr lang="en-GB" i="1" dirty="0">
                <a:latin typeface="Lucida Sans Unicode" pitchFamily="34" charset="0"/>
              </a:rPr>
              <a:t> </a:t>
            </a:r>
          </a:p>
          <a:p>
            <a:endParaRPr lang="en-US" dirty="0">
              <a:latin typeface="Lucida Sans Unicode" pitchFamily="34" charset="0"/>
            </a:endParaRPr>
          </a:p>
          <a:p>
            <a:r>
              <a:rPr lang="en-US" dirty="0">
                <a:latin typeface="Lucida Sans Unicode" pitchFamily="34" charset="0"/>
              </a:rPr>
              <a:t>Un prim </a:t>
            </a:r>
            <a:r>
              <a:rPr lang="en-US" dirty="0" err="1">
                <a:latin typeface="Lucida Sans Unicode" pitchFamily="34" charset="0"/>
              </a:rPr>
              <a:t>fascicol</a:t>
            </a:r>
            <a:r>
              <a:rPr lang="en-US" dirty="0">
                <a:latin typeface="Lucida Sans Unicode" pitchFamily="34" charset="0"/>
              </a:rPr>
              <a:t> al vol. 4 a </a:t>
            </a:r>
            <a:r>
              <a:rPr lang="en-US" dirty="0" err="1">
                <a:latin typeface="Lucida Sans Unicode" pitchFamily="34" charset="0"/>
              </a:rPr>
              <a:t>aparut</a:t>
            </a:r>
            <a:r>
              <a:rPr lang="en-US" dirty="0">
                <a:latin typeface="Lucida Sans Unicode" pitchFamily="34" charset="0"/>
              </a:rPr>
              <a:t> in 2005, </a:t>
            </a:r>
            <a:r>
              <a:rPr lang="ro-RO" dirty="0">
                <a:latin typeface="Lucida Sans Unicode" pitchFamily="34" charset="0"/>
              </a:rPr>
              <a:t>iar prima parte</a:t>
            </a:r>
            <a:r>
              <a:rPr lang="en-US" dirty="0">
                <a:latin typeface="Lucida Sans Unicode" pitchFamily="34" charset="0"/>
              </a:rPr>
              <a:t> (vol. 4A 883 </a:t>
            </a:r>
            <a:r>
              <a:rPr lang="en-US" dirty="0" err="1">
                <a:latin typeface="Lucida Sans Unicode" pitchFamily="34" charset="0"/>
              </a:rPr>
              <a:t>pag</a:t>
            </a:r>
            <a:r>
              <a:rPr lang="en-US" dirty="0">
                <a:latin typeface="Lucida Sans Unicode" pitchFamily="34" charset="0"/>
              </a:rPr>
              <a:t>.), </a:t>
            </a:r>
            <a:r>
              <a:rPr lang="en-US" i="1" dirty="0" err="1">
                <a:latin typeface="Lucida Sans Unicode" pitchFamily="34" charset="0"/>
              </a:rPr>
              <a:t>Algoritmi</a:t>
            </a:r>
            <a:r>
              <a:rPr lang="en-US" i="1" dirty="0">
                <a:latin typeface="Lucida Sans Unicode" pitchFamily="34" charset="0"/>
              </a:rPr>
              <a:t> </a:t>
            </a:r>
            <a:r>
              <a:rPr lang="en-US" i="1" dirty="0" err="1">
                <a:latin typeface="Lucida Sans Unicode" pitchFamily="34" charset="0"/>
              </a:rPr>
              <a:t>combinatoriali</a:t>
            </a:r>
            <a:r>
              <a:rPr lang="en-US" dirty="0">
                <a:latin typeface="Lucida Sans Unicode" pitchFamily="34" charset="0"/>
              </a:rPr>
              <a:t>,</a:t>
            </a:r>
            <a:r>
              <a:rPr lang="ro-RO" dirty="0">
                <a:latin typeface="Lucida Sans Unicode" pitchFamily="34" charset="0"/>
              </a:rPr>
              <a:t> </a:t>
            </a:r>
            <a:r>
              <a:rPr lang="en-US" dirty="0">
                <a:latin typeface="Lucida Sans Unicode" pitchFamily="34" charset="0"/>
              </a:rPr>
              <a:t>a </a:t>
            </a:r>
            <a:r>
              <a:rPr lang="en-US" dirty="0" err="1">
                <a:latin typeface="Lucida Sans Unicode" pitchFamily="34" charset="0"/>
              </a:rPr>
              <a:t>fost</a:t>
            </a:r>
            <a:r>
              <a:rPr lang="ro-RO" dirty="0">
                <a:latin typeface="Lucida Sans Unicode" pitchFamily="34" charset="0"/>
              </a:rPr>
              <a:t> </a:t>
            </a:r>
            <a:r>
              <a:rPr lang="en-US" dirty="0" err="1">
                <a:latin typeface="Lucida Sans Unicode" pitchFamily="34" charset="0"/>
              </a:rPr>
              <a:t>publicat</a:t>
            </a:r>
            <a:r>
              <a:rPr lang="ro-RO" dirty="0">
                <a:latin typeface="Lucida Sans Unicode" pitchFamily="34" charset="0"/>
              </a:rPr>
              <a:t>ă in 2011. </a:t>
            </a:r>
            <a:endParaRPr lang="en-US" dirty="0">
              <a:latin typeface="Lucida Sans Unicode" pitchFamily="34" charset="0"/>
            </a:endParaRPr>
          </a:p>
          <a:p>
            <a:endParaRPr lang="en-US" dirty="0">
              <a:latin typeface="Lucida Sans Unicode" pitchFamily="34" charset="0"/>
            </a:endParaRPr>
          </a:p>
          <a:p>
            <a:r>
              <a:rPr lang="en-US" dirty="0">
                <a:latin typeface="Lucida Sans Unicode" pitchFamily="34" charset="0"/>
              </a:rPr>
              <a:t>In 2015 a </a:t>
            </a:r>
            <a:r>
              <a:rPr lang="en-US" dirty="0" err="1">
                <a:latin typeface="Lucida Sans Unicode" pitchFamily="34" charset="0"/>
              </a:rPr>
              <a:t>aparut</a:t>
            </a:r>
            <a:r>
              <a:rPr lang="en-US" dirty="0">
                <a:latin typeface="Lucida Sans Unicode" pitchFamily="34" charset="0"/>
              </a:rPr>
              <a:t> un prim </a:t>
            </a:r>
            <a:r>
              <a:rPr lang="en-US" dirty="0" err="1">
                <a:latin typeface="Lucida Sans Unicode" pitchFamily="34" charset="0"/>
              </a:rPr>
              <a:t>fascicol</a:t>
            </a:r>
            <a:r>
              <a:rPr lang="en-US" dirty="0">
                <a:latin typeface="Lucida Sans Unicode" pitchFamily="34" charset="0"/>
              </a:rPr>
              <a:t> din vol. 4B.</a:t>
            </a:r>
          </a:p>
          <a:p>
            <a:r>
              <a:rPr lang="ro-RO" dirty="0">
                <a:latin typeface="Lucida Sans Unicode" pitchFamily="34" charset="0"/>
              </a:rPr>
              <a:t>Vol 5 </a:t>
            </a:r>
            <a:r>
              <a:rPr lang="ro-RO" i="1" dirty="0">
                <a:latin typeface="Lucida Sans Unicode" pitchFamily="34" charset="0"/>
              </a:rPr>
              <a:t>Syntactic Algorithms </a:t>
            </a:r>
            <a:r>
              <a:rPr lang="ro-RO" dirty="0">
                <a:latin typeface="Lucida Sans Unicode" pitchFamily="34" charset="0"/>
              </a:rPr>
              <a:t>este in pregatire (estimare 202</a:t>
            </a:r>
            <a:r>
              <a:rPr lang="en-US" dirty="0">
                <a:latin typeface="Lucida Sans Unicode" pitchFamily="34" charset="0"/>
              </a:rPr>
              <a:t>5</a:t>
            </a:r>
            <a:r>
              <a:rPr lang="ro-RO" dirty="0">
                <a:latin typeface="Lucida Sans Unicode" pitchFamily="34" charset="0"/>
              </a:rPr>
              <a:t>)</a:t>
            </a:r>
            <a:endParaRPr lang="en-GB" dirty="0">
              <a:latin typeface="Lucida Sans Unicode" pitchFamily="34" charset="0"/>
            </a:endParaRPr>
          </a:p>
          <a:p>
            <a:endParaRPr lang="en-GB" dirty="0">
              <a:latin typeface="Lucida Sans Unicode" pitchFamily="34" charset="0"/>
            </a:endParaRPr>
          </a:p>
          <a:p>
            <a:r>
              <a:rPr lang="en-GB" dirty="0">
                <a:latin typeface="Lucida Sans Unicode" pitchFamily="34" charset="0"/>
                <a:hlinkClick r:id="rId5"/>
              </a:rPr>
              <a:t>https://www-cs-faculty.stanford.edu/~knuth/taocp.html</a:t>
            </a:r>
            <a:endParaRPr lang="en-GB" dirty="0">
              <a:latin typeface="Lucida Sans Unicode" pitchFamily="34" charset="0"/>
            </a:endParaRPr>
          </a:p>
          <a:p>
            <a:endParaRPr lang="en-GB" dirty="0">
              <a:latin typeface="Lucida Sans Unicode" pitchFamily="34" charset="0"/>
            </a:endParaRPr>
          </a:p>
          <a:p>
            <a:endParaRPr lang="en-GB" dirty="0">
              <a:latin typeface="Lucida Sans Unicode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68144" y="5949280"/>
            <a:ext cx="2880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https://en.wikipedia.org/wiki/The_Art_of_Computer_Programming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38298-890F-4FF0-AE51-39656EC3E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0FA6D40-BAF6-4045-86EE-5C84E087AE0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00038"/>
            <a:ext cx="3047542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AAB7E6D-1228-4ED7-83F9-84D06F970FC8}"/>
              </a:ext>
            </a:extLst>
          </p:cNvPr>
          <p:cNvSpPr txBox="1"/>
          <p:nvPr/>
        </p:nvSpPr>
        <p:spPr>
          <a:xfrm>
            <a:off x="2286000" y="5105400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1" dirty="0">
                <a:solidFill>
                  <a:srgbClr val="552800"/>
                </a:solidFill>
                <a:effectLst/>
                <a:latin typeface="Times New Roman" panose="02020603050405020304" pitchFamily="18" charset="0"/>
              </a:rPr>
              <a:t>Volume 4 Fascicle 5</a:t>
            </a:r>
            <a:r>
              <a:rPr lang="en-US" b="0" i="0" dirty="0">
                <a:solidFill>
                  <a:srgbClr val="552800"/>
                </a:solidFill>
                <a:effectLst/>
                <a:latin typeface="Times New Roman" panose="02020603050405020304" pitchFamily="18" charset="0"/>
              </a:rPr>
              <a:t>, Mathematical Preliminaries Redux; Introduction to Backtracking; Dancing Links (2019)</a:t>
            </a:r>
            <a:endParaRPr lang="en-US" b="0" i="0" dirty="0">
              <a:solidFill>
                <a:srgbClr val="552800"/>
              </a:solidFill>
              <a:effectLst/>
              <a:latin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04855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85E12-6984-4EED-A8DB-0F6B5F60F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>
                <a:hlinkClick r:id="rId2" tooltip="The Art of Computer Programming"/>
              </a:rPr>
              <a:t>The Art of Computer Programming</a:t>
            </a:r>
            <a:r>
              <a:rPr lang="en-GB" dirty="0"/>
              <a:t> 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568A58C-525C-413C-8EDF-E9415450DDA2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43000" y="3357492"/>
            <a:ext cx="6489700" cy="2226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4DCC8D1-9181-4A83-AE30-0FD0BAF8A2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0" y="1273726"/>
            <a:ext cx="8382000" cy="1896583"/>
          </a:xfrm>
        </p:spPr>
        <p:txBody>
          <a:bodyPr>
            <a:normAutofit fontScale="85000" lnSpcReduction="20000"/>
          </a:bodyPr>
          <a:lstStyle/>
          <a:p>
            <a:r>
              <a:rPr lang="en-GB" dirty="0">
                <a:latin typeface="Lucida Sans Unicode" pitchFamily="34" charset="0"/>
              </a:rPr>
              <a:t>La </a:t>
            </a:r>
            <a:r>
              <a:rPr lang="en-GB" dirty="0" err="1">
                <a:latin typeface="Lucida Sans Unicode" pitchFamily="34" charset="0"/>
              </a:rPr>
              <a:t>sfarsitul</a:t>
            </a:r>
            <a:r>
              <a:rPr lang="en-GB" dirty="0">
                <a:latin typeface="Lucida Sans Unicode" pitchFamily="34" charset="0"/>
              </a:rPr>
              <a:t> </a:t>
            </a:r>
            <a:r>
              <a:rPr lang="en-GB" dirty="0" err="1">
                <a:latin typeface="Lucida Sans Unicode" pitchFamily="34" charset="0"/>
              </a:rPr>
              <a:t>anului</a:t>
            </a:r>
            <a:r>
              <a:rPr lang="en-GB" dirty="0">
                <a:latin typeface="Lucida Sans Unicode" pitchFamily="34" charset="0"/>
              </a:rPr>
              <a:t> 1999 </a:t>
            </a:r>
            <a:r>
              <a:rPr lang="en-GB" dirty="0" err="1">
                <a:latin typeface="Lucida Sans Unicode" pitchFamily="34" charset="0"/>
              </a:rPr>
              <a:t>aceste</a:t>
            </a:r>
            <a:r>
              <a:rPr lang="en-GB" dirty="0">
                <a:latin typeface="Lucida Sans Unicode" pitchFamily="34" charset="0"/>
              </a:rPr>
              <a:t> volume au </a:t>
            </a:r>
            <a:r>
              <a:rPr lang="en-GB" dirty="0" err="1">
                <a:latin typeface="Lucida Sans Unicode" pitchFamily="34" charset="0"/>
              </a:rPr>
              <a:t>fost</a:t>
            </a:r>
            <a:r>
              <a:rPr lang="en-GB" dirty="0">
                <a:latin typeface="Lucida Sans Unicode" pitchFamily="34" charset="0"/>
              </a:rPr>
              <a:t> </a:t>
            </a:r>
            <a:r>
              <a:rPr lang="en-GB" dirty="0" err="1">
                <a:latin typeface="Lucida Sans Unicode" pitchFamily="34" charset="0"/>
              </a:rPr>
              <a:t>nominalizate</a:t>
            </a:r>
            <a:r>
              <a:rPr lang="en-GB" dirty="0">
                <a:latin typeface="Lucida Sans Unicode" pitchFamily="34" charset="0"/>
              </a:rPr>
              <a:t> de </a:t>
            </a:r>
            <a:r>
              <a:rPr lang="en-GB" dirty="0" err="1">
                <a:latin typeface="Lucida Sans Unicode" pitchFamily="34" charset="0"/>
              </a:rPr>
              <a:t>catre</a:t>
            </a:r>
            <a:r>
              <a:rPr lang="en-GB" dirty="0">
                <a:latin typeface="Lucida Sans Unicode" pitchFamily="34" charset="0"/>
              </a:rPr>
              <a:t> </a:t>
            </a:r>
            <a:r>
              <a:rPr lang="en-GB" i="1" dirty="0">
                <a:latin typeface="Lucida Sans Unicode" pitchFamily="34" charset="0"/>
              </a:rPr>
              <a:t>American Scientist </a:t>
            </a:r>
            <a:r>
              <a:rPr lang="en-GB" dirty="0" err="1">
                <a:latin typeface="Lucida Sans Unicode" pitchFamily="34" charset="0"/>
              </a:rPr>
              <a:t>printre</a:t>
            </a:r>
            <a:r>
              <a:rPr lang="en-GB" dirty="0">
                <a:latin typeface="Lucida Sans Unicode" pitchFamily="34" charset="0"/>
              </a:rPr>
              <a:t> </a:t>
            </a:r>
            <a:r>
              <a:rPr lang="en-GB" dirty="0" err="1">
                <a:latin typeface="Lucida Sans Unicode" pitchFamily="34" charset="0"/>
              </a:rPr>
              <a:t>cele</a:t>
            </a:r>
            <a:r>
              <a:rPr lang="en-GB" dirty="0">
                <a:latin typeface="Lucida Sans Unicode" pitchFamily="34" charset="0"/>
              </a:rPr>
              <a:t> </a:t>
            </a:r>
            <a:r>
              <a:rPr lang="en-GB" dirty="0" err="1">
                <a:latin typeface="Lucida Sans Unicode" pitchFamily="34" charset="0"/>
              </a:rPr>
              <a:t>mai</a:t>
            </a:r>
            <a:r>
              <a:rPr lang="en-GB" dirty="0">
                <a:latin typeface="Lucida Sans Unicode" pitchFamily="34" charset="0"/>
              </a:rPr>
              <a:t> valoroase12 </a:t>
            </a:r>
            <a:r>
              <a:rPr lang="en-GB" dirty="0" err="1">
                <a:latin typeface="Lucida Sans Unicode" pitchFamily="34" charset="0"/>
              </a:rPr>
              <a:t>monografii</a:t>
            </a:r>
            <a:r>
              <a:rPr lang="en-GB" dirty="0">
                <a:latin typeface="Lucida Sans Unicode" pitchFamily="34" charset="0"/>
              </a:rPr>
              <a:t> in </a:t>
            </a:r>
            <a:r>
              <a:rPr lang="en-GB" dirty="0" err="1">
                <a:latin typeface="Lucida Sans Unicode" pitchFamily="34" charset="0"/>
              </a:rPr>
              <a:t>stiinte</a:t>
            </a:r>
            <a:r>
              <a:rPr lang="en-GB" dirty="0">
                <a:latin typeface="Lucida Sans Unicode" pitchFamily="34" charset="0"/>
              </a:rPr>
              <a:t> ale </a:t>
            </a:r>
            <a:r>
              <a:rPr lang="en-GB" dirty="0" err="1">
                <a:latin typeface="Lucida Sans Unicode" pitchFamily="34" charset="0"/>
              </a:rPr>
              <a:t>secolului</a:t>
            </a:r>
            <a:r>
              <a:rPr lang="en-GB" dirty="0">
                <a:latin typeface="Lucida Sans Unicode" pitchFamily="34" charset="0"/>
              </a:rPr>
              <a:t> XX (</a:t>
            </a:r>
            <a:r>
              <a:rPr lang="en-US" dirty="0">
                <a:latin typeface="Lucida Sans Unicode" pitchFamily="34" charset="0"/>
              </a:rPr>
              <a:t>"100 or so Books that shaped a Century of Science”)</a:t>
            </a:r>
            <a:r>
              <a:rPr lang="en-GB" dirty="0">
                <a:latin typeface="Lucida Sans Unicode" pitchFamily="34" charset="0"/>
              </a:rPr>
              <a:t>, </a:t>
            </a:r>
            <a:r>
              <a:rPr lang="en-GB" dirty="0" err="1">
                <a:latin typeface="Lucida Sans Unicode" pitchFamily="34" charset="0"/>
              </a:rPr>
              <a:t>alaturi</a:t>
            </a:r>
            <a:r>
              <a:rPr lang="en-GB" dirty="0">
                <a:latin typeface="Lucida Sans Unicode" pitchFamily="34" charset="0"/>
              </a:rPr>
              <a:t> de </a:t>
            </a:r>
            <a:r>
              <a:rPr lang="en-GB" dirty="0" err="1">
                <a:latin typeface="Lucida Sans Unicode" pitchFamily="34" charset="0"/>
              </a:rPr>
              <a:t>carti</a:t>
            </a:r>
            <a:r>
              <a:rPr lang="en-GB" dirty="0">
                <a:latin typeface="Lucida Sans Unicode" pitchFamily="34" charset="0"/>
              </a:rPr>
              <a:t> precum </a:t>
            </a:r>
            <a:r>
              <a:rPr lang="en-GB" dirty="0" err="1">
                <a:latin typeface="Lucida Sans Unicode" pitchFamily="34" charset="0"/>
              </a:rPr>
              <a:t>lucrarile</a:t>
            </a:r>
            <a:r>
              <a:rPr lang="en-GB" dirty="0">
                <a:latin typeface="Lucida Sans Unicode" pitchFamily="34" charset="0"/>
              </a:rPr>
              <a:t> </a:t>
            </a:r>
            <a:r>
              <a:rPr lang="en-GB" dirty="0" err="1">
                <a:latin typeface="Lucida Sans Unicode" pitchFamily="34" charset="0"/>
              </a:rPr>
              <a:t>lui</a:t>
            </a:r>
            <a:r>
              <a:rPr lang="en-GB" dirty="0">
                <a:latin typeface="Lucida Sans Unicode" pitchFamily="34" charset="0"/>
              </a:rPr>
              <a:t> Einstein </a:t>
            </a:r>
            <a:r>
              <a:rPr lang="en-GB" dirty="0" err="1">
                <a:latin typeface="Lucida Sans Unicode" pitchFamily="34" charset="0"/>
              </a:rPr>
              <a:t>despre</a:t>
            </a:r>
            <a:r>
              <a:rPr lang="en-GB" dirty="0">
                <a:latin typeface="Lucida Sans Unicode" pitchFamily="34" charset="0"/>
              </a:rPr>
              <a:t> </a:t>
            </a:r>
            <a:r>
              <a:rPr lang="en-GB" dirty="0" err="1">
                <a:latin typeface="Lucida Sans Unicode" pitchFamily="34" charset="0"/>
              </a:rPr>
              <a:t>relativitate</a:t>
            </a:r>
            <a:r>
              <a:rPr lang="en-GB" dirty="0">
                <a:latin typeface="Lucida Sans Unicode" pitchFamily="34" charset="0"/>
              </a:rPr>
              <a:t>.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2864E7-7A23-44F2-8D09-E6AB91315F23}"/>
              </a:ext>
            </a:extLst>
          </p:cNvPr>
          <p:cNvSpPr txBox="1"/>
          <p:nvPr/>
        </p:nvSpPr>
        <p:spPr>
          <a:xfrm>
            <a:off x="1981200" y="5602631"/>
            <a:ext cx="6248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Times New Roman" panose="02020603050405020304" pitchFamily="18" charset="0"/>
                <a:hlinkClick r:id="rId4"/>
              </a:rPr>
              <a:t>(photo of TAOCP, 1968–2015, by Héctor García-Molina)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E6D700-D3E6-4015-A73A-E3923D0887C8}"/>
              </a:ext>
            </a:extLst>
          </p:cNvPr>
          <p:cNvSpPr txBox="1"/>
          <p:nvPr/>
        </p:nvSpPr>
        <p:spPr>
          <a:xfrm>
            <a:off x="2209800" y="5939393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https://cs.stanford.edu/~knuth/taocp.html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113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limba</a:t>
            </a:r>
            <a:r>
              <a:rPr lang="en-US" dirty="0"/>
              <a:t> </a:t>
            </a:r>
            <a:r>
              <a:rPr lang="en-US" dirty="0" err="1"/>
              <a:t>romana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800600" cy="487680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Knuth D. E. </a:t>
            </a:r>
            <a:r>
              <a:rPr lang="en-US" i="1" dirty="0" err="1"/>
              <a:t>Tratat</a:t>
            </a:r>
            <a:r>
              <a:rPr lang="en-US" i="1" dirty="0"/>
              <a:t> de </a:t>
            </a:r>
            <a:r>
              <a:rPr lang="en-US" i="1" dirty="0" err="1"/>
              <a:t>programare</a:t>
            </a:r>
            <a:r>
              <a:rPr lang="en-US" i="1" dirty="0"/>
              <a:t> al </a:t>
            </a:r>
            <a:r>
              <a:rPr lang="en-US" i="1" dirty="0" err="1"/>
              <a:t>calculatoarelor</a:t>
            </a:r>
            <a:r>
              <a:rPr lang="en-US" dirty="0"/>
              <a:t>, </a:t>
            </a:r>
            <a:r>
              <a:rPr lang="en-US" dirty="0" err="1"/>
              <a:t>vol</a:t>
            </a:r>
            <a:r>
              <a:rPr lang="en-US" dirty="0"/>
              <a:t> 1. </a:t>
            </a:r>
            <a:r>
              <a:rPr lang="en-US" dirty="0" err="1"/>
              <a:t>Algoritmi</a:t>
            </a:r>
            <a:r>
              <a:rPr lang="en-US" dirty="0"/>
              <a:t> </a:t>
            </a:r>
            <a:r>
              <a:rPr lang="en-US" dirty="0" err="1"/>
              <a:t>fundamentali</a:t>
            </a:r>
            <a:r>
              <a:rPr lang="en-US" dirty="0"/>
              <a:t> , </a:t>
            </a:r>
            <a:r>
              <a:rPr lang="en-US" dirty="0" err="1"/>
              <a:t>Editura</a:t>
            </a:r>
            <a:r>
              <a:rPr lang="en-US" dirty="0"/>
              <a:t> </a:t>
            </a:r>
            <a:r>
              <a:rPr lang="en-US" dirty="0" err="1"/>
              <a:t>Tehnică</a:t>
            </a:r>
            <a:r>
              <a:rPr lang="en-US" dirty="0"/>
              <a:t>,  1974</a:t>
            </a:r>
          </a:p>
          <a:p>
            <a:r>
              <a:rPr lang="en-US" dirty="0"/>
              <a:t>Knuth D. E. </a:t>
            </a:r>
            <a:r>
              <a:rPr lang="en-US" i="1" dirty="0" err="1"/>
              <a:t>Tratat</a:t>
            </a:r>
            <a:r>
              <a:rPr lang="en-US" i="1" dirty="0"/>
              <a:t> de </a:t>
            </a:r>
            <a:r>
              <a:rPr lang="en-US" i="1" dirty="0" err="1"/>
              <a:t>programare</a:t>
            </a:r>
            <a:r>
              <a:rPr lang="en-US" i="1" dirty="0"/>
              <a:t> al </a:t>
            </a:r>
            <a:r>
              <a:rPr lang="en-US" i="1" dirty="0" err="1"/>
              <a:t>calculatoarelor</a:t>
            </a:r>
            <a:r>
              <a:rPr lang="en-US" i="1" dirty="0"/>
              <a:t>,</a:t>
            </a:r>
            <a:r>
              <a:rPr lang="en-US" dirty="0"/>
              <a:t> </a:t>
            </a:r>
            <a:r>
              <a:rPr lang="en-US" dirty="0" err="1"/>
              <a:t>vol</a:t>
            </a:r>
            <a:r>
              <a:rPr lang="en-US" dirty="0"/>
              <a:t> 3. </a:t>
            </a:r>
            <a:r>
              <a:rPr lang="en-US" dirty="0" err="1"/>
              <a:t>Sortare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cautare</a:t>
            </a:r>
            <a:r>
              <a:rPr lang="en-US" dirty="0"/>
              <a:t>,  </a:t>
            </a:r>
            <a:r>
              <a:rPr lang="en-US" dirty="0" err="1"/>
              <a:t>Editura</a:t>
            </a:r>
            <a:r>
              <a:rPr lang="en-US" dirty="0"/>
              <a:t> </a:t>
            </a:r>
            <a:r>
              <a:rPr lang="en-US" dirty="0" err="1"/>
              <a:t>Tehnică</a:t>
            </a:r>
            <a:r>
              <a:rPr lang="en-US" dirty="0"/>
              <a:t>, 1976  </a:t>
            </a:r>
          </a:p>
          <a:p>
            <a:r>
              <a:rPr lang="en-US" dirty="0"/>
              <a:t>Knuth D. E. </a:t>
            </a:r>
            <a:r>
              <a:rPr lang="en-US" i="1" dirty="0" err="1"/>
              <a:t>Tratat</a:t>
            </a:r>
            <a:r>
              <a:rPr lang="en-US" i="1" dirty="0"/>
              <a:t> de </a:t>
            </a:r>
            <a:r>
              <a:rPr lang="en-US" i="1" dirty="0" err="1"/>
              <a:t>programare</a:t>
            </a:r>
            <a:r>
              <a:rPr lang="en-US" i="1" dirty="0"/>
              <a:t> al </a:t>
            </a:r>
            <a:r>
              <a:rPr lang="en-US" i="1" dirty="0" err="1"/>
              <a:t>calculatoarelor</a:t>
            </a:r>
            <a:r>
              <a:rPr lang="en-US" dirty="0"/>
              <a:t>, </a:t>
            </a:r>
            <a:r>
              <a:rPr lang="en-US" dirty="0" err="1"/>
              <a:t>vol</a:t>
            </a:r>
            <a:r>
              <a:rPr lang="en-US" dirty="0"/>
              <a:t> 2. </a:t>
            </a:r>
            <a:r>
              <a:rPr lang="en-US" dirty="0" err="1"/>
              <a:t>Algoritmi</a:t>
            </a:r>
            <a:r>
              <a:rPr lang="en-US" dirty="0"/>
              <a:t> </a:t>
            </a:r>
            <a:r>
              <a:rPr lang="en-US" dirty="0" err="1"/>
              <a:t>seminumerici</a:t>
            </a:r>
            <a:r>
              <a:rPr lang="en-US" dirty="0"/>
              <a:t>, </a:t>
            </a:r>
            <a:r>
              <a:rPr lang="en-US" dirty="0" err="1"/>
              <a:t>Editura</a:t>
            </a:r>
            <a:r>
              <a:rPr lang="en-US" dirty="0"/>
              <a:t> </a:t>
            </a:r>
            <a:r>
              <a:rPr lang="en-US" dirty="0" err="1"/>
              <a:t>Tehnică</a:t>
            </a:r>
            <a:r>
              <a:rPr lang="en-US" dirty="0"/>
              <a:t>, 1983     </a:t>
            </a:r>
          </a:p>
          <a:p>
            <a:r>
              <a:rPr lang="en-US" dirty="0"/>
              <a:t>Knuth D. E. </a:t>
            </a:r>
            <a:r>
              <a:rPr lang="en-US" i="1" dirty="0"/>
              <a:t>Arta </a:t>
            </a:r>
            <a:r>
              <a:rPr lang="en-US" i="1" dirty="0" err="1"/>
              <a:t>programării</a:t>
            </a:r>
            <a:r>
              <a:rPr lang="en-US" i="1" dirty="0"/>
              <a:t> </a:t>
            </a:r>
            <a:r>
              <a:rPr lang="en-US" i="1" dirty="0" err="1"/>
              <a:t>calculatoarelor</a:t>
            </a:r>
            <a:r>
              <a:rPr lang="en-US" dirty="0"/>
              <a:t>, vol.1, </a:t>
            </a:r>
            <a:r>
              <a:rPr lang="en-US" i="1" dirty="0" err="1"/>
              <a:t>Algoritmi</a:t>
            </a:r>
            <a:r>
              <a:rPr lang="en-US" i="1" dirty="0"/>
              <a:t> </a:t>
            </a:r>
            <a:r>
              <a:rPr lang="en-US" i="1" dirty="0" err="1"/>
              <a:t>fundamentali</a:t>
            </a:r>
            <a:r>
              <a:rPr lang="en-US" dirty="0"/>
              <a:t>, </a:t>
            </a:r>
            <a:r>
              <a:rPr lang="en-US" dirty="0" err="1"/>
              <a:t>Editura</a:t>
            </a:r>
            <a:r>
              <a:rPr lang="en-US" dirty="0"/>
              <a:t> </a:t>
            </a:r>
            <a:r>
              <a:rPr lang="en-US" dirty="0" err="1"/>
              <a:t>Teora</a:t>
            </a:r>
            <a:r>
              <a:rPr lang="en-US" dirty="0"/>
              <a:t>, </a:t>
            </a:r>
            <a:r>
              <a:rPr lang="en-US" dirty="0" err="1"/>
              <a:t>București</a:t>
            </a:r>
            <a:r>
              <a:rPr lang="en-US" dirty="0"/>
              <a:t>, 2002</a:t>
            </a:r>
          </a:p>
          <a:p>
            <a:r>
              <a:rPr lang="en-US" dirty="0"/>
              <a:t>Knuth D. E. </a:t>
            </a:r>
            <a:r>
              <a:rPr lang="en-US" i="1" dirty="0"/>
              <a:t>Arta </a:t>
            </a:r>
            <a:r>
              <a:rPr lang="en-US" i="1" dirty="0" err="1"/>
              <a:t>programării</a:t>
            </a:r>
            <a:r>
              <a:rPr lang="en-US" i="1" dirty="0"/>
              <a:t> </a:t>
            </a:r>
            <a:r>
              <a:rPr lang="en-US" i="1" dirty="0" err="1"/>
              <a:t>calculatoarelor</a:t>
            </a:r>
            <a:r>
              <a:rPr lang="en-US" dirty="0"/>
              <a:t> vol.2, </a:t>
            </a:r>
            <a:r>
              <a:rPr lang="en-US" i="1" dirty="0" err="1"/>
              <a:t>Algoritmi</a:t>
            </a:r>
            <a:r>
              <a:rPr lang="en-US" i="1" dirty="0"/>
              <a:t> </a:t>
            </a:r>
            <a:r>
              <a:rPr lang="en-US" i="1" dirty="0" err="1"/>
              <a:t>seminumerici</a:t>
            </a:r>
            <a:r>
              <a:rPr lang="en-US" dirty="0"/>
              <a:t>, </a:t>
            </a:r>
            <a:r>
              <a:rPr lang="en-US" dirty="0" err="1"/>
              <a:t>Editura</a:t>
            </a:r>
            <a:r>
              <a:rPr lang="en-US" dirty="0"/>
              <a:t> </a:t>
            </a:r>
            <a:r>
              <a:rPr lang="en-US" dirty="0" err="1"/>
              <a:t>Teora</a:t>
            </a:r>
            <a:r>
              <a:rPr lang="en-US" dirty="0"/>
              <a:t>, </a:t>
            </a:r>
            <a:r>
              <a:rPr lang="en-US" dirty="0" err="1"/>
              <a:t>București</a:t>
            </a:r>
            <a:r>
              <a:rPr lang="en-US" dirty="0"/>
              <a:t>, 2002.</a:t>
            </a:r>
          </a:p>
          <a:p>
            <a:r>
              <a:rPr lang="en-US" dirty="0"/>
              <a:t>Knuth D. E. </a:t>
            </a:r>
            <a:r>
              <a:rPr lang="en-US" i="1" dirty="0"/>
              <a:t>Arta </a:t>
            </a:r>
            <a:r>
              <a:rPr lang="en-US" i="1" dirty="0" err="1"/>
              <a:t>programării</a:t>
            </a:r>
            <a:r>
              <a:rPr lang="en-US" i="1" dirty="0"/>
              <a:t> </a:t>
            </a:r>
            <a:r>
              <a:rPr lang="en-US" i="1" dirty="0" err="1"/>
              <a:t>calculatoarelor</a:t>
            </a:r>
            <a:r>
              <a:rPr lang="en-US" dirty="0"/>
              <a:t>, vol.3, </a:t>
            </a:r>
            <a:r>
              <a:rPr lang="en-US" i="1" dirty="0" err="1"/>
              <a:t>Sortare</a:t>
            </a:r>
            <a:r>
              <a:rPr lang="en-US" i="1" dirty="0"/>
              <a:t> </a:t>
            </a:r>
            <a:r>
              <a:rPr lang="en-US" i="1" dirty="0" err="1"/>
              <a:t>și</a:t>
            </a:r>
            <a:r>
              <a:rPr lang="en-US" i="1" dirty="0"/>
              <a:t> </a:t>
            </a:r>
            <a:r>
              <a:rPr lang="en-US" i="1" dirty="0" err="1"/>
              <a:t>căutare</a:t>
            </a:r>
            <a:r>
              <a:rPr lang="en-US" dirty="0"/>
              <a:t>, </a:t>
            </a:r>
            <a:r>
              <a:rPr lang="en-US" dirty="0" err="1"/>
              <a:t>Editura</a:t>
            </a:r>
            <a:r>
              <a:rPr lang="en-US" dirty="0"/>
              <a:t> </a:t>
            </a:r>
            <a:r>
              <a:rPr lang="en-US" dirty="0" err="1"/>
              <a:t>Teora</a:t>
            </a:r>
            <a:r>
              <a:rPr lang="en-US" dirty="0"/>
              <a:t>, </a:t>
            </a:r>
            <a:r>
              <a:rPr lang="en-US" dirty="0" err="1"/>
              <a:t>București</a:t>
            </a:r>
            <a:r>
              <a:rPr lang="en-US" dirty="0"/>
              <a:t>, 2002</a:t>
            </a:r>
          </a:p>
          <a:p>
            <a:r>
              <a:rPr lang="en-US" dirty="0"/>
              <a:t>Knuth D. E. </a:t>
            </a:r>
            <a:r>
              <a:rPr lang="en-US" i="1" dirty="0" err="1"/>
              <a:t>Generarea</a:t>
            </a:r>
            <a:r>
              <a:rPr lang="en-US" i="1" dirty="0"/>
              <a:t> </a:t>
            </a:r>
            <a:r>
              <a:rPr lang="en-US" i="1" dirty="0" err="1"/>
              <a:t>tuturor</a:t>
            </a:r>
            <a:r>
              <a:rPr lang="en-US" i="1" dirty="0"/>
              <a:t> </a:t>
            </a:r>
            <a:r>
              <a:rPr lang="en-US" i="1" dirty="0" err="1"/>
              <a:t>tuplurilor</a:t>
            </a:r>
            <a:r>
              <a:rPr lang="en-US" i="1" dirty="0"/>
              <a:t> </a:t>
            </a:r>
            <a:r>
              <a:rPr lang="en-US" i="1" dirty="0" err="1"/>
              <a:t>și</a:t>
            </a:r>
            <a:r>
              <a:rPr lang="en-US" i="1" dirty="0"/>
              <a:t> </a:t>
            </a:r>
            <a:r>
              <a:rPr lang="en-US" i="1" dirty="0" err="1"/>
              <a:t>permutărilor</a:t>
            </a:r>
            <a:r>
              <a:rPr lang="en-US" dirty="0"/>
              <a:t>, </a:t>
            </a:r>
            <a:r>
              <a:rPr lang="en-US" dirty="0" err="1"/>
              <a:t>Editura</a:t>
            </a:r>
            <a:r>
              <a:rPr lang="en-US" dirty="0"/>
              <a:t> </a:t>
            </a:r>
            <a:r>
              <a:rPr lang="en-US" dirty="0" err="1"/>
              <a:t>Teora</a:t>
            </a:r>
            <a:r>
              <a:rPr lang="en-US" dirty="0"/>
              <a:t>, </a:t>
            </a:r>
            <a:r>
              <a:rPr lang="en-US" dirty="0" err="1"/>
              <a:t>București</a:t>
            </a:r>
            <a:r>
              <a:rPr lang="en-US" dirty="0"/>
              <a:t>, 2005</a:t>
            </a:r>
          </a:p>
          <a:p>
            <a:endParaRPr 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1A05EAC-8429-4DC6-A712-9CB28F49BF8C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5867400" y="1987418"/>
            <a:ext cx="2895600" cy="4182534"/>
          </a:xfrm>
          <a:noFill/>
        </p:spPr>
      </p:pic>
    </p:spTree>
    <p:extLst>
      <p:ext uri="{BB962C8B-B14F-4D97-AF65-F5344CB8AC3E}">
        <p14:creationId xmlns:p14="http://schemas.microsoft.com/office/powerpoint/2010/main" val="31336059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77" name="Arc 76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611" name="Content Placeholder 6">
            <a:extLst>
              <a:ext uri="{FF2B5EF4-FFF2-40B4-BE49-F238E27FC236}">
                <a16:creationId xmlns:a16="http://schemas.microsoft.com/office/drawing/2014/main" id="{98D94442-1399-4FB3-841F-2EB2BB2A7F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 lnSpcReduction="10000"/>
          </a:bodyPr>
          <a:lstStyle/>
          <a:p>
            <a:r>
              <a:rPr lang="en-GB" sz="3000" dirty="0" err="1">
                <a:latin typeface="Lucida Sans Unicode" pitchFamily="34" charset="0"/>
              </a:rPr>
              <a:t>Pentru</a:t>
            </a:r>
            <a:r>
              <a:rPr lang="en-GB" sz="3000" dirty="0">
                <a:latin typeface="Lucida Sans Unicode" pitchFamily="34" charset="0"/>
              </a:rPr>
              <a:t> </a:t>
            </a:r>
            <a:r>
              <a:rPr lang="en-GB" sz="3000" dirty="0" err="1">
                <a:latin typeface="Lucida Sans Unicode" pitchFamily="34" charset="0"/>
              </a:rPr>
              <a:t>fiecare</a:t>
            </a:r>
            <a:r>
              <a:rPr lang="en-GB" sz="3000" dirty="0">
                <a:latin typeface="Lucida Sans Unicode" pitchFamily="34" charset="0"/>
              </a:rPr>
              <a:t> </a:t>
            </a:r>
            <a:r>
              <a:rPr lang="en-GB" sz="3000" dirty="0" err="1">
                <a:latin typeface="Lucida Sans Unicode" pitchFamily="34" charset="0"/>
              </a:rPr>
              <a:t>eroare</a:t>
            </a:r>
            <a:r>
              <a:rPr lang="en-GB" sz="3000" dirty="0">
                <a:latin typeface="Lucida Sans Unicode" pitchFamily="34" charset="0"/>
              </a:rPr>
              <a:t> </a:t>
            </a:r>
            <a:r>
              <a:rPr lang="en-GB" sz="3000" dirty="0" err="1">
                <a:latin typeface="Lucida Sans Unicode" pitchFamily="34" charset="0"/>
              </a:rPr>
              <a:t>tipografica</a:t>
            </a:r>
            <a:r>
              <a:rPr lang="en-GB" sz="3000" dirty="0">
                <a:latin typeface="Lucida Sans Unicode" pitchFamily="34" charset="0"/>
              </a:rPr>
              <a:t> </a:t>
            </a:r>
            <a:r>
              <a:rPr lang="en-GB" sz="3000" dirty="0" err="1">
                <a:latin typeface="Lucida Sans Unicode" pitchFamily="34" charset="0"/>
              </a:rPr>
              <a:t>sau</a:t>
            </a:r>
            <a:r>
              <a:rPr lang="en-GB" sz="3000" dirty="0">
                <a:latin typeface="Lucida Sans Unicode" pitchFamily="34" charset="0"/>
              </a:rPr>
              <a:t> </a:t>
            </a:r>
            <a:r>
              <a:rPr lang="en-GB" sz="3000" dirty="0" err="1">
                <a:latin typeface="Lucida Sans Unicode" pitchFamily="34" charset="0"/>
              </a:rPr>
              <a:t>logica</a:t>
            </a:r>
            <a:r>
              <a:rPr lang="en-GB" sz="3000" dirty="0">
                <a:latin typeface="Lucida Sans Unicode" pitchFamily="34" charset="0"/>
              </a:rPr>
              <a:t> </a:t>
            </a:r>
            <a:r>
              <a:rPr lang="en-GB" sz="3000" dirty="0" err="1">
                <a:latin typeface="Lucida Sans Unicode" pitchFamily="34" charset="0"/>
              </a:rPr>
              <a:t>gasita</a:t>
            </a:r>
            <a:r>
              <a:rPr lang="en-GB" sz="3000" dirty="0">
                <a:latin typeface="Lucida Sans Unicode" pitchFamily="34" charset="0"/>
              </a:rPr>
              <a:t> in </a:t>
            </a:r>
            <a:r>
              <a:rPr lang="en-GB" sz="3000" dirty="0" err="1">
                <a:latin typeface="Lucida Sans Unicode" pitchFamily="34" charset="0"/>
              </a:rPr>
              <a:t>aceste</a:t>
            </a:r>
            <a:r>
              <a:rPr lang="en-GB" sz="3000" dirty="0">
                <a:latin typeface="Lucida Sans Unicode" pitchFamily="34" charset="0"/>
              </a:rPr>
              <a:t> volume, Knuth </a:t>
            </a:r>
            <a:r>
              <a:rPr lang="en-GB" sz="3000" dirty="0" err="1">
                <a:latin typeface="Lucida Sans Unicode" pitchFamily="34" charset="0"/>
              </a:rPr>
              <a:t>plateste</a:t>
            </a:r>
            <a:r>
              <a:rPr lang="en-GB" sz="3000" dirty="0">
                <a:latin typeface="Lucida Sans Unicode" pitchFamily="34" charset="0"/>
              </a:rPr>
              <a:t> </a:t>
            </a:r>
            <a:r>
              <a:rPr lang="en-GB" sz="3000" dirty="0" err="1">
                <a:latin typeface="Lucida Sans Unicode" pitchFamily="34" charset="0"/>
              </a:rPr>
              <a:t>celui</a:t>
            </a:r>
            <a:r>
              <a:rPr lang="en-GB" sz="3000" dirty="0">
                <a:latin typeface="Lucida Sans Unicode" pitchFamily="34" charset="0"/>
              </a:rPr>
              <a:t> care   o </a:t>
            </a:r>
            <a:r>
              <a:rPr lang="en-GB" sz="3000" dirty="0" err="1">
                <a:latin typeface="Lucida Sans Unicode" pitchFamily="34" charset="0"/>
              </a:rPr>
              <a:t>descopera</a:t>
            </a:r>
            <a:r>
              <a:rPr lang="en-GB" sz="3000" dirty="0">
                <a:latin typeface="Lucida Sans Unicode" pitchFamily="34" charset="0"/>
              </a:rPr>
              <a:t> </a:t>
            </a:r>
            <a:r>
              <a:rPr lang="en-GB" sz="3000" dirty="0">
                <a:latin typeface="Lucida Sans Unicode" pitchFamily="34" charset="0"/>
                <a:hlinkClick r:id="rId2" tooltip="Knuth reward check"/>
              </a:rPr>
              <a:t>$2.56</a:t>
            </a:r>
            <a:r>
              <a:rPr lang="en-GB" sz="3000" dirty="0">
                <a:latin typeface="Lucida Sans Unicode" pitchFamily="34" charset="0"/>
              </a:rPr>
              <a:t>. </a:t>
            </a:r>
          </a:p>
          <a:p>
            <a:pPr marL="0" indent="0">
              <a:buNone/>
            </a:pPr>
            <a:r>
              <a:rPr lang="en-GB" sz="3000" dirty="0">
                <a:latin typeface="Lucida Sans Unicode" pitchFamily="34" charset="0"/>
              </a:rPr>
              <a:t>    De </a:t>
            </a:r>
            <a:r>
              <a:rPr lang="en-GB" sz="3000" dirty="0" err="1">
                <a:latin typeface="Lucida Sans Unicode" pitchFamily="34" charset="0"/>
              </a:rPr>
              <a:t>ce</a:t>
            </a:r>
            <a:r>
              <a:rPr lang="en-GB" sz="3000" dirty="0">
                <a:latin typeface="Lucida Sans Unicode" pitchFamily="34" charset="0"/>
              </a:rPr>
              <a:t> </a:t>
            </a:r>
            <a:r>
              <a:rPr lang="en-GB" sz="3000" dirty="0" err="1">
                <a:latin typeface="Lucida Sans Unicode" pitchFamily="34" charset="0"/>
              </a:rPr>
              <a:t>atat</a:t>
            </a:r>
            <a:r>
              <a:rPr lang="en-GB" sz="3000" dirty="0">
                <a:latin typeface="Lucida Sans Unicode" pitchFamily="34" charset="0"/>
              </a:rPr>
              <a:t>?</a:t>
            </a:r>
          </a:p>
          <a:p>
            <a:endParaRPr lang="en-GB" sz="3000" dirty="0">
              <a:latin typeface="Lucida Sans Unicode" pitchFamily="34" charset="0"/>
            </a:endParaRPr>
          </a:p>
          <a:p>
            <a:r>
              <a:rPr lang="en-GB" sz="3000" dirty="0">
                <a:latin typeface="Lucida Sans Unicode" pitchFamily="34" charset="0"/>
              </a:rPr>
              <a:t>Hint: 100 in </a:t>
            </a:r>
            <a:r>
              <a:rPr lang="en-GB" sz="3000" dirty="0" err="1">
                <a:latin typeface="Lucida Sans Unicode" pitchFamily="34" charset="0"/>
              </a:rPr>
              <a:t>baza</a:t>
            </a:r>
            <a:r>
              <a:rPr lang="en-GB" sz="3000" dirty="0">
                <a:latin typeface="Lucida Sans Unicode" pitchFamily="34" charset="0"/>
              </a:rPr>
              <a:t> 16?</a:t>
            </a:r>
          </a:p>
          <a:p>
            <a:r>
              <a:rPr lang="en-GB" sz="3000" i="1" dirty="0">
                <a:latin typeface="Lucida Sans Unicode" pitchFamily="34" charset="0"/>
              </a:rPr>
              <a:t>( 100 </a:t>
            </a:r>
            <a:r>
              <a:rPr lang="en-GB" sz="3000" i="1" baseline="-25000" dirty="0">
                <a:latin typeface="Lucida Sans Unicode" pitchFamily="34" charset="0"/>
              </a:rPr>
              <a:t>(16) </a:t>
            </a:r>
            <a:r>
              <a:rPr lang="en-GB" sz="3000" i="1" dirty="0">
                <a:latin typeface="Lucida Sans Unicode" pitchFamily="34" charset="0"/>
              </a:rPr>
              <a:t>=256 </a:t>
            </a:r>
            <a:r>
              <a:rPr lang="en-GB" sz="3000" i="1" baseline="-25000" dirty="0">
                <a:latin typeface="Lucida Sans Unicode" pitchFamily="34" charset="0"/>
              </a:rPr>
              <a:t>(10).</a:t>
            </a:r>
            <a:r>
              <a:rPr lang="en-GB" sz="3000" baseline="-25000" dirty="0">
                <a:latin typeface="Lucida Sans Unicode" pitchFamily="34" charset="0"/>
              </a:rPr>
              <a:t> </a:t>
            </a:r>
            <a:r>
              <a:rPr lang="en-GB" sz="3000" dirty="0">
                <a:latin typeface="Lucida Sans Unicode" pitchFamily="34" charset="0"/>
              </a:rPr>
              <a:t>)</a:t>
            </a:r>
            <a:endParaRPr lang="en-GB" sz="3000" baseline="-25000" dirty="0">
              <a:latin typeface="Lucida Sans Unicode" pitchFamily="34" charset="0"/>
            </a:endParaRPr>
          </a:p>
          <a:p>
            <a:r>
              <a:rPr lang="en-GB" sz="3000" i="1" dirty="0" err="1">
                <a:latin typeface="Lucida Sans Unicode" pitchFamily="34" charset="0"/>
              </a:rPr>
              <a:t>Pentru</a:t>
            </a:r>
            <a:r>
              <a:rPr lang="en-GB" sz="3000" i="1" dirty="0">
                <a:latin typeface="Lucida Sans Unicode" pitchFamily="34" charset="0"/>
              </a:rPr>
              <a:t> ca “256 pennies is one </a:t>
            </a:r>
            <a:r>
              <a:rPr lang="en-GB" sz="3000" i="1" dirty="0">
                <a:latin typeface="Lucida Sans Unicode" pitchFamily="34" charset="0"/>
                <a:hlinkClick r:id="rId3" tooltip="Hexadecimal"/>
              </a:rPr>
              <a:t>hexadecimal</a:t>
            </a:r>
            <a:r>
              <a:rPr lang="en-GB" sz="3000" i="1" dirty="0">
                <a:latin typeface="Lucida Sans Unicode" pitchFamily="34" charset="0"/>
              </a:rPr>
              <a:t> dollar”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11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o-RO" dirty="0"/>
              <a:t>Cadr</a:t>
            </a:r>
            <a:r>
              <a:rPr lang="en-US" dirty="0"/>
              <a:t>u</a:t>
            </a:r>
            <a:r>
              <a:rPr lang="ro-RO" dirty="0"/>
              <a:t> didactic</a:t>
            </a:r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9416"/>
            <a:ext cx="8219256" cy="4846320"/>
          </a:xfrm>
        </p:spPr>
        <p:txBody>
          <a:bodyPr>
            <a:normAutofit fontScale="77500" lnSpcReduction="20000"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GB" dirty="0"/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GB" dirty="0"/>
              <a:t>Titular </a:t>
            </a:r>
            <a:r>
              <a:rPr lang="en-GB" dirty="0" err="1"/>
              <a:t>disciplina</a:t>
            </a:r>
            <a:r>
              <a:rPr lang="ro-RO" dirty="0"/>
              <a:t>: </a:t>
            </a:r>
            <a:endParaRPr lang="en-GB" dirty="0"/>
          </a:p>
          <a:p>
            <a:pPr marL="365760" indent="-256032" eaLnBrk="1" fontAlgn="auto" hangingPunct="1">
              <a:spcAft>
                <a:spcPts val="0"/>
              </a:spcAft>
              <a:buFont typeface="Wingdings 3" pitchFamily="18" charset="2"/>
              <a:buNone/>
              <a:defRPr/>
            </a:pPr>
            <a:r>
              <a:rPr lang="ro-RO" dirty="0"/>
              <a:t>                 </a:t>
            </a:r>
            <a:r>
              <a:rPr lang="en-GB" dirty="0"/>
              <a:t>Conf. </a:t>
            </a:r>
            <a:r>
              <a:rPr lang="en-GB" dirty="0" err="1"/>
              <a:t>univ</a:t>
            </a:r>
            <a:r>
              <a:rPr lang="en-GB" dirty="0"/>
              <a:t>. dr. DANIELA JOIŢA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endParaRPr lang="en-GB" dirty="0"/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GB" dirty="0"/>
              <a:t>                               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GB" dirty="0"/>
              <a:t>                                         daniela.joita@prof.utm.ro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endParaRPr lang="en-GB" dirty="0"/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endParaRPr lang="en-GB" dirty="0"/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endParaRPr lang="en-GB" dirty="0"/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endParaRPr lang="en-GB" dirty="0"/>
          </a:p>
          <a:p>
            <a:pPr marL="365760" indent="-256032" eaLnBrk="1" fontAlgn="auto" hangingPunct="1">
              <a:spcAft>
                <a:spcPts val="0"/>
              </a:spcAft>
              <a:buNone/>
              <a:defRPr/>
            </a:pPr>
            <a:endParaRPr lang="en-GB" dirty="0"/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ro-RO" dirty="0"/>
              <a:t> </a:t>
            </a:r>
            <a:endParaRPr lang="en-GB" dirty="0"/>
          </a:p>
        </p:txBody>
      </p:sp>
      <p:pic>
        <p:nvPicPr>
          <p:cNvPr id="10244" name="Picture 3" descr="C:\Documents and Settings\cezar\Local Settings\Temporary Internet Files\Content.IE5\377X74RZ\MPj04330720000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3429000"/>
            <a:ext cx="2857500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 err="1"/>
              <a:t>Ioan</a:t>
            </a:r>
            <a:r>
              <a:rPr lang="en-GB" dirty="0"/>
              <a:t> </a:t>
            </a:r>
            <a:r>
              <a:rPr lang="en-GB" dirty="0" err="1"/>
              <a:t>Tomescu</a:t>
            </a:r>
            <a:endParaRPr lang="en-GB" dirty="0"/>
          </a:p>
        </p:txBody>
      </p:sp>
      <p:sp>
        <p:nvSpPr>
          <p:cNvPr id="26626" name="Content Placeholder 1"/>
          <p:cNvSpPr>
            <a:spLocks noGrp="1"/>
          </p:cNvSpPr>
          <p:nvPr>
            <p:ph idx="1"/>
          </p:nvPr>
        </p:nvSpPr>
        <p:spPr>
          <a:xfrm>
            <a:off x="457201" y="1481138"/>
            <a:ext cx="4186808" cy="4525962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GB" dirty="0" err="1"/>
              <a:t>Profesor</a:t>
            </a:r>
            <a:r>
              <a:rPr lang="en-GB" dirty="0"/>
              <a:t> </a:t>
            </a:r>
            <a:r>
              <a:rPr lang="en-GB" dirty="0" err="1"/>
              <a:t>univ.</a:t>
            </a:r>
            <a:r>
              <a:rPr lang="en-GB" dirty="0"/>
              <a:t> dr.</a:t>
            </a:r>
          </a:p>
          <a:p>
            <a:pPr eaLnBrk="1" hangingPunct="1">
              <a:buFont typeface="Wingdings 3" pitchFamily="18" charset="2"/>
              <a:buNone/>
            </a:pPr>
            <a:r>
              <a:rPr lang="en-GB" dirty="0"/>
              <a:t>   </a:t>
            </a:r>
            <a:r>
              <a:rPr lang="en-GB" dirty="0" err="1"/>
              <a:t>Universitatea</a:t>
            </a:r>
            <a:r>
              <a:rPr lang="en-GB" dirty="0"/>
              <a:t> din    </a:t>
            </a:r>
            <a:r>
              <a:rPr lang="en-GB" dirty="0" err="1"/>
              <a:t>Bucuresti</a:t>
            </a:r>
            <a:endParaRPr lang="en-GB" dirty="0"/>
          </a:p>
          <a:p>
            <a:pPr eaLnBrk="1" hangingPunct="1">
              <a:buFont typeface="Wingdings 3" pitchFamily="18" charset="2"/>
              <a:buNone/>
            </a:pPr>
            <a:r>
              <a:rPr lang="en-GB" dirty="0" err="1"/>
              <a:t>Facultatea</a:t>
            </a:r>
            <a:r>
              <a:rPr lang="en-GB" dirty="0"/>
              <a:t> de </a:t>
            </a:r>
            <a:r>
              <a:rPr lang="en-GB" dirty="0" err="1"/>
              <a:t>matematica</a:t>
            </a:r>
            <a:r>
              <a:rPr lang="en-GB" dirty="0"/>
              <a:t> </a:t>
            </a:r>
            <a:r>
              <a:rPr lang="en-GB" dirty="0" err="1"/>
              <a:t>si</a:t>
            </a:r>
            <a:r>
              <a:rPr lang="en-GB" dirty="0"/>
              <a:t> </a:t>
            </a:r>
            <a:r>
              <a:rPr lang="en-GB" dirty="0" err="1"/>
              <a:t>informatica</a:t>
            </a:r>
            <a:endParaRPr lang="en-GB" dirty="0"/>
          </a:p>
          <a:p>
            <a:pPr eaLnBrk="1" hangingPunct="1">
              <a:buFont typeface="Wingdings 3" pitchFamily="18" charset="2"/>
              <a:buNone/>
            </a:pPr>
            <a:endParaRPr lang="en-GB" dirty="0"/>
          </a:p>
          <a:p>
            <a:pPr eaLnBrk="1" hangingPunct="1"/>
            <a:r>
              <a:rPr lang="en-GB" dirty="0" err="1"/>
              <a:t>Membru</a:t>
            </a:r>
            <a:r>
              <a:rPr lang="en-GB" dirty="0"/>
              <a:t> </a:t>
            </a:r>
            <a:r>
              <a:rPr lang="en-GB" dirty="0" err="1"/>
              <a:t>corespondent</a:t>
            </a:r>
            <a:r>
              <a:rPr lang="en-GB" dirty="0"/>
              <a:t> al </a:t>
            </a:r>
            <a:r>
              <a:rPr lang="en-GB" dirty="0" err="1"/>
              <a:t>Academiei</a:t>
            </a:r>
            <a:r>
              <a:rPr lang="en-GB" dirty="0"/>
              <a:t> </a:t>
            </a:r>
            <a:r>
              <a:rPr lang="en-GB" dirty="0" err="1"/>
              <a:t>Romane</a:t>
            </a:r>
            <a:endParaRPr lang="en-GB" dirty="0"/>
          </a:p>
          <a:p>
            <a:pPr eaLnBrk="1" hangingPunct="1">
              <a:buFont typeface="Wingdings 3" pitchFamily="18" charset="2"/>
              <a:buNone/>
            </a:pPr>
            <a:r>
              <a:rPr lang="en-GB" dirty="0"/>
              <a:t>  (din 2000)</a:t>
            </a:r>
          </a:p>
        </p:txBody>
      </p:sp>
      <p:pic>
        <p:nvPicPr>
          <p:cNvPr id="2662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81049" y="560427"/>
            <a:ext cx="2428875" cy="320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4572000" y="3705126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A </a:t>
            </a:r>
            <a:r>
              <a:rPr lang="en-US" b="1" dirty="0" err="1"/>
              <a:t>obtinut</a:t>
            </a:r>
            <a:r>
              <a:rPr lang="en-US" b="1" dirty="0"/>
              <a:t> </a:t>
            </a:r>
            <a:r>
              <a:rPr lang="en-US" b="1" dirty="0" err="1"/>
              <a:t>urmatoarele</a:t>
            </a:r>
            <a:r>
              <a:rPr lang="en-US" b="1" dirty="0"/>
              <a:t> </a:t>
            </a:r>
            <a:r>
              <a:rPr lang="en-US" b="1" dirty="0" err="1"/>
              <a:t>premii</a:t>
            </a:r>
            <a:r>
              <a:rPr lang="en-US" b="1" dirty="0"/>
              <a:t>: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 err="1"/>
              <a:t>Premiul</a:t>
            </a:r>
            <a:r>
              <a:rPr lang="en-US" dirty="0"/>
              <a:t> Gheorghe </a:t>
            </a:r>
            <a:r>
              <a:rPr lang="en-US" dirty="0" err="1"/>
              <a:t>Titeica</a:t>
            </a:r>
            <a:r>
              <a:rPr lang="en-US" dirty="0"/>
              <a:t> in </a:t>
            </a:r>
            <a:r>
              <a:rPr lang="en-US" dirty="0" err="1"/>
              <a:t>matematica</a:t>
            </a:r>
            <a:r>
              <a:rPr lang="en-US" dirty="0"/>
              <a:t>, (Academia </a:t>
            </a:r>
            <a:r>
              <a:rPr lang="en-US" dirty="0" err="1"/>
              <a:t>Romana</a:t>
            </a:r>
            <a:r>
              <a:rPr lang="en-US" dirty="0"/>
              <a:t>, 1975);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 err="1"/>
              <a:t>Premiul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matematici</a:t>
            </a:r>
            <a:r>
              <a:rPr lang="en-US" dirty="0"/>
              <a:t> </a:t>
            </a:r>
            <a:r>
              <a:rPr lang="en-US" dirty="0" err="1"/>
              <a:t>aplicate</a:t>
            </a:r>
            <a:r>
              <a:rPr lang="en-US" dirty="0"/>
              <a:t> (First Balkan Mathematics Competition for Students and Young Researchers, </a:t>
            </a:r>
            <a:r>
              <a:rPr lang="en-US" dirty="0" err="1"/>
              <a:t>Bucuresti</a:t>
            </a:r>
            <a:r>
              <a:rPr lang="en-US" dirty="0"/>
              <a:t>, 1971);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 err="1"/>
              <a:t>Premiul</a:t>
            </a:r>
            <a:r>
              <a:rPr lang="en-US" dirty="0"/>
              <a:t> </a:t>
            </a:r>
            <a:r>
              <a:rPr lang="en-US" dirty="0" err="1"/>
              <a:t>intai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Premiul</a:t>
            </a:r>
            <a:r>
              <a:rPr lang="en-US" dirty="0"/>
              <a:t> al </a:t>
            </a:r>
            <a:r>
              <a:rPr lang="en-US" dirty="0" err="1"/>
              <a:t>doilea</a:t>
            </a:r>
            <a:r>
              <a:rPr lang="en-US" dirty="0"/>
              <a:t>, la </a:t>
            </a:r>
            <a:r>
              <a:rPr lang="en-US" dirty="0" err="1"/>
              <a:t>Olimpiada</a:t>
            </a:r>
            <a:r>
              <a:rPr lang="en-US" dirty="0"/>
              <a:t> </a:t>
            </a:r>
            <a:r>
              <a:rPr lang="en-US" dirty="0" err="1"/>
              <a:t>Nationala</a:t>
            </a:r>
            <a:r>
              <a:rPr lang="en-US" dirty="0"/>
              <a:t> de </a:t>
            </a:r>
            <a:r>
              <a:rPr lang="en-US" dirty="0" err="1"/>
              <a:t>Matematica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Studenti</a:t>
            </a:r>
            <a:r>
              <a:rPr lang="en-US" dirty="0"/>
              <a:t>, </a:t>
            </a:r>
            <a:r>
              <a:rPr lang="en-US" dirty="0" err="1"/>
              <a:t>Bucuresti</a:t>
            </a:r>
            <a:r>
              <a:rPr lang="en-US" dirty="0"/>
              <a:t>, 1961 </a:t>
            </a:r>
            <a:r>
              <a:rPr lang="en-US" dirty="0" err="1"/>
              <a:t>si</a:t>
            </a:r>
            <a:r>
              <a:rPr lang="en-US" dirty="0"/>
              <a:t> 1962.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GB" dirty="0" err="1"/>
              <a:t>Cartea</a:t>
            </a:r>
            <a:r>
              <a:rPr lang="en-GB" dirty="0"/>
              <a:t> “alba” a </a:t>
            </a:r>
            <a:r>
              <a:rPr lang="en-GB"/>
              <a:t>algoritmilor</a:t>
            </a:r>
            <a:endParaRPr lang="en-GB" dirty="0"/>
          </a:p>
        </p:txBody>
      </p:sp>
      <p:sp>
        <p:nvSpPr>
          <p:cNvPr id="27650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ro-RO" dirty="0"/>
              <a:t>Cormen T.H, Leiserson C.E., Rivest R.L., Stein C, </a:t>
            </a:r>
            <a:r>
              <a:rPr lang="ro-RO" i="1" dirty="0"/>
              <a:t>Introduction to Algorithms</a:t>
            </a:r>
            <a:r>
              <a:rPr lang="ro-RO" dirty="0"/>
              <a:t>, </a:t>
            </a:r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Ed., </a:t>
            </a:r>
            <a:r>
              <a:rPr lang="ro-RO" dirty="0"/>
              <a:t>The MIT Press, 200</a:t>
            </a:r>
            <a:r>
              <a:rPr lang="en-US" dirty="0"/>
              <a:t>9</a:t>
            </a:r>
            <a:endParaRPr lang="en-GB" dirty="0"/>
          </a:p>
          <a:p>
            <a:r>
              <a:rPr lang="en-GB" dirty="0"/>
              <a:t>in </a:t>
            </a:r>
            <a:r>
              <a:rPr lang="en-GB" dirty="0" err="1"/>
              <a:t>limba</a:t>
            </a:r>
            <a:r>
              <a:rPr lang="en-GB" dirty="0"/>
              <a:t> </a:t>
            </a:r>
            <a:r>
              <a:rPr lang="en-GB" dirty="0" err="1"/>
              <a:t>romana</a:t>
            </a:r>
            <a:r>
              <a:rPr lang="en-GB" dirty="0"/>
              <a:t>- </a:t>
            </a:r>
            <a:r>
              <a:rPr lang="en-GB" dirty="0" err="1"/>
              <a:t>Introducere</a:t>
            </a:r>
            <a:r>
              <a:rPr lang="en-GB" dirty="0"/>
              <a:t> in </a:t>
            </a:r>
            <a:r>
              <a:rPr lang="en-GB" dirty="0" err="1"/>
              <a:t>Algoritmi</a:t>
            </a:r>
            <a:r>
              <a:rPr lang="en-GB" dirty="0"/>
              <a:t>, Ed. Byblos, 2004- </a:t>
            </a:r>
            <a:r>
              <a:rPr lang="ro-RO" dirty="0">
                <a:hlinkClick r:id="rId3"/>
              </a:rPr>
              <a:t>http://www.byblos.ro/</a:t>
            </a:r>
            <a:endParaRPr lang="en-GB" dirty="0"/>
          </a:p>
          <a:p>
            <a:r>
              <a:rPr lang="en-GB" dirty="0"/>
              <a:t>In format electronic  ...</a:t>
            </a:r>
          </a:p>
          <a:p>
            <a:pPr>
              <a:buFont typeface="Wingdings 3" pitchFamily="18" charset="2"/>
              <a:buNone/>
            </a:pPr>
            <a:endParaRPr lang="en-GB" dirty="0"/>
          </a:p>
          <a:p>
            <a:endParaRPr lang="en-GB" dirty="0"/>
          </a:p>
        </p:txBody>
      </p:sp>
      <p:pic>
        <p:nvPicPr>
          <p:cNvPr id="7" name="Content Placeholder 6" descr="carte cormen.jpg"/>
          <p:cNvPicPr>
            <a:picLocks noGrp="1" noChangeAspect="1"/>
          </p:cNvPicPr>
          <p:nvPr>
            <p:ph sz="half" idx="2"/>
          </p:nvPr>
        </p:nvPicPr>
        <p:blipFill>
          <a:blip r:embed="rId4" cstate="print"/>
          <a:stretch>
            <a:fillRect/>
          </a:stretch>
        </p:blipFill>
        <p:spPr>
          <a:xfrm>
            <a:off x="4666548" y="1600200"/>
            <a:ext cx="4001904" cy="4525963"/>
          </a:xfr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Content Placeholder 6" descr="carte cormen 2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2656803" y="1600200"/>
            <a:ext cx="3830394" cy="4525963"/>
          </a:xfr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6B85E-9943-405B-4D21-A3688B2F3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7A3C50-2ABE-06D1-C8E5-8918B8C640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9655" y="1996021"/>
            <a:ext cx="3324689" cy="373432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6C5BCC-E0C9-4A44-1919-FEC3F26BD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230" y="1628523"/>
            <a:ext cx="8697539" cy="360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1315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17425-E2B8-435D-8926-D4B84B415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Tema</a:t>
            </a:r>
            <a:r>
              <a:rPr lang="en-US" dirty="0"/>
              <a:t> 1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FFC81C3-81A0-46A8-A3C2-7AF68D254AD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7" name="Picture 6" descr="A plaque on a wall&#10;&#10;Description automatically generated">
            <a:extLst>
              <a:ext uri="{FF2B5EF4-FFF2-40B4-BE49-F238E27FC236}">
                <a16:creationId xmlns:a16="http://schemas.microsoft.com/office/drawing/2014/main" id="{917AB1FA-FA70-45D9-B0F1-270174444CE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576" y="2235994"/>
            <a:ext cx="4232275" cy="3174206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5205BB1-7E3D-4180-B59E-7D63136BE3E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Cine a </a:t>
            </a:r>
            <a:r>
              <a:rPr lang="en-US" dirty="0" err="1"/>
              <a:t>fost</a:t>
            </a:r>
            <a:r>
              <a:rPr lang="en-US" dirty="0"/>
              <a:t> Alan Turing </a:t>
            </a:r>
            <a:r>
              <a:rPr lang="en-US" dirty="0" err="1"/>
              <a:t>si</a:t>
            </a:r>
            <a:r>
              <a:rPr lang="en-US" dirty="0"/>
              <a:t> de </a:t>
            </a:r>
            <a:r>
              <a:rPr lang="en-US" dirty="0" err="1"/>
              <a:t>ce</a:t>
            </a:r>
            <a:r>
              <a:rPr lang="en-US" dirty="0"/>
              <a:t> e </a:t>
            </a:r>
            <a:r>
              <a:rPr lang="en-US" dirty="0" err="1"/>
              <a:t>supranumit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parintele</a:t>
            </a:r>
            <a:r>
              <a:rPr lang="en-US" dirty="0"/>
              <a:t> </a:t>
            </a:r>
            <a:r>
              <a:rPr lang="en-US" dirty="0" err="1"/>
              <a:t>informaticii</a:t>
            </a:r>
            <a:r>
              <a:rPr lang="en-US" dirty="0"/>
              <a:t>     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teoretice</a:t>
            </a:r>
            <a:r>
              <a:rPr lang="en-US" dirty="0"/>
              <a:t> (computer   </a:t>
            </a:r>
          </a:p>
          <a:p>
            <a:pPr marL="0" indent="0">
              <a:buNone/>
            </a:pPr>
            <a:r>
              <a:rPr lang="en-US" dirty="0"/>
              <a:t>      science)?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625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Structura</a:t>
            </a:r>
            <a:r>
              <a:rPr lang="en-US" dirty="0"/>
              <a:t> </a:t>
            </a:r>
            <a:r>
              <a:rPr lang="en-US" dirty="0" err="1"/>
              <a:t>cursului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dirty="0"/>
              <a:t> </a:t>
            </a:r>
          </a:p>
        </p:txBody>
      </p:sp>
      <p:graphicFrame>
        <p:nvGraphicFramePr>
          <p:cNvPr id="5" name="Diagram 4"/>
          <p:cNvGraphicFramePr/>
          <p:nvPr/>
        </p:nvGraphicFramePr>
        <p:xfrm>
          <a:off x="1524000" y="1905000"/>
          <a:ext cx="60960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505200" y="1600200"/>
            <a:ext cx="3352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Problema</a:t>
            </a:r>
            <a:r>
              <a:rPr lang="en-US" sz="2400" dirty="0"/>
              <a:t> de </a:t>
            </a:r>
            <a:r>
              <a:rPr lang="en-US" sz="2400" dirty="0" err="1"/>
              <a:t>rezolvat</a:t>
            </a:r>
            <a:endParaRPr lang="en-US" sz="24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362200" y="1981200"/>
            <a:ext cx="1066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7162800" y="1524000"/>
            <a:ext cx="1828800" cy="16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Concluzii</a:t>
            </a:r>
            <a:r>
              <a:rPr lang="en-US" dirty="0"/>
              <a:t>/ Date de </a:t>
            </a:r>
            <a:r>
              <a:rPr lang="en-US" dirty="0" err="1"/>
              <a:t>iesire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172200" y="1981200"/>
            <a:ext cx="1066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xplosion 2 8"/>
          <p:cNvSpPr/>
          <p:nvPr/>
        </p:nvSpPr>
        <p:spPr>
          <a:xfrm>
            <a:off x="381000" y="1143000"/>
            <a:ext cx="2590800" cy="2438400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Date de </a:t>
            </a:r>
            <a:r>
              <a:rPr lang="en-US" dirty="0" err="1"/>
              <a:t>intrare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4" idx="2"/>
          </p:cNvCxnSpPr>
          <p:nvPr/>
        </p:nvCxnSpPr>
        <p:spPr>
          <a:xfrm rot="5400000">
            <a:off x="4686300" y="30099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3962400" y="3505200"/>
            <a:ext cx="2514600" cy="21336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Algoritm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6019800" y="4572000"/>
            <a:ext cx="1066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7086600" y="3733800"/>
            <a:ext cx="1828800" cy="16002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Concluzii</a:t>
            </a:r>
            <a:r>
              <a:rPr lang="en-US" dirty="0">
                <a:solidFill>
                  <a:schemeClr val="tx1"/>
                </a:solidFill>
              </a:rPr>
              <a:t>/ Date de </a:t>
            </a:r>
            <a:r>
              <a:rPr lang="en-US" dirty="0" err="1">
                <a:solidFill>
                  <a:schemeClr val="tx1"/>
                </a:solidFill>
              </a:rPr>
              <a:t>iesire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895600" y="4572000"/>
            <a:ext cx="1066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Multidocument 16"/>
          <p:cNvSpPr/>
          <p:nvPr/>
        </p:nvSpPr>
        <p:spPr>
          <a:xfrm>
            <a:off x="838200" y="3886200"/>
            <a:ext cx="2286000" cy="2057400"/>
          </a:xfrm>
          <a:prstGeom prst="flowChartMultidocumen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50800" dir="5400000" algn="ctr" rotWithShape="0">
              <a:schemeClr val="accent4">
                <a:lumMod val="60000"/>
                <a:lumOff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Structuri</a:t>
            </a:r>
            <a:r>
              <a:rPr lang="en-US" dirty="0">
                <a:solidFill>
                  <a:schemeClr val="tx1"/>
                </a:solidFill>
              </a:rPr>
              <a:t> de date 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5472122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 err="1"/>
              <a:t>Continutul</a:t>
            </a:r>
            <a:r>
              <a:rPr lang="en-GB" dirty="0"/>
              <a:t> </a:t>
            </a:r>
            <a:r>
              <a:rPr lang="en-GB" dirty="0" err="1"/>
              <a:t>cursului</a:t>
            </a:r>
            <a:r>
              <a:rPr lang="en-GB" dirty="0"/>
              <a:t> (</a:t>
            </a:r>
            <a:r>
              <a:rPr lang="en-GB" dirty="0" err="1"/>
              <a:t>partea</a:t>
            </a:r>
            <a:r>
              <a:rPr lang="en-GB" dirty="0"/>
              <a:t> I)</a:t>
            </a:r>
            <a:br>
              <a:rPr lang="en-GB" dirty="0"/>
            </a:br>
            <a:endParaRPr lang="en-GB" sz="3600" i="1" dirty="0"/>
          </a:p>
        </p:txBody>
      </p:sp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457200" y="1481138"/>
            <a:ext cx="8543925" cy="5091112"/>
          </a:xfrm>
        </p:spPr>
        <p:txBody>
          <a:bodyPr>
            <a:normAutofit/>
          </a:bodyPr>
          <a:lstStyle/>
          <a:p>
            <a:pPr eaLnBrk="1" hangingPunct="1">
              <a:buNone/>
            </a:pPr>
            <a:endParaRPr lang="en-GB" dirty="0">
              <a:solidFill>
                <a:srgbClr val="FF0000"/>
              </a:solidFill>
            </a:endParaRPr>
          </a:p>
          <a:p>
            <a:pPr eaLnBrk="1" hangingPunct="1"/>
            <a:r>
              <a:rPr lang="en-GB" dirty="0" err="1">
                <a:solidFill>
                  <a:srgbClr val="FF0000"/>
                </a:solidFill>
              </a:rPr>
              <a:t>Structuri</a:t>
            </a:r>
            <a:r>
              <a:rPr lang="en-GB" dirty="0">
                <a:solidFill>
                  <a:srgbClr val="FF0000"/>
                </a:solidFill>
              </a:rPr>
              <a:t> de date</a:t>
            </a:r>
          </a:p>
          <a:p>
            <a:pPr eaLnBrk="1" hangingPunct="1">
              <a:buFont typeface="Wingdings 3" pitchFamily="18" charset="2"/>
              <a:buNone/>
            </a:pPr>
            <a:endParaRPr lang="en-GB" sz="2600" dirty="0"/>
          </a:p>
          <a:p>
            <a:pPr lvl="1" eaLnBrk="1" hangingPunct="1"/>
            <a:r>
              <a:rPr lang="en-GB" sz="2200" dirty="0">
                <a:solidFill>
                  <a:schemeClr val="tx1"/>
                </a:solidFill>
              </a:rPr>
              <a:t> </a:t>
            </a:r>
            <a:r>
              <a:rPr lang="ro-RO" sz="2400" u="sng" dirty="0">
                <a:solidFill>
                  <a:schemeClr val="tx1"/>
                </a:solidFill>
              </a:rPr>
              <a:t>Structuri de date liniare</a:t>
            </a:r>
            <a:endParaRPr lang="en-GB" sz="2400" dirty="0">
              <a:solidFill>
                <a:schemeClr val="tx1"/>
              </a:solidFill>
            </a:endParaRPr>
          </a:p>
          <a:p>
            <a:pPr lvl="1" eaLnBrk="1" hangingPunct="1">
              <a:buFont typeface="Verdana" pitchFamily="34" charset="0"/>
              <a:buNone/>
            </a:pPr>
            <a:r>
              <a:rPr lang="ro-RO" sz="2200" dirty="0">
                <a:solidFill>
                  <a:schemeClr val="tx1"/>
                </a:solidFill>
              </a:rPr>
              <a:t>       </a:t>
            </a:r>
            <a:r>
              <a:rPr lang="ro-RO" sz="2400" dirty="0">
                <a:solidFill>
                  <a:schemeClr val="tx1"/>
                </a:solidFill>
              </a:rPr>
              <a:t>Liste liniare, stive, cozi; Alocarea secventiala; Alocarea inlantuita; Liste circulare; Liste dublu inlantuite</a:t>
            </a:r>
            <a:endParaRPr lang="en-GB" sz="2400" dirty="0">
              <a:solidFill>
                <a:schemeClr val="tx1"/>
              </a:solidFill>
            </a:endParaRPr>
          </a:p>
          <a:p>
            <a:pPr lvl="1" eaLnBrk="1" hangingPunct="1">
              <a:buFont typeface="Verdana" pitchFamily="34" charset="0"/>
              <a:buNone/>
            </a:pPr>
            <a:endParaRPr lang="en-GB" sz="2200" dirty="0">
              <a:solidFill>
                <a:schemeClr val="tx1"/>
              </a:solidFill>
            </a:endParaRPr>
          </a:p>
          <a:p>
            <a:pPr lvl="1" eaLnBrk="1" hangingPunct="1"/>
            <a:r>
              <a:rPr lang="ro-RO" sz="2400" u="sng" dirty="0">
                <a:solidFill>
                  <a:schemeClr val="tx1"/>
                </a:solidFill>
              </a:rPr>
              <a:t>Structuri de date neliniare</a:t>
            </a:r>
            <a:endParaRPr lang="en-GB" sz="2400" dirty="0">
              <a:solidFill>
                <a:schemeClr val="tx1"/>
              </a:solidFill>
            </a:endParaRPr>
          </a:p>
          <a:p>
            <a:pPr lvl="1" eaLnBrk="1" hangingPunct="1">
              <a:buFont typeface="Verdana" pitchFamily="34" charset="0"/>
              <a:buNone/>
            </a:pPr>
            <a:r>
              <a:rPr lang="en-GB" sz="2400" dirty="0">
                <a:solidFill>
                  <a:schemeClr val="tx1"/>
                </a:solidFill>
              </a:rPr>
              <a:t>       </a:t>
            </a:r>
            <a:r>
              <a:rPr lang="en-GB" sz="2400" dirty="0" err="1">
                <a:solidFill>
                  <a:schemeClr val="tx1"/>
                </a:solidFill>
              </a:rPr>
              <a:t>Arbori</a:t>
            </a:r>
            <a:r>
              <a:rPr lang="en-GB" sz="2400" dirty="0">
                <a:solidFill>
                  <a:schemeClr val="tx1"/>
                </a:solidFill>
              </a:rPr>
              <a:t>; </a:t>
            </a:r>
            <a:r>
              <a:rPr lang="en-GB" sz="2400" dirty="0" err="1">
                <a:solidFill>
                  <a:schemeClr val="tx1"/>
                </a:solidFill>
              </a:rPr>
              <a:t>Arbori</a:t>
            </a:r>
            <a:r>
              <a:rPr lang="en-GB" sz="2400" dirty="0">
                <a:solidFill>
                  <a:schemeClr val="tx1"/>
                </a:solidFill>
              </a:rPr>
              <a:t> </a:t>
            </a:r>
            <a:r>
              <a:rPr lang="en-GB" sz="2400" dirty="0" err="1">
                <a:solidFill>
                  <a:schemeClr val="tx1"/>
                </a:solidFill>
              </a:rPr>
              <a:t>binari</a:t>
            </a:r>
            <a:r>
              <a:rPr lang="en-GB" sz="2400" dirty="0">
                <a:solidFill>
                  <a:schemeClr val="tx1"/>
                </a:solidFill>
              </a:rPr>
              <a:t>; </a:t>
            </a:r>
            <a:r>
              <a:rPr lang="en-GB" sz="2400" dirty="0" err="1">
                <a:solidFill>
                  <a:schemeClr val="tx1"/>
                </a:solidFill>
              </a:rPr>
              <a:t>Grafuri</a:t>
            </a:r>
            <a:r>
              <a:rPr lang="en-GB" sz="2400" dirty="0">
                <a:solidFill>
                  <a:schemeClr val="tx1"/>
                </a:solidFill>
              </a:rPr>
              <a:t>; </a:t>
            </a:r>
            <a:r>
              <a:rPr lang="en-GB" sz="2400" dirty="0" err="1">
                <a:solidFill>
                  <a:schemeClr val="tx1"/>
                </a:solidFill>
              </a:rPr>
              <a:t>Reprezentare</a:t>
            </a:r>
            <a:r>
              <a:rPr lang="en-GB" sz="2400" dirty="0">
                <a:solidFill>
                  <a:schemeClr val="tx1"/>
                </a:solidFill>
              </a:rPr>
              <a:t>; </a:t>
            </a:r>
            <a:r>
              <a:rPr lang="en-GB" sz="2400" dirty="0" err="1">
                <a:solidFill>
                  <a:schemeClr val="tx1"/>
                </a:solidFill>
              </a:rPr>
              <a:t>Traversare</a:t>
            </a:r>
            <a:endParaRPr lang="en-GB" sz="2400" dirty="0">
              <a:solidFill>
                <a:schemeClr val="tx1"/>
              </a:solidFill>
            </a:endParaRPr>
          </a:p>
          <a:p>
            <a:pPr eaLnBrk="1" hangingPunct="1">
              <a:buFont typeface="Wingdings 3" pitchFamily="18" charset="2"/>
              <a:buNone/>
            </a:pPr>
            <a:endParaRPr lang="en-GB" sz="2600" dirty="0"/>
          </a:p>
          <a:p>
            <a:pPr eaLnBrk="1" hangingPunct="1"/>
            <a:endParaRPr lang="en-GB" dirty="0"/>
          </a:p>
        </p:txBody>
      </p:sp>
      <p:pic>
        <p:nvPicPr>
          <p:cNvPr id="13316" name="Picture 2" descr="C:\Documents and Settings\cezar\Local Settings\Temporary Internet Files\Content.IE5\377X74RZ\MCj0413486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0750" y="785813"/>
            <a:ext cx="2370138" cy="175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 err="1"/>
              <a:t>Structuri</a:t>
            </a:r>
            <a:r>
              <a:rPr lang="en-GB" dirty="0"/>
              <a:t> de date </a:t>
            </a:r>
            <a:r>
              <a:rPr lang="en-GB" dirty="0" err="1"/>
              <a:t>liniare</a:t>
            </a:r>
            <a:endParaRPr lang="en-GB" dirty="0"/>
          </a:p>
        </p:txBody>
      </p:sp>
      <p:sp>
        <p:nvSpPr>
          <p:cNvPr id="14338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z="3200"/>
              <a:t>    Liste</a:t>
            </a:r>
          </a:p>
          <a:p>
            <a:pPr eaLnBrk="1" hangingPunct="1"/>
            <a:endParaRPr lang="en-GB"/>
          </a:p>
          <a:p>
            <a:pPr eaLnBrk="1" hangingPunct="1">
              <a:buFont typeface="Wingdings 3" pitchFamily="18" charset="2"/>
              <a:buNone/>
            </a:pPr>
            <a:r>
              <a:rPr lang="en-GB"/>
              <a:t>  </a:t>
            </a:r>
          </a:p>
        </p:txBody>
      </p:sp>
      <p:pic>
        <p:nvPicPr>
          <p:cNvPr id="14340" name="Picture 2" descr="C:\Documents and Settings\cezar\Local Settings\Temporary Internet Files\Content.IE5\EZ2J24G0\MCj0434929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0438" y="1928813"/>
            <a:ext cx="1828800" cy="1827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1" name="Picture 3" descr="C:\Documents and Settings\cezar\Local Settings\Temporary Internet Files\Content.IE5\377X74RZ\MCj0304387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86438" y="4286250"/>
            <a:ext cx="2536825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2" name="Picture 4" descr="C:\Documents and Settings\cezar\Local Settings\Temporary Internet Files\Content.IE5\EZ2J24G0\MCj02508790000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86500" y="1928813"/>
            <a:ext cx="1541463" cy="192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3" name="Picture 5" descr="C:\Documents and Settings\cezar\Local Settings\Temporary Internet Files\Content.IE5\0B42B6YO\MCj03314340000[1].w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2938" y="2428875"/>
            <a:ext cx="1069975" cy="180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4" name="Picture 6" descr="C:\Documents and Settings\cezar\Local Settings\Temporary Internet Files\Content.IE5\C3SEVGZX\MPj03093840000[1]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857375" y="4413250"/>
            <a:ext cx="3657600" cy="244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 err="1"/>
              <a:t>Structuri</a:t>
            </a:r>
            <a:r>
              <a:rPr lang="en-GB" dirty="0"/>
              <a:t> de date </a:t>
            </a:r>
            <a:r>
              <a:rPr lang="en-GB" dirty="0" err="1"/>
              <a:t>liniare</a:t>
            </a:r>
            <a:endParaRPr lang="en-GB" dirty="0"/>
          </a:p>
        </p:txBody>
      </p:sp>
      <p:sp>
        <p:nvSpPr>
          <p:cNvPr id="1536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3" pitchFamily="18" charset="2"/>
              <a:buNone/>
            </a:pPr>
            <a:endParaRPr lang="en-GB"/>
          </a:p>
          <a:p>
            <a:pPr eaLnBrk="1" hangingPunct="1"/>
            <a:endParaRPr lang="en-GB"/>
          </a:p>
          <a:p>
            <a:pPr eaLnBrk="1" hangingPunct="1"/>
            <a:r>
              <a:rPr lang="en-GB" sz="3200"/>
              <a:t>        Stive</a:t>
            </a:r>
          </a:p>
          <a:p>
            <a:pPr eaLnBrk="1" hangingPunct="1"/>
            <a:endParaRPr lang="en-GB"/>
          </a:p>
          <a:p>
            <a:pPr eaLnBrk="1" hangingPunct="1">
              <a:buFont typeface="Wingdings 3" pitchFamily="18" charset="2"/>
              <a:buNone/>
            </a:pPr>
            <a:endParaRPr lang="en-GB"/>
          </a:p>
        </p:txBody>
      </p:sp>
      <p:pic>
        <p:nvPicPr>
          <p:cNvPr id="15364" name="Picture 2" descr="C:\Documents and Settings\cezar\Local Settings\Temporary Internet Files\Content.IE5\C3SEVGZX\MPj04394560000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00500" y="1714500"/>
            <a:ext cx="4271963" cy="285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4" name="Picture 4" descr="C:\Documents and Settings\cezar\Local Settings\Temporary Internet Files\Content.IE5\0B42B6YO\MPj04394490000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00500" y="642938"/>
            <a:ext cx="4260850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30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 err="1"/>
              <a:t>Structuri</a:t>
            </a:r>
            <a:r>
              <a:rPr lang="en-GB" dirty="0"/>
              <a:t> de date </a:t>
            </a:r>
            <a:r>
              <a:rPr lang="en-GB" dirty="0" err="1"/>
              <a:t>liniare</a:t>
            </a:r>
            <a:endParaRPr lang="en-GB" dirty="0"/>
          </a:p>
        </p:txBody>
      </p:sp>
      <p:sp>
        <p:nvSpPr>
          <p:cNvPr id="16386" name="Content Placeholder 1"/>
          <p:cNvSpPr>
            <a:spLocks noGrp="1"/>
          </p:cNvSpPr>
          <p:nvPr>
            <p:ph idx="1"/>
          </p:nvPr>
        </p:nvSpPr>
        <p:spPr>
          <a:xfrm>
            <a:off x="428625" y="1500188"/>
            <a:ext cx="8229600" cy="4525962"/>
          </a:xfrm>
        </p:spPr>
        <p:txBody>
          <a:bodyPr/>
          <a:lstStyle/>
          <a:p>
            <a:pPr eaLnBrk="1" hangingPunct="1"/>
            <a:r>
              <a:rPr lang="en-GB" sz="3200"/>
              <a:t>Cozi</a:t>
            </a:r>
          </a:p>
        </p:txBody>
      </p:sp>
      <p:pic>
        <p:nvPicPr>
          <p:cNvPr id="4" name="Picture 4" descr="C:\Documents and Settings\cezar\Local Settings\Temporary Internet Files\Content.IE5\C3SEVGZX\MPj04395750000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3125" y="1214438"/>
            <a:ext cx="64008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 err="1"/>
              <a:t>Structuri</a:t>
            </a:r>
            <a:r>
              <a:rPr lang="en-GB" dirty="0"/>
              <a:t> de date </a:t>
            </a:r>
            <a:r>
              <a:rPr lang="en-GB" dirty="0" err="1"/>
              <a:t>neliniare</a:t>
            </a:r>
            <a:endParaRPr lang="en-GB" dirty="0"/>
          </a:p>
        </p:txBody>
      </p:sp>
      <p:pic>
        <p:nvPicPr>
          <p:cNvPr id="17411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2542819" y="1690689"/>
            <a:ext cx="3130058" cy="2295017"/>
          </a:xfrm>
          <a:noFill/>
        </p:spPr>
      </p:pic>
      <p:sp>
        <p:nvSpPr>
          <p:cNvPr id="17412" name="TextBox 4"/>
          <p:cNvSpPr txBox="1">
            <a:spLocks noChangeArrowheads="1"/>
          </p:cNvSpPr>
          <p:nvPr/>
        </p:nvSpPr>
        <p:spPr bwMode="auto">
          <a:xfrm>
            <a:off x="857250" y="1500188"/>
            <a:ext cx="143668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3200"/>
              <a:t>Grafuri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28801"/>
            <a:ext cx="3851920" cy="26263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571" y="3499097"/>
            <a:ext cx="3408040" cy="324828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3F194F1ADA652428F85E609ADCC9DE3" ma:contentTypeVersion="0" ma:contentTypeDescription="Create a new document." ma:contentTypeScope="" ma:versionID="d495f0c33d95534bc9779cec7f78de9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D9AB897-E387-4607-9C5A-150671F6BA7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B3FC942-AB51-461B-B1B1-4BA5F40FF46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E0D1EE7-3767-412B-B2B0-24D609269620}">
  <ds:schemaRefs>
    <ds:schemaRef ds:uri="http://purl.org/dc/elements/1.1/"/>
    <ds:schemaRef ds:uri="http://purl.org/dc/dcmitype/"/>
    <ds:schemaRef ds:uri="http://www.w3.org/XML/1998/namespace"/>
    <ds:schemaRef ds:uri="http://schemas.microsoft.com/office/2006/documentManagement/types"/>
    <ds:schemaRef ds:uri="http://schemas.microsoft.com/office/2006/metadata/properties"/>
    <ds:schemaRef ds:uri="http://purl.org/dc/terms/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1546</Words>
  <Application>Microsoft Office PowerPoint</Application>
  <PresentationFormat>On-screen Show (4:3)</PresentationFormat>
  <Paragraphs>186</Paragraphs>
  <Slides>24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Lucida Sans Unicode</vt:lpstr>
      <vt:lpstr>Times New Roman</vt:lpstr>
      <vt:lpstr>Verdana</vt:lpstr>
      <vt:lpstr>Wingdings 3</vt:lpstr>
      <vt:lpstr>Office Theme</vt:lpstr>
      <vt:lpstr>ALGORITMI SI STRUCTURI DE DATE</vt:lpstr>
      <vt:lpstr>Cadru didactic</vt:lpstr>
      <vt:lpstr>Structura cursului</vt:lpstr>
      <vt:lpstr>PowerPoint Presentation</vt:lpstr>
      <vt:lpstr>Continutul cursului (partea I) </vt:lpstr>
      <vt:lpstr>Structuri de date liniare</vt:lpstr>
      <vt:lpstr>Structuri de date liniare</vt:lpstr>
      <vt:lpstr>Structuri de date liniare</vt:lpstr>
      <vt:lpstr>Structuri de date neliniare</vt:lpstr>
      <vt:lpstr>Structuri de date neliniare</vt:lpstr>
      <vt:lpstr>Structuri de date neliniare</vt:lpstr>
      <vt:lpstr>Continutul cursului (partea a II-a)</vt:lpstr>
      <vt:lpstr>BIBLIOGRAFIE RECOMANDATA</vt:lpstr>
      <vt:lpstr>Donald E. Knuth  (n. 1938)</vt:lpstr>
      <vt:lpstr>The Art of Computer Programming </vt:lpstr>
      <vt:lpstr>PowerPoint Presentation</vt:lpstr>
      <vt:lpstr>The Art of Computer Programming </vt:lpstr>
      <vt:lpstr>In limba romana</vt:lpstr>
      <vt:lpstr> </vt:lpstr>
      <vt:lpstr>Ioan Tomescu</vt:lpstr>
      <vt:lpstr>Cartea “alba” a algoritmilor</vt:lpstr>
      <vt:lpstr>PowerPoint Presentation</vt:lpstr>
      <vt:lpstr>PowerPoint Presentation</vt:lpstr>
      <vt:lpstr>Tema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ALGORITMI SI STRUCTURI DE DATE</dc:title>
  <dc:creator>DANIELA</dc:creator>
  <cp:lastModifiedBy>Armin Chanchian</cp:lastModifiedBy>
  <cp:revision>10</cp:revision>
  <dcterms:created xsi:type="dcterms:W3CDTF">2020-10-05T17:09:06Z</dcterms:created>
  <dcterms:modified xsi:type="dcterms:W3CDTF">2022-10-08T10:42:20Z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0x01010043F194F1ADA652428F85E609ADCC9DE3</vt:lpwstr>
  </property>
</Properties>
</file>