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306" r:id="rId3"/>
    <p:sldId id="307" r:id="rId4"/>
    <p:sldId id="308" r:id="rId5"/>
    <p:sldId id="309" r:id="rId6"/>
    <p:sldId id="310" r:id="rId7"/>
    <p:sldId id="311" r:id="rId8"/>
    <p:sldId id="312" r:id="rId9"/>
    <p:sldId id="316" r:id="rId10"/>
    <p:sldId id="313" r:id="rId11"/>
    <p:sldId id="314" r:id="rId12"/>
    <p:sldId id="315" r:id="rId13"/>
  </p:sldIdLst>
  <p:sldSz cx="9144000" cy="5143500" type="screen16x9"/>
  <p:notesSz cx="6858000" cy="9144000"/>
  <p:embeddedFontLst>
    <p:embeddedFont>
      <p:font typeface="Bahnschrift" panose="020B0502040204020203" pitchFamily="34" charset="0"/>
      <p:regular r:id="rId15"/>
      <p:bold r:id="rId16"/>
    </p:embeddedFont>
    <p:embeddedFont>
      <p:font typeface="Open Sans" panose="020F0502020204030204" pitchFamily="34" charset="0"/>
      <p:regular r:id="rId17"/>
      <p:bold r:id="rId18"/>
      <p:italic r:id="rId19"/>
      <p:boldItalic r:id="rId20"/>
    </p:embeddedFont>
    <p:embeddedFont>
      <p:font typeface="Open Sans Semibold" panose="020F0502020204030204" pitchFamily="34" charset="0"/>
      <p:bold r:id="rId21"/>
      <p:boldItalic r:id="rId22"/>
    </p:embeddedFont>
    <p:embeddedFont>
      <p:font typeface="Poppins" panose="020B0502040204020203"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31B7C-835D-4EFB-BA7B-1E8310DF3CE1}">
  <a:tblStyle styleId="{B0831B7C-835D-4EFB-BA7B-1E8310DF3C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bdb4f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bdb4f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3712bf4b05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3712bf4b05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63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rot="10800000">
            <a:off x="0" y="0"/>
            <a:ext cx="9144003" cy="5143501"/>
          </a:xfrm>
          <a:prstGeom prst="rect">
            <a:avLst/>
          </a:prstGeom>
          <a:noFill/>
          <a:ln>
            <a:noFill/>
          </a:ln>
        </p:spPr>
      </p:pic>
      <p:sp>
        <p:nvSpPr>
          <p:cNvPr id="11" name="Google Shape;11;p2"/>
          <p:cNvSpPr txBox="1">
            <a:spLocks noGrp="1"/>
          </p:cNvSpPr>
          <p:nvPr>
            <p:ph type="ctrTitle"/>
          </p:nvPr>
        </p:nvSpPr>
        <p:spPr>
          <a:xfrm>
            <a:off x="713225" y="1776791"/>
            <a:ext cx="5242800" cy="17985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Clr>
                <a:srgbClr val="191919"/>
              </a:buClr>
              <a:buSzPts val="5200"/>
              <a:buNone/>
              <a:defRPr sz="6000" b="1">
                <a:latin typeface="Poppins"/>
                <a:ea typeface="Poppins"/>
                <a:cs typeface="Poppins"/>
                <a:sym typeface="Poppins"/>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827900" y="3661750"/>
            <a:ext cx="4255200" cy="412500"/>
          </a:xfrm>
          <a:prstGeom prst="rect">
            <a:avLst/>
          </a:prstGeom>
          <a:solidFill>
            <a:srgbClr val="FFFFFF">
              <a:alpha val="62790"/>
            </a:srgbClr>
          </a:solidFill>
          <a:ln w="19050" cap="flat" cmpd="sng">
            <a:solidFill>
              <a:schemeClr val="lt1"/>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a:buNone/>
              <a:defRPr sz="1000">
                <a:solidFill>
                  <a:schemeClr val="dk1"/>
                </a:solidFill>
                <a:latin typeface="Poppins"/>
                <a:ea typeface="Poppins"/>
                <a:cs typeface="Poppins"/>
                <a:sym typeface="Poppins"/>
              </a:defRPr>
            </a:lvl1pPr>
            <a:lvl2pPr lvl="1">
              <a:buNone/>
              <a:defRPr sz="1000">
                <a:solidFill>
                  <a:schemeClr val="dk1"/>
                </a:solidFill>
                <a:latin typeface="Poppins"/>
                <a:ea typeface="Poppins"/>
                <a:cs typeface="Poppins"/>
                <a:sym typeface="Poppins"/>
              </a:defRPr>
            </a:lvl2pPr>
            <a:lvl3pPr lvl="2">
              <a:buNone/>
              <a:defRPr sz="1000">
                <a:solidFill>
                  <a:schemeClr val="dk1"/>
                </a:solidFill>
                <a:latin typeface="Poppins"/>
                <a:ea typeface="Poppins"/>
                <a:cs typeface="Poppins"/>
                <a:sym typeface="Poppins"/>
              </a:defRPr>
            </a:lvl3pPr>
            <a:lvl4pPr lvl="3">
              <a:buNone/>
              <a:defRPr sz="1000">
                <a:solidFill>
                  <a:schemeClr val="dk1"/>
                </a:solidFill>
                <a:latin typeface="Poppins"/>
                <a:ea typeface="Poppins"/>
                <a:cs typeface="Poppins"/>
                <a:sym typeface="Poppins"/>
              </a:defRPr>
            </a:lvl4pPr>
            <a:lvl5pPr lvl="4">
              <a:buNone/>
              <a:defRPr sz="1000">
                <a:solidFill>
                  <a:schemeClr val="dk1"/>
                </a:solidFill>
                <a:latin typeface="Poppins"/>
                <a:ea typeface="Poppins"/>
                <a:cs typeface="Poppins"/>
                <a:sym typeface="Poppins"/>
              </a:defRPr>
            </a:lvl5pPr>
            <a:lvl6pPr lvl="5">
              <a:buNone/>
              <a:defRPr sz="1000">
                <a:solidFill>
                  <a:schemeClr val="dk1"/>
                </a:solidFill>
                <a:latin typeface="Poppins"/>
                <a:ea typeface="Poppins"/>
                <a:cs typeface="Poppins"/>
                <a:sym typeface="Poppins"/>
              </a:defRPr>
            </a:lvl6pPr>
            <a:lvl7pPr lvl="6">
              <a:buNone/>
              <a:defRPr sz="1000">
                <a:solidFill>
                  <a:schemeClr val="dk1"/>
                </a:solidFill>
                <a:latin typeface="Poppins"/>
                <a:ea typeface="Poppins"/>
                <a:cs typeface="Poppins"/>
                <a:sym typeface="Poppins"/>
              </a:defRPr>
            </a:lvl7pPr>
            <a:lvl8pPr lvl="7">
              <a:buNone/>
              <a:defRPr sz="1000">
                <a:solidFill>
                  <a:schemeClr val="dk1"/>
                </a:solidFill>
                <a:latin typeface="Poppins"/>
                <a:ea typeface="Poppins"/>
                <a:cs typeface="Poppins"/>
                <a:sym typeface="Poppins"/>
              </a:defRPr>
            </a:lvl8pPr>
            <a:lvl9pPr lvl="8">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14" name="Google Shape;14;p2"/>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6">
    <p:spTree>
      <p:nvGrpSpPr>
        <p:cNvPr id="1" name="Shape 238"/>
        <p:cNvGrpSpPr/>
        <p:nvPr/>
      </p:nvGrpSpPr>
      <p:grpSpPr>
        <a:xfrm>
          <a:off x="0" y="0"/>
          <a:ext cx="0" cy="0"/>
          <a:chOff x="0" y="0"/>
          <a:chExt cx="0" cy="0"/>
        </a:xfrm>
      </p:grpSpPr>
      <p:pic>
        <p:nvPicPr>
          <p:cNvPr id="239" name="Google Shape;239;p31"/>
          <p:cNvPicPr preferRelativeResize="0"/>
          <p:nvPr/>
        </p:nvPicPr>
        <p:blipFill>
          <a:blip r:embed="rId2">
            <a:alphaModFix/>
          </a:blip>
          <a:stretch>
            <a:fillRect/>
          </a:stretch>
        </p:blipFill>
        <p:spPr>
          <a:xfrm>
            <a:off x="0" y="0"/>
            <a:ext cx="9144022" cy="5143512"/>
          </a:xfrm>
          <a:prstGeom prst="rect">
            <a:avLst/>
          </a:prstGeom>
          <a:noFill/>
          <a:ln>
            <a:noFill/>
          </a:ln>
        </p:spPr>
      </p:pic>
      <p:sp>
        <p:nvSpPr>
          <p:cNvPr id="240" name="Google Shape;240;p31"/>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241" name="Google Shape;241;p31"/>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a:stretch/>
        </p:blipFill>
        <p:spPr>
          <a:xfrm flipH="1">
            <a:off x="0" y="0"/>
            <a:ext cx="9144003" cy="5143501"/>
          </a:xfrm>
          <a:prstGeom prst="rect">
            <a:avLst/>
          </a:prstGeom>
          <a:noFill/>
          <a:ln>
            <a:noFill/>
          </a:ln>
        </p:spPr>
      </p:pic>
      <p:sp>
        <p:nvSpPr>
          <p:cNvPr id="24" name="Google Shape;24;p4"/>
          <p:cNvSpPr txBox="1">
            <a:spLocks noGrp="1"/>
          </p:cNvSpPr>
          <p:nvPr>
            <p:ph type="body" idx="1"/>
          </p:nvPr>
        </p:nvSpPr>
        <p:spPr>
          <a:xfrm>
            <a:off x="713225" y="1109525"/>
            <a:ext cx="7717800" cy="3489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5" name="Google Shape;25;p4"/>
          <p:cNvSpPr txBox="1">
            <a:spLocks noGrp="1"/>
          </p:cNvSpPr>
          <p:nvPr>
            <p:ph type="title"/>
          </p:nvPr>
        </p:nvSpPr>
        <p:spPr>
          <a:xfrm>
            <a:off x="720000" y="445025"/>
            <a:ext cx="77040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27" name="Google Shape;27;p4"/>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a:stretch/>
        </p:blipFill>
        <p:spPr>
          <a:xfrm rot="10800000" flipH="1">
            <a:off x="0" y="0"/>
            <a:ext cx="9144003" cy="5143501"/>
          </a:xfrm>
          <a:prstGeom prst="rect">
            <a:avLst/>
          </a:prstGeom>
          <a:noFill/>
          <a:ln>
            <a:noFill/>
          </a:ln>
        </p:spPr>
      </p:pic>
      <p:sp>
        <p:nvSpPr>
          <p:cNvPr id="39" name="Google Shape;39;p6"/>
          <p:cNvSpPr txBox="1">
            <a:spLocks noGrp="1"/>
          </p:cNvSpPr>
          <p:nvPr>
            <p:ph type="title"/>
          </p:nvPr>
        </p:nvSpPr>
        <p:spPr>
          <a:xfrm>
            <a:off x="720000" y="445025"/>
            <a:ext cx="77040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6"/>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41" name="Google Shape;41;p6"/>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pic>
        <p:nvPicPr>
          <p:cNvPr id="49" name="Google Shape;49;p8"/>
          <p:cNvPicPr preferRelativeResize="0"/>
          <p:nvPr/>
        </p:nvPicPr>
        <p:blipFill rotWithShape="1">
          <a:blip r:embed="rId2">
            <a:alphaModFix/>
          </a:blip>
          <a:srcRect/>
          <a:stretch/>
        </p:blipFill>
        <p:spPr>
          <a:xfrm>
            <a:off x="0" y="0"/>
            <a:ext cx="9144003" cy="5143501"/>
          </a:xfrm>
          <a:prstGeom prst="rect">
            <a:avLst/>
          </a:prstGeom>
          <a:noFill/>
          <a:ln>
            <a:noFill/>
          </a:ln>
        </p:spPr>
      </p:pic>
      <p:sp>
        <p:nvSpPr>
          <p:cNvPr id="50" name="Google Shape;50;p8"/>
          <p:cNvSpPr txBox="1">
            <a:spLocks noGrp="1"/>
          </p:cNvSpPr>
          <p:nvPr>
            <p:ph type="title"/>
          </p:nvPr>
        </p:nvSpPr>
        <p:spPr>
          <a:xfrm>
            <a:off x="2314050" y="1640338"/>
            <a:ext cx="4515900" cy="2292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1" name="Google Shape;51;p8"/>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pic>
        <p:nvPicPr>
          <p:cNvPr id="54" name="Google Shape;54;p9"/>
          <p:cNvPicPr preferRelativeResize="0"/>
          <p:nvPr/>
        </p:nvPicPr>
        <p:blipFill rotWithShape="1">
          <a:blip r:embed="rId2">
            <a:alphaModFix/>
          </a:blip>
          <a:srcRect/>
          <a:stretch/>
        </p:blipFill>
        <p:spPr>
          <a:xfrm flipH="1">
            <a:off x="0" y="0"/>
            <a:ext cx="9144003" cy="5143501"/>
          </a:xfrm>
          <a:prstGeom prst="rect">
            <a:avLst/>
          </a:prstGeom>
          <a:noFill/>
          <a:ln>
            <a:noFill/>
          </a:ln>
        </p:spPr>
      </p:pic>
      <p:sp>
        <p:nvSpPr>
          <p:cNvPr id="55" name="Google Shape;55;p9"/>
          <p:cNvSpPr txBox="1">
            <a:spLocks noGrp="1"/>
          </p:cNvSpPr>
          <p:nvPr>
            <p:ph type="title"/>
          </p:nvPr>
        </p:nvSpPr>
        <p:spPr>
          <a:xfrm>
            <a:off x="4294387" y="1413901"/>
            <a:ext cx="3839100" cy="753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4294388" y="2127899"/>
            <a:ext cx="3839100" cy="16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 name="Google Shape;57;p9"/>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9"/>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8969834" y="50645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100"/>
        <p:cNvGrpSpPr/>
        <p:nvPr/>
      </p:nvGrpSpPr>
      <p:grpSpPr>
        <a:xfrm>
          <a:off x="0" y="0"/>
          <a:ext cx="0" cy="0"/>
          <a:chOff x="0" y="0"/>
          <a:chExt cx="0" cy="0"/>
        </a:xfrm>
      </p:grpSpPr>
      <p:pic>
        <p:nvPicPr>
          <p:cNvPr id="101" name="Google Shape;101;p15"/>
          <p:cNvPicPr preferRelativeResize="0"/>
          <p:nvPr/>
        </p:nvPicPr>
        <p:blipFill rotWithShape="1">
          <a:blip r:embed="rId2">
            <a:alphaModFix/>
          </a:blip>
          <a:srcRect/>
          <a:stretch/>
        </p:blipFill>
        <p:spPr>
          <a:xfrm rot="10800000">
            <a:off x="0" y="0"/>
            <a:ext cx="9144003" cy="5143501"/>
          </a:xfrm>
          <a:prstGeom prst="rect">
            <a:avLst/>
          </a:prstGeom>
          <a:noFill/>
          <a:ln>
            <a:noFill/>
          </a:ln>
        </p:spPr>
      </p:pic>
      <p:sp>
        <p:nvSpPr>
          <p:cNvPr id="102" name="Google Shape;102;p15"/>
          <p:cNvSpPr txBox="1">
            <a:spLocks noGrp="1"/>
          </p:cNvSpPr>
          <p:nvPr>
            <p:ph type="title"/>
          </p:nvPr>
        </p:nvSpPr>
        <p:spPr>
          <a:xfrm>
            <a:off x="720000" y="445025"/>
            <a:ext cx="7704000" cy="66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15"/>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5"/>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_1_1_1_1">
    <p:spTree>
      <p:nvGrpSpPr>
        <p:cNvPr id="1" name="Shape 130"/>
        <p:cNvGrpSpPr/>
        <p:nvPr/>
      </p:nvGrpSpPr>
      <p:grpSpPr>
        <a:xfrm>
          <a:off x="0" y="0"/>
          <a:ext cx="0" cy="0"/>
          <a:chOff x="0" y="0"/>
          <a:chExt cx="0" cy="0"/>
        </a:xfrm>
      </p:grpSpPr>
      <p:pic>
        <p:nvPicPr>
          <p:cNvPr id="131" name="Google Shape;131;p20"/>
          <p:cNvPicPr preferRelativeResize="0"/>
          <p:nvPr/>
        </p:nvPicPr>
        <p:blipFill rotWithShape="1">
          <a:blip r:embed="rId2">
            <a:alphaModFix/>
          </a:blip>
          <a:srcRect/>
          <a:stretch/>
        </p:blipFill>
        <p:spPr>
          <a:xfrm flipH="1">
            <a:off x="0" y="0"/>
            <a:ext cx="9144003" cy="5143501"/>
          </a:xfrm>
          <a:prstGeom prst="rect">
            <a:avLst/>
          </a:prstGeom>
          <a:noFill/>
          <a:ln>
            <a:noFill/>
          </a:ln>
        </p:spPr>
      </p:pic>
      <p:sp>
        <p:nvSpPr>
          <p:cNvPr id="132" name="Google Shape;132;p20"/>
          <p:cNvSpPr txBox="1">
            <a:spLocks noGrp="1"/>
          </p:cNvSpPr>
          <p:nvPr>
            <p:ph type="body" idx="1"/>
          </p:nvPr>
        </p:nvSpPr>
        <p:spPr>
          <a:xfrm>
            <a:off x="4572000" y="3353688"/>
            <a:ext cx="3858900" cy="857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33" name="Google Shape;133;p20"/>
          <p:cNvSpPr txBox="1">
            <a:spLocks noGrp="1"/>
          </p:cNvSpPr>
          <p:nvPr>
            <p:ph type="title"/>
          </p:nvPr>
        </p:nvSpPr>
        <p:spPr>
          <a:xfrm>
            <a:off x="4572000" y="932388"/>
            <a:ext cx="3858900" cy="2421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20"/>
          <p:cNvSpPr>
            <a:spLocks noGrp="1"/>
          </p:cNvSpPr>
          <p:nvPr>
            <p:ph type="pic" idx="2"/>
          </p:nvPr>
        </p:nvSpPr>
        <p:spPr>
          <a:xfrm>
            <a:off x="713225" y="541800"/>
            <a:ext cx="3496800" cy="4059900"/>
          </a:xfrm>
          <a:prstGeom prst="rect">
            <a:avLst/>
          </a:prstGeom>
          <a:noFill/>
          <a:ln>
            <a:noFill/>
          </a:ln>
        </p:spPr>
      </p:sp>
      <p:sp>
        <p:nvSpPr>
          <p:cNvPr id="135" name="Google Shape;135;p20"/>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136" name="Google Shape;136;p20"/>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5">
    <p:spTree>
      <p:nvGrpSpPr>
        <p:cNvPr id="1" name="Shape 234"/>
        <p:cNvGrpSpPr/>
        <p:nvPr/>
      </p:nvGrpSpPr>
      <p:grpSpPr>
        <a:xfrm>
          <a:off x="0" y="0"/>
          <a:ext cx="0" cy="0"/>
          <a:chOff x="0" y="0"/>
          <a:chExt cx="0" cy="0"/>
        </a:xfrm>
      </p:grpSpPr>
      <p:pic>
        <p:nvPicPr>
          <p:cNvPr id="235" name="Google Shape;235;p30"/>
          <p:cNvPicPr preferRelativeResize="0"/>
          <p:nvPr/>
        </p:nvPicPr>
        <p:blipFill>
          <a:blip r:embed="rId2">
            <a:alphaModFix/>
          </a:blip>
          <a:stretch>
            <a:fillRect/>
          </a:stretch>
        </p:blipFill>
        <p:spPr>
          <a:xfrm>
            <a:off x="0" y="0"/>
            <a:ext cx="9144000" cy="5143488"/>
          </a:xfrm>
          <a:prstGeom prst="rect">
            <a:avLst/>
          </a:prstGeom>
          <a:noFill/>
          <a:ln>
            <a:noFill/>
          </a:ln>
        </p:spPr>
      </p:pic>
      <p:sp>
        <p:nvSpPr>
          <p:cNvPr id="236" name="Google Shape;236;p30"/>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lvl1pPr lvl="0" rtl="0">
              <a:buNone/>
              <a:defRPr sz="1000">
                <a:solidFill>
                  <a:schemeClr val="dk1"/>
                </a:solidFill>
                <a:latin typeface="Poppins"/>
                <a:ea typeface="Poppins"/>
                <a:cs typeface="Poppins"/>
                <a:sym typeface="Poppins"/>
              </a:defRPr>
            </a:lvl1pPr>
            <a:lvl2pPr lvl="1" rtl="0">
              <a:buNone/>
              <a:defRPr sz="1000">
                <a:solidFill>
                  <a:schemeClr val="dk1"/>
                </a:solidFill>
                <a:latin typeface="Poppins"/>
                <a:ea typeface="Poppins"/>
                <a:cs typeface="Poppins"/>
                <a:sym typeface="Poppins"/>
              </a:defRPr>
            </a:lvl2pPr>
            <a:lvl3pPr lvl="2" rtl="0">
              <a:buNone/>
              <a:defRPr sz="1000">
                <a:solidFill>
                  <a:schemeClr val="dk1"/>
                </a:solidFill>
                <a:latin typeface="Poppins"/>
                <a:ea typeface="Poppins"/>
                <a:cs typeface="Poppins"/>
                <a:sym typeface="Poppins"/>
              </a:defRPr>
            </a:lvl3pPr>
            <a:lvl4pPr lvl="3" rtl="0">
              <a:buNone/>
              <a:defRPr sz="1000">
                <a:solidFill>
                  <a:schemeClr val="dk1"/>
                </a:solidFill>
                <a:latin typeface="Poppins"/>
                <a:ea typeface="Poppins"/>
                <a:cs typeface="Poppins"/>
                <a:sym typeface="Poppins"/>
              </a:defRPr>
            </a:lvl4pPr>
            <a:lvl5pPr lvl="4" rtl="0">
              <a:buNone/>
              <a:defRPr sz="1000">
                <a:solidFill>
                  <a:schemeClr val="dk1"/>
                </a:solidFill>
                <a:latin typeface="Poppins"/>
                <a:ea typeface="Poppins"/>
                <a:cs typeface="Poppins"/>
                <a:sym typeface="Poppins"/>
              </a:defRPr>
            </a:lvl5pPr>
            <a:lvl6pPr lvl="5" rtl="0">
              <a:buNone/>
              <a:defRPr sz="1000">
                <a:solidFill>
                  <a:schemeClr val="dk1"/>
                </a:solidFill>
                <a:latin typeface="Poppins"/>
                <a:ea typeface="Poppins"/>
                <a:cs typeface="Poppins"/>
                <a:sym typeface="Poppins"/>
              </a:defRPr>
            </a:lvl6pPr>
            <a:lvl7pPr lvl="6" rtl="0">
              <a:buNone/>
              <a:defRPr sz="1000">
                <a:solidFill>
                  <a:schemeClr val="dk1"/>
                </a:solidFill>
                <a:latin typeface="Poppins"/>
                <a:ea typeface="Poppins"/>
                <a:cs typeface="Poppins"/>
                <a:sym typeface="Poppins"/>
              </a:defRPr>
            </a:lvl7pPr>
            <a:lvl8pPr lvl="7" rtl="0">
              <a:buNone/>
              <a:defRPr sz="1000">
                <a:solidFill>
                  <a:schemeClr val="dk1"/>
                </a:solidFill>
                <a:latin typeface="Poppins"/>
                <a:ea typeface="Poppins"/>
                <a:cs typeface="Poppins"/>
                <a:sym typeface="Poppins"/>
              </a:defRPr>
            </a:lvl8pPr>
            <a:lvl9pPr lvl="8" rtl="0">
              <a:buNone/>
              <a:defRPr sz="1000">
                <a:solidFill>
                  <a:schemeClr val="dk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cxnSp>
        <p:nvCxnSpPr>
          <p:cNvPr id="237" name="Google Shape;237;p30"/>
          <p:cNvCxnSpPr/>
          <p:nvPr/>
        </p:nvCxnSpPr>
        <p:spPr>
          <a:xfrm rot="10800000">
            <a:off x="7532875" y="4815475"/>
            <a:ext cx="897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rtl="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30775" y="4661875"/>
            <a:ext cx="548700" cy="307200"/>
          </a:xfrm>
          <a:prstGeom prst="rect">
            <a:avLst/>
          </a:prstGeom>
          <a:noFill/>
          <a:ln>
            <a:noFill/>
          </a:ln>
        </p:spPr>
        <p:txBody>
          <a:bodyPr spcFirstLastPara="1" wrap="square" lIns="91425" tIns="91425" rIns="91425" bIns="91425" anchor="t" anchorCtr="0">
            <a:noAutofit/>
          </a:bodyPr>
          <a:lstStyle>
            <a:lvl1pPr lvl="0" algn="r" rtl="0">
              <a:buNone/>
              <a:defRPr sz="1000" b="1"/>
            </a:lvl1pPr>
            <a:lvl2pPr lvl="1" algn="r" rtl="0">
              <a:buNone/>
              <a:defRPr sz="1000" b="1"/>
            </a:lvl2pPr>
            <a:lvl3pPr lvl="2" algn="r" rtl="0">
              <a:buNone/>
              <a:defRPr sz="1000" b="1"/>
            </a:lvl3pPr>
            <a:lvl4pPr lvl="3" algn="r" rtl="0">
              <a:buNone/>
              <a:defRPr sz="1000" b="1"/>
            </a:lvl4pPr>
            <a:lvl5pPr lvl="4" algn="r" rtl="0">
              <a:buNone/>
              <a:defRPr sz="1000" b="1"/>
            </a:lvl5pPr>
            <a:lvl6pPr lvl="5" algn="r" rtl="0">
              <a:buNone/>
              <a:defRPr sz="1000" b="1"/>
            </a:lvl6pPr>
            <a:lvl7pPr lvl="6" algn="r" rtl="0">
              <a:buNone/>
              <a:defRPr sz="1000" b="1"/>
            </a:lvl7pPr>
            <a:lvl8pPr lvl="7" algn="r" rtl="0">
              <a:buNone/>
              <a:defRPr sz="1000" b="1"/>
            </a:lvl8pPr>
            <a:lvl9pPr lvl="8" algn="r" rtl="0">
              <a:buNone/>
              <a:defRPr sz="1000" b="1"/>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61" r:id="rId7"/>
    <p:sldLayoutId id="2147483666"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subTitle" idx="1"/>
          </p:nvPr>
        </p:nvSpPr>
        <p:spPr>
          <a:xfrm>
            <a:off x="827900" y="3661749"/>
            <a:ext cx="4255200" cy="697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b="1">
                <a:latin typeface="Open Sans Semibold" panose="020B0706030804020204" pitchFamily="34" charset="0"/>
                <a:ea typeface="Open Sans Semibold" panose="020B0706030804020204" pitchFamily="34" charset="0"/>
                <a:cs typeface="Open Sans Semibold" panose="020B0706030804020204" pitchFamily="34" charset="0"/>
              </a:rPr>
              <a:t>(c) </a:t>
            </a:r>
            <a:r>
              <a:rPr lang="ro-RO">
                <a:latin typeface="Open Sans" panose="020B0606030504020204" pitchFamily="34" charset="0"/>
                <a:ea typeface="Open Sans" panose="020B0606030504020204" pitchFamily="34" charset="0"/>
                <a:cs typeface="Open Sans" panose="020B0606030504020204" pitchFamily="34" charset="0"/>
              </a:rPr>
              <a:t>GitHub.com/Armync</a:t>
            </a:r>
          </a:p>
        </p:txBody>
      </p:sp>
      <p:sp>
        <p:nvSpPr>
          <p:cNvPr id="253" name="Google Shape;253;p35"/>
          <p:cNvSpPr txBox="1">
            <a:spLocks noGrp="1"/>
          </p:cNvSpPr>
          <p:nvPr>
            <p:ph type="ctrTitle"/>
          </p:nvPr>
        </p:nvSpPr>
        <p:spPr>
          <a:xfrm>
            <a:off x="713225" y="1346757"/>
            <a:ext cx="5242800" cy="20935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4000" dirty="0"/>
              <a:t>Îngrijirea bolnavului cu boli ale</a:t>
            </a:r>
            <a:r>
              <a:rPr lang="en" sz="4000" dirty="0"/>
              <a:t> </a:t>
            </a:r>
            <a:r>
              <a:rPr lang="ro-RO" sz="4000" dirty="0">
                <a:solidFill>
                  <a:schemeClr val="dk2"/>
                </a:solidFill>
              </a:rPr>
              <a:t>pericardului</a:t>
            </a:r>
            <a:r>
              <a:rPr lang="en" sz="4000" dirty="0">
                <a:solidFill>
                  <a:schemeClr val="tx1"/>
                </a:solidFill>
              </a:rPr>
              <a:t>.</a:t>
            </a:r>
            <a:endParaRPr sz="4000" dirty="0">
              <a:solidFill>
                <a:schemeClr val="tx1"/>
              </a:solidFill>
            </a:endParaRPr>
          </a:p>
        </p:txBody>
      </p:sp>
      <p:pic>
        <p:nvPicPr>
          <p:cNvPr id="254" name="Google Shape;254;p35"/>
          <p:cNvPicPr preferRelativeResize="0"/>
          <p:nvPr/>
        </p:nvPicPr>
        <p:blipFill rotWithShape="1">
          <a:blip r:embed="rId3">
            <a:alphaModFix/>
          </a:blip>
          <a:srcRect l="-795" r="9354" b="28428"/>
          <a:stretch/>
        </p:blipFill>
        <p:spPr>
          <a:xfrm>
            <a:off x="5657575" y="575825"/>
            <a:ext cx="3486424" cy="3991849"/>
          </a:xfrm>
          <a:prstGeom prst="rect">
            <a:avLst/>
          </a:prstGeom>
          <a:noFill/>
          <a:ln>
            <a:noFill/>
          </a:ln>
          <a:effectLst>
            <a:outerShdw blurRad="371475" algn="bl" rotWithShape="0">
              <a:schemeClr val="lt1">
                <a:alpha val="52000"/>
              </a:schemeClr>
            </a:outerShdw>
          </a:effectLst>
        </p:spPr>
      </p:pic>
      <p:sp>
        <p:nvSpPr>
          <p:cNvPr id="255" name="Google Shape;255;p35"/>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12" name="Google Shape;498;p45">
            <a:extLst>
              <a:ext uri="{FF2B5EF4-FFF2-40B4-BE49-F238E27FC236}">
                <a16:creationId xmlns:a16="http://schemas.microsoft.com/office/drawing/2014/main" id="{6A2C45CE-F7A9-442B-A3E7-EDD693B88187}"/>
              </a:ext>
            </a:extLst>
          </p:cNvPr>
          <p:cNvSpPr txBox="1"/>
          <p:nvPr/>
        </p:nvSpPr>
        <p:spPr>
          <a:xfrm>
            <a:off x="2819896" y="198161"/>
            <a:ext cx="2063604" cy="755325"/>
          </a:xfrm>
          <a:prstGeom prst="rect">
            <a:avLst/>
          </a:prstGeom>
          <a:solidFill>
            <a:srgbClr val="FFFFFF">
              <a:alpha val="6279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gn="ctr"/>
            <a:r>
              <a:rPr lang="ro-RO" sz="1100" b="1">
                <a:solidFill>
                  <a:schemeClr val="dk2"/>
                </a:solidFill>
                <a:latin typeface="Poppins"/>
                <a:ea typeface="Poppins"/>
                <a:cs typeface="Poppins"/>
                <a:sym typeface="Poppins"/>
              </a:rPr>
              <a:t>x</a:t>
            </a:r>
            <a:endParaRPr lang="ro-RO" sz="1100" b="1" dirty="0">
              <a:solidFill>
                <a:schemeClr val="dk2"/>
              </a:solidFill>
              <a:latin typeface="Poppins"/>
              <a:ea typeface="Poppins"/>
              <a:cs typeface="Poppins"/>
              <a:sym typeface="Poppins"/>
            </a:endParaRPr>
          </a:p>
        </p:txBody>
      </p:sp>
      <p:sp>
        <p:nvSpPr>
          <p:cNvPr id="16" name="Google Shape;502;p45">
            <a:extLst>
              <a:ext uri="{FF2B5EF4-FFF2-40B4-BE49-F238E27FC236}">
                <a16:creationId xmlns:a16="http://schemas.microsoft.com/office/drawing/2014/main" id="{16FE27D1-D38F-4FF7-A721-27C441C7324D}"/>
              </a:ext>
            </a:extLst>
          </p:cNvPr>
          <p:cNvSpPr txBox="1"/>
          <p:nvPr/>
        </p:nvSpPr>
        <p:spPr>
          <a:xfrm>
            <a:off x="713225" y="198162"/>
            <a:ext cx="2063604" cy="755325"/>
          </a:xfrm>
          <a:prstGeom prst="rect">
            <a:avLst/>
          </a:prstGeom>
          <a:solidFill>
            <a:srgbClr val="FFFFFF">
              <a:alpha val="6279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1100" b="1" dirty="0">
                <a:solidFill>
                  <a:schemeClr val="accent3"/>
                </a:solidFill>
                <a:latin typeface="Poppins"/>
                <a:ea typeface="Poppins"/>
                <a:cs typeface="Poppins"/>
                <a:sym typeface="Poppins"/>
              </a:rPr>
              <a:t>M</a:t>
            </a:r>
            <a:r>
              <a:rPr lang="en-US" sz="1100" b="1" dirty="0">
                <a:solidFill>
                  <a:schemeClr val="accent3"/>
                </a:solidFill>
                <a:latin typeface="Poppins"/>
                <a:ea typeface="Poppins"/>
                <a:cs typeface="Poppins"/>
                <a:sym typeface="Poppins"/>
              </a:rPr>
              <a:t>INISTERUL</a:t>
            </a:r>
          </a:p>
          <a:p>
            <a:pPr marL="0" lvl="0" indent="0" algn="ctr" rtl="0">
              <a:spcBef>
                <a:spcPts val="0"/>
              </a:spcBef>
              <a:spcAft>
                <a:spcPts val="0"/>
              </a:spcAft>
              <a:buNone/>
            </a:pPr>
            <a:r>
              <a:rPr lang="en-US" sz="1100" b="1" dirty="0">
                <a:solidFill>
                  <a:schemeClr val="accent3"/>
                </a:solidFill>
                <a:latin typeface="Poppins"/>
                <a:ea typeface="Poppins"/>
                <a:cs typeface="Poppins"/>
                <a:sym typeface="Poppins"/>
              </a:rPr>
              <a:t>EDUC</a:t>
            </a:r>
            <a:r>
              <a:rPr lang="ro-RO" sz="1100" b="1" dirty="0">
                <a:solidFill>
                  <a:schemeClr val="accent3"/>
                </a:solidFill>
                <a:latin typeface="Poppins"/>
                <a:ea typeface="Poppins"/>
                <a:cs typeface="Poppins"/>
                <a:sym typeface="Poppins"/>
              </a:rPr>
              <a:t>AŢIEI</a:t>
            </a:r>
            <a:endParaRPr sz="1100" b="1" dirty="0">
              <a:solidFill>
                <a:schemeClr val="accent3"/>
              </a:solidFill>
              <a:latin typeface="Poppins"/>
              <a:ea typeface="Poppins"/>
              <a:cs typeface="Poppins"/>
              <a:sym typeface="Poppins"/>
            </a:endParaRPr>
          </a:p>
        </p:txBody>
      </p:sp>
      <p:sp>
        <p:nvSpPr>
          <p:cNvPr id="21" name="Google Shape;269;p36">
            <a:extLst>
              <a:ext uri="{FF2B5EF4-FFF2-40B4-BE49-F238E27FC236}">
                <a16:creationId xmlns:a16="http://schemas.microsoft.com/office/drawing/2014/main" id="{3553BCD4-CA3B-4CCA-A048-B1E961E3D507}"/>
              </a:ext>
            </a:extLst>
          </p:cNvPr>
          <p:cNvSpPr txBox="1"/>
          <p:nvPr/>
        </p:nvSpPr>
        <p:spPr>
          <a:xfrm>
            <a:off x="3416885" y="4584625"/>
            <a:ext cx="2310229"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RO" sz="800" b="1" dirty="0">
                <a:solidFill>
                  <a:schemeClr val="dk1"/>
                </a:solidFill>
                <a:latin typeface="Poppins"/>
                <a:ea typeface="Poppins"/>
                <a:cs typeface="Poppins"/>
                <a:sym typeface="Poppins"/>
              </a:rPr>
              <a:t>Bucureşti</a:t>
            </a:r>
          </a:p>
          <a:p>
            <a:pPr marL="0" lvl="0" indent="0" algn="ctr" rtl="0">
              <a:spcBef>
                <a:spcPts val="0"/>
              </a:spcBef>
              <a:spcAft>
                <a:spcPts val="0"/>
              </a:spcAft>
              <a:buNone/>
            </a:pPr>
            <a:r>
              <a:rPr lang="ro-RO" sz="800" b="1" dirty="0">
                <a:solidFill>
                  <a:schemeClr val="dk1"/>
                </a:solidFill>
                <a:latin typeface="Poppins"/>
                <a:ea typeface="Poppins"/>
                <a:cs typeface="Poppins"/>
                <a:sym typeface="Poppins"/>
              </a:rPr>
              <a:t>2023</a:t>
            </a:r>
            <a:endParaRPr sz="1000" b="1" dirty="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E6993-9CAC-46FA-BF2D-97D4CAD93A10}"/>
              </a:ext>
            </a:extLst>
          </p:cNvPr>
          <p:cNvSpPr>
            <a:spLocks noGrp="1"/>
          </p:cNvSpPr>
          <p:nvPr>
            <p:ph type="title"/>
          </p:nvPr>
        </p:nvSpPr>
        <p:spPr>
          <a:xfrm>
            <a:off x="297712" y="839971"/>
            <a:ext cx="8463516" cy="4129103"/>
          </a:xfrm>
        </p:spPr>
        <p:txBody>
          <a:bodyPr/>
          <a:lstStyle/>
          <a:p>
            <a:r>
              <a:rPr lang="ro-RO" sz="1200" dirty="0">
                <a:latin typeface="Bahnschrift" panose="020B0502040204020203" pitchFamily="34" charset="0"/>
              </a:rPr>
              <a:t>Cunoștințele profesionale</a:t>
            </a:r>
            <a:r>
              <a:rPr lang="ro-RO" sz="1200" b="0" dirty="0">
                <a:latin typeface="Bahnschrift" panose="020B0502040204020203" pitchFamily="34" charset="0"/>
              </a:rPr>
              <a:t> și </a:t>
            </a:r>
            <a:r>
              <a:rPr lang="ro-RO" sz="1200" dirty="0">
                <a:latin typeface="Bahnschrift" panose="020B0502040204020203" pitchFamily="34" charset="0"/>
              </a:rPr>
              <a:t>calitățile morale </a:t>
            </a:r>
            <a:r>
              <a:rPr lang="ro-RO" sz="1200" b="0" dirty="0">
                <a:latin typeface="Bahnschrift" panose="020B0502040204020203" pitchFamily="34" charset="0"/>
              </a:rPr>
              <a:t>sunt esențiale pentru asistentul medical care îngrijește pacienți cu boli ale pericardului.</a:t>
            </a:r>
            <a:br>
              <a:rPr lang="ro-RO" sz="1200" b="0" dirty="0">
                <a:latin typeface="Bahnschrift" panose="020B0502040204020203" pitchFamily="34" charset="0"/>
              </a:rPr>
            </a:br>
            <a:br>
              <a:rPr lang="ro-RO" sz="1200" b="0" dirty="0">
                <a:latin typeface="Bahnschrift" panose="020B0502040204020203" pitchFamily="34" charset="0"/>
              </a:rPr>
            </a:br>
            <a:r>
              <a:rPr lang="ro-RO" sz="1200" b="0" dirty="0">
                <a:latin typeface="Bahnschrift" panose="020B0502040204020203" pitchFamily="34" charset="0"/>
              </a:rPr>
              <a:t>Asistentul trebuie să fie pregătit </a:t>
            </a:r>
            <a:r>
              <a:rPr lang="ro-RO" sz="1200" dirty="0">
                <a:latin typeface="Bahnschrift" panose="020B0502040204020203" pitchFamily="34" charset="0"/>
              </a:rPr>
              <a:t>să acționeze în situații de urgență </a:t>
            </a:r>
            <a:r>
              <a:rPr lang="ro-RO" sz="1200" b="0" dirty="0">
                <a:latin typeface="Bahnschrift" panose="020B0502040204020203" pitchFamily="34" charset="0"/>
              </a:rPr>
              <a:t>și să respecte timpul și spațiul.</a:t>
            </a:r>
            <a:br>
              <a:rPr lang="ro-RO" sz="1200" b="0" dirty="0">
                <a:latin typeface="Bahnschrift" panose="020B0502040204020203" pitchFamily="34" charset="0"/>
              </a:rPr>
            </a:br>
            <a:br>
              <a:rPr lang="ro-RO" sz="1200" b="0" dirty="0">
                <a:latin typeface="Bahnschrift" panose="020B0502040204020203" pitchFamily="34" charset="0"/>
              </a:rPr>
            </a:br>
            <a:r>
              <a:rPr lang="ro-RO" sz="1200" b="0" dirty="0">
                <a:latin typeface="Bahnschrift" panose="020B0502040204020203" pitchFamily="34" charset="0"/>
              </a:rPr>
              <a:t>Atitudinea </a:t>
            </a:r>
            <a:r>
              <a:rPr lang="ro-RO" sz="1200" dirty="0">
                <a:latin typeface="Bahnschrift" panose="020B0502040204020203" pitchFamily="34" charset="0"/>
              </a:rPr>
              <a:t>empatică</a:t>
            </a:r>
            <a:r>
              <a:rPr lang="ro-RO" sz="1200" b="0" dirty="0">
                <a:latin typeface="Bahnschrift" panose="020B0502040204020203" pitchFamily="34" charset="0"/>
              </a:rPr>
              <a:t>, </a:t>
            </a:r>
            <a:r>
              <a:rPr lang="ro-RO" sz="1200" dirty="0">
                <a:latin typeface="Bahnschrift" panose="020B0502040204020203" pitchFamily="34" charset="0"/>
              </a:rPr>
              <a:t>binevoitoare</a:t>
            </a:r>
            <a:r>
              <a:rPr lang="ro-RO" sz="1200" b="0" dirty="0">
                <a:latin typeface="Bahnschrift" panose="020B0502040204020203" pitchFamily="34" charset="0"/>
              </a:rPr>
              <a:t> și </a:t>
            </a:r>
            <a:r>
              <a:rPr lang="ro-RO" sz="1200" dirty="0">
                <a:latin typeface="Bahnschrift" panose="020B0502040204020203" pitchFamily="34" charset="0"/>
              </a:rPr>
              <a:t>atentă</a:t>
            </a:r>
            <a:r>
              <a:rPr lang="ro-RO" sz="1200" b="0" dirty="0">
                <a:latin typeface="Bahnschrift" panose="020B0502040204020203" pitchFamily="34" charset="0"/>
              </a:rPr>
              <a:t> a asistentului contribuie la câștigarea încrederii pacientului.</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dirty="0" err="1">
                <a:latin typeface="Bahnschrift" panose="020B0502040204020203" pitchFamily="34" charset="0"/>
              </a:rPr>
              <a:t>să</a:t>
            </a:r>
            <a:r>
              <a:rPr lang="en-US" sz="1200" dirty="0">
                <a:latin typeface="Bahnschrift" panose="020B0502040204020203" pitchFamily="34" charset="0"/>
              </a:rPr>
              <a:t> </a:t>
            </a:r>
            <a:r>
              <a:rPr lang="en-US" sz="1200" dirty="0" err="1">
                <a:latin typeface="Bahnschrift" panose="020B0502040204020203" pitchFamily="34" charset="0"/>
              </a:rPr>
              <a:t>creeze</a:t>
            </a:r>
            <a:r>
              <a:rPr lang="en-US" sz="1200" dirty="0">
                <a:latin typeface="Bahnschrift" panose="020B0502040204020203" pitchFamily="34" charset="0"/>
              </a:rPr>
              <a:t> un </a:t>
            </a:r>
            <a:r>
              <a:rPr lang="en-US" sz="1200" dirty="0" err="1">
                <a:latin typeface="Bahnschrift" panose="020B0502040204020203" pitchFamily="34" charset="0"/>
              </a:rPr>
              <a:t>mediu</a:t>
            </a:r>
            <a:r>
              <a:rPr lang="en-US" sz="1200" dirty="0">
                <a:latin typeface="Bahnschrift" panose="020B0502040204020203" pitchFamily="34" charset="0"/>
              </a:rPr>
              <a:t> </a:t>
            </a:r>
            <a:r>
              <a:rPr lang="en-US" sz="1200" dirty="0" err="1">
                <a:latin typeface="Bahnschrift" panose="020B0502040204020203" pitchFamily="34" charset="0"/>
              </a:rPr>
              <a:t>psihologic</a:t>
            </a:r>
            <a:r>
              <a:rPr lang="en-US" sz="1200" dirty="0">
                <a:latin typeface="Bahnschrift" panose="020B0502040204020203" pitchFamily="34" charset="0"/>
              </a:rPr>
              <a:t> </a:t>
            </a:r>
            <a:r>
              <a:rPr lang="en-US" sz="1200" dirty="0" err="1">
                <a:latin typeface="Bahnschrift" panose="020B0502040204020203" pitchFamily="34" charset="0"/>
              </a:rPr>
              <a:t>favorabil</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Supravegherea</a:t>
            </a:r>
            <a:r>
              <a:rPr lang="en-US" sz="1200" dirty="0">
                <a:latin typeface="Bahnschrift" panose="020B0502040204020203" pitchFamily="34" charset="0"/>
              </a:rPr>
              <a:t> </a:t>
            </a:r>
            <a:r>
              <a:rPr lang="en-US" sz="1200" dirty="0" err="1">
                <a:latin typeface="Bahnschrift" panose="020B0502040204020203" pitchFamily="34" charset="0"/>
              </a:rPr>
              <a:t>bolnavului</a:t>
            </a:r>
            <a:r>
              <a:rPr lang="en-US" sz="1200" dirty="0">
                <a:latin typeface="Bahnschrift" panose="020B0502040204020203" pitchFamily="34" charset="0"/>
              </a:rPr>
              <a:t> </a:t>
            </a:r>
            <a:r>
              <a:rPr lang="en-US" sz="1200" b="0" dirty="0">
                <a:latin typeface="Bahnschrift" panose="020B0502040204020203" pitchFamily="34" charset="0"/>
              </a:rPr>
              <a:t>cu o </a:t>
            </a:r>
            <a:r>
              <a:rPr lang="en-US" sz="1200" b="0" dirty="0" err="1">
                <a:latin typeface="Bahnschrift" panose="020B0502040204020203" pitchFamily="34" charset="0"/>
              </a:rPr>
              <a:t>atenţie</a:t>
            </a:r>
            <a:r>
              <a:rPr lang="en-US" sz="1200" b="0" dirty="0">
                <a:latin typeface="Bahnschrift" panose="020B0502040204020203" pitchFamily="34" charset="0"/>
              </a:rPr>
              <a:t> </a:t>
            </a:r>
            <a:r>
              <a:rPr lang="en-US" sz="1200" b="0" dirty="0" err="1">
                <a:latin typeface="Bahnschrift" panose="020B0502040204020203" pitchFamily="34" charset="0"/>
              </a:rPr>
              <a:t>deosebită</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urmărească</a:t>
            </a:r>
            <a:r>
              <a:rPr lang="en-US" sz="1200" b="0" dirty="0">
                <a:latin typeface="Bahnschrift" panose="020B0502040204020203" pitchFamily="34" charset="0"/>
              </a:rPr>
              <a:t> </a:t>
            </a:r>
            <a:r>
              <a:rPr lang="en-US" sz="1200" b="0" dirty="0" err="1">
                <a:latin typeface="Bahnschrift" panose="020B0502040204020203" pitchFamily="34" charset="0"/>
              </a:rPr>
              <a:t>frecvenţa</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ritmicitatea</a:t>
            </a:r>
            <a:r>
              <a:rPr lang="en-US" sz="1200" b="0" dirty="0">
                <a:latin typeface="Bahnschrift" panose="020B0502040204020203" pitchFamily="34" charset="0"/>
              </a:rPr>
              <a:t> </a:t>
            </a:r>
            <a:r>
              <a:rPr lang="en-US" sz="1200" b="0" dirty="0" err="1">
                <a:latin typeface="Bahnschrift" panose="020B0502040204020203" pitchFamily="34" charset="0"/>
              </a:rPr>
              <a:t>pulsului</a:t>
            </a:r>
            <a:r>
              <a:rPr lang="en-US" sz="1200" b="0" dirty="0">
                <a:latin typeface="Bahnschrift" panose="020B0502040204020203" pitchFamily="34" charset="0"/>
              </a:rPr>
              <a:t>, T.A., </a:t>
            </a:r>
            <a:r>
              <a:rPr lang="en-US" sz="1200" b="0" dirty="0" err="1">
                <a:latin typeface="Bahnschrift" panose="020B0502040204020203" pitchFamily="34" charset="0"/>
              </a:rPr>
              <a:t>culoarea</a:t>
            </a:r>
            <a:r>
              <a:rPr lang="en-US" sz="1200" b="0" dirty="0">
                <a:latin typeface="Bahnschrift" panose="020B0502040204020203" pitchFamily="34" charset="0"/>
              </a:rPr>
              <a:t> </a:t>
            </a:r>
            <a:r>
              <a:rPr lang="en-US" sz="1200" b="0" dirty="0" err="1">
                <a:latin typeface="Bahnschrift" panose="020B0502040204020203" pitchFamily="34" charset="0"/>
              </a:rPr>
              <a:t>fetei</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 </a:t>
            </a:r>
            <a:r>
              <a:rPr lang="en-US" sz="1200" b="0" dirty="0" err="1">
                <a:latin typeface="Bahnschrift" panose="020B0502040204020203" pitchFamily="34" charset="0"/>
              </a:rPr>
              <a:t>tegumentelor</a:t>
            </a:r>
            <a:r>
              <a:rPr lang="en-US" sz="1200" b="0" dirty="0">
                <a:latin typeface="Bahnschrift" panose="020B0502040204020203" pitchFamily="34" charset="0"/>
              </a:rPr>
              <a:t>, </a:t>
            </a:r>
            <a:r>
              <a:rPr lang="en-US" sz="1200" b="0" dirty="0" err="1">
                <a:latin typeface="Bahnschrift" panose="020B0502040204020203" pitchFamily="34" charset="0"/>
              </a:rPr>
              <a:t>starea</a:t>
            </a:r>
            <a:r>
              <a:rPr lang="en-US" sz="1200" b="0" dirty="0">
                <a:latin typeface="Bahnschrift" panose="020B0502040204020203" pitchFamily="34" charset="0"/>
              </a:rPr>
              <a:t> </a:t>
            </a:r>
            <a:r>
              <a:rPr lang="en-US" sz="1200" b="0" dirty="0" err="1">
                <a:latin typeface="Bahnschrift" panose="020B0502040204020203" pitchFamily="34" charset="0"/>
              </a:rPr>
              <a:t>generală</a:t>
            </a:r>
            <a:r>
              <a:rPr lang="en-US" sz="1200" b="0" dirty="0">
                <a:latin typeface="Bahnschrift" panose="020B0502040204020203" pitchFamily="34" charset="0"/>
              </a:rPr>
              <a:t> a </a:t>
            </a:r>
            <a:r>
              <a:rPr lang="en-US" sz="1200" b="0" dirty="0" err="1">
                <a:latin typeface="Bahnschrift" panose="020B0502040204020203" pitchFamily="34" charset="0"/>
              </a:rPr>
              <a:t>bolnavului</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Sesizarea</a:t>
            </a:r>
            <a:r>
              <a:rPr lang="en-US" sz="1200" dirty="0">
                <a:latin typeface="Bahnschrift" panose="020B0502040204020203" pitchFamily="34" charset="0"/>
              </a:rPr>
              <a:t> din </a:t>
            </a:r>
            <a:r>
              <a:rPr lang="en-US" sz="1200" dirty="0" err="1">
                <a:latin typeface="Bahnschrift" panose="020B0502040204020203" pitchFamily="34" charset="0"/>
              </a:rPr>
              <a:t>timp</a:t>
            </a:r>
            <a:r>
              <a:rPr lang="en-US" sz="1200" dirty="0">
                <a:latin typeface="Bahnschrift" panose="020B0502040204020203" pitchFamily="34" charset="0"/>
              </a:rPr>
              <a:t> </a:t>
            </a:r>
            <a:r>
              <a:rPr lang="en-US" sz="1200" b="0" dirty="0">
                <a:latin typeface="Bahnschrift" panose="020B0502040204020203" pitchFamily="34" charset="0"/>
              </a:rPr>
              <a:t>a </a:t>
            </a:r>
            <a:r>
              <a:rPr lang="en-US" sz="1200" b="0" dirty="0" err="1">
                <a:latin typeface="Bahnschrift" panose="020B0502040204020203" pitchFamily="34" charset="0"/>
              </a:rPr>
              <a:t>prodromului</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a:t>
            </a:r>
            <a:r>
              <a:rPr lang="en-US" sz="1200" b="0" dirty="0" err="1">
                <a:latin typeface="Bahnschrift" panose="020B0502040204020203" pitchFamily="34" charset="0"/>
              </a:rPr>
              <a:t>instalarea</a:t>
            </a:r>
            <a:r>
              <a:rPr lang="en-US" sz="1200" b="0" dirty="0">
                <a:latin typeface="Bahnschrift" panose="020B0502040204020203" pitchFamily="34" charset="0"/>
              </a:rPr>
              <a:t> </a:t>
            </a:r>
            <a:r>
              <a:rPr lang="en-US" sz="1200" b="0" dirty="0" err="1">
                <a:latin typeface="Bahnschrift" panose="020B0502040204020203" pitchFamily="34" charset="0"/>
              </a:rPr>
              <a:t>complicaţiilor</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înştiinţeze</a:t>
            </a:r>
            <a:r>
              <a:rPr lang="en-US" sz="1200" b="0" dirty="0">
                <a:latin typeface="Bahnschrift" panose="020B0502040204020203" pitchFamily="34" charset="0"/>
              </a:rPr>
              <a:t> </a:t>
            </a:r>
            <a:r>
              <a:rPr lang="en-US" sz="1200" b="0" dirty="0" err="1">
                <a:latin typeface="Bahnschrift" panose="020B0502040204020203" pitchFamily="34" charset="0"/>
              </a:rPr>
              <a:t>medicul</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îndeplinească</a:t>
            </a:r>
            <a:r>
              <a:rPr lang="en-US" sz="1200" b="0" dirty="0">
                <a:latin typeface="Bahnschrift" panose="020B0502040204020203" pitchFamily="34" charset="0"/>
              </a:rPr>
              <a:t> </a:t>
            </a:r>
            <a:r>
              <a:rPr lang="en-US" sz="1200" b="0" dirty="0" err="1">
                <a:latin typeface="Bahnschrift" panose="020B0502040204020203" pitchFamily="34" charset="0"/>
              </a:rPr>
              <a:t>dispoziţiile</a:t>
            </a:r>
            <a:r>
              <a:rPr lang="en-US" sz="1200" b="0" dirty="0">
                <a:latin typeface="Bahnschrift" panose="020B0502040204020203" pitchFamily="34" charset="0"/>
              </a:rPr>
              <a:t> </a:t>
            </a:r>
            <a:r>
              <a:rPr lang="en-US" sz="1200" b="0" dirty="0" err="1">
                <a:latin typeface="Bahnschrift" panose="020B0502040204020203" pitchFamily="34" charset="0"/>
              </a:rPr>
              <a:t>directe</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momentane ale </a:t>
            </a:r>
            <a:r>
              <a:rPr lang="en-US" sz="1200" b="0" dirty="0" err="1">
                <a:latin typeface="Bahnschrift" panose="020B0502040204020203" pitchFamily="34" charset="0"/>
              </a:rPr>
              <a:t>acestuia</a:t>
            </a:r>
            <a:r>
              <a:rPr lang="en-US" sz="1200" b="0" dirty="0">
                <a:latin typeface="Bahnschrift" panose="020B0502040204020203" pitchFamily="34" charset="0"/>
              </a:rPr>
              <a:t> cu </a:t>
            </a:r>
            <a:r>
              <a:rPr lang="en-US" sz="1200" b="0" dirty="0" err="1">
                <a:latin typeface="Bahnschrift" panose="020B0502040204020203" pitchFamily="34" charset="0"/>
              </a:rPr>
              <a:t>tehnicile</a:t>
            </a:r>
            <a:r>
              <a:rPr lang="en-US" sz="1200" b="0" dirty="0">
                <a:latin typeface="Bahnschrift" panose="020B0502040204020203" pitchFamily="34" charset="0"/>
              </a:rPr>
              <a:t> </a:t>
            </a:r>
            <a:r>
              <a:rPr lang="en-US" sz="1200" b="0" dirty="0" err="1">
                <a:latin typeface="Bahnschrift" panose="020B0502040204020203" pitchFamily="34" charset="0"/>
              </a:rPr>
              <a:t>obişnuite</a:t>
            </a:r>
            <a:r>
              <a:rPr lang="en-US" sz="1200" b="0" dirty="0">
                <a:latin typeface="Bahnschrift" panose="020B0502040204020203" pitchFamily="34" charset="0"/>
              </a:rPr>
              <a:t> </a:t>
            </a:r>
            <a:r>
              <a:rPr lang="en-US" sz="1200" b="0" dirty="0" err="1">
                <a:latin typeface="Bahnschrift" panose="020B0502040204020203" pitchFamily="34" charset="0"/>
              </a:rPr>
              <a:t>cunoscute</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ro-RO" sz="1200" dirty="0">
                <a:latin typeface="Bahnschrift" panose="020B0502040204020203" pitchFamily="34" charset="0"/>
              </a:rPr>
              <a:t>Sistemul de alarmă </a:t>
            </a:r>
            <a:r>
              <a:rPr lang="ro-RO" sz="1200" b="0" dirty="0">
                <a:latin typeface="Bahnschrift" panose="020B0502040204020203" pitchFamily="34" charset="0"/>
              </a:rPr>
              <a:t>al aparaturii de monitorizare </a:t>
            </a:r>
            <a:r>
              <a:rPr lang="ro-RO" sz="1200" dirty="0">
                <a:latin typeface="Bahnschrift" panose="020B0502040204020203" pitchFamily="34" charset="0"/>
              </a:rPr>
              <a:t>nu scade obligaţiile asistentului </a:t>
            </a:r>
            <a:r>
              <a:rPr lang="ro-RO" sz="1200" b="0" dirty="0">
                <a:latin typeface="Bahnschrift" panose="020B0502040204020203" pitchFamily="34" charset="0"/>
              </a:rPr>
              <a:t>de a sesiza din timp prodromul sau instalarea complicaţiilor</a:t>
            </a:r>
          </a:p>
        </p:txBody>
      </p:sp>
      <p:sp>
        <p:nvSpPr>
          <p:cNvPr id="3" name="Slide Number Placeholder 2">
            <a:extLst>
              <a:ext uri="{FF2B5EF4-FFF2-40B4-BE49-F238E27FC236}">
                <a16:creationId xmlns:a16="http://schemas.microsoft.com/office/drawing/2014/main" id="{20497561-0B37-4D03-8733-524A86C30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itle 4">
            <a:extLst>
              <a:ext uri="{FF2B5EF4-FFF2-40B4-BE49-F238E27FC236}">
                <a16:creationId xmlns:a16="http://schemas.microsoft.com/office/drawing/2014/main" id="{8FCDCB00-7999-456C-A53B-C0B879030E70}"/>
              </a:ext>
            </a:extLst>
          </p:cNvPr>
          <p:cNvSpPr txBox="1">
            <a:spLocks/>
          </p:cNvSpPr>
          <p:nvPr/>
        </p:nvSpPr>
        <p:spPr>
          <a:xfrm>
            <a:off x="285911" y="202018"/>
            <a:ext cx="1978823" cy="393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ro-RO" sz="1200" dirty="0"/>
              <a:t>Îngrijirea pacientului cu boli ale pericardului</a:t>
            </a:r>
          </a:p>
        </p:txBody>
      </p:sp>
    </p:spTree>
    <p:extLst>
      <p:ext uri="{BB962C8B-B14F-4D97-AF65-F5344CB8AC3E}">
        <p14:creationId xmlns:p14="http://schemas.microsoft.com/office/powerpoint/2010/main" val="279853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E6993-9CAC-46FA-BF2D-97D4CAD93A10}"/>
              </a:ext>
            </a:extLst>
          </p:cNvPr>
          <p:cNvSpPr>
            <a:spLocks noGrp="1"/>
          </p:cNvSpPr>
          <p:nvPr>
            <p:ph type="title"/>
          </p:nvPr>
        </p:nvSpPr>
        <p:spPr>
          <a:xfrm>
            <a:off x="297712" y="308345"/>
            <a:ext cx="8463516" cy="4660730"/>
          </a:xfrm>
        </p:spPr>
        <p:txBody>
          <a:bodyPr/>
          <a:lstStyle/>
          <a:p>
            <a:r>
              <a:rPr lang="en-US" sz="1200" b="0" dirty="0" err="1">
                <a:effectLst>
                  <a:outerShdw blurRad="38100" dist="38100" dir="2700000" algn="tl">
                    <a:srgbClr val="000000">
                      <a:alpha val="43137"/>
                    </a:srgbClr>
                  </a:outerShdw>
                </a:effectLst>
                <a:latin typeface="Bahnschrift" panose="020B0502040204020203" pitchFamily="34" charset="0"/>
              </a:rPr>
              <a:t>Componentele</a:t>
            </a:r>
            <a:r>
              <a:rPr lang="en-US" sz="1200" b="0" dirty="0">
                <a:effectLst>
                  <a:outerShdw blurRad="38100" dist="38100" dir="2700000" algn="tl">
                    <a:srgbClr val="000000">
                      <a:alpha val="43137"/>
                    </a:srgbClr>
                  </a:outerShdw>
                </a:effectLst>
                <a:latin typeface="Bahnschrift" panose="020B0502040204020203" pitchFamily="34" charset="0"/>
              </a:rPr>
              <a:t> </a:t>
            </a:r>
            <a:r>
              <a:rPr lang="ro-RO" sz="1200" b="0" dirty="0">
                <a:effectLst>
                  <a:outerShdw blurRad="38100" dist="38100" dir="2700000" algn="tl">
                    <a:srgbClr val="000000">
                      <a:alpha val="43137"/>
                    </a:srgbClr>
                  </a:outerShdw>
                </a:effectLst>
                <a:latin typeface="Bahnschrift" panose="020B0502040204020203" pitchFamily="34" charset="0"/>
              </a:rPr>
              <a:t>îngrijirilor de bază</a:t>
            </a:r>
            <a:r>
              <a:rPr lang="en-US" sz="1200" b="0" dirty="0">
                <a:effectLst>
                  <a:outerShdw blurRad="38100" dist="38100" dir="2700000" algn="tl">
                    <a:srgbClr val="000000">
                      <a:alpha val="43137"/>
                    </a:srgbClr>
                  </a:outerShdw>
                </a:effectLst>
                <a:latin typeface="Bahnschrift" panose="020B0502040204020203" pitchFamily="34" charset="0"/>
              </a:rPr>
              <a:t>:</a:t>
            </a:r>
            <a:br>
              <a:rPr lang="en-US" sz="1200" b="0" dirty="0">
                <a:effectLst>
                  <a:outerShdw blurRad="38100" dist="38100" dir="2700000" algn="tl">
                    <a:srgbClr val="000000">
                      <a:alpha val="43137"/>
                    </a:srgbClr>
                  </a:outerShdw>
                </a:effectLst>
                <a:latin typeface="Bahnschrift" panose="020B0502040204020203" pitchFamily="34" charset="0"/>
              </a:rPr>
            </a:br>
            <a:br>
              <a:rPr lang="en-US" sz="1200" b="0" dirty="0">
                <a:effectLst>
                  <a:outerShdw blurRad="38100" dist="38100" dir="2700000" algn="tl">
                    <a:srgbClr val="000000">
                      <a:alpha val="43137"/>
                    </a:srgbClr>
                  </a:outerShdw>
                </a:effectLst>
                <a:latin typeface="Bahnschrift" panose="020B0502040204020203" pitchFamily="34" charset="0"/>
              </a:rPr>
            </a:br>
            <a:r>
              <a:rPr lang="en-US" sz="1200" b="0" dirty="0" err="1">
                <a:latin typeface="Bahnschrift" panose="020B0502040204020203" pitchFamily="34" charset="0"/>
              </a:rPr>
              <a:t>Fiecare</a:t>
            </a:r>
            <a:r>
              <a:rPr lang="en-US" sz="1200" b="0" dirty="0">
                <a:latin typeface="Bahnschrift" panose="020B0502040204020203" pitchFamily="34" charset="0"/>
              </a:rPr>
              <a:t> </a:t>
            </a:r>
            <a:r>
              <a:rPr lang="en-US" sz="1200" b="0" dirty="0" err="1">
                <a:latin typeface="Bahnschrift" panose="020B0502040204020203" pitchFamily="34" charset="0"/>
              </a:rPr>
              <a:t>asistent</a:t>
            </a:r>
            <a:r>
              <a:rPr lang="en-US" sz="1200" b="0" dirty="0">
                <a:latin typeface="Bahnschrift" panose="020B0502040204020203" pitchFamily="34" charset="0"/>
              </a:rPr>
              <a:t> medical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ştie</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dirty="0" err="1">
                <a:latin typeface="Bahnschrift" panose="020B0502040204020203" pitchFamily="34" charset="0"/>
              </a:rPr>
              <a:t>acorde</a:t>
            </a:r>
            <a:r>
              <a:rPr lang="en-US" sz="1200" dirty="0">
                <a:latin typeface="Bahnschrift" panose="020B0502040204020203" pitchFamily="34" charset="0"/>
              </a:rPr>
              <a:t> </a:t>
            </a:r>
            <a:r>
              <a:rPr lang="en-US" sz="1200" dirty="0" err="1">
                <a:latin typeface="Bahnschrift" panose="020B0502040204020203" pitchFamily="34" charset="0"/>
              </a:rPr>
              <a:t>respiraţie</a:t>
            </a:r>
            <a:r>
              <a:rPr lang="en-US" sz="1200" dirty="0">
                <a:latin typeface="Bahnschrift" panose="020B0502040204020203" pitchFamily="34" charset="0"/>
              </a:rPr>
              <a:t> </a:t>
            </a:r>
            <a:r>
              <a:rPr lang="en-US" sz="1200" dirty="0" err="1">
                <a:latin typeface="Bahnschrift" panose="020B0502040204020203" pitchFamily="34" charset="0"/>
              </a:rPr>
              <a:t>artificială</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manipuleze</a:t>
            </a:r>
            <a:r>
              <a:rPr lang="en-US" sz="1200" b="0" dirty="0">
                <a:latin typeface="Bahnschrift" panose="020B0502040204020203" pitchFamily="34" charset="0"/>
              </a:rPr>
              <a:t> </a:t>
            </a:r>
            <a:r>
              <a:rPr lang="en-US" sz="1200" b="0" dirty="0" err="1">
                <a:latin typeface="Bahnschrift" panose="020B0502040204020203" pitchFamily="34" charset="0"/>
              </a:rPr>
              <a:t>aspiratoarele</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facă</a:t>
            </a:r>
            <a:r>
              <a:rPr lang="en-US" sz="1200" b="0" dirty="0">
                <a:latin typeface="Bahnschrift" panose="020B0502040204020203" pitchFamily="34" charset="0"/>
              </a:rPr>
              <a:t> </a:t>
            </a:r>
            <a:r>
              <a:rPr lang="en-US" sz="1200" b="0" dirty="0" err="1">
                <a:latin typeface="Bahnschrift" panose="020B0502040204020203" pitchFamily="34" charset="0"/>
              </a:rPr>
              <a:t>resuscitarea</a:t>
            </a:r>
            <a:r>
              <a:rPr lang="en-US" sz="1200" b="0" dirty="0">
                <a:latin typeface="Bahnschrift" panose="020B0502040204020203" pitchFamily="34" charset="0"/>
              </a:rPr>
              <a:t> </a:t>
            </a:r>
            <a:r>
              <a:rPr lang="en-US" sz="1200" b="0" dirty="0" err="1">
                <a:latin typeface="Bahnschrift" panose="020B0502040204020203" pitchFamily="34" charset="0"/>
              </a:rPr>
              <a:t>funcţiei</a:t>
            </a:r>
            <a:r>
              <a:rPr lang="en-US" sz="1200" b="0" dirty="0">
                <a:latin typeface="Bahnschrift" panose="020B0502040204020203" pitchFamily="34" charset="0"/>
              </a:rPr>
              <a:t> </a:t>
            </a:r>
            <a:r>
              <a:rPr lang="en-US" sz="1200" b="0" dirty="0" err="1">
                <a:latin typeface="Bahnschrift" panose="020B0502040204020203" pitchFamily="34" charset="0"/>
              </a:rPr>
              <a:t>cardiace</a:t>
            </a:r>
            <a:r>
              <a:rPr lang="en-US" sz="1200" b="0" dirty="0">
                <a:latin typeface="Bahnschrift" panose="020B0502040204020203" pitchFamily="34" charset="0"/>
              </a:rPr>
              <a:t> </a:t>
            </a:r>
            <a:r>
              <a:rPr lang="en-US" sz="1200" b="0" dirty="0" err="1">
                <a:latin typeface="Bahnschrift" panose="020B0502040204020203" pitchFamily="34" charset="0"/>
              </a:rPr>
              <a:t>pentru</a:t>
            </a:r>
            <a:r>
              <a:rPr lang="en-US" sz="1200" b="0" dirty="0">
                <a:latin typeface="Bahnschrift" panose="020B0502040204020203" pitchFamily="34" charset="0"/>
              </a:rPr>
              <a:t> </a:t>
            </a:r>
            <a:r>
              <a:rPr lang="en-US" sz="1200" b="0" dirty="0" err="1">
                <a:latin typeface="Bahnschrift" panose="020B0502040204020203" pitchFamily="34" charset="0"/>
              </a:rPr>
              <a:t>salvarea</a:t>
            </a:r>
            <a:r>
              <a:rPr lang="en-US" sz="1200" b="0" dirty="0">
                <a:latin typeface="Bahnschrift" panose="020B0502040204020203" pitchFamily="34" charset="0"/>
              </a:rPr>
              <a:t> </a:t>
            </a:r>
            <a:r>
              <a:rPr lang="en-US" sz="1200" b="0" dirty="0" err="1">
                <a:latin typeface="Bahnschrift" panose="020B0502040204020203" pitchFamily="34" charset="0"/>
              </a:rPr>
              <a:t>vieţii</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fie </a:t>
            </a:r>
            <a:r>
              <a:rPr lang="en-US" sz="1200" b="0" dirty="0" err="1">
                <a:latin typeface="Bahnschrift" panose="020B0502040204020203" pitchFamily="34" charset="0"/>
              </a:rPr>
              <a:t>capabil</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dea</a:t>
            </a:r>
            <a:r>
              <a:rPr lang="en-US" sz="1200" b="0" dirty="0">
                <a:latin typeface="Bahnschrift" panose="020B0502040204020203" pitchFamily="34" charset="0"/>
              </a:rPr>
              <a:t> </a:t>
            </a:r>
            <a:r>
              <a:rPr lang="en-US" sz="1200" dirty="0" err="1">
                <a:latin typeface="Bahnschrift" panose="020B0502040204020203" pitchFamily="34" charset="0"/>
              </a:rPr>
              <a:t>sfaturi</a:t>
            </a:r>
            <a:r>
              <a:rPr lang="en-US" sz="1200" dirty="0">
                <a:latin typeface="Bahnschrift" panose="020B0502040204020203" pitchFamily="34" charset="0"/>
              </a:rPr>
              <a:t> </a:t>
            </a:r>
            <a:r>
              <a:rPr lang="en-US" sz="1200" dirty="0" err="1">
                <a:latin typeface="Bahnschrift" panose="020B0502040204020203" pitchFamily="34" charset="0"/>
              </a:rPr>
              <a:t>privind</a:t>
            </a:r>
            <a:r>
              <a:rPr lang="en-US" sz="1200" dirty="0">
                <a:latin typeface="Bahnschrift" panose="020B0502040204020203" pitchFamily="34" charset="0"/>
              </a:rPr>
              <a:t> </a:t>
            </a:r>
            <a:r>
              <a:rPr lang="en-US" sz="1200" dirty="0" err="1">
                <a:latin typeface="Bahnschrift" panose="020B0502040204020203" pitchFamily="34" charset="0"/>
              </a:rPr>
              <a:t>greutatea</a:t>
            </a:r>
            <a:r>
              <a:rPr lang="en-US" sz="1200" dirty="0">
                <a:latin typeface="Bahnschrift" panose="020B0502040204020203" pitchFamily="34" charset="0"/>
              </a:rPr>
              <a:t> </a:t>
            </a:r>
            <a:r>
              <a:rPr lang="en-US" sz="1200" b="0" dirty="0" err="1">
                <a:latin typeface="Bahnschrift" panose="020B0502040204020203" pitchFamily="34" charset="0"/>
              </a:rPr>
              <a:t>unui</a:t>
            </a:r>
            <a:r>
              <a:rPr lang="en-US" sz="1200" b="0" dirty="0">
                <a:latin typeface="Bahnschrift" panose="020B0502040204020203" pitchFamily="34" charset="0"/>
              </a:rPr>
              <a:t> </a:t>
            </a:r>
            <a:r>
              <a:rPr lang="en-US" sz="1200" b="0" dirty="0" err="1">
                <a:latin typeface="Bahnschrift" panose="020B0502040204020203" pitchFamily="34" charset="0"/>
              </a:rPr>
              <a:t>individ</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funcţie</a:t>
            </a:r>
            <a:r>
              <a:rPr lang="en-US" sz="1200" b="0" dirty="0">
                <a:latin typeface="Bahnschrift" panose="020B0502040204020203" pitchFamily="34" charset="0"/>
              </a:rPr>
              <a:t> de </a:t>
            </a:r>
            <a:r>
              <a:rPr lang="en-US" sz="1200" b="0" dirty="0" err="1">
                <a:latin typeface="Bahnschrift" panose="020B0502040204020203" pitchFamily="34" charset="0"/>
              </a:rPr>
              <a:t>înălţime</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a:t>
            </a:r>
            <a:r>
              <a:rPr lang="en-US" sz="1200" dirty="0" err="1">
                <a:latin typeface="Bahnschrift" panose="020B0502040204020203" pitchFamily="34" charset="0"/>
              </a:rPr>
              <a:t>cerinţe</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a:t>
            </a:r>
            <a:r>
              <a:rPr lang="en-US" sz="1200" dirty="0" err="1">
                <a:latin typeface="Bahnschrift" panose="020B0502040204020203" pitchFamily="34" charset="0"/>
              </a:rPr>
              <a:t>privinţa</a:t>
            </a:r>
            <a:r>
              <a:rPr lang="en-US" sz="1200" dirty="0">
                <a:latin typeface="Bahnschrift" panose="020B0502040204020203" pitchFamily="34" charset="0"/>
              </a:rPr>
              <a:t> </a:t>
            </a:r>
            <a:r>
              <a:rPr lang="en-US" sz="1200" dirty="0" err="1">
                <a:latin typeface="Bahnschrift" panose="020B0502040204020203" pitchFamily="34" charset="0"/>
              </a:rPr>
              <a:t>nevoilor</a:t>
            </a:r>
            <a:r>
              <a:rPr lang="en-US" sz="1200" dirty="0">
                <a:latin typeface="Bahnschrift" panose="020B0502040204020203" pitchFamily="34" charset="0"/>
              </a:rPr>
              <a:t> </a:t>
            </a:r>
            <a:r>
              <a:rPr lang="en-US" sz="1200" dirty="0" err="1">
                <a:latin typeface="Bahnschrift" panose="020B0502040204020203" pitchFamily="34" charset="0"/>
              </a:rPr>
              <a:t>alimentare</a:t>
            </a:r>
            <a:r>
              <a:rPr lang="en-US" sz="120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al </a:t>
            </a:r>
            <a:r>
              <a:rPr lang="en-US" sz="1200" b="0" dirty="0" err="1">
                <a:latin typeface="Bahnschrift" panose="020B0502040204020203" pitchFamily="34" charset="0"/>
              </a:rPr>
              <a:t>pregătirii</a:t>
            </a:r>
            <a:r>
              <a:rPr lang="en-US" sz="1200" b="0" dirty="0">
                <a:latin typeface="Bahnschrift" panose="020B0502040204020203" pitchFamily="34" charset="0"/>
              </a:rPr>
              <a:t> </a:t>
            </a:r>
            <a:r>
              <a:rPr lang="en-US" sz="1200" b="0" dirty="0" err="1">
                <a:latin typeface="Bahnschrift" panose="020B0502040204020203" pitchFamily="34" charset="0"/>
              </a:rPr>
              <a:t>mâncării</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medical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cunoască</a:t>
            </a:r>
            <a:r>
              <a:rPr lang="en-US" sz="1200" b="0" dirty="0">
                <a:latin typeface="Bahnschrift" panose="020B0502040204020203" pitchFamily="34" charset="0"/>
              </a:rPr>
              <a:t> </a:t>
            </a:r>
            <a:r>
              <a:rPr lang="en-US" sz="1200" dirty="0" err="1">
                <a:latin typeface="Bahnschrift" panose="020B0502040204020203" pitchFamily="34" charset="0"/>
              </a:rPr>
              <a:t>toate</a:t>
            </a:r>
            <a:r>
              <a:rPr lang="en-US" sz="1200" dirty="0">
                <a:latin typeface="Bahnschrift" panose="020B0502040204020203" pitchFamily="34" charset="0"/>
              </a:rPr>
              <a:t> </a:t>
            </a:r>
            <a:r>
              <a:rPr lang="en-US" sz="1200" dirty="0" err="1">
                <a:latin typeface="Bahnschrift" panose="020B0502040204020203" pitchFamily="34" charset="0"/>
              </a:rPr>
              <a:t>căile</a:t>
            </a:r>
            <a:r>
              <a:rPr lang="en-US" sz="1200" dirty="0">
                <a:latin typeface="Bahnschrift" panose="020B0502040204020203" pitchFamily="34" charset="0"/>
              </a:rPr>
              <a:t> de </a:t>
            </a:r>
            <a:r>
              <a:rPr lang="en-US" sz="1200" dirty="0" err="1">
                <a:latin typeface="Bahnschrift" panose="020B0502040204020203" pitchFamily="34" charset="0"/>
              </a:rPr>
              <a:t>eliminare</a:t>
            </a:r>
            <a:r>
              <a:rPr lang="en-US" sz="1200" b="0" dirty="0">
                <a:latin typeface="Bahnschrift" panose="020B0502040204020203" pitchFamily="34" charset="0"/>
              </a:rPr>
              <a:t>, </a:t>
            </a:r>
            <a:r>
              <a:rPr lang="en-US" sz="1200" b="0" dirty="0" err="1">
                <a:latin typeface="Bahnschrift" panose="020B0502040204020203" pitchFamily="34" charset="0"/>
              </a:rPr>
              <a:t>variaţiile</a:t>
            </a:r>
            <a:r>
              <a:rPr lang="en-US" sz="1200" b="0" dirty="0">
                <a:latin typeface="Bahnschrift" panose="020B0502040204020203" pitchFamily="34" charset="0"/>
              </a:rPr>
              <a:t> considerate </a:t>
            </a:r>
            <a:r>
              <a:rPr lang="en-US" sz="1200" b="0" dirty="0" err="1">
                <a:latin typeface="Bahnschrift" panose="020B0502040204020203" pitchFamily="34" charset="0"/>
              </a:rPr>
              <a:t>normale</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ceea</a:t>
            </a:r>
            <a:r>
              <a:rPr lang="en-US" sz="1200" b="0" dirty="0">
                <a:latin typeface="Bahnschrift" panose="020B0502040204020203" pitchFamily="34" charset="0"/>
              </a:rPr>
              <a:t> </a:t>
            </a:r>
            <a:r>
              <a:rPr lang="en-US" sz="1200" b="0" dirty="0" err="1">
                <a:latin typeface="Bahnschrift" panose="020B0502040204020203" pitchFamily="34" charset="0"/>
              </a:rPr>
              <a:t>ce</a:t>
            </a:r>
            <a:r>
              <a:rPr lang="en-US" sz="1200" b="0" dirty="0">
                <a:latin typeface="Bahnschrift" panose="020B0502040204020203" pitchFamily="34" charset="0"/>
              </a:rPr>
              <a:t> </a:t>
            </a:r>
            <a:r>
              <a:rPr lang="en-US" sz="1200" b="0" dirty="0" err="1">
                <a:latin typeface="Bahnschrift" panose="020B0502040204020203" pitchFamily="34" charset="0"/>
              </a:rPr>
              <a:t>priveşte</a:t>
            </a:r>
            <a:r>
              <a:rPr lang="en-US" sz="1200" b="0" dirty="0">
                <a:latin typeface="Bahnschrift" panose="020B0502040204020203" pitchFamily="34" charset="0"/>
              </a:rPr>
              <a:t> </a:t>
            </a:r>
            <a:r>
              <a:rPr lang="en-US" sz="1200" b="0" dirty="0" err="1">
                <a:latin typeface="Bahnschrift" panose="020B0502040204020203" pitchFamily="34" charset="0"/>
              </a:rPr>
              <a:t>frecvenţa</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cantitatea</a:t>
            </a:r>
            <a:r>
              <a:rPr lang="en-US" sz="1200" b="0" dirty="0">
                <a:latin typeface="Bahnschrift" panose="020B0502040204020203" pitchFamily="34" charset="0"/>
              </a:rPr>
              <a:t> </a:t>
            </a:r>
            <a:r>
              <a:rPr lang="en-US" sz="1200" b="0" dirty="0" err="1">
                <a:latin typeface="Bahnschrift" panose="020B0502040204020203" pitchFamily="34" charset="0"/>
              </a:rPr>
              <a:t>eliminatorilor</a:t>
            </a:r>
            <a:r>
              <a:rPr lang="en-US" sz="1200" b="0" dirty="0">
                <a:latin typeface="Bahnschrift" panose="020B0502040204020203" pitchFamily="34" charset="0"/>
              </a:rPr>
              <a:t> pe </a:t>
            </a:r>
            <a:r>
              <a:rPr lang="en-US" sz="1200" b="0" dirty="0" err="1">
                <a:latin typeface="Bahnschrift" panose="020B0502040204020203" pitchFamily="34" charset="0"/>
              </a:rPr>
              <a:t>cale</a:t>
            </a:r>
            <a:r>
              <a:rPr lang="en-US" sz="1200" b="0" dirty="0">
                <a:latin typeface="Bahnschrift" panose="020B0502040204020203" pitchFamily="34" charset="0"/>
              </a:rPr>
              <a:t> </a:t>
            </a:r>
            <a:r>
              <a:rPr lang="en-US" sz="1200" b="0" dirty="0" err="1">
                <a:latin typeface="Bahnschrift" panose="020B0502040204020203" pitchFamily="34" charset="0"/>
              </a:rPr>
              <a:t>renală</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pe </a:t>
            </a:r>
            <a:r>
              <a:rPr lang="en-US" sz="1200" b="0" dirty="0" err="1">
                <a:latin typeface="Bahnschrift" panose="020B0502040204020203" pitchFamily="34" charset="0"/>
              </a:rPr>
              <a:t>cale</a:t>
            </a:r>
            <a:r>
              <a:rPr lang="en-US" sz="1200" b="0" dirty="0">
                <a:latin typeface="Bahnschrift" panose="020B0502040204020203" pitchFamily="34" charset="0"/>
              </a:rPr>
              <a:t> </a:t>
            </a:r>
            <a:r>
              <a:rPr lang="en-US" sz="1200" b="0" dirty="0" err="1">
                <a:latin typeface="Bahnschrift" panose="020B0502040204020203" pitchFamily="34" charset="0"/>
              </a:rPr>
              <a:t>digestivă</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Ajutarea</a:t>
            </a:r>
            <a:r>
              <a:rPr lang="en-US" sz="1200" b="0" dirty="0">
                <a:latin typeface="Bahnschrift" panose="020B0502040204020203" pitchFamily="34" charset="0"/>
              </a:rPr>
              <a:t> </a:t>
            </a:r>
            <a:r>
              <a:rPr lang="en-US" sz="1200" b="0" dirty="0" err="1">
                <a:latin typeface="Bahnschrift" panose="020B0502040204020203" pitchFamily="34" charset="0"/>
              </a:rPr>
              <a:t>bolnavului</a:t>
            </a:r>
            <a:r>
              <a:rPr lang="en-US" sz="1200" b="0" dirty="0">
                <a:latin typeface="Bahnschrift" panose="020B0502040204020203" pitchFamily="34" charset="0"/>
              </a:rPr>
              <a:t> de a-</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dirty="0" err="1">
                <a:latin typeface="Bahnschrift" panose="020B0502040204020203" pitchFamily="34" charset="0"/>
              </a:rPr>
              <a:t>păstra</a:t>
            </a:r>
            <a:r>
              <a:rPr lang="en-US" sz="1200" dirty="0">
                <a:latin typeface="Bahnschrift" panose="020B0502040204020203" pitchFamily="34" charset="0"/>
              </a:rPr>
              <a:t> o </a:t>
            </a:r>
            <a:r>
              <a:rPr lang="en-US" sz="1200" dirty="0" err="1">
                <a:latin typeface="Bahnschrift" panose="020B0502040204020203" pitchFamily="34" charset="0"/>
              </a:rPr>
              <a:t>postura</a:t>
            </a:r>
            <a:r>
              <a:rPr lang="en-US" sz="1200" dirty="0">
                <a:latin typeface="Bahnschrift" panose="020B0502040204020203" pitchFamily="34" charset="0"/>
              </a:rPr>
              <a:t> </a:t>
            </a:r>
            <a:r>
              <a:rPr lang="en-US" sz="1200" dirty="0" err="1">
                <a:latin typeface="Bahnschrift" panose="020B0502040204020203" pitchFamily="34" charset="0"/>
              </a:rPr>
              <a:t>dezirabilă</a:t>
            </a:r>
            <a:r>
              <a:rPr lang="en-US" sz="120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mers</a:t>
            </a:r>
            <a:r>
              <a:rPr lang="en-US" sz="1200" b="0" dirty="0">
                <a:latin typeface="Bahnschrift" panose="020B0502040204020203" pitchFamily="34" charset="0"/>
              </a:rPr>
              <a:t>, </a:t>
            </a:r>
            <a:r>
              <a:rPr lang="en-US" sz="1200" b="0" dirty="0" err="1">
                <a:latin typeface="Bahnschrift" panose="020B0502040204020203" pitchFamily="34" charset="0"/>
              </a:rPr>
              <a:t>şezut</a:t>
            </a:r>
            <a:r>
              <a:rPr lang="en-US" sz="1200" b="0" dirty="0">
                <a:latin typeface="Bahnschrift" panose="020B0502040204020203" pitchFamily="34" charset="0"/>
              </a:rPr>
              <a:t>, </a:t>
            </a:r>
            <a:r>
              <a:rPr lang="en-US" sz="1200" b="0" dirty="0" err="1">
                <a:latin typeface="Bahnschrift" panose="020B0502040204020203" pitchFamily="34" charset="0"/>
              </a:rPr>
              <a:t>culcat</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să-şi</a:t>
            </a:r>
            <a:r>
              <a:rPr lang="en-US" sz="1200" b="0" dirty="0">
                <a:latin typeface="Bahnschrift" panose="020B0502040204020203" pitchFamily="34" charset="0"/>
              </a:rPr>
              <a:t> </a:t>
            </a:r>
            <a:r>
              <a:rPr lang="en-US" sz="1200" b="0" dirty="0" err="1">
                <a:latin typeface="Bahnschrift" panose="020B0502040204020203" pitchFamily="34" charset="0"/>
              </a:rPr>
              <a:t>modifice</a:t>
            </a:r>
            <a:r>
              <a:rPr lang="en-US" sz="1200" b="0" dirty="0">
                <a:latin typeface="Bahnschrift" panose="020B0502040204020203" pitchFamily="34" charset="0"/>
              </a:rPr>
              <a:t> </a:t>
            </a:r>
            <a:r>
              <a:rPr lang="en-US" sz="1200" b="0" dirty="0" err="1">
                <a:latin typeface="Bahnschrift" panose="020B0502040204020203" pitchFamily="34" charset="0"/>
              </a:rPr>
              <a:t>poziţia</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medical </a:t>
            </a:r>
            <a:r>
              <a:rPr lang="en-US" sz="1200" b="0" dirty="0" err="1">
                <a:latin typeface="Bahnschrift" panose="020B0502040204020203" pitchFamily="34" charset="0"/>
              </a:rPr>
              <a:t>poate</a:t>
            </a:r>
            <a:r>
              <a:rPr lang="en-US" sz="1200" b="0" dirty="0">
                <a:latin typeface="Bahnschrift" panose="020B0502040204020203" pitchFamily="34" charset="0"/>
              </a:rPr>
              <a:t> din propria </a:t>
            </a:r>
            <a:r>
              <a:rPr lang="en-US" sz="1200" b="0" dirty="0" err="1">
                <a:latin typeface="Bahnschrift" panose="020B0502040204020203" pitchFamily="34" charset="0"/>
              </a:rPr>
              <a:t>sa</a:t>
            </a:r>
            <a:r>
              <a:rPr lang="en-US" sz="1200" b="0" dirty="0">
                <a:latin typeface="Bahnschrift" panose="020B0502040204020203" pitchFamily="34" charset="0"/>
              </a:rPr>
              <a:t> </a:t>
            </a:r>
            <a:r>
              <a:rPr lang="en-US" sz="1200" b="0" dirty="0" err="1">
                <a:latin typeface="Bahnschrift" panose="020B0502040204020203" pitchFamily="34" charset="0"/>
              </a:rPr>
              <a:t>iniţiativă</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dirty="0" err="1">
                <a:latin typeface="Bahnschrift" panose="020B0502040204020203" pitchFamily="34" charset="0"/>
              </a:rPr>
              <a:t>reducă</a:t>
            </a:r>
            <a:r>
              <a:rPr lang="en-US" sz="1200" dirty="0">
                <a:latin typeface="Bahnschrift" panose="020B0502040204020203" pitchFamily="34" charset="0"/>
              </a:rPr>
              <a:t> </a:t>
            </a:r>
            <a:r>
              <a:rPr lang="en-US" sz="1200" dirty="0" err="1">
                <a:latin typeface="Bahnschrift" panose="020B0502040204020203" pitchFamily="34" charset="0"/>
              </a:rPr>
              <a:t>nevoia</a:t>
            </a:r>
            <a:r>
              <a:rPr lang="en-US" sz="1200" dirty="0">
                <a:latin typeface="Bahnschrift" panose="020B0502040204020203" pitchFamily="34" charset="0"/>
              </a:rPr>
              <a:t> de </a:t>
            </a:r>
            <a:r>
              <a:rPr lang="en-US" sz="1200" dirty="0" err="1">
                <a:latin typeface="Bahnschrift" panose="020B0502040204020203" pitchFamily="34" charset="0"/>
              </a:rPr>
              <a:t>hipnotice</a:t>
            </a:r>
            <a:r>
              <a:rPr lang="en-US" sz="1200" dirty="0">
                <a:latin typeface="Bahnschrift" panose="020B0502040204020203" pitchFamily="34" charset="0"/>
              </a:rPr>
              <a:t> </a:t>
            </a:r>
            <a:r>
              <a:rPr lang="en-US" sz="1200" dirty="0" err="1">
                <a:latin typeface="Bahnschrift" panose="020B0502040204020203" pitchFamily="34" charset="0"/>
              </a:rPr>
              <a:t>şi</a:t>
            </a:r>
            <a:r>
              <a:rPr lang="en-US" sz="1200" dirty="0">
                <a:latin typeface="Bahnschrift" panose="020B0502040204020203" pitchFamily="34" charset="0"/>
              </a:rPr>
              <a:t> </a:t>
            </a:r>
            <a:r>
              <a:rPr lang="en-US" sz="1200" dirty="0" err="1">
                <a:latin typeface="Bahnschrift" panose="020B0502040204020203" pitchFamily="34" charset="0"/>
              </a:rPr>
              <a:t>narcotice</a:t>
            </a:r>
            <a:r>
              <a:rPr lang="en-US" sz="1200" b="0" dirty="0">
                <a:latin typeface="Bahnschrift" panose="020B0502040204020203" pitchFamily="34" charset="0"/>
              </a:rPr>
              <a:t>. </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Ajutarea</a:t>
            </a:r>
            <a:r>
              <a:rPr lang="en-US" sz="1200" b="0" dirty="0">
                <a:latin typeface="Bahnschrift" panose="020B0502040204020203" pitchFamily="34" charset="0"/>
              </a:rPr>
              <a:t> </a:t>
            </a:r>
            <a:r>
              <a:rPr lang="en-US" sz="1200" b="0" dirty="0" err="1">
                <a:latin typeface="Bahnschrift" panose="020B0502040204020203" pitchFamily="34" charset="0"/>
              </a:rPr>
              <a:t>bolnavului</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dirty="0" err="1">
                <a:latin typeface="Bahnschrift" panose="020B0502040204020203" pitchFamily="34" charset="0"/>
              </a:rPr>
              <a:t>alegerea</a:t>
            </a:r>
            <a:r>
              <a:rPr lang="en-US" sz="1200" dirty="0">
                <a:latin typeface="Bahnschrift" panose="020B0502040204020203" pitchFamily="34" charset="0"/>
              </a:rPr>
              <a:t> </a:t>
            </a:r>
            <a:r>
              <a:rPr lang="en-US" sz="1200" dirty="0" err="1">
                <a:latin typeface="Bahnschrift" panose="020B0502040204020203" pitchFamily="34" charset="0"/>
              </a:rPr>
              <a:t>hainelor</a:t>
            </a:r>
            <a:r>
              <a:rPr lang="en-US" sz="1200" dirty="0">
                <a:latin typeface="Bahnschrift" panose="020B0502040204020203" pitchFamily="34" charset="0"/>
              </a:rPr>
              <a:t> </a:t>
            </a:r>
            <a:r>
              <a:rPr lang="en-US" sz="1200" b="0" dirty="0">
                <a:latin typeface="Bahnschrift" panose="020B0502040204020203" pitchFamily="34" charset="0"/>
              </a:rPr>
              <a:t>la </a:t>
            </a:r>
            <a:r>
              <a:rPr lang="en-US" sz="1200" b="0" dirty="0" err="1">
                <a:latin typeface="Bahnschrift" panose="020B0502040204020203" pitchFamily="34" charset="0"/>
              </a:rPr>
              <a:t>îmbrăcare</a:t>
            </a:r>
            <a:r>
              <a:rPr lang="en-US" sz="1200" b="0" dirty="0">
                <a:latin typeface="Bahnschrift" panose="020B0502040204020203" pitchFamily="34" charset="0"/>
              </a:rPr>
              <a:t>, </a:t>
            </a:r>
            <a:r>
              <a:rPr lang="en-US" sz="1200" b="0" dirty="0" err="1">
                <a:latin typeface="Bahnschrift" panose="020B0502040204020203" pitchFamily="34" charset="0"/>
              </a:rPr>
              <a:t>dezbrăcare</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dirty="0" err="1">
                <a:latin typeface="Bahnschrift" panose="020B0502040204020203" pitchFamily="34" charset="0"/>
              </a:rPr>
              <a:t>să</a:t>
            </a:r>
            <a:r>
              <a:rPr lang="en-US" sz="1200" dirty="0">
                <a:latin typeface="Bahnschrift" panose="020B0502040204020203" pitchFamily="34" charset="0"/>
              </a:rPr>
              <a:t> </a:t>
            </a:r>
            <a:r>
              <a:rPr lang="en-US" sz="1200" dirty="0" err="1">
                <a:latin typeface="Bahnschrift" panose="020B0502040204020203" pitchFamily="34" charset="0"/>
              </a:rPr>
              <a:t>cunoască</a:t>
            </a:r>
            <a:r>
              <a:rPr lang="en-US" sz="1200" dirty="0">
                <a:latin typeface="Bahnschrift" panose="020B0502040204020203" pitchFamily="34" charset="0"/>
              </a:rPr>
              <a:t> </a:t>
            </a:r>
            <a:r>
              <a:rPr lang="en-US" sz="1200" dirty="0" err="1">
                <a:latin typeface="Bahnschrift" panose="020B0502040204020203" pitchFamily="34" charset="0"/>
              </a:rPr>
              <a:t>principiile</a:t>
            </a:r>
            <a:r>
              <a:rPr lang="en-US" sz="1200" dirty="0">
                <a:latin typeface="Bahnschrift" panose="020B0502040204020203" pitchFamily="34" charset="0"/>
              </a:rPr>
              <a:t> </a:t>
            </a:r>
            <a:r>
              <a:rPr lang="en-US" sz="1200" dirty="0" err="1">
                <a:latin typeface="Bahnschrift" panose="020B0502040204020203" pitchFamily="34" charset="0"/>
              </a:rPr>
              <a:t>fiziologice</a:t>
            </a:r>
            <a:r>
              <a:rPr lang="en-US" sz="1200" b="0" dirty="0">
                <a:latin typeface="Bahnschrift" panose="020B0502040204020203" pitchFamily="34" charset="0"/>
              </a:rPr>
              <a:t> </a:t>
            </a:r>
            <a:r>
              <a:rPr lang="en-US" sz="1200" b="0" dirty="0" err="1">
                <a:latin typeface="Bahnschrift" panose="020B0502040204020203" pitchFamily="34" charset="0"/>
              </a:rPr>
              <a:t>privind</a:t>
            </a:r>
            <a:r>
              <a:rPr lang="en-US" sz="1200" b="0" dirty="0">
                <a:latin typeface="Bahnschrift" panose="020B0502040204020203" pitchFamily="34" charset="0"/>
              </a:rPr>
              <a:t> </a:t>
            </a:r>
            <a:r>
              <a:rPr lang="en-US" sz="1200" b="0" dirty="0" err="1">
                <a:latin typeface="Bahnschrift" panose="020B0502040204020203" pitchFamily="34" charset="0"/>
              </a:rPr>
              <a:t>producerea</a:t>
            </a:r>
            <a:r>
              <a:rPr lang="en-US" sz="1200" b="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pierderea</a:t>
            </a:r>
            <a:r>
              <a:rPr lang="en-US" sz="1200" b="0" dirty="0">
                <a:latin typeface="Bahnschrift" panose="020B0502040204020203" pitchFamily="34" charset="0"/>
              </a:rPr>
              <a:t> de </a:t>
            </a:r>
            <a:r>
              <a:rPr lang="en-US" sz="1200" b="0" dirty="0" err="1">
                <a:latin typeface="Bahnschrift" panose="020B0502040204020203" pitchFamily="34" charset="0"/>
              </a:rPr>
              <a:t>căldură</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Ajutarea</a:t>
            </a:r>
            <a:r>
              <a:rPr lang="en-US" sz="1200" b="0" dirty="0">
                <a:latin typeface="Bahnschrift" panose="020B0502040204020203" pitchFamily="34" charset="0"/>
              </a:rPr>
              <a:t> </a:t>
            </a:r>
            <a:r>
              <a:rPr lang="en-US" sz="1200" b="0" dirty="0" err="1">
                <a:latin typeface="Bahnschrift" panose="020B0502040204020203" pitchFamily="34" charset="0"/>
              </a:rPr>
              <a:t>bolnavului</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dirty="0" err="1">
                <a:latin typeface="Bahnschrift" panose="020B0502040204020203" pitchFamily="34" charset="0"/>
              </a:rPr>
              <a:t>păstrarea</a:t>
            </a:r>
            <a:r>
              <a:rPr lang="en-US" sz="1200" dirty="0">
                <a:latin typeface="Bahnschrift" panose="020B0502040204020203" pitchFamily="34" charset="0"/>
              </a:rPr>
              <a:t> </a:t>
            </a:r>
            <a:r>
              <a:rPr lang="en-US" sz="1200" dirty="0" err="1">
                <a:latin typeface="Bahnschrift" panose="020B0502040204020203" pitchFamily="34" charset="0"/>
              </a:rPr>
              <a:t>igienei</a:t>
            </a:r>
            <a:r>
              <a:rPr lang="en-US" sz="1200" dirty="0">
                <a:latin typeface="Bahnschrift" panose="020B0502040204020203" pitchFamily="34" charset="0"/>
              </a:rPr>
              <a:t> </a:t>
            </a:r>
            <a:r>
              <a:rPr lang="en-US" sz="1200" dirty="0" err="1">
                <a:latin typeface="Bahnschrift" panose="020B0502040204020203" pitchFamily="34" charset="0"/>
              </a:rPr>
              <a:t>corporale</a:t>
            </a:r>
            <a:r>
              <a:rPr lang="en-US" sz="120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b="0" dirty="0" err="1">
                <a:latin typeface="Bahnschrift" panose="020B0502040204020203" pitchFamily="34" charset="0"/>
              </a:rPr>
              <a:t>să-şi</a:t>
            </a:r>
            <a:r>
              <a:rPr lang="en-US" sz="1200" b="0" dirty="0">
                <a:latin typeface="Bahnschrift" panose="020B0502040204020203" pitchFamily="34" charset="0"/>
              </a:rPr>
              <a:t> </a:t>
            </a:r>
            <a:r>
              <a:rPr lang="en-US" sz="1200" b="0" dirty="0" err="1">
                <a:latin typeface="Bahnschrift" panose="020B0502040204020203" pitchFamily="34" charset="0"/>
              </a:rPr>
              <a:t>protejeze</a:t>
            </a:r>
            <a:r>
              <a:rPr lang="en-US" sz="1200" b="0" dirty="0">
                <a:latin typeface="Bahnschrift" panose="020B0502040204020203" pitchFamily="34" charset="0"/>
              </a:rPr>
              <a:t> </a:t>
            </a:r>
            <a:r>
              <a:rPr lang="en-US" sz="1200" b="0" dirty="0" err="1">
                <a:latin typeface="Bahnschrift" panose="020B0502040204020203" pitchFamily="34" charset="0"/>
              </a:rPr>
              <a:t>tegumentele</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Ajutarea</a:t>
            </a:r>
            <a:r>
              <a:rPr lang="en-US" sz="1200" b="0" dirty="0">
                <a:latin typeface="Bahnschrift" panose="020B0502040204020203" pitchFamily="34" charset="0"/>
              </a:rPr>
              <a:t> </a:t>
            </a:r>
            <a:r>
              <a:rPr lang="en-US" sz="1200" b="0" dirty="0" err="1">
                <a:latin typeface="Bahnschrift" panose="020B0502040204020203" pitchFamily="34" charset="0"/>
              </a:rPr>
              <a:t>bolnavului</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 </a:t>
            </a:r>
            <a:r>
              <a:rPr lang="en-US" sz="1200" dirty="0" err="1">
                <a:latin typeface="Bahnschrift" panose="020B0502040204020203" pitchFamily="34" charset="0"/>
              </a:rPr>
              <a:t>evita</a:t>
            </a:r>
            <a:r>
              <a:rPr lang="en-US" sz="1200" dirty="0">
                <a:latin typeface="Bahnschrift" panose="020B0502040204020203" pitchFamily="34" charset="0"/>
              </a:rPr>
              <a:t> </a:t>
            </a:r>
            <a:r>
              <a:rPr lang="en-US" sz="1200" dirty="0" err="1">
                <a:latin typeface="Bahnschrift" panose="020B0502040204020203" pitchFamily="34" charset="0"/>
              </a:rPr>
              <a:t>pericolele</a:t>
            </a:r>
            <a:r>
              <a:rPr lang="en-US" sz="120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mediul</a:t>
            </a:r>
            <a:r>
              <a:rPr lang="en-US" sz="1200" b="0" dirty="0">
                <a:latin typeface="Bahnschrift" panose="020B0502040204020203" pitchFamily="34" charset="0"/>
              </a:rPr>
              <a:t> </a:t>
            </a:r>
            <a:r>
              <a:rPr lang="en-US" sz="1200" b="0" dirty="0" err="1">
                <a:latin typeface="Bahnschrift" panose="020B0502040204020203" pitchFamily="34" charset="0"/>
              </a:rPr>
              <a:t>înconjurător</a:t>
            </a:r>
            <a:r>
              <a:rPr lang="en-US" sz="1200" b="0" dirty="0">
                <a:latin typeface="Bahnschrift" panose="020B0502040204020203" pitchFamily="34" charset="0"/>
              </a:rPr>
              <a:t>.</a:t>
            </a:r>
            <a:endParaRPr lang="ro-RO" sz="1200" b="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20497561-0B37-4D03-8733-524A86C30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3171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E6993-9CAC-46FA-BF2D-97D4CAD93A10}"/>
              </a:ext>
            </a:extLst>
          </p:cNvPr>
          <p:cNvSpPr>
            <a:spLocks noGrp="1"/>
          </p:cNvSpPr>
          <p:nvPr>
            <p:ph type="title"/>
          </p:nvPr>
        </p:nvSpPr>
        <p:spPr>
          <a:xfrm>
            <a:off x="297712" y="308345"/>
            <a:ext cx="8463516" cy="4660730"/>
          </a:xfrm>
        </p:spPr>
        <p:txBody>
          <a:bodyPr/>
          <a:lstStyle/>
          <a:p>
            <a:r>
              <a:rPr lang="en-US" sz="1200" b="0" err="1">
                <a:latin typeface="Bahnschrift" panose="020B0502040204020203" pitchFamily="34" charset="0"/>
              </a:rPr>
              <a:t>Asistenţii</a:t>
            </a:r>
            <a:r>
              <a:rPr lang="en-US" sz="1200" b="0">
                <a:latin typeface="Bahnschrift" panose="020B0502040204020203" pitchFamily="34" charset="0"/>
              </a:rPr>
              <a:t> medicali </a:t>
            </a:r>
            <a:r>
              <a:rPr lang="en-US" sz="1200" b="0" dirty="0" err="1">
                <a:latin typeface="Bahnschrift" panose="020B0502040204020203" pitchFamily="34" charset="0"/>
              </a:rPr>
              <a:t>văd</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dirty="0" err="1">
                <a:latin typeface="Bahnschrift" panose="020B0502040204020203" pitchFamily="34" charset="0"/>
              </a:rPr>
              <a:t>aprovizionarea</a:t>
            </a:r>
            <a:r>
              <a:rPr lang="en-US" sz="1200" b="0" dirty="0">
                <a:latin typeface="Bahnschrift" panose="020B0502040204020203" pitchFamily="34" charset="0"/>
              </a:rPr>
              <a:t>, </a:t>
            </a:r>
            <a:r>
              <a:rPr lang="en-US" sz="1200" dirty="0" err="1">
                <a:latin typeface="Bahnschrift" panose="020B0502040204020203" pitchFamily="34" charset="0"/>
              </a:rPr>
              <a:t>păstrarea</a:t>
            </a:r>
            <a:r>
              <a:rPr lang="en-US" sz="1200" dirty="0">
                <a:latin typeface="Bahnschrift" panose="020B0502040204020203" pitchFamily="34" charset="0"/>
              </a:rPr>
              <a:t> </a:t>
            </a:r>
            <a:r>
              <a:rPr lang="en-US" sz="1200" dirty="0" err="1">
                <a:latin typeface="Bahnschrift" panose="020B0502040204020203" pitchFamily="34" charset="0"/>
              </a:rPr>
              <a:t>medicamentelor</a:t>
            </a:r>
            <a:r>
              <a:rPr lang="en-US" sz="1200" dirty="0">
                <a:latin typeface="Bahnschrift" panose="020B0502040204020203" pitchFamily="34" charset="0"/>
              </a:rPr>
              <a:t> </a:t>
            </a:r>
            <a:r>
              <a:rPr lang="en-US" sz="1200" b="0" dirty="0" err="1">
                <a:latin typeface="Bahnschrift" panose="020B0502040204020203" pitchFamily="34" charset="0"/>
              </a:rPr>
              <a:t>şi</a:t>
            </a:r>
            <a:r>
              <a:rPr lang="en-US" sz="1200" b="0" dirty="0">
                <a:latin typeface="Bahnschrift" panose="020B0502040204020203" pitchFamily="34" charset="0"/>
              </a:rPr>
              <a:t> </a:t>
            </a:r>
            <a:r>
              <a:rPr lang="en-US" sz="1200" dirty="0" err="1">
                <a:latin typeface="Bahnschrift" panose="020B0502040204020203" pitchFamily="34" charset="0"/>
              </a:rPr>
              <a:t>cooperarea</a:t>
            </a:r>
            <a:r>
              <a:rPr lang="en-US" sz="1200" b="0" dirty="0">
                <a:latin typeface="Bahnschrift" panose="020B0502040204020203" pitchFamily="34" charset="0"/>
              </a:rPr>
              <a:t> cu </a:t>
            </a:r>
            <a:r>
              <a:rPr lang="en-US" sz="1200" b="0" dirty="0" err="1">
                <a:latin typeface="Bahnschrift" panose="020B0502040204020203" pitchFamily="34" charset="0"/>
              </a:rPr>
              <a:t>alţi</a:t>
            </a:r>
            <a:r>
              <a:rPr lang="en-US" sz="1200" b="0" dirty="0">
                <a:latin typeface="Bahnschrift" panose="020B0502040204020203" pitchFamily="34" charset="0"/>
              </a:rPr>
              <a:t> </a:t>
            </a:r>
            <a:r>
              <a:rPr lang="en-US" sz="1200" b="0" dirty="0" err="1">
                <a:latin typeface="Bahnschrift" panose="020B0502040204020203" pitchFamily="34" charset="0"/>
              </a:rPr>
              <a:t>membri</a:t>
            </a:r>
            <a:r>
              <a:rPr lang="en-US" sz="1200" b="0" dirty="0">
                <a:latin typeface="Bahnschrift" panose="020B0502040204020203" pitchFamily="34" charset="0"/>
              </a:rPr>
              <a:t> ai </a:t>
            </a:r>
            <a:r>
              <a:rPr lang="en-US" sz="1200" b="0" dirty="0" err="1">
                <a:latin typeface="Bahnschrift" panose="020B0502040204020203" pitchFamily="34" charset="0"/>
              </a:rPr>
              <a:t>echipei</a:t>
            </a:r>
            <a:r>
              <a:rPr lang="en-US" sz="1200" b="0" dirty="0">
                <a:latin typeface="Bahnschrift" panose="020B0502040204020203" pitchFamily="34" charset="0"/>
              </a:rPr>
              <a:t> din care face </a:t>
            </a:r>
            <a:r>
              <a:rPr lang="en-US" sz="1200" b="0" dirty="0" err="1">
                <a:latin typeface="Bahnschrift" panose="020B0502040204020203" pitchFamily="34" charset="0"/>
              </a:rPr>
              <a:t>parte</a:t>
            </a:r>
            <a:r>
              <a:rPr lang="en-US" sz="1200" b="0" dirty="0">
                <a:latin typeface="Bahnschrift" panose="020B0502040204020203" pitchFamily="34" charset="0"/>
              </a:rPr>
              <a:t>, </a:t>
            </a:r>
            <a:r>
              <a:rPr lang="en-US" sz="1200" b="0" dirty="0" err="1">
                <a:latin typeface="Bahnschrift" panose="020B0502040204020203" pitchFamily="34" charset="0"/>
              </a:rPr>
              <a:t>modul</a:t>
            </a:r>
            <a:r>
              <a:rPr lang="en-US" sz="1200" b="0" dirty="0">
                <a:latin typeface="Bahnschrift" panose="020B0502040204020203" pitchFamily="34" charset="0"/>
              </a:rPr>
              <a:t> de a </a:t>
            </a:r>
            <a:r>
              <a:rPr lang="en-US" sz="1200" b="0" dirty="0" err="1">
                <a:latin typeface="Bahnschrift" panose="020B0502040204020203" pitchFamily="34" charset="0"/>
              </a:rPr>
              <a:t>controla</a:t>
            </a:r>
            <a:r>
              <a:rPr lang="en-US" sz="1200" b="0" dirty="0">
                <a:latin typeface="Bahnschrift" panose="020B0502040204020203" pitchFamily="34" charset="0"/>
              </a:rPr>
              <a:t>, </a:t>
            </a:r>
            <a:r>
              <a:rPr lang="en-US" sz="1200" b="0" dirty="0" err="1">
                <a:latin typeface="Bahnschrift" panose="020B0502040204020203" pitchFamily="34" charset="0"/>
              </a:rPr>
              <a:t>stăpâni</a:t>
            </a:r>
            <a:r>
              <a:rPr lang="en-US" sz="1200" b="0" dirty="0">
                <a:latin typeface="Bahnschrift" panose="020B0502040204020203" pitchFamily="34" charset="0"/>
              </a:rPr>
              <a:t> </a:t>
            </a:r>
            <a:r>
              <a:rPr lang="en-US" sz="1200" b="0" dirty="0" err="1">
                <a:latin typeface="Bahnschrift" panose="020B0502040204020203" pitchFamily="34" charset="0"/>
              </a:rPr>
              <a:t>infecţiile</a:t>
            </a:r>
            <a:r>
              <a:rPr lang="en-US" sz="1200" b="0" dirty="0">
                <a:latin typeface="Bahnschrift" panose="020B0502040204020203" pitchFamily="34" charset="0"/>
              </a:rPr>
              <a:t>, </a:t>
            </a:r>
            <a:r>
              <a:rPr lang="en-US" sz="1200" b="0" dirty="0" err="1">
                <a:latin typeface="Bahnschrift" panose="020B0502040204020203" pitchFamily="34" charset="0"/>
              </a:rPr>
              <a:t>aspecte</a:t>
            </a:r>
            <a:r>
              <a:rPr lang="en-US" sz="1200" b="0" dirty="0">
                <a:latin typeface="Bahnschrift" panose="020B0502040204020203" pitchFamily="34" charset="0"/>
              </a:rPr>
              <a:t> ale </a:t>
            </a:r>
            <a:r>
              <a:rPr lang="en-US" sz="1200" b="0" dirty="0" err="1">
                <a:latin typeface="Bahnschrift" panose="020B0502040204020203" pitchFamily="34" charset="0"/>
              </a:rPr>
              <a:t>protecţiei</a:t>
            </a:r>
            <a:r>
              <a:rPr lang="en-US" sz="1200" b="0" dirty="0">
                <a:latin typeface="Bahnschrift" panose="020B0502040204020203" pitchFamily="34" charset="0"/>
              </a:rPr>
              <a:t> </a:t>
            </a:r>
            <a:r>
              <a:rPr lang="en-US" sz="1200" b="0" dirty="0" err="1">
                <a:latin typeface="Bahnschrift" panose="020B0502040204020203" pitchFamily="34" charset="0"/>
              </a:rPr>
              <a:t>pacientului</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it-IT" sz="1200" b="0" dirty="0">
                <a:latin typeface="Bahnschrift" panose="020B0502040204020203" pitchFamily="34" charset="0"/>
              </a:rPr>
              <a:t>Ajutarea bolnavului în a </a:t>
            </a:r>
            <a:r>
              <a:rPr lang="it-IT" sz="1200" dirty="0">
                <a:latin typeface="Bahnschrift" panose="020B0502040204020203" pitchFamily="34" charset="0"/>
              </a:rPr>
              <a:t>comunica</a:t>
            </a:r>
            <a:r>
              <a:rPr lang="it-IT" sz="1200" b="0" dirty="0">
                <a:latin typeface="Bahnschrift" panose="020B0502040204020203" pitchFamily="34" charset="0"/>
              </a:rPr>
              <a:t> cu  alte persoane, în a-şi </a:t>
            </a:r>
            <a:r>
              <a:rPr lang="it-IT" sz="1200" dirty="0">
                <a:latin typeface="Bahnschrift" panose="020B0502040204020203" pitchFamily="34" charset="0"/>
              </a:rPr>
              <a:t>exprima sentimente </a:t>
            </a:r>
            <a:r>
              <a:rPr lang="it-IT" sz="1200" b="0" dirty="0">
                <a:latin typeface="Bahnschrift" panose="020B0502040204020203" pitchFamily="34" charset="0"/>
              </a:rPr>
              <a:t>şi </a:t>
            </a:r>
            <a:r>
              <a:rPr lang="it-IT" sz="1200" dirty="0">
                <a:latin typeface="Bahnschrift" panose="020B0502040204020203" pitchFamily="34" charset="0"/>
              </a:rPr>
              <a:t>nevoi</a:t>
            </a:r>
            <a:r>
              <a:rPr lang="it-IT"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Asistentul</a:t>
            </a:r>
            <a:r>
              <a:rPr lang="en-US" sz="1200" b="0" dirty="0">
                <a:latin typeface="Bahnschrift" panose="020B0502040204020203" pitchFamily="34" charset="0"/>
              </a:rPr>
              <a:t> </a:t>
            </a:r>
            <a:r>
              <a:rPr lang="en-US" sz="1200" b="0" dirty="0" err="1">
                <a:latin typeface="Bahnschrift" panose="020B0502040204020203" pitchFamily="34" charset="0"/>
              </a:rPr>
              <a:t>ajută</a:t>
            </a:r>
            <a:r>
              <a:rPr lang="en-US" sz="1200" b="0" dirty="0">
                <a:latin typeface="Bahnschrift" panose="020B0502040204020203" pitchFamily="34" charset="0"/>
              </a:rPr>
              <a:t> </a:t>
            </a:r>
            <a:r>
              <a:rPr lang="en-US" sz="1200" b="0" dirty="0" err="1">
                <a:latin typeface="Bahnschrift" panose="020B0502040204020203" pitchFamily="34" charset="0"/>
              </a:rPr>
              <a:t>bolnavul</a:t>
            </a:r>
            <a:r>
              <a:rPr lang="en-US" sz="1200" b="0" dirty="0">
                <a:latin typeface="Bahnschrift" panose="020B0502040204020203" pitchFamily="34" charset="0"/>
              </a:rPr>
              <a:t> </a:t>
            </a:r>
            <a:r>
              <a:rPr lang="en-US" sz="1200" b="0" dirty="0" err="1">
                <a:latin typeface="Bahnschrift" panose="020B0502040204020203" pitchFamily="34" charset="0"/>
              </a:rPr>
              <a:t>să-şi</a:t>
            </a:r>
            <a:r>
              <a:rPr lang="en-US" sz="1200" b="0" dirty="0">
                <a:latin typeface="Bahnschrift" panose="020B0502040204020203" pitchFamily="34" charset="0"/>
              </a:rPr>
              <a:t> </a:t>
            </a:r>
            <a:r>
              <a:rPr lang="en-US" sz="1200" dirty="0" err="1">
                <a:latin typeface="Bahnschrift" panose="020B0502040204020203" pitchFamily="34" charset="0"/>
              </a:rPr>
              <a:t>planifice</a:t>
            </a:r>
            <a:r>
              <a:rPr lang="en-US" sz="1200" dirty="0">
                <a:latin typeface="Bahnschrift" panose="020B0502040204020203" pitchFamily="34" charset="0"/>
              </a:rPr>
              <a:t> </a:t>
            </a:r>
            <a:r>
              <a:rPr lang="en-US" sz="1200" dirty="0" err="1">
                <a:latin typeface="Bahnschrift" panose="020B0502040204020203" pitchFamily="34" charset="0"/>
              </a:rPr>
              <a:t>ziua</a:t>
            </a:r>
            <a:r>
              <a:rPr lang="en-US" sz="1200" b="0" dirty="0">
                <a:latin typeface="Bahnschrift" panose="020B0502040204020203" pitchFamily="34" charset="0"/>
              </a:rPr>
              <a:t>, </a:t>
            </a:r>
            <a:r>
              <a:rPr lang="en-US" sz="1200" b="0" dirty="0" err="1">
                <a:latin typeface="Bahnschrift" panose="020B0502040204020203" pitchFamily="34" charset="0"/>
              </a:rPr>
              <a:t>poate</a:t>
            </a:r>
            <a:r>
              <a:rPr lang="en-US" sz="1200" b="0" dirty="0">
                <a:latin typeface="Bahnschrift" panose="020B0502040204020203" pitchFamily="34" charset="0"/>
              </a:rPr>
              <a:t> </a:t>
            </a:r>
            <a:r>
              <a:rPr lang="en-US" sz="1200" b="0" dirty="0" err="1">
                <a:latin typeface="Bahnschrift" panose="020B0502040204020203" pitchFamily="34" charset="0"/>
              </a:rPr>
              <a:t>încuraja</a:t>
            </a:r>
            <a:r>
              <a:rPr lang="en-US" sz="1200" b="0" dirty="0">
                <a:latin typeface="Bahnschrift" panose="020B0502040204020203" pitchFamily="34" charset="0"/>
              </a:rPr>
              <a:t> </a:t>
            </a:r>
            <a:r>
              <a:rPr lang="en-US" sz="1200" b="0" dirty="0" err="1">
                <a:latin typeface="Bahnschrift" panose="020B0502040204020203" pitchFamily="34" charset="0"/>
              </a:rPr>
              <a:t>orice</a:t>
            </a:r>
            <a:r>
              <a:rPr lang="en-US" sz="1200" b="0" dirty="0">
                <a:latin typeface="Bahnschrift" panose="020B0502040204020203" pitchFamily="34" charset="0"/>
              </a:rPr>
              <a:t> </a:t>
            </a:r>
            <a:r>
              <a:rPr lang="en-US" sz="1200" b="0" dirty="0" err="1">
                <a:latin typeface="Bahnschrift" panose="020B0502040204020203" pitchFamily="34" charset="0"/>
              </a:rPr>
              <a:t>activitate</a:t>
            </a:r>
            <a:r>
              <a:rPr lang="en-US" sz="1200" b="0" dirty="0">
                <a:latin typeface="Bahnschrift" panose="020B0502040204020203" pitchFamily="34" charset="0"/>
              </a:rPr>
              <a:t> care </a:t>
            </a:r>
            <a:r>
              <a:rPr lang="en-US" sz="1200" b="0" dirty="0" err="1">
                <a:latin typeface="Bahnschrift" panose="020B0502040204020203" pitchFamily="34" charset="0"/>
              </a:rPr>
              <a:t>îl</a:t>
            </a:r>
            <a:r>
              <a:rPr lang="en-US" sz="1200" b="0" dirty="0">
                <a:latin typeface="Bahnschrift" panose="020B0502040204020203" pitchFamily="34" charset="0"/>
              </a:rPr>
              <a:t> </a:t>
            </a:r>
            <a:r>
              <a:rPr lang="en-US" sz="1200" b="0" dirty="0" err="1">
                <a:latin typeface="Bahnschrift" panose="020B0502040204020203" pitchFamily="34" charset="0"/>
              </a:rPr>
              <a:t>interesează</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a-</a:t>
            </a:r>
            <a:r>
              <a:rPr lang="en-US" sz="1200" b="0" dirty="0" err="1">
                <a:latin typeface="Bahnschrift" panose="020B0502040204020203" pitchFamily="34" charset="0"/>
              </a:rPr>
              <a:t>i</a:t>
            </a:r>
            <a:r>
              <a:rPr lang="en-US" sz="1200" b="0" dirty="0">
                <a:latin typeface="Bahnschrift" panose="020B0502040204020203" pitchFamily="34" charset="0"/>
              </a:rPr>
              <a:t> </a:t>
            </a:r>
            <a:r>
              <a:rPr lang="en-US" sz="1200" b="0" dirty="0" err="1">
                <a:latin typeface="Bahnschrift" panose="020B0502040204020203" pitchFamily="34" charset="0"/>
              </a:rPr>
              <a:t>crea</a:t>
            </a:r>
            <a:r>
              <a:rPr lang="en-US" sz="1200" b="0" dirty="0">
                <a:latin typeface="Bahnschrift" panose="020B0502040204020203" pitchFamily="34" charset="0"/>
              </a:rPr>
              <a:t> </a:t>
            </a:r>
            <a:r>
              <a:rPr lang="en-US" sz="1200" b="0" dirty="0" err="1">
                <a:latin typeface="Bahnschrift" panose="020B0502040204020203" pitchFamily="34" charset="0"/>
              </a:rPr>
              <a:t>condiţii</a:t>
            </a:r>
            <a:r>
              <a:rPr lang="en-US" sz="1200" b="0" dirty="0">
                <a:latin typeface="Bahnschrift" panose="020B0502040204020203" pitchFamily="34" charset="0"/>
              </a:rPr>
              <a:t> care </a:t>
            </a:r>
            <a:r>
              <a:rPr lang="en-US" sz="1200" b="0" dirty="0" err="1">
                <a:latin typeface="Bahnschrift" panose="020B0502040204020203" pitchFamily="34" charset="0"/>
              </a:rPr>
              <a:t>să</a:t>
            </a:r>
            <a:r>
              <a:rPr lang="en-US" sz="1200" b="0" dirty="0">
                <a:latin typeface="Bahnschrift" panose="020B0502040204020203" pitchFamily="34" charset="0"/>
              </a:rPr>
              <a:t>-l invite la o </a:t>
            </a:r>
            <a:r>
              <a:rPr lang="en-US" sz="1200" b="0" dirty="0" err="1">
                <a:latin typeface="Bahnschrift" panose="020B0502040204020203" pitchFamily="34" charset="0"/>
              </a:rPr>
              <a:t>activitate</a:t>
            </a:r>
            <a:r>
              <a:rPr lang="en-US" sz="1200" b="0" dirty="0">
                <a:latin typeface="Bahnschrift" panose="020B0502040204020203" pitchFamily="34" charset="0"/>
              </a:rPr>
              <a:t> </a:t>
            </a:r>
            <a:r>
              <a:rPr lang="en-US" sz="1200" b="0" dirty="0" err="1">
                <a:latin typeface="Bahnschrift" panose="020B0502040204020203" pitchFamily="34" charset="0"/>
              </a:rPr>
              <a:t>productivă</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Ajutarea</a:t>
            </a:r>
            <a:r>
              <a:rPr lang="en-US" sz="1200" b="0" dirty="0">
                <a:latin typeface="Bahnschrift" panose="020B0502040204020203" pitchFamily="34" charset="0"/>
              </a:rPr>
              <a:t> </a:t>
            </a:r>
            <a:r>
              <a:rPr lang="en-US" sz="1200" b="0" dirty="0" err="1">
                <a:latin typeface="Bahnschrift" panose="020B0502040204020203" pitchFamily="34" charset="0"/>
              </a:rPr>
              <a:t>bolnavului</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dirty="0" err="1">
                <a:latin typeface="Bahnschrift" panose="020B0502040204020203" pitchFamily="34" charset="0"/>
              </a:rPr>
              <a:t>activităţi</a:t>
            </a:r>
            <a:r>
              <a:rPr lang="en-US" sz="1200" dirty="0">
                <a:latin typeface="Bahnschrift" panose="020B0502040204020203" pitchFamily="34" charset="0"/>
              </a:rPr>
              <a:t> recreative</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Responsabilitatea</a:t>
            </a:r>
            <a:r>
              <a:rPr lang="en-US" sz="1200" b="0" dirty="0">
                <a:latin typeface="Bahnschrift" panose="020B0502040204020203" pitchFamily="34" charset="0"/>
              </a:rPr>
              <a:t> </a:t>
            </a:r>
            <a:r>
              <a:rPr lang="en-US" sz="1200" b="0" dirty="0" err="1">
                <a:latin typeface="Bahnschrift" panose="020B0502040204020203" pitchFamily="34" charset="0"/>
              </a:rPr>
              <a:t>asistentului</a:t>
            </a:r>
            <a:r>
              <a:rPr lang="en-US" sz="1200" b="0" dirty="0">
                <a:latin typeface="Bahnschrift" panose="020B0502040204020203" pitchFamily="34" charset="0"/>
              </a:rPr>
              <a:t> medical de a da </a:t>
            </a:r>
            <a:r>
              <a:rPr lang="en-US" sz="1200" dirty="0" err="1">
                <a:latin typeface="Bahnschrift" panose="020B0502040204020203" pitchFamily="34" charset="0"/>
              </a:rPr>
              <a:t>sfaturi</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a:t>
            </a:r>
            <a:r>
              <a:rPr lang="en-US" sz="1200" dirty="0" err="1">
                <a:latin typeface="Bahnschrift" panose="020B0502040204020203" pitchFamily="34" charset="0"/>
              </a:rPr>
              <a:t>domeniul</a:t>
            </a:r>
            <a:r>
              <a:rPr lang="en-US" sz="1200" dirty="0">
                <a:latin typeface="Bahnschrift" panose="020B0502040204020203" pitchFamily="34" charset="0"/>
              </a:rPr>
              <a:t> </a:t>
            </a:r>
            <a:r>
              <a:rPr lang="en-US" sz="1200" dirty="0" err="1">
                <a:latin typeface="Bahnschrift" panose="020B0502040204020203" pitchFamily="34" charset="0"/>
              </a:rPr>
              <a:t>sănătăţii</a:t>
            </a:r>
            <a:r>
              <a:rPr lang="en-US" sz="1200" dirty="0">
                <a:latin typeface="Bahnschrift" panose="020B0502040204020203" pitchFamily="34" charset="0"/>
              </a:rPr>
              <a:t> </a:t>
            </a:r>
            <a:r>
              <a:rPr lang="en-US" sz="1200" b="0" dirty="0" err="1">
                <a:latin typeface="Bahnschrift" panose="020B0502040204020203" pitchFamily="34" charset="0"/>
              </a:rPr>
              <a:t>este</a:t>
            </a:r>
            <a:r>
              <a:rPr lang="en-US" sz="1200" b="0" dirty="0">
                <a:latin typeface="Bahnschrift" panose="020B0502040204020203" pitchFamily="34" charset="0"/>
              </a:rPr>
              <a:t> </a:t>
            </a:r>
            <a:r>
              <a:rPr lang="en-US" sz="1200" b="0" dirty="0" err="1">
                <a:latin typeface="Bahnschrift" panose="020B0502040204020203" pitchFamily="34" charset="0"/>
              </a:rPr>
              <a:t>incontestat</a:t>
            </a:r>
            <a:r>
              <a:rPr lang="en-US" sz="1200" b="0" dirty="0">
                <a:latin typeface="Bahnschrift" panose="020B0502040204020203" pitchFamily="34" charset="0"/>
              </a:rPr>
              <a:t>. </a:t>
            </a:r>
            <a:endParaRPr lang="ro-RO" sz="1200" b="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20497561-0B37-4D03-8733-524A86C30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04276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47404C7-5B0F-431D-8AEA-D023CF812AE4}"/>
              </a:ext>
            </a:extLst>
          </p:cNvPr>
          <p:cNvSpPr>
            <a:spLocks noGrp="1"/>
          </p:cNvSpPr>
          <p:nvPr>
            <p:ph type="body" idx="1"/>
          </p:nvPr>
        </p:nvSpPr>
        <p:spPr>
          <a:xfrm>
            <a:off x="713225" y="425302"/>
            <a:ext cx="7717800" cy="4174123"/>
          </a:xfrm>
        </p:spPr>
        <p:txBody>
          <a:bodyPr/>
          <a:lstStyle/>
          <a:p>
            <a:pPr marL="139700" indent="0">
              <a:buNone/>
            </a:pPr>
            <a:r>
              <a:rPr lang="ro-RO" dirty="0">
                <a:latin typeface="Bahnschrift" panose="020B0502040204020203" pitchFamily="34" charset="0"/>
              </a:rPr>
              <a:t>Boala pericardului este o afecțiune care afectează pericardul, o membrană subțire care învelește inima. Această boală poate fi cauzată de o infecție, inflamație sau traumatism și poate duce la acumularea de lichid în jurul inimii, ceea ce poate duce la complicații grave, cum ar fi insuficiența cardiacă.</a:t>
            </a:r>
          </a:p>
          <a:p>
            <a:pPr marL="139700" indent="0">
              <a:buNone/>
            </a:pPr>
            <a:endParaRPr lang="ro-RO" dirty="0">
              <a:latin typeface="Bahnschrift" panose="020B0502040204020203" pitchFamily="34" charset="0"/>
            </a:endParaRPr>
          </a:p>
          <a:p>
            <a:pPr marL="139700" indent="0">
              <a:buNone/>
            </a:pPr>
            <a:r>
              <a:rPr lang="ro-RO" dirty="0">
                <a:latin typeface="Bahnschrift" panose="020B0502040204020203" pitchFamily="34" charset="0"/>
              </a:rPr>
              <a:t>Potrivit Organizației Mondiale a Sănătății, boala pericardului este o afecțiune rară, cu o prevalență estimată la 1-2 cazuri la 10.000 de persoane. Cu toate acestea, această boală poate fi subdiagnosticată, deoarece simptomele sale pot fi confundate cu alte afecțiuni cardiace.</a:t>
            </a:r>
          </a:p>
          <a:p>
            <a:pPr marL="139700" indent="0">
              <a:buNone/>
            </a:pPr>
            <a:endParaRPr lang="ro-RO" dirty="0">
              <a:latin typeface="Bahnschrift" panose="020B0502040204020203" pitchFamily="34" charset="0"/>
            </a:endParaRPr>
          </a:p>
          <a:p>
            <a:pPr marL="139700" indent="0">
              <a:buNone/>
            </a:pPr>
            <a:r>
              <a:rPr lang="ro-RO" dirty="0">
                <a:latin typeface="Bahnschrift" panose="020B0502040204020203" pitchFamily="34" charset="0"/>
              </a:rPr>
              <a:t>În România, datele privind bolile pericardului sunt limitate. Potrivit unui studiu publicat în 2018 în revista Romanian Journal of Cardiology, pericardita acută a fost diagnosticată la 1,5% din pacienții spitalizați pentru probleme cardiace într-un spital din București. În același studiu, s-a constatat că pericardita cronică, o formă mai rară a bolii, a fost diagnosticată la 0,2% din pacienți.</a:t>
            </a:r>
          </a:p>
        </p:txBody>
      </p:sp>
      <p:sp>
        <p:nvSpPr>
          <p:cNvPr id="5" name="Slide Number Placeholder 4">
            <a:extLst>
              <a:ext uri="{FF2B5EF4-FFF2-40B4-BE49-F238E27FC236}">
                <a16:creationId xmlns:a16="http://schemas.microsoft.com/office/drawing/2014/main" id="{D8758B1E-F30B-477F-AFB4-76655EAA0D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1179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82A07A-1D57-4DC7-BE9C-BD6582BF321E}"/>
              </a:ext>
            </a:extLst>
          </p:cNvPr>
          <p:cNvSpPr>
            <a:spLocks noGrp="1"/>
          </p:cNvSpPr>
          <p:nvPr>
            <p:ph type="title"/>
          </p:nvPr>
        </p:nvSpPr>
        <p:spPr>
          <a:xfrm>
            <a:off x="285912" y="202018"/>
            <a:ext cx="904935" cy="393404"/>
          </a:xfrm>
        </p:spPr>
        <p:txBody>
          <a:bodyPr/>
          <a:lstStyle/>
          <a:p>
            <a:r>
              <a:rPr lang="ro-RO" sz="1200" dirty="0"/>
              <a:t>Etiologie</a:t>
            </a:r>
          </a:p>
        </p:txBody>
      </p:sp>
      <p:sp>
        <p:nvSpPr>
          <p:cNvPr id="6" name="Subtitle 5">
            <a:extLst>
              <a:ext uri="{FF2B5EF4-FFF2-40B4-BE49-F238E27FC236}">
                <a16:creationId xmlns:a16="http://schemas.microsoft.com/office/drawing/2014/main" id="{2AF413D0-6365-4966-8735-1DEA02D5995E}"/>
              </a:ext>
            </a:extLst>
          </p:cNvPr>
          <p:cNvSpPr>
            <a:spLocks noGrp="1"/>
          </p:cNvSpPr>
          <p:nvPr>
            <p:ph type="subTitle" idx="1"/>
          </p:nvPr>
        </p:nvSpPr>
        <p:spPr>
          <a:xfrm>
            <a:off x="285911" y="628706"/>
            <a:ext cx="8693563" cy="4312775"/>
          </a:xfrm>
        </p:spPr>
        <p:txBody>
          <a:bodyPr/>
          <a:lstStyle/>
          <a:p>
            <a:r>
              <a:rPr lang="ro-RO" sz="1200" dirty="0">
                <a:latin typeface="Bahnschrift" panose="020B0502040204020203" pitchFamily="34" charset="0"/>
              </a:rPr>
              <a:t>Etiologia </a:t>
            </a:r>
            <a:r>
              <a:rPr lang="ro-RO" sz="1200" b="1" dirty="0">
                <a:latin typeface="Bahnschrift" panose="020B0502040204020203" pitchFamily="34" charset="0"/>
              </a:rPr>
              <a:t>pericarditei acute </a:t>
            </a:r>
            <a:r>
              <a:rPr lang="ro-RO" sz="1200" dirty="0">
                <a:latin typeface="Bahnschrift" panose="020B0502040204020203" pitchFamily="34" charset="0"/>
              </a:rPr>
              <a:t>este diversă și poate fi cauzată de inflamația pericardului datorată unei infecții</a:t>
            </a:r>
          </a:p>
          <a:p>
            <a:r>
              <a:rPr lang="ro-RO" sz="1200" dirty="0">
                <a:latin typeface="Bahnschrift" panose="020B0502040204020203" pitchFamily="34" charset="0"/>
              </a:rPr>
              <a:t>virale, bacteriene, tuberculoase sau neoplazice, sau poate fi idiopatică (de cauză necunoscută) sau legată</a:t>
            </a:r>
          </a:p>
          <a:p>
            <a:r>
              <a:rPr lang="ro-RO" sz="1200" dirty="0">
                <a:latin typeface="Bahnschrift" panose="020B0502040204020203" pitchFamily="34" charset="0"/>
              </a:rPr>
              <a:t>de insuficiența renală. Alte cauze sunt afecțiunile autoimune, traumatismele toracice, radioterapia sau</a:t>
            </a:r>
          </a:p>
          <a:p>
            <a:r>
              <a:rPr lang="ro-RO" sz="1200" dirty="0">
                <a:latin typeface="Bahnschrift" panose="020B0502040204020203" pitchFamily="34" charset="0"/>
              </a:rPr>
              <a:t>medicamentele.</a:t>
            </a:r>
          </a:p>
          <a:p>
            <a:endParaRPr lang="ro-RO" sz="1200" dirty="0">
              <a:latin typeface="Bahnschrift" panose="020B0502040204020203" pitchFamily="34" charset="0"/>
            </a:endParaRPr>
          </a:p>
          <a:p>
            <a:r>
              <a:rPr lang="ro-RO" sz="1200" dirty="0">
                <a:latin typeface="Bahnschrift" panose="020B0502040204020203" pitchFamily="34" charset="0"/>
              </a:rPr>
              <a:t>Etiologia </a:t>
            </a:r>
            <a:r>
              <a:rPr lang="ro-RO" sz="1200" b="1" dirty="0">
                <a:latin typeface="Bahnschrift" panose="020B0502040204020203" pitchFamily="34" charset="0"/>
              </a:rPr>
              <a:t>tamponadei cardiace </a:t>
            </a:r>
            <a:r>
              <a:rPr lang="ro-RO" sz="1200" dirty="0">
                <a:latin typeface="Bahnschrift" panose="020B0502040204020203" pitchFamily="34" charset="0"/>
              </a:rPr>
              <a:t>este foarte variată și include majoritatea etiologiilor pericarditei acute.</a:t>
            </a:r>
          </a:p>
          <a:p>
            <a:r>
              <a:rPr lang="ro-RO" sz="1200" dirty="0">
                <a:latin typeface="Bahnschrift" panose="020B0502040204020203" pitchFamily="34" charset="0"/>
              </a:rPr>
              <a:t>Tamponada pericardică poate fi cauzată de o acumulare rapidă sau lentă a lichidului pericardic sub</a:t>
            </a:r>
          </a:p>
          <a:p>
            <a:r>
              <a:rPr lang="ro-RO" sz="1200" dirty="0">
                <a:latin typeface="Bahnschrift" panose="020B0502040204020203" pitchFamily="34" charset="0"/>
              </a:rPr>
              <a:t>presiune, care poate fi produsă de diverse boli sau afecțiuni, cum ar fi traumatisme, disecții de aortă, ruptura</a:t>
            </a:r>
          </a:p>
          <a:p>
            <a:r>
              <a:rPr lang="ro-RO" sz="1200" dirty="0">
                <a:latin typeface="Bahnschrift" panose="020B0502040204020203" pitchFamily="34" charset="0"/>
              </a:rPr>
              <a:t>peretelui ventricular în caz de infarct miocardic acut sau de anevrism ventricular, pericardita</a:t>
            </a:r>
          </a:p>
          <a:p>
            <a:r>
              <a:rPr lang="ro-RO" sz="1200" dirty="0">
                <a:latin typeface="Bahnschrift" panose="020B0502040204020203" pitchFamily="34" charset="0"/>
              </a:rPr>
              <a:t>tuberculoasă, insuficiența renală, lupus eritematos sistemic, sau alte boli infecțioase și inflamatorii.</a:t>
            </a:r>
          </a:p>
          <a:p>
            <a:endParaRPr lang="ro-RO" sz="1200" dirty="0">
              <a:latin typeface="Bahnschrift" panose="020B0502040204020203" pitchFamily="34" charset="0"/>
            </a:endParaRPr>
          </a:p>
          <a:p>
            <a:r>
              <a:rPr lang="ro-RO" sz="1200" dirty="0">
                <a:latin typeface="Bahnschrift" panose="020B0502040204020203" pitchFamily="34" charset="0"/>
              </a:rPr>
              <a:t>Etiologia </a:t>
            </a:r>
            <a:r>
              <a:rPr lang="ro-RO" sz="1200" b="1" dirty="0">
                <a:latin typeface="Bahnschrift" panose="020B0502040204020203" pitchFamily="34" charset="0"/>
              </a:rPr>
              <a:t>pericarditei cronice lichidiene </a:t>
            </a:r>
            <a:r>
              <a:rPr lang="ro-RO" sz="1200" dirty="0">
                <a:latin typeface="Bahnschrift" panose="020B0502040204020203" pitchFamily="34" charset="0"/>
              </a:rPr>
              <a:t>poate fi variată și poate fi stabilită prin investigații specifice unde</a:t>
            </a:r>
          </a:p>
          <a:p>
            <a:r>
              <a:rPr lang="ro-RO" sz="1200" dirty="0">
                <a:latin typeface="Bahnschrift" panose="020B0502040204020203" pitchFamily="34" charset="0"/>
              </a:rPr>
              <a:t>tratamentul va fi unul etiologic.</a:t>
            </a:r>
          </a:p>
          <a:p>
            <a:endParaRPr lang="ro-RO" sz="1200" dirty="0">
              <a:latin typeface="Bahnschrift" panose="020B0502040204020203" pitchFamily="34" charset="0"/>
            </a:endParaRPr>
          </a:p>
          <a:p>
            <a:r>
              <a:rPr lang="ro-RO" sz="1200" dirty="0">
                <a:latin typeface="Bahnschrift" panose="020B0502040204020203" pitchFamily="34" charset="0"/>
              </a:rPr>
              <a:t>Etiologia </a:t>
            </a:r>
            <a:r>
              <a:rPr lang="ro-RO" sz="1200" b="1" dirty="0">
                <a:latin typeface="Bahnschrift" panose="020B0502040204020203" pitchFamily="34" charset="0"/>
              </a:rPr>
              <a:t>pericarditei efuziv-constrictive </a:t>
            </a:r>
            <a:r>
              <a:rPr lang="ro-RO" sz="1200" dirty="0">
                <a:latin typeface="Bahnschrift" panose="020B0502040204020203" pitchFamily="34" charset="0"/>
              </a:rPr>
              <a:t>poate fi idiopatică, neoplazică, postiradiere sau tuberculoasă.</a:t>
            </a:r>
            <a:endParaRPr lang="ro-RO" sz="1400" dirty="0">
              <a:latin typeface="Bahnschrift" panose="020B0502040204020203" pitchFamily="34" charset="0"/>
            </a:endParaRPr>
          </a:p>
        </p:txBody>
      </p:sp>
      <p:sp>
        <p:nvSpPr>
          <p:cNvPr id="4" name="Slide Number Placeholder 3">
            <a:extLst>
              <a:ext uri="{FF2B5EF4-FFF2-40B4-BE49-F238E27FC236}">
                <a16:creationId xmlns:a16="http://schemas.microsoft.com/office/drawing/2014/main" id="{B2F9FF47-3D57-4323-A57B-A2CC546A0B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45719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9"/>
          <p:cNvSpPr txBox="1">
            <a:spLocks noGrp="1"/>
          </p:cNvSpPr>
          <p:nvPr>
            <p:ph type="title"/>
          </p:nvPr>
        </p:nvSpPr>
        <p:spPr>
          <a:xfrm>
            <a:off x="159488" y="10633"/>
            <a:ext cx="3496801" cy="69111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ro-RO" sz="1600" dirty="0"/>
              <a:t>A</a:t>
            </a:r>
            <a:r>
              <a:rPr lang="en-US" sz="1600" dirty="0" err="1"/>
              <a:t>natomia</a:t>
            </a:r>
            <a:r>
              <a:rPr lang="en-US" sz="1600" dirty="0"/>
              <a:t> </a:t>
            </a:r>
            <a:r>
              <a:rPr lang="ro-RO" sz="1600" dirty="0"/>
              <a:t>şi fiziologia </a:t>
            </a:r>
            <a:r>
              <a:rPr lang="ro-RO" sz="1600" dirty="0">
                <a:solidFill>
                  <a:schemeClr val="dk2"/>
                </a:solidFill>
              </a:rPr>
              <a:t>aparatului cardio</a:t>
            </a:r>
            <a:r>
              <a:rPr lang="en-US" sz="1600" dirty="0">
                <a:solidFill>
                  <a:schemeClr val="dk2"/>
                </a:solidFill>
              </a:rPr>
              <a:t>-vascular</a:t>
            </a:r>
            <a:r>
              <a:rPr lang="en" sz="1600" dirty="0">
                <a:solidFill>
                  <a:schemeClr val="tx1"/>
                </a:solidFill>
              </a:rPr>
              <a:t>.</a:t>
            </a:r>
            <a:endParaRPr sz="1600" dirty="0">
              <a:solidFill>
                <a:schemeClr val="tx1"/>
              </a:solidFill>
            </a:endParaRPr>
          </a:p>
        </p:txBody>
      </p:sp>
      <p:sp>
        <p:nvSpPr>
          <p:cNvPr id="544" name="Google Shape;544;p49"/>
          <p:cNvSpPr txBox="1">
            <a:spLocks noGrp="1"/>
          </p:cNvSpPr>
          <p:nvPr>
            <p:ph type="body" idx="1"/>
          </p:nvPr>
        </p:nvSpPr>
        <p:spPr>
          <a:xfrm>
            <a:off x="2919636" y="776177"/>
            <a:ext cx="6139304" cy="2711302"/>
          </a:xfrm>
          <a:prstGeom prst="rect">
            <a:avLst/>
          </a:prstGeom>
        </p:spPr>
        <p:txBody>
          <a:bodyPr spcFirstLastPara="1" wrap="square" lIns="91425" tIns="91425" rIns="91425" bIns="91425" anchor="t" anchorCtr="0">
            <a:noAutofit/>
          </a:bodyPr>
          <a:lstStyle/>
          <a:p>
            <a:pPr marL="0" lvl="0" indent="0">
              <a:buNone/>
            </a:pPr>
            <a:r>
              <a:rPr lang="ro-RO" sz="1200" b="1" dirty="0">
                <a:latin typeface="Bahnschrift" panose="020B0502040204020203" pitchFamily="34" charset="0"/>
              </a:rPr>
              <a:t>Inima</a:t>
            </a:r>
            <a:r>
              <a:rPr lang="ro-RO" sz="1200" dirty="0">
                <a:latin typeface="Bahnschrift" panose="020B0502040204020203" pitchFamily="34" charset="0"/>
              </a:rPr>
              <a:t> este organul central al aparatului cardiovascular</a:t>
            </a:r>
            <a:r>
              <a:rPr lang="en-US" sz="1200" dirty="0">
                <a:latin typeface="Bahnschrift" panose="020B0502040204020203" pitchFamily="34" charset="0"/>
              </a:rPr>
              <a:t>.</a:t>
            </a:r>
          </a:p>
          <a:p>
            <a:pPr marL="0" lvl="0" indent="0">
              <a:buNone/>
            </a:pPr>
            <a:endParaRPr lang="en-US" sz="1200" dirty="0">
              <a:latin typeface="Bahnschrift" panose="020B0502040204020203" pitchFamily="34" charset="0"/>
            </a:endParaRPr>
          </a:p>
          <a:p>
            <a:pPr marL="0" lvl="0" indent="0">
              <a:buNone/>
            </a:pPr>
            <a:r>
              <a:rPr lang="en-US" sz="1200" dirty="0">
                <a:latin typeface="Bahnschrift" panose="020B0502040204020203" pitchFamily="34" charset="0"/>
              </a:rPr>
              <a:t>   </a:t>
            </a:r>
            <a:r>
              <a:rPr lang="ro-RO" sz="1200" dirty="0">
                <a:latin typeface="Bahnschrift" panose="020B0502040204020203" pitchFamily="34" charset="0"/>
              </a:rPr>
              <a:t>Este </a:t>
            </a:r>
            <a:r>
              <a:rPr lang="ro-RO" sz="1200" b="1" dirty="0">
                <a:latin typeface="Bahnschrift" panose="020B0502040204020203" pitchFamily="34" charset="0"/>
              </a:rPr>
              <a:t>situată</a:t>
            </a:r>
            <a:r>
              <a:rPr lang="ro-RO" sz="1200" dirty="0">
                <a:latin typeface="Bahnschrift" panose="020B0502040204020203" pitchFamily="34" charset="0"/>
              </a:rPr>
              <a:t> în mediastin, între cei doi plămâni</a:t>
            </a:r>
            <a:r>
              <a:rPr lang="en-US" sz="1200" dirty="0">
                <a:latin typeface="Bahnschrift" panose="020B0502040204020203" pitchFamily="34" charset="0"/>
              </a:rPr>
              <a:t>.</a:t>
            </a:r>
          </a:p>
          <a:p>
            <a:pPr marL="0" lvl="0" indent="0">
              <a:buNone/>
            </a:pPr>
            <a:r>
              <a:rPr lang="en-US" sz="1200" dirty="0">
                <a:latin typeface="Bahnschrift" panose="020B0502040204020203" pitchFamily="34" charset="0"/>
              </a:rPr>
              <a:t> </a:t>
            </a:r>
          </a:p>
          <a:p>
            <a:pPr marL="0" lvl="0" indent="0">
              <a:buNone/>
            </a:pPr>
            <a:r>
              <a:rPr lang="en-US" sz="1200" dirty="0">
                <a:latin typeface="Bahnschrift" panose="020B0502040204020203" pitchFamily="34" charset="0"/>
              </a:rPr>
              <a:t>        </a:t>
            </a:r>
            <a:r>
              <a:rPr lang="en-US" sz="1200" b="1" dirty="0" err="1">
                <a:latin typeface="Bahnschrift" panose="020B0502040204020203" pitchFamily="34" charset="0"/>
              </a:rPr>
              <a:t>Greutatea</a:t>
            </a:r>
            <a:r>
              <a:rPr lang="en-US" sz="1200" dirty="0">
                <a:latin typeface="Bahnschrift" panose="020B0502040204020203" pitchFamily="34" charset="0"/>
              </a:rPr>
              <a:t> </a:t>
            </a:r>
            <a:r>
              <a:rPr lang="en-US" sz="1200" dirty="0" err="1">
                <a:latin typeface="Bahnschrift" panose="020B0502040204020203" pitchFamily="34" charset="0"/>
              </a:rPr>
              <a:t>inimii</a:t>
            </a:r>
            <a:r>
              <a:rPr lang="en-US" sz="1200" dirty="0">
                <a:latin typeface="Bahnschrift" panose="020B0502040204020203" pitchFamily="34" charset="0"/>
              </a:rPr>
              <a:t> </a:t>
            </a:r>
            <a:r>
              <a:rPr lang="en-US" sz="1200" dirty="0" err="1">
                <a:latin typeface="Bahnschrift" panose="020B0502040204020203" pitchFamily="34" charset="0"/>
              </a:rPr>
              <a:t>este</a:t>
            </a:r>
            <a:r>
              <a:rPr lang="en-US" sz="1200" dirty="0">
                <a:latin typeface="Bahnschrift" panose="020B0502040204020203" pitchFamily="34" charset="0"/>
              </a:rPr>
              <a:t> de 250-300 g.</a:t>
            </a:r>
          </a:p>
          <a:p>
            <a:pPr marL="0" lvl="0" indent="0">
              <a:buNone/>
            </a:pPr>
            <a:r>
              <a:rPr lang="en-US" sz="1200" dirty="0">
                <a:latin typeface="Bahnschrift" panose="020B0502040204020203" pitchFamily="34" charset="0"/>
              </a:rPr>
              <a:t> </a:t>
            </a:r>
          </a:p>
          <a:p>
            <a:pPr marL="0" lvl="0" indent="0">
              <a:buNone/>
            </a:pPr>
            <a:r>
              <a:rPr lang="en-US" sz="1200" dirty="0">
                <a:latin typeface="Bahnschrift" panose="020B0502040204020203" pitchFamily="34" charset="0"/>
              </a:rPr>
              <a:t>                  La </a:t>
            </a:r>
            <a:r>
              <a:rPr lang="en-US" sz="1200" b="1" dirty="0" err="1">
                <a:latin typeface="Bahnschrift" panose="020B0502040204020203" pitchFamily="34" charset="0"/>
              </a:rPr>
              <a:t>baza</a:t>
            </a:r>
            <a:r>
              <a:rPr lang="en-US" sz="1200" b="1" dirty="0">
                <a:latin typeface="Bahnschrift" panose="020B0502040204020203" pitchFamily="34" charset="0"/>
              </a:rPr>
              <a:t> </a:t>
            </a:r>
            <a:r>
              <a:rPr lang="en-US" sz="1200" b="1" dirty="0" err="1">
                <a:latin typeface="Bahnschrift" panose="020B0502040204020203" pitchFamily="34" charset="0"/>
              </a:rPr>
              <a:t>inimii</a:t>
            </a:r>
            <a:r>
              <a:rPr lang="en-US" sz="1200" b="1" dirty="0">
                <a:latin typeface="Bahnschrift" panose="020B0502040204020203" pitchFamily="34" charset="0"/>
              </a:rPr>
              <a:t> </a:t>
            </a:r>
            <a:r>
              <a:rPr lang="en-US" sz="1200" dirty="0">
                <a:latin typeface="Bahnschrift" panose="020B0502040204020203" pitchFamily="34" charset="0"/>
              </a:rPr>
              <a:t>se </a:t>
            </a:r>
            <a:r>
              <a:rPr lang="en-US" sz="1200" dirty="0" err="1">
                <a:latin typeface="Bahnschrift" panose="020B0502040204020203" pitchFamily="34" charset="0"/>
              </a:rPr>
              <a:t>află</a:t>
            </a:r>
            <a:r>
              <a:rPr lang="en-US" sz="1200" dirty="0">
                <a:latin typeface="Bahnschrift" panose="020B0502040204020203" pitchFamily="34" charset="0"/>
              </a:rPr>
              <a:t> </a:t>
            </a:r>
            <a:r>
              <a:rPr lang="en-US" sz="1200" dirty="0" err="1">
                <a:latin typeface="Bahnschrift" panose="020B0502040204020203" pitchFamily="34" charset="0"/>
              </a:rPr>
              <a:t>atriile</a:t>
            </a:r>
            <a:r>
              <a:rPr lang="en-US" sz="1200" dirty="0">
                <a:latin typeface="Bahnschrift" panose="020B0502040204020203" pitchFamily="34" charset="0"/>
              </a:rPr>
              <a:t>, </a:t>
            </a:r>
            <a:r>
              <a:rPr lang="en-US" sz="1200" dirty="0" err="1">
                <a:latin typeface="Bahnschrift" panose="020B0502040204020203" pitchFamily="34" charset="0"/>
              </a:rPr>
              <a:t>iar</a:t>
            </a:r>
            <a:r>
              <a:rPr lang="en-US" sz="1200" dirty="0">
                <a:latin typeface="Bahnschrift" panose="020B0502040204020203" pitchFamily="34" charset="0"/>
              </a:rPr>
              <a:t> </a:t>
            </a:r>
            <a:r>
              <a:rPr lang="en-US" sz="1200" dirty="0" err="1">
                <a:latin typeface="Bahnschrift" panose="020B0502040204020203" pitchFamily="34" charset="0"/>
              </a:rPr>
              <a:t>spre</a:t>
            </a:r>
            <a:r>
              <a:rPr lang="en-US" sz="1200" dirty="0">
                <a:latin typeface="Bahnschrift" panose="020B0502040204020203" pitchFamily="34" charset="0"/>
              </a:rPr>
              <a:t> </a:t>
            </a:r>
            <a:r>
              <a:rPr lang="en-US" sz="1200" dirty="0" err="1">
                <a:latin typeface="Bahnschrift" panose="020B0502040204020203" pitchFamily="34" charset="0"/>
              </a:rPr>
              <a:t>vârf</a:t>
            </a:r>
            <a:r>
              <a:rPr lang="en-US" sz="1200" dirty="0">
                <a:latin typeface="Bahnschrift" panose="020B0502040204020203" pitchFamily="34" charset="0"/>
              </a:rPr>
              <a:t>, </a:t>
            </a:r>
            <a:r>
              <a:rPr lang="en-US" sz="1200" dirty="0" err="1">
                <a:latin typeface="Bahnschrift" panose="020B0502040204020203" pitchFamily="34" charset="0"/>
              </a:rPr>
              <a:t>ventriculele</a:t>
            </a:r>
            <a:endParaRPr lang="en-US" sz="1200" dirty="0">
              <a:latin typeface="Bahnschrift" panose="020B0502040204020203" pitchFamily="34" charset="0"/>
            </a:endParaRPr>
          </a:p>
          <a:p>
            <a:pPr marL="0" lvl="0" indent="0">
              <a:buNone/>
            </a:pPr>
            <a:r>
              <a:rPr lang="en-US" sz="1200" dirty="0">
                <a:latin typeface="Bahnschrift" panose="020B0502040204020203" pitchFamily="34" charset="0"/>
              </a:rPr>
              <a:t>                    </a:t>
            </a:r>
          </a:p>
          <a:p>
            <a:pPr marL="0" lvl="0" indent="0">
              <a:buNone/>
            </a:pPr>
            <a:r>
              <a:rPr lang="en-US" sz="1200" dirty="0">
                <a:latin typeface="Bahnschrift" panose="020B0502040204020203" pitchFamily="34" charset="0"/>
              </a:rPr>
              <a:t>                  </a:t>
            </a:r>
            <a:r>
              <a:rPr lang="en-US" sz="1200" b="1" dirty="0" err="1">
                <a:latin typeface="Bahnschrift" panose="020B0502040204020203" pitchFamily="34" charset="0"/>
              </a:rPr>
              <a:t>Atriile</a:t>
            </a:r>
            <a:r>
              <a:rPr lang="en-US" sz="1200" dirty="0">
                <a:latin typeface="Bahnschrift" panose="020B0502040204020203" pitchFamily="34" charset="0"/>
              </a:rPr>
              <a:t> </a:t>
            </a:r>
            <a:r>
              <a:rPr lang="en-US" sz="1200" dirty="0" err="1">
                <a:latin typeface="Bahnschrift" panose="020B0502040204020203" pitchFamily="34" charset="0"/>
              </a:rPr>
              <a:t>şi</a:t>
            </a:r>
            <a:r>
              <a:rPr lang="en-US" sz="1200" dirty="0">
                <a:latin typeface="Bahnschrift" panose="020B0502040204020203" pitchFamily="34" charset="0"/>
              </a:rPr>
              <a:t> </a:t>
            </a:r>
            <a:r>
              <a:rPr lang="en-US" sz="1200" b="1" dirty="0" err="1">
                <a:latin typeface="Bahnschrift" panose="020B0502040204020203" pitchFamily="34" charset="0"/>
              </a:rPr>
              <a:t>ventriculele</a:t>
            </a:r>
            <a:r>
              <a:rPr lang="en-US" sz="1200" dirty="0">
                <a:latin typeface="Bahnschrift" panose="020B0502040204020203" pitchFamily="34" charset="0"/>
              </a:rPr>
              <a:t> au </a:t>
            </a:r>
            <a:r>
              <a:rPr lang="en-US" sz="1200" dirty="0" err="1">
                <a:latin typeface="Bahnschrift" panose="020B0502040204020203" pitchFamily="34" charset="0"/>
              </a:rPr>
              <a:t>orificii</a:t>
            </a:r>
            <a:r>
              <a:rPr lang="en-US" sz="1200" dirty="0">
                <a:latin typeface="Bahnschrift" panose="020B0502040204020203" pitchFamily="34" charset="0"/>
              </a:rPr>
              <a:t> de </a:t>
            </a:r>
            <a:r>
              <a:rPr lang="en-US" sz="1200" dirty="0" err="1">
                <a:latin typeface="Bahnschrift" panose="020B0502040204020203" pitchFamily="34" charset="0"/>
              </a:rPr>
              <a:t>deschidere</a:t>
            </a:r>
            <a:r>
              <a:rPr lang="en-US" sz="1200" dirty="0">
                <a:latin typeface="Bahnschrift" panose="020B0502040204020203" pitchFamily="34" charset="0"/>
              </a:rPr>
              <a:t> </a:t>
            </a:r>
            <a:r>
              <a:rPr lang="en-US" sz="1200" dirty="0" err="1">
                <a:latin typeface="Bahnschrift" panose="020B0502040204020203" pitchFamily="34" charset="0"/>
              </a:rPr>
              <a:t>prevăzute</a:t>
            </a:r>
            <a:r>
              <a:rPr lang="en-US" sz="1200" dirty="0">
                <a:latin typeface="Bahnschrift" panose="020B0502040204020203" pitchFamily="34" charset="0"/>
              </a:rPr>
              <a:t> cu valve 	</a:t>
            </a:r>
            <a:r>
              <a:rPr lang="en-US" sz="1200" dirty="0" err="1">
                <a:latin typeface="Bahnschrift" panose="020B0502040204020203" pitchFamily="34" charset="0"/>
              </a:rPr>
              <a:t>atrioventriculare</a:t>
            </a:r>
            <a:r>
              <a:rPr lang="en-US" sz="1200" dirty="0">
                <a:latin typeface="Bahnschrift" panose="020B0502040204020203" pitchFamily="34" charset="0"/>
              </a:rPr>
              <a:t> </a:t>
            </a:r>
            <a:r>
              <a:rPr lang="en-US" sz="1200" dirty="0" err="1">
                <a:latin typeface="Bahnschrift" panose="020B0502040204020203" pitchFamily="34" charset="0"/>
              </a:rPr>
              <a:t>şi</a:t>
            </a:r>
            <a:r>
              <a:rPr lang="en-US" sz="1200" dirty="0">
                <a:latin typeface="Bahnschrift" panose="020B0502040204020203" pitchFamily="34" charset="0"/>
              </a:rPr>
              <a:t> </a:t>
            </a:r>
            <a:r>
              <a:rPr lang="en-US" sz="1200" dirty="0" err="1">
                <a:latin typeface="Bahnschrift" panose="020B0502040204020203" pitchFamily="34" charset="0"/>
              </a:rPr>
              <a:t>semilunare</a:t>
            </a:r>
            <a:r>
              <a:rPr lang="en-US" sz="1200" dirty="0">
                <a:latin typeface="Bahnschrift" panose="020B0502040204020203" pitchFamily="34" charset="0"/>
              </a:rPr>
              <a:t>, </a:t>
            </a:r>
            <a:r>
              <a:rPr lang="en-US" sz="1200" dirty="0" err="1">
                <a:latin typeface="Bahnschrift" panose="020B0502040204020203" pitchFamily="34" charset="0"/>
              </a:rPr>
              <a:t>prin</a:t>
            </a:r>
            <a:r>
              <a:rPr lang="en-US" sz="1200" dirty="0">
                <a:latin typeface="Bahnschrift" panose="020B0502040204020203" pitchFamily="34" charset="0"/>
              </a:rPr>
              <a:t> care se face </a:t>
            </a:r>
            <a:r>
              <a:rPr lang="en-US" sz="1200" dirty="0" err="1">
                <a:latin typeface="Bahnschrift" panose="020B0502040204020203" pitchFamily="34" charset="0"/>
              </a:rPr>
              <a:t>circulaţia</a:t>
            </a:r>
            <a:r>
              <a:rPr lang="en-US" sz="1200" dirty="0">
                <a:latin typeface="Bahnschrift" panose="020B0502040204020203" pitchFamily="34" charset="0"/>
              </a:rPr>
              <a:t> 	</a:t>
            </a:r>
            <a:r>
              <a:rPr lang="en-US" sz="1200" dirty="0" err="1">
                <a:latin typeface="Bahnschrift" panose="020B0502040204020203" pitchFamily="34" charset="0"/>
              </a:rPr>
              <a:t>sângelui</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organism.</a:t>
            </a:r>
          </a:p>
          <a:p>
            <a:pPr marL="0" lvl="0" indent="0">
              <a:buNone/>
            </a:pPr>
            <a:endParaRPr lang="en-US" sz="1200" dirty="0">
              <a:latin typeface="Bahnschrift" panose="020B0502040204020203" pitchFamily="34" charset="0"/>
            </a:endParaRPr>
          </a:p>
          <a:p>
            <a:pPr marL="0" lvl="0" indent="0">
              <a:buNone/>
            </a:pPr>
            <a:r>
              <a:rPr lang="en-US" sz="1200" dirty="0">
                <a:latin typeface="Bahnschrift" panose="020B0502040204020203" pitchFamily="34" charset="0"/>
              </a:rPr>
              <a:t>              </a:t>
            </a:r>
            <a:r>
              <a:rPr lang="en-US" sz="1200" b="1" dirty="0" err="1">
                <a:latin typeface="Bahnschrift" panose="020B0502040204020203" pitchFamily="34" charset="0"/>
              </a:rPr>
              <a:t>Pericardul</a:t>
            </a:r>
            <a:r>
              <a:rPr lang="en-US" sz="1200" dirty="0">
                <a:latin typeface="Bahnschrift" panose="020B0502040204020203" pitchFamily="34" charset="0"/>
              </a:rPr>
              <a:t> </a:t>
            </a:r>
            <a:r>
              <a:rPr lang="en-US" sz="1200" dirty="0" err="1">
                <a:latin typeface="Bahnschrift" panose="020B0502040204020203" pitchFamily="34" charset="0"/>
              </a:rPr>
              <a:t>este</a:t>
            </a:r>
            <a:r>
              <a:rPr lang="en-US" sz="1200" dirty="0">
                <a:latin typeface="Bahnschrift" panose="020B0502040204020203" pitchFamily="34" charset="0"/>
              </a:rPr>
              <a:t> un sac </a:t>
            </a:r>
            <a:r>
              <a:rPr lang="en-US" sz="1200" dirty="0" err="1">
                <a:latin typeface="Bahnschrift" panose="020B0502040204020203" pitchFamily="34" charset="0"/>
              </a:rPr>
              <a:t>fibroseros</a:t>
            </a:r>
            <a:r>
              <a:rPr lang="en-US" sz="1200" dirty="0">
                <a:latin typeface="Bahnschrift" panose="020B0502040204020203" pitchFamily="34" charset="0"/>
              </a:rPr>
              <a:t> care </a:t>
            </a:r>
            <a:r>
              <a:rPr lang="en-US" sz="1200" dirty="0" err="1">
                <a:latin typeface="Bahnschrift" panose="020B0502040204020203" pitchFamily="34" charset="0"/>
              </a:rPr>
              <a:t>acoperă</a:t>
            </a:r>
            <a:r>
              <a:rPr lang="en-US" sz="1200" dirty="0">
                <a:latin typeface="Bahnschrift" panose="020B0502040204020203" pitchFamily="34" charset="0"/>
              </a:rPr>
              <a:t> </a:t>
            </a:r>
            <a:r>
              <a:rPr lang="en-US" sz="1200" dirty="0" err="1">
                <a:latin typeface="Bahnschrift" panose="020B0502040204020203" pitchFamily="34" charset="0"/>
              </a:rPr>
              <a:t>inima</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originea</a:t>
            </a:r>
            <a:r>
              <a:rPr lang="en-US" sz="1200" dirty="0">
                <a:latin typeface="Bahnschrift" panose="020B0502040204020203" pitchFamily="34" charset="0"/>
              </a:rPr>
              <a:t> </a:t>
            </a:r>
            <a:r>
              <a:rPr lang="en-US" sz="1200" dirty="0" err="1">
                <a:latin typeface="Bahnschrift" panose="020B0502040204020203" pitchFamily="34" charset="0"/>
              </a:rPr>
              <a:t>sau</a:t>
            </a:r>
            <a:r>
              <a:rPr lang="en-US" sz="1200" dirty="0">
                <a:latin typeface="Bahnschrift" panose="020B0502040204020203" pitchFamily="34" charset="0"/>
              </a:rPr>
              <a:t> </a:t>
            </a:r>
            <a:r>
              <a:rPr lang="en-US" sz="1200" dirty="0" err="1">
                <a:latin typeface="Bahnschrift" panose="020B0502040204020203" pitchFamily="34" charset="0"/>
              </a:rPr>
              <a:t>terminația</a:t>
            </a:r>
            <a:r>
              <a:rPr lang="en-US" sz="1200" dirty="0">
                <a:latin typeface="Bahnschrift" panose="020B0502040204020203" pitchFamily="34" charset="0"/>
              </a:rPr>
              <a:t> </a:t>
            </a:r>
            <a:r>
              <a:rPr lang="en-US" sz="1200" dirty="0" err="1">
                <a:latin typeface="Bahnschrift" panose="020B0502040204020203" pitchFamily="34" charset="0"/>
              </a:rPr>
              <a:t>vaselor</a:t>
            </a:r>
            <a:r>
              <a:rPr lang="en-US" sz="1200" dirty="0">
                <a:latin typeface="Bahnschrift" panose="020B0502040204020203" pitchFamily="34" charset="0"/>
              </a:rPr>
              <a:t> </a:t>
            </a:r>
            <a:r>
              <a:rPr lang="en-US" sz="1200" dirty="0" err="1">
                <a:latin typeface="Bahnschrift" panose="020B0502040204020203" pitchFamily="34" charset="0"/>
              </a:rPr>
              <a:t>mari</a:t>
            </a:r>
            <a:r>
              <a:rPr lang="en-US" sz="1200" dirty="0">
                <a:latin typeface="Bahnschrift" panose="020B0502040204020203" pitchFamily="34" charset="0"/>
              </a:rPr>
              <a:t> care vin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pleacă</a:t>
            </a:r>
            <a:r>
              <a:rPr lang="en-US" sz="1200" dirty="0">
                <a:latin typeface="Bahnschrift" panose="020B0502040204020203" pitchFamily="34" charset="0"/>
              </a:rPr>
              <a:t> de la </a:t>
            </a:r>
            <a:r>
              <a:rPr lang="en-US" sz="1200" dirty="0" err="1">
                <a:latin typeface="Bahnschrift" panose="020B0502040204020203" pitchFamily="34" charset="0"/>
              </a:rPr>
              <a:t>aceasta</a:t>
            </a:r>
            <a:r>
              <a:rPr lang="en-US" sz="1200" dirty="0">
                <a:latin typeface="Bahnschrift" panose="020B0502040204020203" pitchFamily="34" charset="0"/>
              </a:rPr>
              <a:t>.</a:t>
            </a:r>
            <a:endParaRPr sz="1200" dirty="0">
              <a:latin typeface="Bahnschrift" panose="020B0502040204020203" pitchFamily="34" charset="0"/>
            </a:endParaRPr>
          </a:p>
        </p:txBody>
      </p:sp>
      <p:sp>
        <p:nvSpPr>
          <p:cNvPr id="545" name="Google Shape;545;p49"/>
          <p:cNvSpPr txBox="1">
            <a:spLocks noGrp="1"/>
          </p:cNvSpPr>
          <p:nvPr>
            <p:ph type="sldNum" idx="12"/>
          </p:nvPr>
        </p:nvSpPr>
        <p:spPr>
          <a:xfrm>
            <a:off x="8430775" y="4661875"/>
            <a:ext cx="548700" cy="307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546" name="Google Shape;546;p49"/>
          <p:cNvPicPr preferRelativeResize="0">
            <a:picLocks noGrp="1"/>
          </p:cNvPicPr>
          <p:nvPr>
            <p:ph type="pic" idx="2"/>
          </p:nvPr>
        </p:nvPicPr>
        <p:blipFill>
          <a:blip r:embed="rId3"/>
          <a:srcRect/>
          <a:stretch/>
        </p:blipFill>
        <p:spPr>
          <a:xfrm>
            <a:off x="553737" y="1195146"/>
            <a:ext cx="2943064" cy="2292333"/>
          </a:xfrm>
          <a:prstGeom prst="rect">
            <a:avLst/>
          </a:prstGeom>
        </p:spPr>
      </p:pic>
      <p:sp>
        <p:nvSpPr>
          <p:cNvPr id="6" name="Google Shape;544;p49">
            <a:extLst>
              <a:ext uri="{FF2B5EF4-FFF2-40B4-BE49-F238E27FC236}">
                <a16:creationId xmlns:a16="http://schemas.microsoft.com/office/drawing/2014/main" id="{A14FDF5C-4D0F-4EFA-AC7A-0249356967F9}"/>
              </a:ext>
            </a:extLst>
          </p:cNvPr>
          <p:cNvSpPr txBox="1">
            <a:spLocks/>
          </p:cNvSpPr>
          <p:nvPr/>
        </p:nvSpPr>
        <p:spPr>
          <a:xfrm>
            <a:off x="69651" y="3630830"/>
            <a:ext cx="8863828" cy="11538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buNone/>
            </a:pPr>
            <a:r>
              <a:rPr lang="ro-RO" sz="1200" b="1" dirty="0">
                <a:latin typeface="Bahnschrift" panose="020B0502040204020203" pitchFamily="34" charset="0"/>
              </a:rPr>
              <a:t>Pericardul fibros </a:t>
            </a:r>
            <a:r>
              <a:rPr lang="ro-RO" sz="1200" dirty="0">
                <a:latin typeface="Bahnschrift" panose="020B0502040204020203" pitchFamily="34" charset="0"/>
              </a:rPr>
              <a:t>are forma unui sac de constituție fibroasă, cu baza orientată inferior la mușchiul diafragma și vârful orientat superior spre originea trunchiului brahiocefalic.</a:t>
            </a:r>
            <a:endParaRPr lang="en-US" sz="1200" dirty="0">
              <a:latin typeface="Bahnschrift" panose="020B0502040204020203" pitchFamily="34" charset="0"/>
            </a:endParaRPr>
          </a:p>
          <a:p>
            <a:pPr marL="0" indent="0">
              <a:buNone/>
            </a:pPr>
            <a:endParaRPr lang="en-US" sz="1200" dirty="0">
              <a:latin typeface="Bahnschrift" panose="020B0502040204020203" pitchFamily="34" charset="0"/>
            </a:endParaRPr>
          </a:p>
          <a:p>
            <a:pPr marL="0" indent="0">
              <a:buNone/>
            </a:pPr>
            <a:r>
              <a:rPr lang="en-US" sz="1200" b="1" dirty="0" err="1">
                <a:latin typeface="Bahnschrift" panose="020B0502040204020203" pitchFamily="34" charset="0"/>
              </a:rPr>
              <a:t>Ligamentele</a:t>
            </a:r>
            <a:r>
              <a:rPr lang="en-US" sz="1200" b="1" dirty="0">
                <a:latin typeface="Bahnschrift" panose="020B0502040204020203" pitchFamily="34" charset="0"/>
              </a:rPr>
              <a:t> </a:t>
            </a:r>
            <a:r>
              <a:rPr lang="en-US" sz="1200" b="1" dirty="0" err="1">
                <a:latin typeface="Bahnschrift" panose="020B0502040204020203" pitchFamily="34" charset="0"/>
              </a:rPr>
              <a:t>principale</a:t>
            </a:r>
            <a:r>
              <a:rPr lang="en-US" sz="1200" b="1" dirty="0">
                <a:latin typeface="Bahnschrift" panose="020B0502040204020203" pitchFamily="34" charset="0"/>
              </a:rPr>
              <a:t> </a:t>
            </a:r>
            <a:r>
              <a:rPr lang="en-US" sz="1200" dirty="0">
                <a:latin typeface="Bahnschrift" panose="020B0502040204020203" pitchFamily="34" charset="0"/>
              </a:rPr>
              <a:t>sunt </a:t>
            </a:r>
            <a:r>
              <a:rPr lang="en-US" sz="1200" dirty="0" err="1">
                <a:latin typeface="Bahnschrift" panose="020B0502040204020203" pitchFamily="34" charset="0"/>
              </a:rPr>
              <a:t>reprezentate</a:t>
            </a:r>
            <a:r>
              <a:rPr lang="en-US" sz="1200" dirty="0">
                <a:latin typeface="Bahnschrift" panose="020B0502040204020203" pitchFamily="34" charset="0"/>
              </a:rPr>
              <a:t> de </a:t>
            </a:r>
            <a:r>
              <a:rPr lang="en-US" sz="1200" dirty="0" err="1">
                <a:latin typeface="Bahnschrift" panose="020B0502040204020203" pitchFamily="34" charset="0"/>
              </a:rPr>
              <a:t>ligamentele</a:t>
            </a:r>
            <a:r>
              <a:rPr lang="en-US" sz="1200" dirty="0">
                <a:latin typeface="Bahnschrift" panose="020B0502040204020203" pitchFamily="34" charset="0"/>
              </a:rPr>
              <a:t> </a:t>
            </a:r>
            <a:r>
              <a:rPr lang="en-US" sz="1200" dirty="0" err="1">
                <a:latin typeface="Bahnschrift" panose="020B0502040204020203" pitchFamily="34" charset="0"/>
              </a:rPr>
              <a:t>sternopericardice</a:t>
            </a:r>
            <a:r>
              <a:rPr lang="en-US" sz="1200" dirty="0">
                <a:latin typeface="Bahnschrift" panose="020B0502040204020203" pitchFamily="34" charset="0"/>
              </a:rPr>
              <a:t>, </a:t>
            </a:r>
            <a:r>
              <a:rPr lang="en-US" sz="1200" dirty="0" err="1">
                <a:latin typeface="Bahnschrift" panose="020B0502040204020203" pitchFamily="34" charset="0"/>
              </a:rPr>
              <a:t>ligamentele</a:t>
            </a:r>
            <a:r>
              <a:rPr lang="en-US" sz="1200" dirty="0">
                <a:latin typeface="Bahnschrift" panose="020B0502040204020203" pitchFamily="34" charset="0"/>
              </a:rPr>
              <a:t> </a:t>
            </a:r>
            <a:r>
              <a:rPr lang="en-US" sz="1200" dirty="0" err="1">
                <a:latin typeface="Bahnschrift" panose="020B0502040204020203" pitchFamily="34" charset="0"/>
              </a:rPr>
              <a:t>frenopericardice</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ligamentele</a:t>
            </a:r>
            <a:r>
              <a:rPr lang="en-US" sz="1200" dirty="0">
                <a:latin typeface="Bahnschrift" panose="020B0502040204020203" pitchFamily="34" charset="0"/>
              </a:rPr>
              <a:t> </a:t>
            </a:r>
            <a:r>
              <a:rPr lang="en-US" sz="1200" dirty="0" err="1">
                <a:latin typeface="Bahnschrift" panose="020B0502040204020203" pitchFamily="34" charset="0"/>
              </a:rPr>
              <a:t>vertebropericardice</a:t>
            </a:r>
            <a:r>
              <a:rPr lang="en-US" sz="1200" dirty="0">
                <a:latin typeface="Bahnschrift" panose="020B0502040204020203" pitchFamily="34" charset="0"/>
              </a:rPr>
              <a:t>.</a:t>
            </a:r>
          </a:p>
          <a:p>
            <a:pPr marL="0" indent="0">
              <a:buNone/>
            </a:pPr>
            <a:endParaRPr lang="ro-RO" sz="1200" dirty="0">
              <a:latin typeface="Bahnschrift" panose="020B0502040204020203" pitchFamily="34" charset="0"/>
            </a:endParaRPr>
          </a:p>
        </p:txBody>
      </p:sp>
    </p:spTree>
    <p:extLst>
      <p:ext uri="{BB962C8B-B14F-4D97-AF65-F5344CB8AC3E}">
        <p14:creationId xmlns:p14="http://schemas.microsoft.com/office/powerpoint/2010/main" val="165143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5389E3-17D6-4A61-B5C0-C2AD5F7DFA2E}"/>
              </a:ext>
            </a:extLst>
          </p:cNvPr>
          <p:cNvSpPr>
            <a:spLocks noGrp="1"/>
          </p:cNvSpPr>
          <p:nvPr>
            <p:ph type="title"/>
          </p:nvPr>
        </p:nvSpPr>
        <p:spPr>
          <a:xfrm>
            <a:off x="414670" y="255181"/>
            <a:ext cx="8389088" cy="4406694"/>
          </a:xfrm>
        </p:spPr>
        <p:txBody>
          <a:bodyPr/>
          <a:lstStyle/>
          <a:p>
            <a:r>
              <a:rPr lang="ro-RO" sz="1100" dirty="0">
                <a:latin typeface="Bahnschrift" panose="020B0502040204020203" pitchFamily="34" charset="0"/>
              </a:rPr>
              <a:t>Ligamentele accesorii </a:t>
            </a:r>
            <a:r>
              <a:rPr lang="ro-RO" sz="1100" b="0" dirty="0">
                <a:latin typeface="Bahnschrift" panose="020B0502040204020203" pitchFamily="34" charset="0"/>
              </a:rPr>
              <a:t>leagă pericardul de organele vecine și sunt reprezentate de ligamentul tiropericardic, ligamentul traheobronhopericardic și ligamentul esofagopericardic.</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Vârful</a:t>
            </a:r>
            <a:r>
              <a:rPr lang="en-US" sz="1100" dirty="0">
                <a:latin typeface="Bahnschrift" panose="020B0502040204020203" pitchFamily="34" charset="0"/>
              </a:rPr>
              <a:t> </a:t>
            </a:r>
            <a:r>
              <a:rPr lang="en-US" sz="1100" dirty="0" err="1">
                <a:latin typeface="Bahnschrift" panose="020B0502040204020203" pitchFamily="34" charset="0"/>
              </a:rPr>
              <a:t>pericardului</a:t>
            </a:r>
            <a:r>
              <a:rPr lang="en-US" sz="1100" dirty="0">
                <a:latin typeface="Bahnschrift" panose="020B0502040204020203" pitchFamily="34" charset="0"/>
              </a:rPr>
              <a:t> </a:t>
            </a:r>
            <a:r>
              <a:rPr lang="en-US" sz="1100" b="0" dirty="0" err="1">
                <a:latin typeface="Bahnschrift" panose="020B0502040204020203" pitchFamily="34" charset="0"/>
              </a:rPr>
              <a:t>prezintă</a:t>
            </a:r>
            <a:r>
              <a:rPr lang="en-US" sz="1100" b="0" dirty="0">
                <a:latin typeface="Bahnschrift" panose="020B0502040204020203" pitchFamily="34" charset="0"/>
              </a:rPr>
              <a:t> o </a:t>
            </a:r>
            <a:r>
              <a:rPr lang="en-US" sz="1100" b="0" dirty="0" err="1">
                <a:latin typeface="Bahnschrift" panose="020B0502040204020203" pitchFamily="34" charset="0"/>
              </a:rPr>
              <a:t>prelungire</a:t>
            </a:r>
            <a:r>
              <a:rPr lang="en-US" sz="1100" b="0" dirty="0">
                <a:latin typeface="Bahnschrift" panose="020B0502040204020203" pitchFamily="34" charset="0"/>
              </a:rPr>
              <a:t> </a:t>
            </a:r>
            <a:r>
              <a:rPr lang="en-US" sz="1100" b="0" dirty="0" err="1">
                <a:latin typeface="Bahnschrift" panose="020B0502040204020203" pitchFamily="34" charset="0"/>
              </a:rPr>
              <a:t>în</a:t>
            </a:r>
            <a:r>
              <a:rPr lang="en-US" sz="1100" b="0" dirty="0">
                <a:latin typeface="Bahnschrift" panose="020B0502040204020203" pitchFamily="34" charset="0"/>
              </a:rPr>
              <a:t> </a:t>
            </a:r>
            <a:r>
              <a:rPr lang="en-US" sz="1100" b="0" dirty="0" err="1">
                <a:latin typeface="Bahnschrift" panose="020B0502040204020203" pitchFamily="34" charset="0"/>
              </a:rPr>
              <a:t>dreptul</a:t>
            </a:r>
            <a:r>
              <a:rPr lang="en-US" sz="1100" b="0" dirty="0">
                <a:latin typeface="Bahnschrift" panose="020B0502040204020203" pitchFamily="34" charset="0"/>
              </a:rPr>
              <a:t> </a:t>
            </a:r>
            <a:r>
              <a:rPr lang="en-US" sz="1100" b="0" dirty="0" err="1">
                <a:latin typeface="Bahnschrift" panose="020B0502040204020203" pitchFamily="34" charset="0"/>
              </a:rPr>
              <a:t>originii</a:t>
            </a:r>
            <a:r>
              <a:rPr lang="en-US" sz="1100" b="0" dirty="0">
                <a:latin typeface="Bahnschrift" panose="020B0502040204020203" pitchFamily="34" charset="0"/>
              </a:rPr>
              <a:t> </a:t>
            </a:r>
            <a:r>
              <a:rPr lang="en-US" sz="1100" b="0" dirty="0" err="1">
                <a:latin typeface="Bahnschrift" panose="020B0502040204020203" pitchFamily="34" charset="0"/>
              </a:rPr>
              <a:t>trunchiului</a:t>
            </a:r>
            <a:r>
              <a:rPr lang="en-US" sz="1100" b="0" dirty="0">
                <a:latin typeface="Bahnschrift" panose="020B0502040204020203" pitchFamily="34" charset="0"/>
              </a:rPr>
              <a:t> </a:t>
            </a:r>
            <a:r>
              <a:rPr lang="en-US" sz="1100" b="0" dirty="0" err="1">
                <a:latin typeface="Bahnschrift" panose="020B0502040204020203" pitchFamily="34" charset="0"/>
              </a:rPr>
              <a:t>brahiocefalic</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prezintă</a:t>
            </a:r>
            <a:r>
              <a:rPr lang="en-US" sz="1100" b="0" dirty="0">
                <a:latin typeface="Bahnschrift" panose="020B0502040204020203" pitchFamily="34" charset="0"/>
              </a:rPr>
              <a:t> </a:t>
            </a:r>
            <a:r>
              <a:rPr lang="en-US" sz="1100" b="0" dirty="0" err="1">
                <a:latin typeface="Bahnschrift" panose="020B0502040204020203" pitchFamily="34" charset="0"/>
              </a:rPr>
              <a:t>raporturi</a:t>
            </a:r>
            <a:r>
              <a:rPr lang="en-US" sz="1100" b="0" dirty="0">
                <a:latin typeface="Bahnschrift" panose="020B0502040204020203" pitchFamily="34" charset="0"/>
              </a:rPr>
              <a:t> cu </a:t>
            </a:r>
            <a:r>
              <a:rPr lang="en-US" sz="1100" b="0" dirty="0" err="1">
                <a:latin typeface="Bahnschrift" panose="020B0502040204020203" pitchFamily="34" charset="0"/>
              </a:rPr>
              <a:t>arcul</a:t>
            </a:r>
            <a:r>
              <a:rPr lang="en-US" sz="1100" b="0" dirty="0">
                <a:latin typeface="Bahnschrift" panose="020B0502040204020203" pitchFamily="34" charset="0"/>
              </a:rPr>
              <a:t> aortic, </a:t>
            </a:r>
            <a:r>
              <a:rPr lang="en-US" sz="1100" b="0" dirty="0" err="1">
                <a:latin typeface="Bahnschrift" panose="020B0502040204020203" pitchFamily="34" charset="0"/>
              </a:rPr>
              <a:t>bifurcația</a:t>
            </a:r>
            <a:r>
              <a:rPr lang="en-US" sz="1100" b="0" dirty="0">
                <a:latin typeface="Bahnschrift" panose="020B0502040204020203" pitchFamily="34" charset="0"/>
              </a:rPr>
              <a:t> </a:t>
            </a:r>
            <a:r>
              <a:rPr lang="en-US" sz="1100" b="0" dirty="0" err="1">
                <a:latin typeface="Bahnschrift" panose="020B0502040204020203" pitchFamily="34" charset="0"/>
              </a:rPr>
              <a:t>traheei</a:t>
            </a:r>
            <a:r>
              <a:rPr lang="en-US" sz="1100" b="0" dirty="0">
                <a:latin typeface="Bahnschrift" panose="020B0502040204020203" pitchFamily="34" charset="0"/>
              </a:rPr>
              <a:t>, </a:t>
            </a:r>
            <a:r>
              <a:rPr lang="en-US" sz="1100" b="0" dirty="0" err="1">
                <a:latin typeface="Bahnschrift" panose="020B0502040204020203" pitchFamily="34" charset="0"/>
              </a:rPr>
              <a:t>nervul</a:t>
            </a:r>
            <a:r>
              <a:rPr lang="en-US" sz="1100" b="0" dirty="0">
                <a:latin typeface="Bahnschrift" panose="020B0502040204020203" pitchFamily="34" charset="0"/>
              </a:rPr>
              <a:t> </a:t>
            </a:r>
            <a:r>
              <a:rPr lang="en-US" sz="1100" b="0" dirty="0" err="1">
                <a:latin typeface="Bahnschrift" panose="020B0502040204020203" pitchFamily="34" charset="0"/>
              </a:rPr>
              <a:t>laringeu</a:t>
            </a:r>
            <a:r>
              <a:rPr lang="en-US" sz="1100" b="0" dirty="0">
                <a:latin typeface="Bahnschrift" panose="020B0502040204020203" pitchFamily="34" charset="0"/>
              </a:rPr>
              <a:t> </a:t>
            </a:r>
            <a:r>
              <a:rPr lang="en-US" sz="1100" b="0" dirty="0" err="1">
                <a:latin typeface="Bahnschrift" panose="020B0502040204020203" pitchFamily="34" charset="0"/>
              </a:rPr>
              <a:t>recurent</a:t>
            </a:r>
            <a:r>
              <a:rPr lang="en-US" sz="1100" b="0" dirty="0">
                <a:latin typeface="Bahnschrift" panose="020B0502040204020203" pitchFamily="34" charset="0"/>
              </a:rPr>
              <a:t> </a:t>
            </a:r>
            <a:r>
              <a:rPr lang="en-US" sz="1100" b="0" dirty="0" err="1">
                <a:latin typeface="Bahnschrift" panose="020B0502040204020203" pitchFamily="34" charset="0"/>
              </a:rPr>
              <a:t>stâng</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nodurile</a:t>
            </a:r>
            <a:r>
              <a:rPr lang="en-US" sz="1100" b="0" dirty="0">
                <a:latin typeface="Bahnschrift" panose="020B0502040204020203" pitchFamily="34" charset="0"/>
              </a:rPr>
              <a:t> </a:t>
            </a:r>
            <a:r>
              <a:rPr lang="en-US" sz="1100" b="0" dirty="0" err="1">
                <a:latin typeface="Bahnschrift" panose="020B0502040204020203" pitchFamily="34" charset="0"/>
              </a:rPr>
              <a:t>limfatice</a:t>
            </a:r>
            <a:r>
              <a:rPr lang="en-US" sz="1100" b="0" dirty="0">
                <a:latin typeface="Bahnschrift" panose="020B0502040204020203" pitchFamily="34" charset="0"/>
              </a:rPr>
              <a:t> </a:t>
            </a:r>
            <a:r>
              <a:rPr lang="en-US" sz="1100" b="0" dirty="0" err="1">
                <a:latin typeface="Bahnschrift" panose="020B0502040204020203" pitchFamily="34" charset="0"/>
              </a:rPr>
              <a:t>intertraheobronhice</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Baza</a:t>
            </a:r>
            <a:r>
              <a:rPr lang="en-US" sz="1100" dirty="0">
                <a:latin typeface="Bahnschrift" panose="020B0502040204020203" pitchFamily="34" charset="0"/>
              </a:rPr>
              <a:t> </a:t>
            </a:r>
            <a:r>
              <a:rPr lang="en-US" sz="1100" dirty="0" err="1">
                <a:latin typeface="Bahnschrift" panose="020B0502040204020203" pitchFamily="34" charset="0"/>
              </a:rPr>
              <a:t>pericardului</a:t>
            </a:r>
            <a:r>
              <a:rPr lang="en-US" sz="1100" dirty="0">
                <a:latin typeface="Bahnschrift" panose="020B0502040204020203" pitchFamily="34" charset="0"/>
              </a:rPr>
              <a:t> </a:t>
            </a:r>
            <a:r>
              <a:rPr lang="en-US" sz="1100" b="0" dirty="0" err="1">
                <a:latin typeface="Bahnschrift" panose="020B0502040204020203" pitchFamily="34" charset="0"/>
              </a:rPr>
              <a:t>aderă</a:t>
            </a:r>
            <a:r>
              <a:rPr lang="en-US" sz="1100" b="0" dirty="0">
                <a:latin typeface="Bahnschrift" panose="020B0502040204020203" pitchFamily="34" charset="0"/>
              </a:rPr>
              <a:t> de </a:t>
            </a:r>
            <a:r>
              <a:rPr lang="en-US" sz="1100" b="0" dirty="0" err="1">
                <a:latin typeface="Bahnschrift" panose="020B0502040204020203" pitchFamily="34" charset="0"/>
              </a:rPr>
              <a:t>mușchiul</a:t>
            </a:r>
            <a:r>
              <a:rPr lang="en-US" sz="1100" b="0" dirty="0">
                <a:latin typeface="Bahnschrift" panose="020B0502040204020203" pitchFamily="34" charset="0"/>
              </a:rPr>
              <a:t> </a:t>
            </a:r>
            <a:r>
              <a:rPr lang="en-US" sz="1100" b="0" dirty="0" err="1">
                <a:latin typeface="Bahnschrift" panose="020B0502040204020203" pitchFamily="34" charset="0"/>
              </a:rPr>
              <a:t>diafragma</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vine </a:t>
            </a:r>
            <a:r>
              <a:rPr lang="en-US" sz="1100" b="0" dirty="0" err="1">
                <a:latin typeface="Bahnschrift" panose="020B0502040204020203" pitchFamily="34" charset="0"/>
              </a:rPr>
              <a:t>în</a:t>
            </a:r>
            <a:r>
              <a:rPr lang="en-US" sz="1100" b="0" dirty="0">
                <a:latin typeface="Bahnschrift" panose="020B0502040204020203" pitchFamily="34" charset="0"/>
              </a:rPr>
              <a:t> </a:t>
            </a:r>
            <a:r>
              <a:rPr lang="en-US" sz="1100" b="0" dirty="0" err="1">
                <a:latin typeface="Bahnschrift" panose="020B0502040204020203" pitchFamily="34" charset="0"/>
              </a:rPr>
              <a:t>raport</a:t>
            </a:r>
            <a:r>
              <a:rPr lang="en-US" sz="1100" b="0" dirty="0">
                <a:latin typeface="Bahnschrift" panose="020B0502040204020203" pitchFamily="34" charset="0"/>
              </a:rPr>
              <a:t> cu </a:t>
            </a:r>
            <a:r>
              <a:rPr lang="en-US" sz="1100" b="0" dirty="0" err="1">
                <a:latin typeface="Bahnschrift" panose="020B0502040204020203" pitchFamily="34" charset="0"/>
              </a:rPr>
              <a:t>lobul</a:t>
            </a:r>
            <a:r>
              <a:rPr lang="en-US" sz="1100" b="0" dirty="0">
                <a:latin typeface="Bahnschrift" panose="020B0502040204020203" pitchFamily="34" charset="0"/>
              </a:rPr>
              <a:t> </a:t>
            </a:r>
            <a:r>
              <a:rPr lang="en-US" sz="1100" b="0" dirty="0" err="1">
                <a:latin typeface="Bahnschrift" panose="020B0502040204020203" pitchFamily="34" charset="0"/>
              </a:rPr>
              <a:t>stâng</a:t>
            </a:r>
            <a:r>
              <a:rPr lang="en-US" sz="1100" b="0" dirty="0">
                <a:latin typeface="Bahnschrift" panose="020B0502040204020203" pitchFamily="34" charset="0"/>
              </a:rPr>
              <a:t> al </a:t>
            </a:r>
            <a:r>
              <a:rPr lang="en-US" sz="1100" b="0" dirty="0" err="1">
                <a:latin typeface="Bahnschrift" panose="020B0502040204020203" pitchFamily="34" charset="0"/>
              </a:rPr>
              <a:t>ficatului</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fornixul</a:t>
            </a:r>
            <a:r>
              <a:rPr lang="en-US" sz="1100" b="0" dirty="0">
                <a:latin typeface="Bahnschrift" panose="020B0502040204020203" pitchFamily="34" charset="0"/>
              </a:rPr>
              <a:t> gastric.</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Pericardul</a:t>
            </a:r>
            <a:r>
              <a:rPr lang="en-US" sz="1100" dirty="0">
                <a:latin typeface="Bahnschrift" panose="020B0502040204020203" pitchFamily="34" charset="0"/>
              </a:rPr>
              <a:t> </a:t>
            </a:r>
            <a:r>
              <a:rPr lang="en-US" sz="1100" dirty="0" err="1">
                <a:latin typeface="Bahnschrift" panose="020B0502040204020203" pitchFamily="34" charset="0"/>
              </a:rPr>
              <a:t>seros</a:t>
            </a:r>
            <a:r>
              <a:rPr lang="en-US" sz="1100" dirty="0">
                <a:latin typeface="Bahnschrift" panose="020B0502040204020203" pitchFamily="34" charset="0"/>
              </a:rPr>
              <a:t> </a:t>
            </a:r>
            <a:r>
              <a:rPr lang="en-US" sz="1100" b="0" dirty="0" err="1">
                <a:latin typeface="Bahnschrift" panose="020B0502040204020203" pitchFamily="34" charset="0"/>
              </a:rPr>
              <a:t>este</a:t>
            </a:r>
            <a:r>
              <a:rPr lang="en-US" sz="1100" b="0" dirty="0">
                <a:latin typeface="Bahnschrift" panose="020B0502040204020203" pitchFamily="34" charset="0"/>
              </a:rPr>
              <a:t> format din </a:t>
            </a:r>
            <a:r>
              <a:rPr lang="en-US" sz="1100" b="0" dirty="0" err="1">
                <a:latin typeface="Bahnschrift" panose="020B0502040204020203" pitchFamily="34" charset="0"/>
              </a:rPr>
              <a:t>două</a:t>
            </a:r>
            <a:r>
              <a:rPr lang="en-US" sz="1100" b="0" dirty="0">
                <a:latin typeface="Bahnschrift" panose="020B0502040204020203" pitchFamily="34" charset="0"/>
              </a:rPr>
              <a:t> </a:t>
            </a:r>
            <a:r>
              <a:rPr lang="en-US" sz="1100" b="0" dirty="0" err="1">
                <a:latin typeface="Bahnschrift" panose="020B0502040204020203" pitchFamily="34" charset="0"/>
              </a:rPr>
              <a:t>foițe</a:t>
            </a:r>
            <a:r>
              <a:rPr lang="en-US" sz="1100" b="0" dirty="0">
                <a:latin typeface="Bahnschrift" panose="020B0502040204020203" pitchFamily="34" charset="0"/>
              </a:rPr>
              <a:t>: o </a:t>
            </a:r>
            <a:r>
              <a:rPr lang="en-US" sz="1100" b="0" dirty="0" err="1">
                <a:latin typeface="Bahnschrift" panose="020B0502040204020203" pitchFamily="34" charset="0"/>
              </a:rPr>
              <a:t>foiță</a:t>
            </a:r>
            <a:r>
              <a:rPr lang="en-US" sz="1100" b="0" dirty="0">
                <a:latin typeface="Bahnschrift" panose="020B0502040204020203" pitchFamily="34" charset="0"/>
              </a:rPr>
              <a:t> </a:t>
            </a:r>
            <a:r>
              <a:rPr lang="en-US" sz="1100" b="0" dirty="0" err="1">
                <a:latin typeface="Bahnschrift" panose="020B0502040204020203" pitchFamily="34" charset="0"/>
              </a:rPr>
              <a:t>parietală</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o </a:t>
            </a:r>
            <a:r>
              <a:rPr lang="en-US" sz="1100" b="0" dirty="0" err="1">
                <a:latin typeface="Bahnschrift" panose="020B0502040204020203" pitchFamily="34" charset="0"/>
              </a:rPr>
              <a:t>foiță</a:t>
            </a:r>
            <a:r>
              <a:rPr lang="en-US" sz="1100" b="0" dirty="0">
                <a:latin typeface="Bahnschrift" panose="020B0502040204020203" pitchFamily="34" charset="0"/>
              </a:rPr>
              <a:t> </a:t>
            </a:r>
            <a:r>
              <a:rPr lang="en-US" sz="1100" b="0" dirty="0" err="1">
                <a:latin typeface="Bahnschrift" panose="020B0502040204020203" pitchFamily="34" charset="0"/>
              </a:rPr>
              <a:t>viscerală</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Cavitatea</a:t>
            </a:r>
            <a:r>
              <a:rPr lang="en-US" sz="1100" dirty="0">
                <a:latin typeface="Bahnschrift" panose="020B0502040204020203" pitchFamily="34" charset="0"/>
              </a:rPr>
              <a:t> </a:t>
            </a:r>
            <a:r>
              <a:rPr lang="en-US" sz="1100" dirty="0" err="1">
                <a:latin typeface="Bahnschrift" panose="020B0502040204020203" pitchFamily="34" charset="0"/>
              </a:rPr>
              <a:t>pericardică</a:t>
            </a:r>
            <a:r>
              <a:rPr lang="en-US" sz="1100" dirty="0">
                <a:latin typeface="Bahnschrift" panose="020B0502040204020203" pitchFamily="34" charset="0"/>
              </a:rPr>
              <a:t> </a:t>
            </a:r>
            <a:r>
              <a:rPr lang="en-US" sz="1100" b="0" dirty="0" err="1">
                <a:latin typeface="Bahnschrift" panose="020B0502040204020203" pitchFamily="34" charset="0"/>
              </a:rPr>
              <a:t>este</a:t>
            </a:r>
            <a:r>
              <a:rPr lang="en-US" sz="1100" b="0" dirty="0">
                <a:latin typeface="Bahnschrift" panose="020B0502040204020203" pitchFamily="34" charset="0"/>
              </a:rPr>
              <a:t> un </a:t>
            </a:r>
            <a:r>
              <a:rPr lang="en-US" sz="1100" b="0" dirty="0" err="1">
                <a:latin typeface="Bahnschrift" panose="020B0502040204020203" pitchFamily="34" charset="0"/>
              </a:rPr>
              <a:t>spațiu</a:t>
            </a:r>
            <a:r>
              <a:rPr lang="en-US" sz="1100" b="0" dirty="0">
                <a:latin typeface="Bahnschrift" panose="020B0502040204020203" pitchFamily="34" charset="0"/>
              </a:rPr>
              <a:t> virtual </a:t>
            </a:r>
            <a:r>
              <a:rPr lang="en-US" sz="1100" b="0" dirty="0" err="1">
                <a:latin typeface="Bahnschrift" panose="020B0502040204020203" pitchFamily="34" charset="0"/>
              </a:rPr>
              <a:t>între</a:t>
            </a:r>
            <a:r>
              <a:rPr lang="en-US" sz="1100" b="0" dirty="0">
                <a:latin typeface="Bahnschrift" panose="020B0502040204020203" pitchFamily="34" charset="0"/>
              </a:rPr>
              <a:t> </a:t>
            </a:r>
            <a:r>
              <a:rPr lang="en-US" sz="1100" b="0" dirty="0" err="1">
                <a:latin typeface="Bahnschrift" panose="020B0502040204020203" pitchFamily="34" charset="0"/>
              </a:rPr>
              <a:t>cele</a:t>
            </a:r>
            <a:r>
              <a:rPr lang="en-US" sz="1100" b="0" dirty="0">
                <a:latin typeface="Bahnschrift" panose="020B0502040204020203" pitchFamily="34" charset="0"/>
              </a:rPr>
              <a:t> </a:t>
            </a:r>
            <a:r>
              <a:rPr lang="en-US" sz="1100" b="0" dirty="0" err="1">
                <a:latin typeface="Bahnschrift" panose="020B0502040204020203" pitchFamily="34" charset="0"/>
              </a:rPr>
              <a:t>două</a:t>
            </a:r>
            <a:r>
              <a:rPr lang="en-US" sz="1100" b="0" dirty="0">
                <a:latin typeface="Bahnschrift" panose="020B0502040204020203" pitchFamily="34" charset="0"/>
              </a:rPr>
              <a:t> </a:t>
            </a:r>
            <a:r>
              <a:rPr lang="en-US" sz="1100" b="0" dirty="0" err="1">
                <a:latin typeface="Bahnschrift" panose="020B0502040204020203" pitchFamily="34" charset="0"/>
              </a:rPr>
              <a:t>foițe</a:t>
            </a:r>
            <a:r>
              <a:rPr lang="en-US" sz="1100" b="0" dirty="0">
                <a:latin typeface="Bahnschrift" panose="020B0502040204020203" pitchFamily="34" charset="0"/>
              </a:rPr>
              <a:t>, care </a:t>
            </a:r>
            <a:r>
              <a:rPr lang="en-US" sz="1100" b="0" dirty="0" err="1">
                <a:latin typeface="Bahnschrift" panose="020B0502040204020203" pitchFamily="34" charset="0"/>
              </a:rPr>
              <a:t>conține</a:t>
            </a:r>
            <a:r>
              <a:rPr lang="en-US" sz="1100" b="0" dirty="0">
                <a:latin typeface="Bahnschrift" panose="020B0502040204020203" pitchFamily="34" charset="0"/>
              </a:rPr>
              <a:t> o </a:t>
            </a:r>
            <a:r>
              <a:rPr lang="en-US" sz="1100" b="0" dirty="0" err="1">
                <a:latin typeface="Bahnschrift" panose="020B0502040204020203" pitchFamily="34" charset="0"/>
              </a:rPr>
              <a:t>lamă</a:t>
            </a:r>
            <a:r>
              <a:rPr lang="en-US" sz="1100" b="0" dirty="0">
                <a:latin typeface="Bahnschrift" panose="020B0502040204020203" pitchFamily="34" charset="0"/>
              </a:rPr>
              <a:t> </a:t>
            </a:r>
            <a:r>
              <a:rPr lang="en-US" sz="1100" b="0" dirty="0" err="1">
                <a:latin typeface="Bahnschrift" panose="020B0502040204020203" pitchFamily="34" charset="0"/>
              </a:rPr>
              <a:t>fină</a:t>
            </a:r>
            <a:r>
              <a:rPr lang="en-US" sz="1100" b="0" dirty="0">
                <a:latin typeface="Bahnschrift" panose="020B0502040204020203" pitchFamily="34" charset="0"/>
              </a:rPr>
              <a:t> de </a:t>
            </a:r>
            <a:r>
              <a:rPr lang="en-US" sz="1100" b="0" dirty="0" err="1">
                <a:latin typeface="Bahnschrift" panose="020B0502040204020203" pitchFamily="34" charset="0"/>
              </a:rPr>
              <a:t>lichid</a:t>
            </a:r>
            <a:r>
              <a:rPr lang="en-US" sz="1100" b="0" dirty="0">
                <a:latin typeface="Bahnschrift" panose="020B0502040204020203" pitchFamily="34" charset="0"/>
              </a:rPr>
              <a:t> </a:t>
            </a:r>
            <a:r>
              <a:rPr lang="en-US" sz="1100" b="0" dirty="0" err="1">
                <a:latin typeface="Bahnschrift" panose="020B0502040204020203" pitchFamily="34" charset="0"/>
              </a:rPr>
              <a:t>pericardic</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Arterele</a:t>
            </a:r>
            <a:r>
              <a:rPr lang="en-US" sz="1100" dirty="0">
                <a:latin typeface="Bahnschrift" panose="020B0502040204020203" pitchFamily="34" charset="0"/>
              </a:rPr>
              <a:t> </a:t>
            </a:r>
            <a:r>
              <a:rPr lang="en-US" sz="1100" dirty="0" err="1">
                <a:latin typeface="Bahnschrift" panose="020B0502040204020203" pitchFamily="34" charset="0"/>
              </a:rPr>
              <a:t>pericardului</a:t>
            </a:r>
            <a:r>
              <a:rPr lang="en-US" sz="1100" dirty="0">
                <a:latin typeface="Bahnschrift" panose="020B0502040204020203" pitchFamily="34" charset="0"/>
              </a:rPr>
              <a:t> </a:t>
            </a:r>
            <a:r>
              <a:rPr lang="en-US" sz="1100" b="0" dirty="0" err="1">
                <a:latin typeface="Bahnschrift" panose="020B0502040204020203" pitchFamily="34" charset="0"/>
              </a:rPr>
              <a:t>provin</a:t>
            </a:r>
            <a:r>
              <a:rPr lang="en-US" sz="1100" b="0" dirty="0">
                <a:latin typeface="Bahnschrift" panose="020B0502040204020203" pitchFamily="34" charset="0"/>
              </a:rPr>
              <a:t> din </a:t>
            </a:r>
            <a:r>
              <a:rPr lang="en-US" sz="1100" b="0" dirty="0" err="1">
                <a:latin typeface="Bahnschrift" panose="020B0502040204020203" pitchFamily="34" charset="0"/>
              </a:rPr>
              <a:t>artera</a:t>
            </a:r>
            <a:r>
              <a:rPr lang="en-US" sz="1100" b="0" dirty="0">
                <a:latin typeface="Bahnschrift" panose="020B0502040204020203" pitchFamily="34" charset="0"/>
              </a:rPr>
              <a:t> </a:t>
            </a:r>
            <a:r>
              <a:rPr lang="en-US" sz="1100" b="0" dirty="0" err="1">
                <a:latin typeface="Bahnschrift" panose="020B0502040204020203" pitchFamily="34" charset="0"/>
              </a:rPr>
              <a:t>toracică</a:t>
            </a:r>
            <a:r>
              <a:rPr lang="en-US" sz="1100" b="0" dirty="0">
                <a:latin typeface="Bahnschrift" panose="020B0502040204020203" pitchFamily="34" charset="0"/>
              </a:rPr>
              <a:t> </a:t>
            </a:r>
            <a:r>
              <a:rPr lang="en-US" sz="1100" b="0" dirty="0" err="1">
                <a:latin typeface="Bahnschrift" panose="020B0502040204020203" pitchFamily="34" charset="0"/>
              </a:rPr>
              <a:t>internă</a:t>
            </a:r>
            <a:r>
              <a:rPr lang="en-US" sz="1100" b="0" dirty="0">
                <a:latin typeface="Bahnschrift" panose="020B0502040204020203" pitchFamily="34" charset="0"/>
              </a:rPr>
              <a:t>, </a:t>
            </a:r>
            <a:r>
              <a:rPr lang="en-US" sz="1100" b="0" dirty="0" err="1">
                <a:latin typeface="Bahnschrift" panose="020B0502040204020203" pitchFamily="34" charset="0"/>
              </a:rPr>
              <a:t>artera</a:t>
            </a:r>
            <a:r>
              <a:rPr lang="en-US" sz="1100" b="0" dirty="0">
                <a:latin typeface="Bahnschrift" panose="020B0502040204020203" pitchFamily="34" charset="0"/>
              </a:rPr>
              <a:t> </a:t>
            </a:r>
            <a:r>
              <a:rPr lang="en-US" sz="1100" b="0" dirty="0" err="1">
                <a:latin typeface="Bahnschrift" panose="020B0502040204020203" pitchFamily="34" charset="0"/>
              </a:rPr>
              <a:t>frenică</a:t>
            </a:r>
            <a:r>
              <a:rPr lang="en-US" sz="1100" b="0" dirty="0">
                <a:latin typeface="Bahnschrift" panose="020B0502040204020203" pitchFamily="34" charset="0"/>
              </a:rPr>
              <a:t> </a:t>
            </a:r>
            <a:r>
              <a:rPr lang="en-US" sz="1100" b="0" dirty="0" err="1">
                <a:latin typeface="Bahnschrift" panose="020B0502040204020203" pitchFamily="34" charset="0"/>
              </a:rPr>
              <a:t>superioară</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inferioară</a:t>
            </a:r>
            <a:r>
              <a:rPr lang="en-US" sz="1100" b="0" dirty="0">
                <a:latin typeface="Bahnschrift" panose="020B0502040204020203" pitchFamily="34" charset="0"/>
              </a:rPr>
              <a:t>, </a:t>
            </a:r>
            <a:r>
              <a:rPr lang="en-US" sz="1100" b="0" dirty="0" err="1">
                <a:latin typeface="Bahnschrift" panose="020B0502040204020203" pitchFamily="34" charset="0"/>
              </a:rPr>
              <a:t>artera</a:t>
            </a:r>
            <a:r>
              <a:rPr lang="en-US" sz="1100" b="0" dirty="0">
                <a:latin typeface="Bahnschrift" panose="020B0502040204020203" pitchFamily="34" charset="0"/>
              </a:rPr>
              <a:t> </a:t>
            </a:r>
            <a:r>
              <a:rPr lang="en-US" sz="1100" b="0" dirty="0" err="1">
                <a:latin typeface="Bahnschrift" panose="020B0502040204020203" pitchFamily="34" charset="0"/>
              </a:rPr>
              <a:t>bronhice</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esofagiene</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Venele</a:t>
            </a:r>
            <a:r>
              <a:rPr lang="en-US" sz="1100" dirty="0">
                <a:latin typeface="Bahnschrift" panose="020B0502040204020203" pitchFamily="34" charset="0"/>
              </a:rPr>
              <a:t> </a:t>
            </a:r>
            <a:r>
              <a:rPr lang="en-US" sz="1100" dirty="0" err="1">
                <a:latin typeface="Bahnschrift" panose="020B0502040204020203" pitchFamily="34" charset="0"/>
              </a:rPr>
              <a:t>pericardului</a:t>
            </a:r>
            <a:r>
              <a:rPr lang="en-US" sz="1100" dirty="0">
                <a:latin typeface="Bahnschrift" panose="020B0502040204020203" pitchFamily="34" charset="0"/>
              </a:rPr>
              <a:t> </a:t>
            </a:r>
            <a:r>
              <a:rPr lang="en-US" sz="1100" b="0" dirty="0" err="1">
                <a:latin typeface="Bahnschrift" panose="020B0502040204020203" pitchFamily="34" charset="0"/>
              </a:rPr>
              <a:t>drenează</a:t>
            </a:r>
            <a:r>
              <a:rPr lang="en-US" sz="1100" b="0" dirty="0">
                <a:latin typeface="Bahnschrift" panose="020B0502040204020203" pitchFamily="34" charset="0"/>
              </a:rPr>
              <a:t> </a:t>
            </a:r>
            <a:r>
              <a:rPr lang="en-US" sz="1100" b="0" dirty="0" err="1">
                <a:latin typeface="Bahnschrift" panose="020B0502040204020203" pitchFamily="34" charset="0"/>
              </a:rPr>
              <a:t>spre</a:t>
            </a:r>
            <a:r>
              <a:rPr lang="en-US" sz="1100" b="0" dirty="0">
                <a:latin typeface="Bahnschrift" panose="020B0502040204020203" pitchFamily="34" charset="0"/>
              </a:rPr>
              <a:t> </a:t>
            </a:r>
            <a:r>
              <a:rPr lang="en-US" sz="1100" b="0" dirty="0" err="1">
                <a:latin typeface="Bahnschrift" panose="020B0502040204020203" pitchFamily="34" charset="0"/>
              </a:rPr>
              <a:t>venele</a:t>
            </a:r>
            <a:r>
              <a:rPr lang="en-US" sz="1100" b="0" dirty="0">
                <a:latin typeface="Bahnschrift" panose="020B0502040204020203" pitchFamily="34" charset="0"/>
              </a:rPr>
              <a:t> </a:t>
            </a:r>
            <a:r>
              <a:rPr lang="en-US" sz="1100" b="0" dirty="0" err="1">
                <a:latin typeface="Bahnschrift" panose="020B0502040204020203" pitchFamily="34" charset="0"/>
              </a:rPr>
              <a:t>toracice</a:t>
            </a:r>
            <a:r>
              <a:rPr lang="en-US" sz="1100" b="0" dirty="0">
                <a:latin typeface="Bahnschrift" panose="020B0502040204020203" pitchFamily="34" charset="0"/>
              </a:rPr>
              <a:t> interne, </a:t>
            </a:r>
            <a:r>
              <a:rPr lang="en-US" sz="1100" b="0" dirty="0" err="1">
                <a:latin typeface="Bahnschrift" panose="020B0502040204020203" pitchFamily="34" charset="0"/>
              </a:rPr>
              <a:t>venele</a:t>
            </a:r>
            <a:r>
              <a:rPr lang="en-US" sz="1100" b="0" dirty="0">
                <a:latin typeface="Bahnschrift" panose="020B0502040204020203" pitchFamily="34" charset="0"/>
              </a:rPr>
              <a:t> </a:t>
            </a:r>
            <a:r>
              <a:rPr lang="en-US" sz="1100" b="0" dirty="0" err="1">
                <a:latin typeface="Bahnschrift" panose="020B0502040204020203" pitchFamily="34" charset="0"/>
              </a:rPr>
              <a:t>frenice</a:t>
            </a:r>
            <a:r>
              <a:rPr lang="en-US" sz="1100" b="0" dirty="0">
                <a:latin typeface="Bahnschrift" panose="020B0502040204020203" pitchFamily="34" charset="0"/>
              </a:rPr>
              <a:t> </a:t>
            </a:r>
            <a:r>
              <a:rPr lang="en-US" sz="1100" b="0" dirty="0" err="1">
                <a:latin typeface="Bahnschrift" panose="020B0502040204020203" pitchFamily="34" charset="0"/>
              </a:rPr>
              <a:t>superioare</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trunchiurile</a:t>
            </a:r>
            <a:r>
              <a:rPr lang="en-US" sz="1100" b="0" dirty="0">
                <a:latin typeface="Bahnschrift" panose="020B0502040204020203" pitchFamily="34" charset="0"/>
              </a:rPr>
              <a:t> </a:t>
            </a:r>
            <a:r>
              <a:rPr lang="en-US" sz="1100" b="0" dirty="0" err="1">
                <a:latin typeface="Bahnschrift" panose="020B0502040204020203" pitchFamily="34" charset="0"/>
              </a:rPr>
              <a:t>venoase</a:t>
            </a:r>
            <a:r>
              <a:rPr lang="en-US" sz="1100" b="0" dirty="0">
                <a:latin typeface="Bahnschrift" panose="020B0502040204020203" pitchFamily="34" charset="0"/>
              </a:rPr>
              <a:t> </a:t>
            </a:r>
            <a:r>
              <a:rPr lang="en-US" sz="1100" b="0" dirty="0" err="1">
                <a:latin typeface="Bahnschrift" panose="020B0502040204020203" pitchFamily="34" charset="0"/>
              </a:rPr>
              <a:t>brahiocefalice</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spre</a:t>
            </a:r>
            <a:r>
              <a:rPr lang="en-US" sz="1100" b="0" dirty="0">
                <a:latin typeface="Bahnschrift" panose="020B0502040204020203" pitchFamily="34" charset="0"/>
              </a:rPr>
              <a:t> vena </a:t>
            </a:r>
            <a:r>
              <a:rPr lang="en-US" sz="1100" b="0" dirty="0" err="1">
                <a:latin typeface="Bahnschrift" panose="020B0502040204020203" pitchFamily="34" charset="0"/>
              </a:rPr>
              <a:t>azigos</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venele</a:t>
            </a:r>
            <a:r>
              <a:rPr lang="en-US" sz="1100" b="0" dirty="0">
                <a:latin typeface="Bahnschrift" panose="020B0502040204020203" pitchFamily="34" charset="0"/>
              </a:rPr>
              <a:t> </a:t>
            </a:r>
            <a:r>
              <a:rPr lang="en-US" sz="1100" b="0" dirty="0" err="1">
                <a:latin typeface="Bahnschrift" panose="020B0502040204020203" pitchFamily="34" charset="0"/>
              </a:rPr>
              <a:t>hemiazigos</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Inervația</a:t>
            </a:r>
            <a:r>
              <a:rPr lang="en-US" sz="1100" dirty="0">
                <a:latin typeface="Bahnschrift" panose="020B0502040204020203" pitchFamily="34" charset="0"/>
              </a:rPr>
              <a:t> </a:t>
            </a:r>
            <a:r>
              <a:rPr lang="en-US" sz="1100" dirty="0" err="1">
                <a:latin typeface="Bahnschrift" panose="020B0502040204020203" pitchFamily="34" charset="0"/>
              </a:rPr>
              <a:t>pericardului</a:t>
            </a:r>
            <a:r>
              <a:rPr lang="en-US" sz="1100" dirty="0">
                <a:latin typeface="Bahnschrift" panose="020B0502040204020203" pitchFamily="34" charset="0"/>
              </a:rPr>
              <a:t> </a:t>
            </a:r>
            <a:r>
              <a:rPr lang="en-US" sz="1100" b="0" dirty="0" err="1">
                <a:latin typeface="Bahnschrift" panose="020B0502040204020203" pitchFamily="34" charset="0"/>
              </a:rPr>
              <a:t>este</a:t>
            </a:r>
            <a:r>
              <a:rPr lang="en-US" sz="1100" b="0" dirty="0">
                <a:latin typeface="Bahnschrift" panose="020B0502040204020203" pitchFamily="34" charset="0"/>
              </a:rPr>
              <a:t> </a:t>
            </a:r>
            <a:r>
              <a:rPr lang="en-US" sz="1100" b="0" dirty="0" err="1">
                <a:latin typeface="Bahnschrift" panose="020B0502040204020203" pitchFamily="34" charset="0"/>
              </a:rPr>
              <a:t>asigurată</a:t>
            </a:r>
            <a:r>
              <a:rPr lang="en-US" sz="1100" b="0" dirty="0">
                <a:latin typeface="Bahnschrift" panose="020B0502040204020203" pitchFamily="34" charset="0"/>
              </a:rPr>
              <a:t> de </a:t>
            </a:r>
            <a:r>
              <a:rPr lang="en-US" sz="1100" b="0" dirty="0" err="1">
                <a:latin typeface="Bahnschrift" panose="020B0502040204020203" pitchFamily="34" charset="0"/>
              </a:rPr>
              <a:t>simpaticul</a:t>
            </a:r>
            <a:r>
              <a:rPr lang="en-US" sz="1100" b="0" dirty="0">
                <a:latin typeface="Bahnschrift" panose="020B0502040204020203" pitchFamily="34" charset="0"/>
              </a:rPr>
              <a:t> </a:t>
            </a:r>
            <a:r>
              <a:rPr lang="en-US" sz="1100" b="0" dirty="0" err="1">
                <a:latin typeface="Bahnschrift" panose="020B0502040204020203" pitchFamily="34" charset="0"/>
              </a:rPr>
              <a:t>toracic</a:t>
            </a:r>
            <a:r>
              <a:rPr lang="en-US" sz="1100" b="0" dirty="0">
                <a:latin typeface="Bahnschrift" panose="020B0502040204020203" pitchFamily="34" charset="0"/>
              </a:rPr>
              <a:t>, </a:t>
            </a:r>
            <a:r>
              <a:rPr lang="en-US" sz="1100" b="0" dirty="0" err="1">
                <a:latin typeface="Bahnschrift" panose="020B0502040204020203" pitchFamily="34" charset="0"/>
              </a:rPr>
              <a:t>nervii</a:t>
            </a:r>
            <a:r>
              <a:rPr lang="en-US" sz="1100" b="0" dirty="0">
                <a:latin typeface="Bahnschrift" panose="020B0502040204020203" pitchFamily="34" charset="0"/>
              </a:rPr>
              <a:t> </a:t>
            </a:r>
            <a:r>
              <a:rPr lang="en-US" sz="1100" b="0" dirty="0" err="1">
                <a:latin typeface="Bahnschrift" panose="020B0502040204020203" pitchFamily="34" charset="0"/>
              </a:rPr>
              <a:t>vagi</a:t>
            </a:r>
            <a:r>
              <a:rPr lang="en-US" sz="1100" b="0" dirty="0">
                <a:latin typeface="Bahnschrift" panose="020B0502040204020203" pitchFamily="34" charset="0"/>
              </a:rPr>
              <a:t>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fibre</a:t>
            </a:r>
            <a:r>
              <a:rPr lang="en-US" sz="1100" b="0" dirty="0">
                <a:latin typeface="Bahnschrift" panose="020B0502040204020203" pitchFamily="34" charset="0"/>
              </a:rPr>
              <a:t> din </a:t>
            </a:r>
            <a:r>
              <a:rPr lang="en-US" sz="1100" b="0" dirty="0" err="1">
                <a:latin typeface="Bahnschrift" panose="020B0502040204020203" pitchFamily="34" charset="0"/>
              </a:rPr>
              <a:t>nervul</a:t>
            </a:r>
            <a:r>
              <a:rPr lang="en-US" sz="1100" b="0" dirty="0">
                <a:latin typeface="Bahnschrift" panose="020B0502040204020203" pitchFamily="34" charset="0"/>
              </a:rPr>
              <a:t> </a:t>
            </a:r>
            <a:r>
              <a:rPr lang="en-US" sz="1100" b="0" dirty="0" err="1">
                <a:latin typeface="Bahnschrift" panose="020B0502040204020203" pitchFamily="34" charset="0"/>
              </a:rPr>
              <a:t>frenic</a:t>
            </a:r>
            <a:r>
              <a:rPr lang="en-US" sz="1100" b="0" dirty="0">
                <a:latin typeface="Bahnschrift" panose="020B0502040204020203" pitchFamily="34" charset="0"/>
              </a:rPr>
              <a:t> </a:t>
            </a:r>
            <a:r>
              <a:rPr lang="en-US" sz="1100" b="0" dirty="0" err="1">
                <a:latin typeface="Bahnschrift" panose="020B0502040204020203" pitchFamily="34" charset="0"/>
              </a:rPr>
              <a:t>drept</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Cantitatea</a:t>
            </a:r>
            <a:r>
              <a:rPr lang="en-US" sz="1100" dirty="0">
                <a:latin typeface="Bahnschrift" panose="020B0502040204020203" pitchFamily="34" charset="0"/>
              </a:rPr>
              <a:t> </a:t>
            </a:r>
            <a:r>
              <a:rPr lang="en-US" sz="1100" dirty="0" err="1">
                <a:latin typeface="Bahnschrift" panose="020B0502040204020203" pitchFamily="34" charset="0"/>
              </a:rPr>
              <a:t>normală</a:t>
            </a:r>
            <a:r>
              <a:rPr lang="en-US" sz="1100" dirty="0">
                <a:latin typeface="Bahnschrift" panose="020B0502040204020203" pitchFamily="34" charset="0"/>
              </a:rPr>
              <a:t> de </a:t>
            </a:r>
            <a:r>
              <a:rPr lang="en-US" sz="1100" dirty="0" err="1">
                <a:latin typeface="Bahnschrift" panose="020B0502040204020203" pitchFamily="34" charset="0"/>
              </a:rPr>
              <a:t>lichid</a:t>
            </a:r>
            <a:r>
              <a:rPr lang="en-US" sz="1100" dirty="0">
                <a:latin typeface="Bahnschrift" panose="020B0502040204020203" pitchFamily="34" charset="0"/>
              </a:rPr>
              <a:t> </a:t>
            </a:r>
            <a:r>
              <a:rPr lang="en-US" sz="1100" b="0" dirty="0" err="1">
                <a:latin typeface="Bahnschrift" panose="020B0502040204020203" pitchFamily="34" charset="0"/>
              </a:rPr>
              <a:t>pericardic</a:t>
            </a:r>
            <a:r>
              <a:rPr lang="en-US" sz="1100" b="0" dirty="0">
                <a:latin typeface="Bahnschrift" panose="020B0502040204020203" pitchFamily="34" charset="0"/>
              </a:rPr>
              <a:t> </a:t>
            </a:r>
            <a:r>
              <a:rPr lang="en-US" sz="1100" b="0" dirty="0" err="1">
                <a:latin typeface="Bahnschrift" panose="020B0502040204020203" pitchFamily="34" charset="0"/>
              </a:rPr>
              <a:t>este</a:t>
            </a:r>
            <a:r>
              <a:rPr lang="en-US" sz="1100" b="0" dirty="0">
                <a:latin typeface="Bahnschrift" panose="020B0502040204020203" pitchFamily="34" charset="0"/>
              </a:rPr>
              <a:t> sub 50 ml </a:t>
            </a:r>
            <a:r>
              <a:rPr lang="en-US" sz="1100" b="0" dirty="0" err="1">
                <a:latin typeface="Bahnschrift" panose="020B0502040204020203" pitchFamily="34" charset="0"/>
              </a:rPr>
              <a:t>și</a:t>
            </a:r>
            <a:r>
              <a:rPr lang="en-US" sz="1100" b="0" dirty="0">
                <a:latin typeface="Bahnschrift" panose="020B0502040204020203" pitchFamily="34" charset="0"/>
              </a:rPr>
              <a:t> are o </a:t>
            </a:r>
            <a:r>
              <a:rPr lang="en-US" sz="1100" b="0" dirty="0" err="1">
                <a:latin typeface="Bahnschrift" panose="020B0502040204020203" pitchFamily="34" charset="0"/>
              </a:rPr>
              <a:t>compoziție</a:t>
            </a:r>
            <a:r>
              <a:rPr lang="en-US" sz="1100" b="0" dirty="0">
                <a:latin typeface="Bahnschrift" panose="020B0502040204020203" pitchFamily="34" charset="0"/>
              </a:rPr>
              <a:t> </a:t>
            </a:r>
            <a:r>
              <a:rPr lang="en-US" sz="1100" b="0" dirty="0" err="1">
                <a:latin typeface="Bahnschrift" panose="020B0502040204020203" pitchFamily="34" charset="0"/>
              </a:rPr>
              <a:t>similară</a:t>
            </a:r>
            <a:r>
              <a:rPr lang="en-US" sz="1100" b="0" dirty="0">
                <a:latin typeface="Bahnschrift" panose="020B0502040204020203" pitchFamily="34" charset="0"/>
              </a:rPr>
              <a:t> cu </a:t>
            </a:r>
            <a:r>
              <a:rPr lang="en-US" sz="1100" b="0" dirty="0" err="1">
                <a:latin typeface="Bahnschrift" panose="020B0502040204020203" pitchFamily="34" charset="0"/>
              </a:rPr>
              <a:t>cea</a:t>
            </a:r>
            <a:r>
              <a:rPr lang="en-US" sz="1100" b="0" dirty="0">
                <a:latin typeface="Bahnschrift" panose="020B0502040204020203" pitchFamily="34" charset="0"/>
              </a:rPr>
              <a:t> a </a:t>
            </a:r>
            <a:r>
              <a:rPr lang="en-US" sz="1100" b="0" dirty="0" err="1">
                <a:latin typeface="Bahnschrift" panose="020B0502040204020203" pitchFamily="34" charset="0"/>
              </a:rPr>
              <a:t>sângelui</a:t>
            </a:r>
            <a:r>
              <a:rPr lang="en-US" sz="1100" b="0" dirty="0">
                <a:latin typeface="Bahnschrift" panose="020B0502040204020203" pitchFamily="34" charset="0"/>
              </a:rPr>
              <a:t>, </a:t>
            </a:r>
            <a:r>
              <a:rPr lang="en-US" sz="1100" b="0" dirty="0" err="1">
                <a:latin typeface="Bahnschrift" panose="020B0502040204020203" pitchFamily="34" charset="0"/>
              </a:rPr>
              <a:t>dar</a:t>
            </a:r>
            <a:r>
              <a:rPr lang="en-US" sz="1100" b="0" dirty="0">
                <a:latin typeface="Bahnschrift" panose="020B0502040204020203" pitchFamily="34" charset="0"/>
              </a:rPr>
              <a:t> cu </a:t>
            </a:r>
            <a:r>
              <a:rPr lang="en-US" sz="1100" b="0" dirty="0" err="1">
                <a:latin typeface="Bahnschrift" panose="020B0502040204020203" pitchFamily="34" charset="0"/>
              </a:rPr>
              <a:t>mai</a:t>
            </a:r>
            <a:r>
              <a:rPr lang="en-US" sz="1100" b="0" dirty="0">
                <a:latin typeface="Bahnschrift" panose="020B0502040204020203" pitchFamily="34" charset="0"/>
              </a:rPr>
              <a:t> </a:t>
            </a:r>
            <a:r>
              <a:rPr lang="en-US" sz="1100" b="0" dirty="0" err="1">
                <a:latin typeface="Bahnschrift" panose="020B0502040204020203" pitchFamily="34" charset="0"/>
              </a:rPr>
              <a:t>puține</a:t>
            </a:r>
            <a:r>
              <a:rPr lang="en-US" sz="1100" b="0" dirty="0">
                <a:latin typeface="Bahnschrift" panose="020B0502040204020203" pitchFamily="34" charset="0"/>
              </a:rPr>
              <a:t> </a:t>
            </a:r>
            <a:r>
              <a:rPr lang="en-US" sz="1100" b="0" dirty="0" err="1">
                <a:latin typeface="Bahnschrift" panose="020B0502040204020203" pitchFamily="34" charset="0"/>
              </a:rPr>
              <a:t>proteine</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Presiunea</a:t>
            </a:r>
            <a:r>
              <a:rPr lang="en-US" sz="1100" dirty="0">
                <a:latin typeface="Bahnschrift" panose="020B0502040204020203" pitchFamily="34" charset="0"/>
              </a:rPr>
              <a:t> </a:t>
            </a:r>
            <a:r>
              <a:rPr lang="en-US" sz="1100" dirty="0" err="1">
                <a:latin typeface="Bahnschrift" panose="020B0502040204020203" pitchFamily="34" charset="0"/>
              </a:rPr>
              <a:t>intrapericardică</a:t>
            </a:r>
            <a:r>
              <a:rPr lang="en-US" sz="1100" dirty="0">
                <a:latin typeface="Bahnschrift" panose="020B0502040204020203" pitchFamily="34" charset="0"/>
              </a:rPr>
              <a:t> </a:t>
            </a:r>
            <a:r>
              <a:rPr lang="en-US" sz="1100" b="0" dirty="0" err="1">
                <a:latin typeface="Bahnschrift" panose="020B0502040204020203" pitchFamily="34" charset="0"/>
              </a:rPr>
              <a:t>normală</a:t>
            </a:r>
            <a:r>
              <a:rPr lang="en-US" sz="1100" b="0" dirty="0">
                <a:latin typeface="Bahnschrift" panose="020B0502040204020203" pitchFamily="34" charset="0"/>
              </a:rPr>
              <a:t> </a:t>
            </a:r>
            <a:r>
              <a:rPr lang="en-US" sz="1100" b="0" dirty="0" err="1">
                <a:latin typeface="Bahnschrift" panose="020B0502040204020203" pitchFamily="34" charset="0"/>
              </a:rPr>
              <a:t>variază</a:t>
            </a:r>
            <a:r>
              <a:rPr lang="en-US" sz="1100" b="0" dirty="0">
                <a:latin typeface="Bahnschrift" panose="020B0502040204020203" pitchFamily="34" charset="0"/>
              </a:rPr>
              <a:t> </a:t>
            </a:r>
            <a:r>
              <a:rPr lang="en-US" sz="1100" b="0" dirty="0" err="1">
                <a:latin typeface="Bahnschrift" panose="020B0502040204020203" pitchFamily="34" charset="0"/>
              </a:rPr>
              <a:t>între</a:t>
            </a:r>
            <a:r>
              <a:rPr lang="en-US" sz="1100" b="0" dirty="0">
                <a:latin typeface="Bahnschrift" panose="020B0502040204020203" pitchFamily="34" charset="0"/>
              </a:rPr>
              <a:t> -5 </a:t>
            </a:r>
            <a:r>
              <a:rPr lang="en-US" sz="1100" b="0" dirty="0" err="1">
                <a:latin typeface="Bahnschrift" panose="020B0502040204020203" pitchFamily="34" charset="0"/>
              </a:rPr>
              <a:t>și</a:t>
            </a:r>
            <a:r>
              <a:rPr lang="en-US" sz="1100" b="0" dirty="0">
                <a:latin typeface="Bahnschrift" panose="020B0502040204020203" pitchFamily="34" charset="0"/>
              </a:rPr>
              <a:t> +5 cm H2O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este</a:t>
            </a:r>
            <a:r>
              <a:rPr lang="en-US" sz="1100" b="0" dirty="0">
                <a:latin typeface="Bahnschrift" panose="020B0502040204020203" pitchFamily="34" charset="0"/>
              </a:rPr>
              <a:t> </a:t>
            </a:r>
            <a:r>
              <a:rPr lang="en-US" sz="1100" b="0" dirty="0" err="1">
                <a:latin typeface="Bahnschrift" panose="020B0502040204020203" pitchFamily="34" charset="0"/>
              </a:rPr>
              <a:t>relativ</a:t>
            </a:r>
            <a:r>
              <a:rPr lang="en-US" sz="1100" b="0" dirty="0">
                <a:latin typeface="Bahnschrift" panose="020B0502040204020203" pitchFamily="34" charset="0"/>
              </a:rPr>
              <a:t> </a:t>
            </a:r>
            <a:r>
              <a:rPr lang="en-US" sz="1100" b="0" dirty="0" err="1">
                <a:latin typeface="Bahnschrift" panose="020B0502040204020203" pitchFamily="34" charset="0"/>
              </a:rPr>
              <a:t>egală</a:t>
            </a:r>
            <a:r>
              <a:rPr lang="en-US" sz="1100" b="0" dirty="0">
                <a:latin typeface="Bahnschrift" panose="020B0502040204020203" pitchFamily="34" charset="0"/>
              </a:rPr>
              <a:t> cu </a:t>
            </a:r>
            <a:r>
              <a:rPr lang="en-US" sz="1100" b="0" dirty="0" err="1">
                <a:latin typeface="Bahnschrift" panose="020B0502040204020203" pitchFamily="34" charset="0"/>
              </a:rPr>
              <a:t>presiunea</a:t>
            </a:r>
            <a:r>
              <a:rPr lang="en-US" sz="1100" b="0" dirty="0">
                <a:latin typeface="Bahnschrift" panose="020B0502040204020203" pitchFamily="34" charset="0"/>
              </a:rPr>
              <a:t> </a:t>
            </a:r>
            <a:r>
              <a:rPr lang="en-US" sz="1100" b="0" dirty="0" err="1">
                <a:latin typeface="Bahnschrift" panose="020B0502040204020203" pitchFamily="34" charset="0"/>
              </a:rPr>
              <a:t>intrapleurală</a:t>
            </a:r>
            <a:r>
              <a:rPr lang="en-US" sz="1100" b="0" dirty="0">
                <a:latin typeface="Bahnschrift" panose="020B0502040204020203" pitchFamily="34" charset="0"/>
              </a:rPr>
              <a:t>.</a:t>
            </a:r>
            <a:br>
              <a:rPr lang="en-US" sz="1100" b="0" dirty="0">
                <a:latin typeface="Bahnschrift" panose="020B0502040204020203" pitchFamily="34" charset="0"/>
              </a:rPr>
            </a:br>
            <a:br>
              <a:rPr lang="en-US" sz="1100" b="0" dirty="0">
                <a:latin typeface="Bahnschrift" panose="020B0502040204020203" pitchFamily="34" charset="0"/>
              </a:rPr>
            </a:br>
            <a:r>
              <a:rPr lang="en-US" sz="1100" dirty="0" err="1">
                <a:latin typeface="Bahnschrift" panose="020B0502040204020203" pitchFamily="34" charset="0"/>
              </a:rPr>
              <a:t>Pericardul</a:t>
            </a:r>
            <a:r>
              <a:rPr lang="en-US" sz="1100" b="0" dirty="0">
                <a:latin typeface="Bahnschrift" panose="020B0502040204020203" pitchFamily="34" charset="0"/>
              </a:rPr>
              <a:t> </a:t>
            </a:r>
            <a:r>
              <a:rPr lang="en-US" sz="1100" b="0" dirty="0" err="1">
                <a:latin typeface="Bahnschrift" panose="020B0502040204020203" pitchFamily="34" charset="0"/>
              </a:rPr>
              <a:t>poate</a:t>
            </a:r>
            <a:r>
              <a:rPr lang="en-US" sz="1100" b="0" dirty="0">
                <a:latin typeface="Bahnschrift" panose="020B0502040204020203" pitchFamily="34" charset="0"/>
              </a:rPr>
              <a:t> </a:t>
            </a:r>
            <a:r>
              <a:rPr lang="en-US" sz="1100" b="0" dirty="0" err="1">
                <a:latin typeface="Bahnschrift" panose="020B0502040204020203" pitchFamily="34" charset="0"/>
              </a:rPr>
              <a:t>restrânge</a:t>
            </a:r>
            <a:r>
              <a:rPr lang="en-US" sz="1100" b="0" dirty="0">
                <a:latin typeface="Bahnschrift" panose="020B0502040204020203" pitchFamily="34" charset="0"/>
              </a:rPr>
              <a:t> </a:t>
            </a:r>
            <a:r>
              <a:rPr lang="en-US" sz="1100" b="0" dirty="0" err="1">
                <a:latin typeface="Bahnschrift" panose="020B0502040204020203" pitchFamily="34" charset="0"/>
              </a:rPr>
              <a:t>în</a:t>
            </a:r>
            <a:r>
              <a:rPr lang="en-US" sz="1100" b="0" dirty="0">
                <a:latin typeface="Bahnschrift" panose="020B0502040204020203" pitchFamily="34" charset="0"/>
              </a:rPr>
              <a:t> mod normal </a:t>
            </a:r>
            <a:r>
              <a:rPr lang="en-US" sz="1100" b="0" dirty="0" err="1">
                <a:latin typeface="Bahnschrift" panose="020B0502040204020203" pitchFamily="34" charset="0"/>
              </a:rPr>
              <a:t>volumul</a:t>
            </a:r>
            <a:r>
              <a:rPr lang="en-US" sz="1100" b="0" dirty="0">
                <a:latin typeface="Bahnschrift" panose="020B0502040204020203" pitchFamily="34" charset="0"/>
              </a:rPr>
              <a:t> cardiac </a:t>
            </a:r>
            <a:r>
              <a:rPr lang="en-US" sz="1100" b="0" dirty="0" err="1">
                <a:latin typeface="Bahnschrift" panose="020B0502040204020203" pitchFamily="34" charset="0"/>
              </a:rPr>
              <a:t>și</a:t>
            </a:r>
            <a:r>
              <a:rPr lang="en-US" sz="1100" b="0" dirty="0">
                <a:latin typeface="Bahnschrift" panose="020B0502040204020203" pitchFamily="34" charset="0"/>
              </a:rPr>
              <a:t> </a:t>
            </a:r>
            <a:r>
              <a:rPr lang="en-US" sz="1100" b="0" dirty="0" err="1">
                <a:latin typeface="Bahnschrift" panose="020B0502040204020203" pitchFamily="34" charset="0"/>
              </a:rPr>
              <a:t>influențează</a:t>
            </a:r>
            <a:r>
              <a:rPr lang="en-US" sz="1100" b="0" dirty="0">
                <a:latin typeface="Bahnschrift" panose="020B0502040204020203" pitchFamily="34" charset="0"/>
              </a:rPr>
              <a:t> </a:t>
            </a:r>
            <a:r>
              <a:rPr lang="en-US" sz="1100" b="0" dirty="0" err="1">
                <a:latin typeface="Bahnschrift" panose="020B0502040204020203" pitchFamily="34" charset="0"/>
              </a:rPr>
              <a:t>umplerea</a:t>
            </a:r>
            <a:r>
              <a:rPr lang="en-US" sz="1100" b="0" dirty="0">
                <a:latin typeface="Bahnschrift" panose="020B0502040204020203" pitchFamily="34" charset="0"/>
              </a:rPr>
              <a:t> </a:t>
            </a:r>
            <a:r>
              <a:rPr lang="en-US" sz="1100" b="0" dirty="0" err="1">
                <a:latin typeface="Bahnschrift" panose="020B0502040204020203" pitchFamily="34" charset="0"/>
              </a:rPr>
              <a:t>diastolică</a:t>
            </a:r>
            <a:r>
              <a:rPr lang="en-US" sz="1100" b="0" dirty="0">
                <a:latin typeface="Bahnschrift" panose="020B0502040204020203" pitchFamily="34" charset="0"/>
              </a:rPr>
              <a:t> a </a:t>
            </a:r>
            <a:r>
              <a:rPr lang="en-US" sz="1100" b="0" dirty="0" err="1">
                <a:latin typeface="Bahnschrift" panose="020B0502040204020203" pitchFamily="34" charset="0"/>
              </a:rPr>
              <a:t>celor</a:t>
            </a:r>
            <a:r>
              <a:rPr lang="en-US" sz="1100" b="0" dirty="0">
                <a:latin typeface="Bahnschrift" panose="020B0502040204020203" pitchFamily="34" charset="0"/>
              </a:rPr>
              <a:t> </a:t>
            </a:r>
            <a:r>
              <a:rPr lang="en-US" sz="1100" b="0" dirty="0" err="1">
                <a:latin typeface="Bahnschrift" panose="020B0502040204020203" pitchFamily="34" charset="0"/>
              </a:rPr>
              <a:t>doi</a:t>
            </a:r>
            <a:r>
              <a:rPr lang="en-US" sz="1100" b="0" dirty="0">
                <a:latin typeface="Bahnschrift" panose="020B0502040204020203" pitchFamily="34" charset="0"/>
              </a:rPr>
              <a:t> ventriculi.</a:t>
            </a:r>
            <a:endParaRPr lang="ro-RO" sz="1100" b="0" dirty="0">
              <a:latin typeface="Bahnschrift" panose="020B0502040204020203" pitchFamily="34" charset="0"/>
            </a:endParaRPr>
          </a:p>
        </p:txBody>
      </p:sp>
      <p:sp>
        <p:nvSpPr>
          <p:cNvPr id="5" name="Slide Number Placeholder 4">
            <a:extLst>
              <a:ext uri="{FF2B5EF4-FFF2-40B4-BE49-F238E27FC236}">
                <a16:creationId xmlns:a16="http://schemas.microsoft.com/office/drawing/2014/main" id="{E3C9EC42-79C6-408B-8D14-C86483F25C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9586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E6993-9CAC-46FA-BF2D-97D4CAD93A10}"/>
              </a:ext>
            </a:extLst>
          </p:cNvPr>
          <p:cNvSpPr>
            <a:spLocks noGrp="1"/>
          </p:cNvSpPr>
          <p:nvPr>
            <p:ph type="title"/>
          </p:nvPr>
        </p:nvSpPr>
        <p:spPr>
          <a:xfrm>
            <a:off x="297712" y="839971"/>
            <a:ext cx="8463516" cy="4129103"/>
          </a:xfrm>
        </p:spPr>
        <p:txBody>
          <a:bodyPr/>
          <a:lstStyle/>
          <a:p>
            <a:r>
              <a:rPr lang="pt-BR" sz="1200" dirty="0">
                <a:latin typeface="Bahnschrift" panose="020B0502040204020203" pitchFamily="34" charset="0"/>
              </a:rPr>
              <a:t>Pericardita acut</a:t>
            </a:r>
            <a:r>
              <a:rPr lang="ro-RO" sz="1200" dirty="0">
                <a:latin typeface="Bahnschrift" panose="020B0502040204020203" pitchFamily="34" charset="0"/>
              </a:rPr>
              <a:t>ă</a:t>
            </a:r>
            <a:r>
              <a:rPr lang="pt-BR" sz="1200" dirty="0">
                <a:latin typeface="Bahnschrift" panose="020B0502040204020203" pitchFamily="34" charset="0"/>
              </a:rPr>
              <a:t> </a:t>
            </a:r>
            <a:r>
              <a:rPr lang="pt-BR" sz="1200" b="0" dirty="0">
                <a:latin typeface="Bahnschrift" panose="020B0502040204020203" pitchFamily="34" charset="0"/>
              </a:rPr>
              <a:t>este caracterizată de </a:t>
            </a:r>
            <a:r>
              <a:rPr lang="ro-RO" sz="1200" b="0" dirty="0">
                <a:latin typeface="Bahnschrift" panose="020B0502040204020203" pitchFamily="34" charset="0"/>
              </a:rPr>
              <a:t>inflamație acută, depozite de fibrină, vascularizație crescută a pericardului, posibil revărsat pericardic, aderențe.</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Tamponada</a:t>
            </a:r>
            <a:r>
              <a:rPr lang="en-US" sz="1200" dirty="0">
                <a:latin typeface="Bahnschrift" panose="020B0502040204020203" pitchFamily="34" charset="0"/>
              </a:rPr>
              <a:t> </a:t>
            </a:r>
            <a:r>
              <a:rPr lang="en-US" sz="1200" dirty="0" err="1">
                <a:latin typeface="Bahnschrift" panose="020B0502040204020203" pitchFamily="34" charset="0"/>
              </a:rPr>
              <a:t>pericardică</a:t>
            </a:r>
            <a:r>
              <a:rPr lang="en-US" sz="1200" dirty="0">
                <a:latin typeface="Bahnschrift" panose="020B0502040204020203" pitchFamily="34" charset="0"/>
              </a:rPr>
              <a:t> </a:t>
            </a:r>
            <a:r>
              <a:rPr lang="en-US" sz="1200" b="0" dirty="0" err="1">
                <a:latin typeface="Bahnschrift" panose="020B0502040204020203" pitchFamily="34" charset="0"/>
              </a:rPr>
              <a:t>constă</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compresia</a:t>
            </a:r>
            <a:r>
              <a:rPr lang="en-US" sz="1200" b="0" dirty="0">
                <a:latin typeface="Bahnschrift" panose="020B0502040204020203" pitchFamily="34" charset="0"/>
              </a:rPr>
              <a:t> </a:t>
            </a:r>
            <a:r>
              <a:rPr lang="en-US" sz="1200" b="0" dirty="0" err="1">
                <a:latin typeface="Bahnschrift" panose="020B0502040204020203" pitchFamily="34" charset="0"/>
              </a:rPr>
              <a:t>inimii</a:t>
            </a:r>
            <a:r>
              <a:rPr lang="en-US" sz="1200" b="0" dirty="0">
                <a:latin typeface="Bahnschrift" panose="020B0502040204020203" pitchFamily="34" charset="0"/>
              </a:rPr>
              <a:t> de </a:t>
            </a:r>
            <a:r>
              <a:rPr lang="en-US" sz="1200" b="0" dirty="0" err="1">
                <a:latin typeface="Bahnschrift" panose="020B0502040204020203" pitchFamily="34" charset="0"/>
              </a:rPr>
              <a:t>către</a:t>
            </a:r>
            <a:r>
              <a:rPr lang="en-US" sz="1200" b="0" dirty="0">
                <a:latin typeface="Bahnschrift" panose="020B0502040204020203" pitchFamily="34" charset="0"/>
              </a:rPr>
              <a:t> </a:t>
            </a:r>
            <a:r>
              <a:rPr lang="en-US" sz="1200" b="0" dirty="0" err="1">
                <a:latin typeface="Bahnschrift" panose="020B0502040204020203" pitchFamily="34" charset="0"/>
              </a:rPr>
              <a:t>revărsatul</a:t>
            </a:r>
            <a:r>
              <a:rPr lang="en-US" sz="1200" b="0" dirty="0">
                <a:latin typeface="Bahnschrift" panose="020B0502040204020203" pitchFamily="34" charset="0"/>
              </a:rPr>
              <a:t> </a:t>
            </a:r>
            <a:r>
              <a:rPr lang="en-US" sz="1200" b="0" dirty="0" err="1">
                <a:latin typeface="Bahnschrift" panose="020B0502040204020203" pitchFamily="34" charset="0"/>
              </a:rPr>
              <a:t>pericardic</a:t>
            </a:r>
            <a:r>
              <a:rPr lang="en-US" sz="1200" b="0" dirty="0">
                <a:latin typeface="Bahnschrift" panose="020B0502040204020203" pitchFamily="34" charset="0"/>
              </a:rPr>
              <a:t>, care </a:t>
            </a:r>
            <a:r>
              <a:rPr lang="en-US" sz="1200" b="0" dirty="0" err="1">
                <a:latin typeface="Bahnschrift" panose="020B0502040204020203" pitchFamily="34" charset="0"/>
              </a:rPr>
              <a:t>afectează</a:t>
            </a:r>
            <a:r>
              <a:rPr lang="en-US" sz="1200" b="0" dirty="0">
                <a:latin typeface="Bahnschrift" panose="020B0502040204020203" pitchFamily="34" charset="0"/>
              </a:rPr>
              <a:t> </a:t>
            </a:r>
            <a:r>
              <a:rPr lang="en-US" sz="1200" b="0" dirty="0" err="1">
                <a:latin typeface="Bahnschrift" panose="020B0502040204020203" pitchFamily="34" charset="0"/>
              </a:rPr>
              <a:t>umplerea</a:t>
            </a:r>
            <a:r>
              <a:rPr lang="en-US" sz="1200" b="0" dirty="0">
                <a:latin typeface="Bahnschrift" panose="020B0502040204020203" pitchFamily="34" charset="0"/>
              </a:rPr>
              <a:t> </a:t>
            </a:r>
            <a:r>
              <a:rPr lang="en-US" sz="1200" b="0" dirty="0" err="1">
                <a:latin typeface="Bahnschrift" panose="020B0502040204020203" pitchFamily="34" charset="0"/>
              </a:rPr>
              <a:t>diastolică</a:t>
            </a:r>
            <a:r>
              <a:rPr lang="en-US" sz="1200" b="0" dirty="0">
                <a:latin typeface="Bahnschrift" panose="020B0502040204020203" pitchFamily="34" charset="0"/>
              </a:rPr>
              <a:t> a </a:t>
            </a:r>
            <a:r>
              <a:rPr lang="en-US" sz="1200" b="0" dirty="0" err="1">
                <a:latin typeface="Bahnschrift" panose="020B0502040204020203" pitchFamily="34" charset="0"/>
              </a:rPr>
              <a:t>ventriculilor</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generează</a:t>
            </a:r>
            <a:r>
              <a:rPr lang="en-US" sz="1200" b="0" dirty="0">
                <a:latin typeface="Bahnschrift" panose="020B0502040204020203" pitchFamily="34" charset="0"/>
              </a:rPr>
              <a:t> </a:t>
            </a:r>
            <a:r>
              <a:rPr lang="en-US" sz="1200" b="0" dirty="0" err="1">
                <a:latin typeface="Bahnschrift" panose="020B0502040204020203" pitchFamily="34" charset="0"/>
              </a:rPr>
              <a:t>tulburări</a:t>
            </a:r>
            <a:r>
              <a:rPr lang="en-US" sz="1200" b="0" dirty="0">
                <a:latin typeface="Bahnschrift" panose="020B0502040204020203" pitchFamily="34" charset="0"/>
              </a:rPr>
              <a:t> </a:t>
            </a:r>
            <a:r>
              <a:rPr lang="en-US" sz="1200" b="0" dirty="0" err="1">
                <a:latin typeface="Bahnschrift" panose="020B0502040204020203" pitchFamily="34" charset="0"/>
              </a:rPr>
              <a:t>clinice</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hemodinamice</a:t>
            </a:r>
            <a:r>
              <a:rPr lang="en-US" sz="1200" b="0" dirty="0">
                <a:latin typeface="Bahnschrift" panose="020B0502040204020203" pitchFamily="34" charset="0"/>
              </a:rPr>
              <a:t> severe </a:t>
            </a:r>
            <a:r>
              <a:rPr lang="en-US" sz="1200" b="0" dirty="0" err="1">
                <a:latin typeface="Bahnschrift" panose="020B0502040204020203" pitchFamily="34" charset="0"/>
              </a:rPr>
              <a:t>prin</a:t>
            </a:r>
            <a:r>
              <a:rPr lang="en-US" sz="1200" b="0" dirty="0">
                <a:latin typeface="Bahnschrift" panose="020B0502040204020203" pitchFamily="34" charset="0"/>
              </a:rPr>
              <a:t> </a:t>
            </a:r>
            <a:r>
              <a:rPr lang="en-US" sz="1200" b="0" dirty="0" err="1">
                <a:latin typeface="Bahnschrift" panose="020B0502040204020203" pitchFamily="34" charset="0"/>
              </a:rPr>
              <a:t>reducerea</a:t>
            </a:r>
            <a:r>
              <a:rPr lang="en-US" sz="1200" b="0" dirty="0">
                <a:latin typeface="Bahnschrift" panose="020B0502040204020203" pitchFamily="34" charset="0"/>
              </a:rPr>
              <a:t> </a:t>
            </a:r>
            <a:r>
              <a:rPr lang="en-US" sz="1200" b="0" dirty="0" err="1">
                <a:latin typeface="Bahnschrift" panose="020B0502040204020203" pitchFamily="34" charset="0"/>
              </a:rPr>
              <a:t>debitului</a:t>
            </a:r>
            <a:r>
              <a:rPr lang="en-US" sz="1200" b="0" dirty="0">
                <a:latin typeface="Bahnschrift" panose="020B0502040204020203" pitchFamily="34" charset="0"/>
              </a:rPr>
              <a:t> cardiac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creșterea</a:t>
            </a:r>
            <a:r>
              <a:rPr lang="en-US" sz="1200" b="0" dirty="0">
                <a:latin typeface="Bahnschrift" panose="020B0502040204020203" pitchFamily="34" charset="0"/>
              </a:rPr>
              <a:t> </a:t>
            </a:r>
            <a:r>
              <a:rPr lang="en-US" sz="1200" b="0" dirty="0" err="1">
                <a:latin typeface="Bahnschrift" panose="020B0502040204020203" pitchFamily="34" charset="0"/>
              </a:rPr>
              <a:t>presiunii</a:t>
            </a:r>
            <a:r>
              <a:rPr lang="en-US" sz="1200" b="0" dirty="0">
                <a:latin typeface="Bahnschrift" panose="020B0502040204020203" pitchFamily="34" charset="0"/>
              </a:rPr>
              <a:t> </a:t>
            </a:r>
            <a:r>
              <a:rPr lang="en-US" sz="1200" b="0" dirty="0" err="1">
                <a:latin typeface="Bahnschrift" panose="020B0502040204020203" pitchFamily="34" charset="0"/>
              </a:rPr>
              <a:t>venoase</a:t>
            </a:r>
            <a:r>
              <a:rPr lang="en-US" sz="1200" b="0" dirty="0">
                <a:latin typeface="Bahnschrift" panose="020B0502040204020203" pitchFamily="34" charset="0"/>
              </a:rPr>
              <a:t> </a:t>
            </a:r>
            <a:r>
              <a:rPr lang="en-US" sz="1200" b="0" dirty="0" err="1">
                <a:latin typeface="Bahnschrift" panose="020B0502040204020203" pitchFamily="34" charset="0"/>
              </a:rPr>
              <a:t>sistemice</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pulmonare</a:t>
            </a:r>
            <a:r>
              <a:rPr lang="en-US" sz="1200" b="0" dirty="0">
                <a:latin typeface="Bahnschrift" panose="020B0502040204020203" pitchFamily="34" charset="0"/>
              </a:rPr>
              <a:t>. De </a:t>
            </a:r>
            <a:r>
              <a:rPr lang="en-US" sz="1200" b="0" dirty="0" err="1">
                <a:latin typeface="Bahnschrift" panose="020B0502040204020203" pitchFamily="34" charset="0"/>
              </a:rPr>
              <a:t>asemenea</a:t>
            </a:r>
            <a:r>
              <a:rPr lang="en-US" sz="1200" b="0" dirty="0">
                <a:latin typeface="Bahnschrift" panose="020B0502040204020203" pitchFamily="34" charset="0"/>
              </a:rPr>
              <a:t>, </a:t>
            </a:r>
            <a:r>
              <a:rPr lang="en-US" sz="1200" b="0" dirty="0" err="1">
                <a:latin typeface="Bahnschrift" panose="020B0502040204020203" pitchFamily="34" charset="0"/>
              </a:rPr>
              <a:t>creșterea</a:t>
            </a:r>
            <a:r>
              <a:rPr lang="en-US" sz="1200" b="0" dirty="0">
                <a:latin typeface="Bahnschrift" panose="020B0502040204020203" pitchFamily="34" charset="0"/>
              </a:rPr>
              <a:t> </a:t>
            </a:r>
            <a:r>
              <a:rPr lang="en-US" sz="1200" b="0" dirty="0" err="1">
                <a:latin typeface="Bahnschrift" panose="020B0502040204020203" pitchFamily="34" charset="0"/>
              </a:rPr>
              <a:t>presiunii</a:t>
            </a:r>
            <a:r>
              <a:rPr lang="en-US" sz="1200" b="0" dirty="0">
                <a:latin typeface="Bahnschrift" panose="020B0502040204020203" pitchFamily="34" charset="0"/>
              </a:rPr>
              <a:t> </a:t>
            </a:r>
            <a:r>
              <a:rPr lang="en-US" sz="1200" b="0" dirty="0" err="1">
                <a:latin typeface="Bahnschrift" panose="020B0502040204020203" pitchFamily="34" charset="0"/>
              </a:rPr>
              <a:t>intrapericardice</a:t>
            </a:r>
            <a:r>
              <a:rPr lang="en-US" sz="1200" b="0" dirty="0">
                <a:latin typeface="Bahnschrift" panose="020B0502040204020203" pitchFamily="34" charset="0"/>
              </a:rPr>
              <a:t> </a:t>
            </a:r>
            <a:r>
              <a:rPr lang="en-US" sz="1200" b="0" dirty="0" err="1">
                <a:latin typeface="Bahnschrift" panose="020B0502040204020203" pitchFamily="34" charset="0"/>
              </a:rPr>
              <a:t>depinde</a:t>
            </a:r>
            <a:r>
              <a:rPr lang="en-US" sz="1200" b="0" dirty="0">
                <a:latin typeface="Bahnschrift" panose="020B0502040204020203" pitchFamily="34" charset="0"/>
              </a:rPr>
              <a:t> de </a:t>
            </a:r>
            <a:r>
              <a:rPr lang="en-US" sz="1200" b="0" dirty="0" err="1">
                <a:latin typeface="Bahnschrift" panose="020B0502040204020203" pitchFamily="34" charset="0"/>
              </a:rPr>
              <a:t>cantitatea</a:t>
            </a:r>
            <a:r>
              <a:rPr lang="en-US" sz="1200" b="0" dirty="0">
                <a:latin typeface="Bahnschrift" panose="020B0502040204020203" pitchFamily="34" charset="0"/>
              </a:rPr>
              <a:t> </a:t>
            </a:r>
            <a:r>
              <a:rPr lang="en-US" sz="1200" b="0" dirty="0" err="1">
                <a:latin typeface="Bahnschrift" panose="020B0502040204020203" pitchFamily="34" charset="0"/>
              </a:rPr>
              <a:t>revărsatului</a:t>
            </a:r>
            <a:r>
              <a:rPr lang="en-US" sz="1200" b="0" dirty="0">
                <a:latin typeface="Bahnschrift" panose="020B0502040204020203" pitchFamily="34" charset="0"/>
              </a:rPr>
              <a:t>, de </a:t>
            </a:r>
            <a:r>
              <a:rPr lang="en-US" sz="1200" b="0" dirty="0" err="1">
                <a:latin typeface="Bahnschrift" panose="020B0502040204020203" pitchFamily="34" charset="0"/>
              </a:rPr>
              <a:t>ritmul</a:t>
            </a:r>
            <a:r>
              <a:rPr lang="en-US" sz="1200" b="0" dirty="0">
                <a:latin typeface="Bahnschrift" panose="020B0502040204020203" pitchFamily="34" charset="0"/>
              </a:rPr>
              <a:t> </a:t>
            </a:r>
            <a:r>
              <a:rPr lang="en-US" sz="1200" b="0" dirty="0" err="1">
                <a:latin typeface="Bahnschrift" panose="020B0502040204020203" pitchFamily="34" charset="0"/>
              </a:rPr>
              <a:t>acumulării</a:t>
            </a:r>
            <a:r>
              <a:rPr lang="en-US" sz="1200" b="0" dirty="0">
                <a:latin typeface="Bahnschrift" panose="020B0502040204020203" pitchFamily="34" charset="0"/>
              </a:rPr>
              <a:t>, de </a:t>
            </a:r>
            <a:r>
              <a:rPr lang="en-US" sz="1200" b="0" dirty="0" err="1">
                <a:latin typeface="Bahnschrift" panose="020B0502040204020203" pitchFamily="34" charset="0"/>
              </a:rPr>
              <a:t>caracteristicile</a:t>
            </a:r>
            <a:r>
              <a:rPr lang="en-US" sz="1200" b="0" dirty="0">
                <a:latin typeface="Bahnschrift" panose="020B0502040204020203" pitchFamily="34" charset="0"/>
              </a:rPr>
              <a:t> </a:t>
            </a:r>
            <a:r>
              <a:rPr lang="en-US" sz="1200" b="0" dirty="0" err="1">
                <a:latin typeface="Bahnschrift" panose="020B0502040204020203" pitchFamily="34" charset="0"/>
              </a:rPr>
              <a:t>revărsatului</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de </a:t>
            </a:r>
            <a:r>
              <a:rPr lang="en-US" sz="1200" b="0" dirty="0" err="1">
                <a:latin typeface="Bahnschrift" panose="020B0502040204020203" pitchFamily="34" charset="0"/>
              </a:rPr>
              <a:t>eventuala</a:t>
            </a:r>
            <a:r>
              <a:rPr lang="en-US" sz="1200" b="0" dirty="0">
                <a:latin typeface="Bahnschrift" panose="020B0502040204020203" pitchFamily="34" charset="0"/>
              </a:rPr>
              <a:t> </a:t>
            </a:r>
            <a:r>
              <a:rPr lang="en-US" sz="1200" b="0" dirty="0" err="1">
                <a:latin typeface="Bahnschrift" panose="020B0502040204020203" pitchFamily="34" charset="0"/>
              </a:rPr>
              <a:t>prezență</a:t>
            </a:r>
            <a:r>
              <a:rPr lang="en-US" sz="1200" b="0" dirty="0">
                <a:latin typeface="Bahnschrift" panose="020B0502040204020203" pitchFamily="34" charset="0"/>
              </a:rPr>
              <a:t> a </a:t>
            </a:r>
            <a:r>
              <a:rPr lang="en-US" sz="1200" b="0" dirty="0" err="1">
                <a:latin typeface="Bahnschrift" panose="020B0502040204020203" pitchFamily="34" charset="0"/>
              </a:rPr>
              <a:t>unei</a:t>
            </a:r>
            <a:r>
              <a:rPr lang="en-US" sz="1200" b="0" dirty="0">
                <a:latin typeface="Bahnschrift" panose="020B0502040204020203" pitchFamily="34" charset="0"/>
              </a:rPr>
              <a:t> </a:t>
            </a:r>
            <a:r>
              <a:rPr lang="en-US" sz="1200" b="0" dirty="0" err="1">
                <a:latin typeface="Bahnschrift" panose="020B0502040204020203" pitchFamily="34" charset="0"/>
              </a:rPr>
              <a:t>fibroze</a:t>
            </a:r>
            <a:r>
              <a:rPr lang="en-US" sz="1200" b="0" dirty="0">
                <a:latin typeface="Bahnschrift" panose="020B0502040204020203" pitchFamily="34" charset="0"/>
              </a:rPr>
              <a:t> </a:t>
            </a:r>
            <a:r>
              <a:rPr lang="en-US" sz="1200" b="0" dirty="0" err="1">
                <a:latin typeface="Bahnschrift" panose="020B0502040204020203" pitchFamily="34" charset="0"/>
              </a:rPr>
              <a:t>extinse</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 </a:t>
            </a:r>
            <a:r>
              <a:rPr lang="en-US" sz="1200" b="0" dirty="0" err="1">
                <a:latin typeface="Bahnschrift" panose="020B0502040204020203" pitchFamily="34" charset="0"/>
              </a:rPr>
              <a:t>unor</a:t>
            </a:r>
            <a:r>
              <a:rPr lang="en-US" sz="1200" b="0" dirty="0">
                <a:latin typeface="Bahnschrift" panose="020B0502040204020203" pitchFamily="34" charset="0"/>
              </a:rPr>
              <a:t> </a:t>
            </a:r>
            <a:r>
              <a:rPr lang="en-US" sz="1200" b="0" dirty="0" err="1">
                <a:latin typeface="Bahnschrift" panose="020B0502040204020203" pitchFamily="34" charset="0"/>
              </a:rPr>
              <a:t>tumori</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Pericardita</a:t>
            </a:r>
            <a:r>
              <a:rPr lang="en-US" sz="1200" dirty="0">
                <a:latin typeface="Bahnschrift" panose="020B0502040204020203" pitchFamily="34" charset="0"/>
              </a:rPr>
              <a:t> </a:t>
            </a:r>
            <a:r>
              <a:rPr lang="en-US" sz="1200" dirty="0" err="1">
                <a:latin typeface="Bahnschrift" panose="020B0502040204020203" pitchFamily="34" charset="0"/>
              </a:rPr>
              <a:t>cronică</a:t>
            </a:r>
            <a:r>
              <a:rPr lang="en-US" sz="1200" dirty="0">
                <a:latin typeface="Bahnschrift" panose="020B0502040204020203" pitchFamily="34" charset="0"/>
              </a:rPr>
              <a:t> </a:t>
            </a:r>
            <a:r>
              <a:rPr lang="en-US" sz="1200" dirty="0" err="1">
                <a:latin typeface="Bahnschrift" panose="020B0502040204020203" pitchFamily="34" charset="0"/>
              </a:rPr>
              <a:t>lichidiană</a:t>
            </a:r>
            <a:r>
              <a:rPr lang="en-US" sz="1200" dirty="0">
                <a:latin typeface="Bahnschrift" panose="020B0502040204020203" pitchFamily="34" charset="0"/>
              </a:rPr>
              <a:t> </a:t>
            </a:r>
            <a:r>
              <a:rPr lang="en-US" sz="1200" b="0" dirty="0" err="1">
                <a:latin typeface="Bahnschrift" panose="020B0502040204020203" pitchFamily="34" charset="0"/>
              </a:rPr>
              <a:t>este</a:t>
            </a:r>
            <a:r>
              <a:rPr lang="en-US" sz="1200" b="0" dirty="0">
                <a:latin typeface="Bahnschrift" panose="020B0502040204020203" pitchFamily="34" charset="0"/>
              </a:rPr>
              <a:t> </a:t>
            </a:r>
            <a:r>
              <a:rPr lang="en-US" sz="1200" b="0" dirty="0" err="1">
                <a:latin typeface="Bahnschrift" panose="020B0502040204020203" pitchFamily="34" charset="0"/>
              </a:rPr>
              <a:t>caracterizată</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a:t>
            </a:r>
            <a:r>
              <a:rPr lang="en-US" sz="1200" b="0" dirty="0" err="1">
                <a:latin typeface="Bahnschrift" panose="020B0502040204020203" pitchFamily="34" charset="0"/>
              </a:rPr>
              <a:t>prezența</a:t>
            </a:r>
            <a:r>
              <a:rPr lang="en-US" sz="1200" b="0" dirty="0">
                <a:latin typeface="Bahnschrift" panose="020B0502040204020203" pitchFamily="34" charset="0"/>
              </a:rPr>
              <a:t> </a:t>
            </a:r>
            <a:r>
              <a:rPr lang="en-US" sz="1200" b="0" dirty="0" err="1">
                <a:latin typeface="Bahnschrift" panose="020B0502040204020203" pitchFamily="34" charset="0"/>
              </a:rPr>
              <a:t>unui</a:t>
            </a:r>
            <a:r>
              <a:rPr lang="en-US" sz="1200" b="0" dirty="0">
                <a:latin typeface="Bahnschrift" panose="020B0502040204020203" pitchFamily="34" charset="0"/>
              </a:rPr>
              <a:t> </a:t>
            </a:r>
            <a:r>
              <a:rPr lang="en-US" sz="1200" b="0" dirty="0" err="1">
                <a:latin typeface="Bahnschrift" panose="020B0502040204020203" pitchFamily="34" charset="0"/>
              </a:rPr>
              <a:t>revărsat</a:t>
            </a:r>
            <a:r>
              <a:rPr lang="en-US" sz="1200" b="0" dirty="0">
                <a:latin typeface="Bahnschrift" panose="020B0502040204020203" pitchFamily="34" charset="0"/>
              </a:rPr>
              <a:t> </a:t>
            </a:r>
            <a:r>
              <a:rPr lang="en-US" sz="1200" b="0" dirty="0" err="1">
                <a:latin typeface="Bahnschrift" panose="020B0502040204020203" pitchFamily="34" charset="0"/>
              </a:rPr>
              <a:t>pericardic</a:t>
            </a:r>
            <a:r>
              <a:rPr lang="en-US" sz="1200" b="0" dirty="0">
                <a:latin typeface="Bahnschrift" panose="020B0502040204020203" pitchFamily="34" charset="0"/>
              </a:rPr>
              <a:t> care </a:t>
            </a:r>
            <a:r>
              <a:rPr lang="en-US" sz="1200" b="0" dirty="0" err="1">
                <a:latin typeface="Bahnschrift" panose="020B0502040204020203" pitchFamily="34" charset="0"/>
              </a:rPr>
              <a:t>durează</a:t>
            </a:r>
            <a:r>
              <a:rPr lang="en-US" sz="1200" b="0" dirty="0">
                <a:latin typeface="Bahnschrift" panose="020B0502040204020203" pitchFamily="34" charset="0"/>
              </a:rPr>
              <a:t> </a:t>
            </a:r>
            <a:r>
              <a:rPr lang="en-US" sz="1200" b="0" dirty="0" err="1">
                <a:latin typeface="Bahnschrift" panose="020B0502040204020203" pitchFamily="34" charset="0"/>
              </a:rPr>
              <a:t>mai</a:t>
            </a:r>
            <a:r>
              <a:rPr lang="en-US" sz="1200" b="0" dirty="0">
                <a:latin typeface="Bahnschrift" panose="020B0502040204020203" pitchFamily="34" charset="0"/>
              </a:rPr>
              <a:t> </a:t>
            </a:r>
            <a:r>
              <a:rPr lang="en-US" sz="1200" b="0" dirty="0" err="1">
                <a:latin typeface="Bahnschrift" panose="020B0502040204020203" pitchFamily="34" charset="0"/>
              </a:rPr>
              <a:t>mult</a:t>
            </a:r>
            <a:r>
              <a:rPr lang="en-US" sz="1200" b="0" dirty="0">
                <a:latin typeface="Bahnschrift" panose="020B0502040204020203" pitchFamily="34" charset="0"/>
              </a:rPr>
              <a:t> de 3 </a:t>
            </a:r>
            <a:r>
              <a:rPr lang="en-US" sz="1200" b="0" dirty="0" err="1">
                <a:latin typeface="Bahnschrift" panose="020B0502040204020203" pitchFamily="34" charset="0"/>
              </a:rPr>
              <a:t>luni</a:t>
            </a:r>
            <a:r>
              <a:rPr lang="en-US" sz="1200" b="0" dirty="0">
                <a:latin typeface="Bahnschrift" panose="020B0502040204020203" pitchFamily="34" charset="0"/>
              </a:rPr>
              <a:t>, </a:t>
            </a:r>
            <a:r>
              <a:rPr lang="en-US" sz="1200" b="0" dirty="0" err="1">
                <a:latin typeface="Bahnschrift" panose="020B0502040204020203" pitchFamily="34" charset="0"/>
              </a:rPr>
              <a:t>indiferent</a:t>
            </a:r>
            <a:r>
              <a:rPr lang="en-US" sz="1200" b="0" dirty="0">
                <a:latin typeface="Bahnschrift" panose="020B0502040204020203" pitchFamily="34" charset="0"/>
              </a:rPr>
              <a:t> de </a:t>
            </a:r>
            <a:r>
              <a:rPr lang="en-US" sz="1200" b="0" dirty="0" err="1">
                <a:latin typeface="Bahnschrift" panose="020B0502040204020203" pitchFamily="34" charset="0"/>
              </a:rPr>
              <a:t>cauza</a:t>
            </a:r>
            <a:r>
              <a:rPr lang="en-US" sz="1200" b="0" dirty="0">
                <a:latin typeface="Bahnschrift" panose="020B0502040204020203" pitchFamily="34" charset="0"/>
              </a:rPr>
              <a:t> </a:t>
            </a:r>
            <a:r>
              <a:rPr lang="en-US" sz="1200" b="0" dirty="0" err="1">
                <a:latin typeface="Bahnschrift" panose="020B0502040204020203" pitchFamily="34" charset="0"/>
              </a:rPr>
              <a:t>sa</a:t>
            </a:r>
            <a:r>
              <a:rPr lang="en-US" sz="1200" b="0" dirty="0">
                <a:latin typeface="Bahnschrift" panose="020B0502040204020203" pitchFamily="34" charset="0"/>
              </a:rPr>
              <a:t>. </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Pericardita</a:t>
            </a:r>
            <a:r>
              <a:rPr lang="en-US" sz="1200" dirty="0">
                <a:latin typeface="Bahnschrift" panose="020B0502040204020203" pitchFamily="34" charset="0"/>
              </a:rPr>
              <a:t> </a:t>
            </a:r>
            <a:r>
              <a:rPr lang="en-US" sz="1200" dirty="0" err="1">
                <a:latin typeface="Bahnschrift" panose="020B0502040204020203" pitchFamily="34" charset="0"/>
              </a:rPr>
              <a:t>efuziv-constrictivă</a:t>
            </a:r>
            <a:r>
              <a:rPr lang="en-US" sz="1200" dirty="0">
                <a:latin typeface="Bahnschrift" panose="020B0502040204020203" pitchFamily="34" charset="0"/>
              </a:rPr>
              <a:t> </a:t>
            </a:r>
            <a:r>
              <a:rPr lang="en-US" sz="1200" b="0" dirty="0" err="1">
                <a:latin typeface="Bahnschrift" panose="020B0502040204020203" pitchFamily="34" charset="0"/>
              </a:rPr>
              <a:t>este</a:t>
            </a:r>
            <a:r>
              <a:rPr lang="en-US" sz="1200" b="0" dirty="0">
                <a:latin typeface="Bahnschrift" panose="020B0502040204020203" pitchFamily="34" charset="0"/>
              </a:rPr>
              <a:t> o </a:t>
            </a:r>
            <a:r>
              <a:rPr lang="en-US" sz="1200" b="0" dirty="0" err="1">
                <a:latin typeface="Bahnschrift" panose="020B0502040204020203" pitchFamily="34" charset="0"/>
              </a:rPr>
              <a:t>afecțiune</a:t>
            </a:r>
            <a:r>
              <a:rPr lang="en-US" sz="1200" b="0" dirty="0">
                <a:latin typeface="Bahnschrift" panose="020B0502040204020203" pitchFamily="34" charset="0"/>
              </a:rPr>
              <a:t> care se </a:t>
            </a:r>
            <a:r>
              <a:rPr lang="en-US" sz="1200" b="0" dirty="0" err="1">
                <a:latin typeface="Bahnschrift" panose="020B0502040204020203" pitchFamily="34" charset="0"/>
              </a:rPr>
              <a:t>caracterizează</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a:t>
            </a:r>
            <a:r>
              <a:rPr lang="en-US" sz="1200" b="0" dirty="0" err="1">
                <a:latin typeface="Bahnschrift" panose="020B0502040204020203" pitchFamily="34" charset="0"/>
              </a:rPr>
              <a:t>prezența</a:t>
            </a:r>
            <a:r>
              <a:rPr lang="en-US" sz="1200" b="0" dirty="0">
                <a:latin typeface="Bahnschrift" panose="020B0502040204020203" pitchFamily="34" charset="0"/>
              </a:rPr>
              <a:t> </a:t>
            </a:r>
            <a:r>
              <a:rPr lang="en-US" sz="1200" b="0" dirty="0" err="1">
                <a:latin typeface="Bahnschrift" panose="020B0502040204020203" pitchFamily="34" charset="0"/>
              </a:rPr>
              <a:t>atât</a:t>
            </a:r>
            <a:r>
              <a:rPr lang="en-US" sz="1200" b="0" dirty="0">
                <a:latin typeface="Bahnschrift" panose="020B0502040204020203" pitchFamily="34" charset="0"/>
              </a:rPr>
              <a:t> a </a:t>
            </a:r>
            <a:r>
              <a:rPr lang="en-US" sz="1200" b="0" dirty="0" err="1">
                <a:latin typeface="Bahnschrift" panose="020B0502040204020203" pitchFamily="34" charset="0"/>
              </a:rPr>
              <a:t>revărsatului</a:t>
            </a:r>
            <a:r>
              <a:rPr lang="en-US" sz="1200" b="0" dirty="0">
                <a:latin typeface="Bahnschrift" panose="020B0502040204020203" pitchFamily="34" charset="0"/>
              </a:rPr>
              <a:t> </a:t>
            </a:r>
            <a:r>
              <a:rPr lang="en-US" sz="1200" b="0" dirty="0" err="1">
                <a:latin typeface="Bahnschrift" panose="020B0502040204020203" pitchFamily="34" charset="0"/>
              </a:rPr>
              <a:t>pericardic</a:t>
            </a:r>
            <a:r>
              <a:rPr lang="en-US" sz="1200" b="0" dirty="0">
                <a:latin typeface="Bahnschrift" panose="020B0502040204020203" pitchFamily="34" charset="0"/>
              </a:rPr>
              <a:t>, </a:t>
            </a:r>
            <a:r>
              <a:rPr lang="en-US" sz="1200" b="0" dirty="0" err="1">
                <a:latin typeface="Bahnschrift" panose="020B0502040204020203" pitchFamily="34" charset="0"/>
              </a:rPr>
              <a:t>cât</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 </a:t>
            </a:r>
            <a:r>
              <a:rPr lang="en-US" sz="1200" b="0" dirty="0" err="1">
                <a:latin typeface="Bahnschrift" panose="020B0502040204020203" pitchFamily="34" charset="0"/>
              </a:rPr>
              <a:t>constricției</a:t>
            </a:r>
            <a:r>
              <a:rPr lang="en-US" sz="1200" b="0" dirty="0">
                <a:latin typeface="Bahnschrift" panose="020B0502040204020203" pitchFamily="34" charset="0"/>
              </a:rPr>
              <a:t> </a:t>
            </a:r>
            <a:r>
              <a:rPr lang="en-US" sz="1200" b="0" dirty="0" err="1">
                <a:latin typeface="Bahnschrift" panose="020B0502040204020203" pitchFamily="34" charset="0"/>
              </a:rPr>
              <a:t>cardiace</a:t>
            </a:r>
            <a:r>
              <a:rPr lang="en-US" sz="1200" b="0" dirty="0">
                <a:latin typeface="Bahnschrift" panose="020B0502040204020203" pitchFamily="34" charset="0"/>
              </a:rPr>
              <a:t> la </a:t>
            </a:r>
            <a:r>
              <a:rPr lang="en-US" sz="1200" b="0" dirty="0" err="1">
                <a:latin typeface="Bahnschrift" panose="020B0502040204020203" pitchFamily="34" charset="0"/>
              </a:rPr>
              <a:t>nivelul</a:t>
            </a:r>
            <a:r>
              <a:rPr lang="en-US" sz="1200" b="0" dirty="0">
                <a:latin typeface="Bahnschrift" panose="020B0502040204020203" pitchFamily="34" charset="0"/>
              </a:rPr>
              <a:t> </a:t>
            </a:r>
            <a:r>
              <a:rPr lang="en-US" sz="1200" b="0" dirty="0" err="1">
                <a:latin typeface="Bahnschrift" panose="020B0502040204020203" pitchFamily="34" charset="0"/>
              </a:rPr>
              <a:t>pericardului</a:t>
            </a:r>
            <a:r>
              <a:rPr lang="en-US" sz="1200" b="0" dirty="0">
                <a:latin typeface="Bahnschrift" panose="020B0502040204020203" pitchFamily="34" charset="0"/>
              </a:rPr>
              <a:t> visceral.</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Pericardita</a:t>
            </a:r>
            <a:r>
              <a:rPr lang="en-US" sz="1200" dirty="0">
                <a:latin typeface="Bahnschrift" panose="020B0502040204020203" pitchFamily="34" charset="0"/>
              </a:rPr>
              <a:t> </a:t>
            </a:r>
            <a:r>
              <a:rPr lang="en-US" sz="1200" dirty="0" err="1">
                <a:latin typeface="Bahnschrift" panose="020B0502040204020203" pitchFamily="34" charset="0"/>
              </a:rPr>
              <a:t>constrictivă</a:t>
            </a:r>
            <a:r>
              <a:rPr lang="en-US" sz="1200" dirty="0">
                <a:latin typeface="Bahnschrift" panose="020B0502040204020203" pitchFamily="34" charset="0"/>
              </a:rPr>
              <a:t> </a:t>
            </a:r>
            <a:r>
              <a:rPr lang="en-US" sz="1200" b="0" dirty="0" err="1">
                <a:latin typeface="Bahnschrift" panose="020B0502040204020203" pitchFamily="34" charset="0"/>
              </a:rPr>
              <a:t>este</a:t>
            </a:r>
            <a:r>
              <a:rPr lang="en-US" sz="1200" b="0" dirty="0">
                <a:latin typeface="Bahnschrift" panose="020B0502040204020203" pitchFamily="34" charset="0"/>
              </a:rPr>
              <a:t> o </a:t>
            </a:r>
            <a:r>
              <a:rPr lang="en-US" sz="1200" b="0" dirty="0" err="1">
                <a:latin typeface="Bahnschrift" panose="020B0502040204020203" pitchFamily="34" charset="0"/>
              </a:rPr>
              <a:t>formă</a:t>
            </a:r>
            <a:r>
              <a:rPr lang="en-US" sz="1200" b="0" dirty="0">
                <a:latin typeface="Bahnschrift" panose="020B0502040204020203" pitchFamily="34" charset="0"/>
              </a:rPr>
              <a:t> de </a:t>
            </a:r>
            <a:r>
              <a:rPr lang="en-US" sz="1200" b="0" dirty="0" err="1">
                <a:latin typeface="Bahnschrift" panose="020B0502040204020203" pitchFamily="34" charset="0"/>
              </a:rPr>
              <a:t>pericardită</a:t>
            </a:r>
            <a:r>
              <a:rPr lang="en-US" sz="1200" b="0" dirty="0">
                <a:latin typeface="Bahnschrift" panose="020B0502040204020203" pitchFamily="34" charset="0"/>
              </a:rPr>
              <a:t> </a:t>
            </a:r>
            <a:r>
              <a:rPr lang="en-US" sz="1200" b="0" dirty="0" err="1">
                <a:latin typeface="Bahnschrift" panose="020B0502040204020203" pitchFamily="34" charset="0"/>
              </a:rPr>
              <a:t>caracterizată</a:t>
            </a:r>
            <a:r>
              <a:rPr lang="en-US" sz="1200" b="0" dirty="0">
                <a:latin typeface="Bahnschrift" panose="020B0502040204020203" pitchFamily="34" charset="0"/>
              </a:rPr>
              <a:t> de </a:t>
            </a:r>
            <a:r>
              <a:rPr lang="en-US" sz="1200" b="0" dirty="0" err="1">
                <a:latin typeface="Bahnschrift" panose="020B0502040204020203" pitchFamily="34" charset="0"/>
              </a:rPr>
              <a:t>fibroză</a:t>
            </a:r>
            <a:r>
              <a:rPr lang="en-US" sz="1200" b="0" dirty="0">
                <a:latin typeface="Bahnschrift" panose="020B0502040204020203" pitchFamily="34" charset="0"/>
              </a:rPr>
              <a:t>, </a:t>
            </a:r>
            <a:r>
              <a:rPr lang="en-US" sz="1200" b="0" dirty="0" err="1">
                <a:latin typeface="Bahnschrift" panose="020B0502040204020203" pitchFamily="34" charset="0"/>
              </a:rPr>
              <a:t>calcificare</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aderare</a:t>
            </a:r>
            <a:r>
              <a:rPr lang="en-US" sz="1200" b="0" dirty="0">
                <a:latin typeface="Bahnschrift" panose="020B0502040204020203" pitchFamily="34" charset="0"/>
              </a:rPr>
              <a:t> la </a:t>
            </a:r>
            <a:r>
              <a:rPr lang="en-US" sz="1200" b="0" dirty="0" err="1">
                <a:latin typeface="Bahnschrift" panose="020B0502040204020203" pitchFamily="34" charset="0"/>
              </a:rPr>
              <a:t>nivelul</a:t>
            </a:r>
            <a:r>
              <a:rPr lang="en-US" sz="1200" b="0" dirty="0">
                <a:latin typeface="Bahnschrift" panose="020B0502040204020203" pitchFamily="34" charset="0"/>
              </a:rPr>
              <a:t> </a:t>
            </a:r>
            <a:r>
              <a:rPr lang="en-US" sz="1200" b="0" dirty="0" err="1">
                <a:latin typeface="Bahnschrift" panose="020B0502040204020203" pitchFamily="34" charset="0"/>
              </a:rPr>
              <a:t>pericardului</a:t>
            </a:r>
            <a:r>
              <a:rPr lang="en-US" sz="1200" b="0" dirty="0">
                <a:latin typeface="Bahnschrift" panose="020B0502040204020203" pitchFamily="34" charset="0"/>
              </a:rPr>
              <a:t> visceral </a:t>
            </a:r>
            <a:r>
              <a:rPr lang="en-US" sz="1200" b="0" dirty="0" err="1">
                <a:latin typeface="Bahnschrift" panose="020B0502040204020203" pitchFamily="34" charset="0"/>
              </a:rPr>
              <a:t>și</a:t>
            </a:r>
            <a:r>
              <a:rPr lang="en-US" sz="1200" b="0" dirty="0">
                <a:latin typeface="Bahnschrift" panose="020B0502040204020203" pitchFamily="34" charset="0"/>
              </a:rPr>
              <a:t> parietal, cu </a:t>
            </a:r>
            <a:r>
              <a:rPr lang="en-US" sz="1200" b="0" dirty="0" err="1">
                <a:latin typeface="Bahnschrift" panose="020B0502040204020203" pitchFamily="34" charset="0"/>
              </a:rPr>
              <a:t>efect</a:t>
            </a:r>
            <a:r>
              <a:rPr lang="en-US" sz="1200" b="0" dirty="0">
                <a:latin typeface="Bahnschrift" panose="020B0502040204020203" pitchFamily="34" charset="0"/>
              </a:rPr>
              <a:t> </a:t>
            </a:r>
            <a:r>
              <a:rPr lang="en-US" sz="1200" b="0" dirty="0" err="1">
                <a:latin typeface="Bahnschrift" panose="020B0502040204020203" pitchFamily="34" charset="0"/>
              </a:rPr>
              <a:t>compresiv</a:t>
            </a:r>
            <a:r>
              <a:rPr lang="en-US" sz="1200" b="0" dirty="0">
                <a:latin typeface="Bahnschrift" panose="020B0502040204020203" pitchFamily="34" charset="0"/>
              </a:rPr>
              <a:t> </a:t>
            </a:r>
            <a:r>
              <a:rPr lang="en-US" sz="1200" b="0" dirty="0" err="1">
                <a:latin typeface="Bahnschrift" panose="020B0502040204020203" pitchFamily="34" charset="0"/>
              </a:rPr>
              <a:t>asupra</a:t>
            </a:r>
            <a:r>
              <a:rPr lang="en-US" sz="1200" b="0" dirty="0">
                <a:latin typeface="Bahnschrift" panose="020B0502040204020203" pitchFamily="34" charset="0"/>
              </a:rPr>
              <a:t> </a:t>
            </a:r>
            <a:r>
              <a:rPr lang="en-US" sz="1200" b="0" dirty="0" err="1">
                <a:latin typeface="Bahnschrift" panose="020B0502040204020203" pitchFamily="34" charset="0"/>
              </a:rPr>
              <a:t>cordului</a:t>
            </a:r>
            <a:r>
              <a:rPr lang="en-US" sz="1200" b="0" dirty="0">
                <a:latin typeface="Bahnschrift" panose="020B0502040204020203" pitchFamily="34" charset="0"/>
              </a:rPr>
              <a:t>. </a:t>
            </a:r>
            <a:br>
              <a:rPr lang="en-US" sz="1200" b="0" dirty="0">
                <a:latin typeface="Bahnschrift" panose="020B0502040204020203" pitchFamily="34" charset="0"/>
              </a:rPr>
            </a:br>
            <a:endParaRPr lang="ro-RO" sz="1200" b="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20497561-0B37-4D03-8733-524A86C30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Title 4">
            <a:extLst>
              <a:ext uri="{FF2B5EF4-FFF2-40B4-BE49-F238E27FC236}">
                <a16:creationId xmlns:a16="http://schemas.microsoft.com/office/drawing/2014/main" id="{8FCDCB00-7999-456C-A53B-C0B879030E70}"/>
              </a:ext>
            </a:extLst>
          </p:cNvPr>
          <p:cNvSpPr txBox="1">
            <a:spLocks/>
          </p:cNvSpPr>
          <p:nvPr/>
        </p:nvSpPr>
        <p:spPr>
          <a:xfrm>
            <a:off x="285912" y="202018"/>
            <a:ext cx="1053790" cy="393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US" sz="1200" dirty="0" err="1"/>
              <a:t>Morfologie</a:t>
            </a:r>
            <a:endParaRPr lang="ro-RO" sz="1200" dirty="0"/>
          </a:p>
        </p:txBody>
      </p:sp>
    </p:spTree>
    <p:extLst>
      <p:ext uri="{BB962C8B-B14F-4D97-AF65-F5344CB8AC3E}">
        <p14:creationId xmlns:p14="http://schemas.microsoft.com/office/powerpoint/2010/main" val="379676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82A07A-1D57-4DC7-BE9C-BD6582BF321E}"/>
              </a:ext>
            </a:extLst>
          </p:cNvPr>
          <p:cNvSpPr>
            <a:spLocks noGrp="1"/>
          </p:cNvSpPr>
          <p:nvPr>
            <p:ph type="title"/>
          </p:nvPr>
        </p:nvSpPr>
        <p:spPr>
          <a:xfrm>
            <a:off x="285912" y="202018"/>
            <a:ext cx="1192014" cy="393404"/>
          </a:xfrm>
        </p:spPr>
        <p:txBody>
          <a:bodyPr/>
          <a:lstStyle/>
          <a:p>
            <a:r>
              <a:rPr lang="en-US" sz="1200" dirty="0" err="1"/>
              <a:t>Tablou</a:t>
            </a:r>
            <a:r>
              <a:rPr lang="en-US" sz="1200" dirty="0"/>
              <a:t> clinic</a:t>
            </a:r>
            <a:endParaRPr lang="ro-RO" sz="1200" dirty="0"/>
          </a:p>
        </p:txBody>
      </p:sp>
      <p:sp>
        <p:nvSpPr>
          <p:cNvPr id="6" name="Subtitle 5">
            <a:extLst>
              <a:ext uri="{FF2B5EF4-FFF2-40B4-BE49-F238E27FC236}">
                <a16:creationId xmlns:a16="http://schemas.microsoft.com/office/drawing/2014/main" id="{2AF413D0-6365-4966-8735-1DEA02D5995E}"/>
              </a:ext>
            </a:extLst>
          </p:cNvPr>
          <p:cNvSpPr>
            <a:spLocks noGrp="1"/>
          </p:cNvSpPr>
          <p:nvPr>
            <p:ph type="subTitle" idx="1"/>
          </p:nvPr>
        </p:nvSpPr>
        <p:spPr>
          <a:xfrm>
            <a:off x="285911" y="628706"/>
            <a:ext cx="8693563" cy="4312775"/>
          </a:xfrm>
        </p:spPr>
        <p:txBody>
          <a:bodyPr/>
          <a:lstStyle/>
          <a:p>
            <a:r>
              <a:rPr lang="ro-RO" sz="1200" b="1" dirty="0">
                <a:latin typeface="Bahnschrift" panose="020B0502040204020203" pitchFamily="34" charset="0"/>
              </a:rPr>
              <a:t>Pericardita acută </a:t>
            </a:r>
            <a:r>
              <a:rPr lang="en-US" sz="1200" dirty="0">
                <a:latin typeface="Bahnschrift" panose="020B0502040204020203" pitchFamily="34" charset="0"/>
              </a:rPr>
              <a:t>include </a:t>
            </a:r>
            <a:r>
              <a:rPr lang="en-US" sz="1200" dirty="0" err="1">
                <a:latin typeface="Bahnschrift" panose="020B0502040204020203" pitchFamily="34" charset="0"/>
              </a:rPr>
              <a:t>durere</a:t>
            </a:r>
            <a:r>
              <a:rPr lang="en-US" sz="1200" dirty="0">
                <a:latin typeface="Bahnschrift" panose="020B0502040204020203" pitchFamily="34" charset="0"/>
              </a:rPr>
              <a:t> </a:t>
            </a:r>
            <a:r>
              <a:rPr lang="en-US" sz="1200" dirty="0" err="1">
                <a:latin typeface="Bahnschrift" panose="020B0502040204020203" pitchFamily="34" charset="0"/>
              </a:rPr>
              <a:t>toracică</a:t>
            </a:r>
            <a:r>
              <a:rPr lang="en-US" sz="1200" dirty="0">
                <a:latin typeface="Bahnschrift" panose="020B0502040204020203" pitchFamily="34" charset="0"/>
              </a:rPr>
              <a:t> de tip </a:t>
            </a:r>
            <a:r>
              <a:rPr lang="en-US" sz="1200" dirty="0" err="1">
                <a:latin typeface="Bahnschrift" panose="020B0502040204020203" pitchFamily="34" charset="0"/>
              </a:rPr>
              <a:t>pericardic</a:t>
            </a:r>
            <a:r>
              <a:rPr lang="en-US" sz="1200" dirty="0">
                <a:latin typeface="Bahnschrift" panose="020B0502040204020203" pitchFamily="34" charset="0"/>
              </a:rPr>
              <a:t>, </a:t>
            </a:r>
            <a:r>
              <a:rPr lang="en-US" sz="1200" dirty="0" err="1">
                <a:latin typeface="Bahnschrift" panose="020B0502040204020203" pitchFamily="34" charset="0"/>
              </a:rPr>
              <a:t>febră</a:t>
            </a:r>
            <a:r>
              <a:rPr lang="en-US" sz="1200" dirty="0">
                <a:latin typeface="Bahnschrift" panose="020B0502040204020203" pitchFamily="34" charset="0"/>
              </a:rPr>
              <a:t>, </a:t>
            </a:r>
            <a:r>
              <a:rPr lang="en-US" sz="1200" dirty="0" err="1">
                <a:latin typeface="Bahnschrift" panose="020B0502040204020203" pitchFamily="34" charset="0"/>
              </a:rPr>
              <a:t>dispnee</a:t>
            </a:r>
            <a:r>
              <a:rPr lang="en-US" sz="1200" dirty="0">
                <a:latin typeface="Bahnschrift" panose="020B0502040204020203" pitchFamily="34" charset="0"/>
              </a:rPr>
              <a:t>, </a:t>
            </a:r>
            <a:r>
              <a:rPr lang="en-US" sz="1200" dirty="0" err="1">
                <a:latin typeface="Bahnschrift" panose="020B0502040204020203" pitchFamily="34" charset="0"/>
              </a:rPr>
              <a:t>tuse</a:t>
            </a:r>
            <a:r>
              <a:rPr lang="en-US" sz="1200" dirty="0">
                <a:latin typeface="Bahnschrift" panose="020B0502040204020203" pitchFamily="34" charset="0"/>
              </a:rPr>
              <a:t>, </a:t>
            </a:r>
            <a:r>
              <a:rPr lang="en-US" sz="1200" dirty="0" err="1">
                <a:latin typeface="Bahnschrift" panose="020B0502040204020203" pitchFamily="34" charset="0"/>
              </a:rPr>
              <a:t>sughiț</a:t>
            </a:r>
            <a:r>
              <a:rPr lang="en-US" sz="1200" dirty="0">
                <a:latin typeface="Bahnschrift" panose="020B0502040204020203" pitchFamily="34" charset="0"/>
              </a:rPr>
              <a:t>, </a:t>
            </a:r>
            <a:r>
              <a:rPr lang="en-US" sz="1200" dirty="0" err="1">
                <a:latin typeface="Bahnschrift" panose="020B0502040204020203" pitchFamily="34" charset="0"/>
              </a:rPr>
              <a:t>disfonie</a:t>
            </a:r>
            <a:r>
              <a:rPr lang="en-US" sz="1200" dirty="0">
                <a:latin typeface="Bahnschrift" panose="020B0502040204020203" pitchFamily="34" charset="0"/>
              </a:rPr>
              <a:t>, </a:t>
            </a:r>
            <a:r>
              <a:rPr lang="en-US" sz="1200" dirty="0" err="1">
                <a:latin typeface="Bahnschrift" panose="020B0502040204020203" pitchFamily="34" charset="0"/>
              </a:rPr>
              <a:t>disfagie</a:t>
            </a:r>
            <a:r>
              <a:rPr lang="en-US" sz="1200" dirty="0">
                <a:latin typeface="Bahnschrift" panose="020B0502040204020203" pitchFamily="34" charset="0"/>
              </a:rPr>
              <a:t>,</a:t>
            </a:r>
            <a:endParaRPr lang="ro-RO" sz="1200" dirty="0">
              <a:latin typeface="Bahnschrift" panose="020B0502040204020203" pitchFamily="34" charset="0"/>
            </a:endParaRPr>
          </a:p>
          <a:p>
            <a:r>
              <a:rPr lang="en-US" sz="1200" dirty="0" err="1">
                <a:latin typeface="Bahnschrift" panose="020B0502040204020203" pitchFamily="34" charset="0"/>
              </a:rPr>
              <a:t>grețuri</a:t>
            </a:r>
            <a:r>
              <a:rPr lang="en-US" sz="1200" dirty="0">
                <a:latin typeface="Bahnschrift" panose="020B0502040204020203" pitchFamily="34" charset="0"/>
              </a:rPr>
              <a:t>, </a:t>
            </a:r>
            <a:r>
              <a:rPr lang="en-US" sz="1200" dirty="0" err="1">
                <a:latin typeface="Bahnschrift" panose="020B0502040204020203" pitchFamily="34" charset="0"/>
              </a:rPr>
              <a:t>dureri</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distensie</a:t>
            </a:r>
            <a:r>
              <a:rPr lang="en-US" sz="1200" dirty="0">
                <a:latin typeface="Bahnschrift" panose="020B0502040204020203" pitchFamily="34" charset="0"/>
              </a:rPr>
              <a:t> </a:t>
            </a:r>
            <a:r>
              <a:rPr lang="en-US" sz="1200" dirty="0" err="1">
                <a:latin typeface="Bahnschrift" panose="020B0502040204020203" pitchFamily="34" charset="0"/>
              </a:rPr>
              <a:t>abdominală</a:t>
            </a:r>
            <a:r>
              <a:rPr lang="en-US" sz="1200" dirty="0">
                <a:latin typeface="Bahnschrift" panose="020B0502040204020203" pitchFamily="34" charset="0"/>
              </a:rPr>
              <a:t>. </a:t>
            </a:r>
            <a:r>
              <a:rPr lang="en-US" sz="1200" dirty="0" err="1">
                <a:latin typeface="Bahnschrift" panose="020B0502040204020203" pitchFamily="34" charset="0"/>
              </a:rPr>
              <a:t>Durerea</a:t>
            </a:r>
            <a:r>
              <a:rPr lang="en-US" sz="1200" dirty="0">
                <a:latin typeface="Bahnschrift" panose="020B0502040204020203" pitchFamily="34" charset="0"/>
              </a:rPr>
              <a:t> </a:t>
            </a:r>
            <a:r>
              <a:rPr lang="en-US" sz="1200" dirty="0" err="1">
                <a:latin typeface="Bahnschrift" panose="020B0502040204020203" pitchFamily="34" charset="0"/>
              </a:rPr>
              <a:t>toracică</a:t>
            </a:r>
            <a:r>
              <a:rPr lang="en-US" sz="1200" dirty="0">
                <a:latin typeface="Bahnschrift" panose="020B0502040204020203" pitchFamily="34" charset="0"/>
              </a:rPr>
              <a:t> </a:t>
            </a:r>
            <a:r>
              <a:rPr lang="en-US" sz="1200" dirty="0" err="1">
                <a:latin typeface="Bahnschrift" panose="020B0502040204020203" pitchFamily="34" charset="0"/>
              </a:rPr>
              <a:t>este</a:t>
            </a:r>
            <a:r>
              <a:rPr lang="en-US" sz="1200" dirty="0">
                <a:latin typeface="Bahnschrift" panose="020B0502040204020203" pitchFamily="34" charset="0"/>
              </a:rPr>
              <a:t> </a:t>
            </a:r>
            <a:r>
              <a:rPr lang="en-US" sz="1200" dirty="0" err="1">
                <a:latin typeface="Bahnschrift" panose="020B0502040204020203" pitchFamily="34" charset="0"/>
              </a:rPr>
              <a:t>localizată</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zona </a:t>
            </a:r>
            <a:r>
              <a:rPr lang="en-US" sz="1200" dirty="0" err="1">
                <a:latin typeface="Bahnschrift" panose="020B0502040204020203" pitchFamily="34" charset="0"/>
              </a:rPr>
              <a:t>precordială</a:t>
            </a:r>
            <a:r>
              <a:rPr lang="en-US" sz="1200" dirty="0">
                <a:latin typeface="Bahnschrift" panose="020B0502040204020203" pitchFamily="34" charset="0"/>
              </a:rPr>
              <a:t>, cu </a:t>
            </a:r>
            <a:r>
              <a:rPr lang="en-US" sz="1200" dirty="0" err="1">
                <a:latin typeface="Bahnschrift" panose="020B0502040204020203" pitchFamily="34" charset="0"/>
              </a:rPr>
              <a:t>iradiere</a:t>
            </a:r>
            <a:endParaRPr lang="ro-RO" sz="1200" dirty="0">
              <a:latin typeface="Bahnschrift" panose="020B0502040204020203" pitchFamily="34" charset="0"/>
            </a:endParaRPr>
          </a:p>
          <a:p>
            <a:r>
              <a:rPr lang="en-US" sz="1200" dirty="0" err="1">
                <a:latin typeface="Bahnschrift" panose="020B0502040204020203" pitchFamily="34" charset="0"/>
              </a:rPr>
              <a:t>posibilă</a:t>
            </a:r>
            <a:r>
              <a:rPr lang="en-US" sz="1200" dirty="0">
                <a:latin typeface="Bahnschrift" panose="020B0502040204020203" pitchFamily="34" charset="0"/>
              </a:rPr>
              <a:t> </a:t>
            </a:r>
            <a:r>
              <a:rPr lang="en-US" sz="1200" dirty="0" err="1">
                <a:latin typeface="Bahnschrift" panose="020B0502040204020203" pitchFamily="34" charset="0"/>
              </a:rPr>
              <a:t>spre</a:t>
            </a:r>
            <a:r>
              <a:rPr lang="en-US" sz="1200" dirty="0">
                <a:latin typeface="Bahnschrift" panose="020B0502040204020203" pitchFamily="34" charset="0"/>
              </a:rPr>
              <a:t> </a:t>
            </a:r>
            <a:r>
              <a:rPr lang="en-US" sz="1200" dirty="0" err="1">
                <a:latin typeface="Bahnschrift" panose="020B0502040204020203" pitchFamily="34" charset="0"/>
              </a:rPr>
              <a:t>gât</a:t>
            </a:r>
            <a:r>
              <a:rPr lang="en-US" sz="1200" dirty="0">
                <a:latin typeface="Bahnschrift" panose="020B0502040204020203" pitchFamily="34" charset="0"/>
              </a:rPr>
              <a:t> </a:t>
            </a:r>
            <a:r>
              <a:rPr lang="en-US" sz="1200" dirty="0" err="1">
                <a:latin typeface="Bahnschrift" panose="020B0502040204020203" pitchFamily="34" charset="0"/>
              </a:rPr>
              <a:t>sau</a:t>
            </a:r>
            <a:r>
              <a:rPr lang="en-US" sz="1200" dirty="0">
                <a:latin typeface="Bahnschrift" panose="020B0502040204020203" pitchFamily="34" charset="0"/>
              </a:rPr>
              <a:t> </a:t>
            </a:r>
            <a:r>
              <a:rPr lang="en-US" sz="1200" dirty="0" err="1">
                <a:latin typeface="Bahnschrift" panose="020B0502040204020203" pitchFamily="34" charset="0"/>
              </a:rPr>
              <a:t>epigastru</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este</a:t>
            </a:r>
            <a:r>
              <a:rPr lang="en-US" sz="1200" dirty="0">
                <a:latin typeface="Bahnschrift" panose="020B0502040204020203" pitchFamily="34" charset="0"/>
              </a:rPr>
              <a:t> </a:t>
            </a:r>
            <a:r>
              <a:rPr lang="en-US" sz="1200" dirty="0" err="1">
                <a:latin typeface="Bahnschrift" panose="020B0502040204020203" pitchFamily="34" charset="0"/>
              </a:rPr>
              <a:t>accentuată</a:t>
            </a:r>
            <a:r>
              <a:rPr lang="en-US" sz="1200" dirty="0">
                <a:latin typeface="Bahnschrift" panose="020B0502040204020203" pitchFamily="34" charset="0"/>
              </a:rPr>
              <a:t> de </a:t>
            </a:r>
            <a:r>
              <a:rPr lang="en-US" sz="1200" dirty="0" err="1">
                <a:latin typeface="Bahnschrift" panose="020B0502040204020203" pitchFamily="34" charset="0"/>
              </a:rPr>
              <a:t>mișcările</a:t>
            </a:r>
            <a:r>
              <a:rPr lang="en-US" sz="1200" dirty="0">
                <a:latin typeface="Bahnschrift" panose="020B0502040204020203" pitchFamily="34" charset="0"/>
              </a:rPr>
              <a:t> </a:t>
            </a:r>
            <a:r>
              <a:rPr lang="en-US" sz="1200" dirty="0" err="1">
                <a:latin typeface="Bahnschrift" panose="020B0502040204020203" pitchFamily="34" charset="0"/>
              </a:rPr>
              <a:t>toracelui</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a:t>
            </a:r>
            <a:r>
              <a:rPr lang="en-US" sz="1200" dirty="0" err="1">
                <a:latin typeface="Bahnschrift" panose="020B0502040204020203" pitchFamily="34" charset="0"/>
              </a:rPr>
              <a:t>inspir</a:t>
            </a:r>
            <a:r>
              <a:rPr lang="en-US" sz="1200" dirty="0">
                <a:latin typeface="Bahnschrift" panose="020B0502040204020203" pitchFamily="34" charset="0"/>
              </a:rPr>
              <a:t> </a:t>
            </a:r>
            <a:r>
              <a:rPr lang="en-US" sz="1200" dirty="0" err="1">
                <a:latin typeface="Bahnschrift" panose="020B0502040204020203" pitchFamily="34" charset="0"/>
              </a:rPr>
              <a:t>profund</a:t>
            </a:r>
            <a:r>
              <a:rPr lang="en-US" sz="1200" dirty="0">
                <a:latin typeface="Bahnschrift" panose="020B0502040204020203" pitchFamily="34" charset="0"/>
              </a:rPr>
              <a:t>, la </a:t>
            </a:r>
            <a:r>
              <a:rPr lang="en-US" sz="1200" dirty="0" err="1">
                <a:latin typeface="Bahnschrift" panose="020B0502040204020203" pitchFamily="34" charset="0"/>
              </a:rPr>
              <a:t>tuse</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uneori</a:t>
            </a:r>
            <a:r>
              <a:rPr lang="en-US" sz="1200" dirty="0">
                <a:latin typeface="Bahnschrift" panose="020B0502040204020203" pitchFamily="34" charset="0"/>
              </a:rPr>
              <a:t> la</a:t>
            </a:r>
            <a:endParaRPr lang="ro-RO" sz="1200" dirty="0">
              <a:latin typeface="Bahnschrift" panose="020B0502040204020203" pitchFamily="34" charset="0"/>
            </a:endParaRPr>
          </a:p>
          <a:p>
            <a:r>
              <a:rPr lang="en-US" sz="1200" dirty="0" err="1">
                <a:latin typeface="Bahnschrift" panose="020B0502040204020203" pitchFamily="34" charset="0"/>
              </a:rPr>
              <a:t>deglutiție</a:t>
            </a:r>
            <a:r>
              <a:rPr lang="en-US" sz="1200" dirty="0">
                <a:latin typeface="Bahnschrift" panose="020B0502040204020203" pitchFamily="34" charset="0"/>
              </a:rPr>
              <a:t>, </a:t>
            </a:r>
            <a:r>
              <a:rPr lang="en-US" sz="1200" dirty="0" err="1">
                <a:latin typeface="Bahnschrift" panose="020B0502040204020203" pitchFamily="34" charset="0"/>
              </a:rPr>
              <a:t>ameliorată</a:t>
            </a:r>
            <a:r>
              <a:rPr lang="en-US" sz="1200" dirty="0">
                <a:latin typeface="Bahnschrift" panose="020B0502040204020203" pitchFamily="34" charset="0"/>
              </a:rPr>
              <a:t> </a:t>
            </a:r>
            <a:r>
              <a:rPr lang="en-US" sz="1200" dirty="0" err="1">
                <a:latin typeface="Bahnschrift" panose="020B0502040204020203" pitchFamily="34" charset="0"/>
              </a:rPr>
              <a:t>în</a:t>
            </a:r>
            <a:r>
              <a:rPr lang="en-US" sz="1200" dirty="0">
                <a:latin typeface="Bahnschrift" panose="020B0502040204020203" pitchFamily="34" charset="0"/>
              </a:rPr>
              <a:t> </a:t>
            </a:r>
            <a:r>
              <a:rPr lang="en-US" sz="1200" dirty="0" err="1">
                <a:latin typeface="Bahnschrift" panose="020B0502040204020203" pitchFamily="34" charset="0"/>
              </a:rPr>
              <a:t>poziție</a:t>
            </a:r>
            <a:r>
              <a:rPr lang="en-US" sz="1200" dirty="0">
                <a:latin typeface="Bahnschrift" panose="020B0502040204020203" pitchFamily="34" charset="0"/>
              </a:rPr>
              <a:t> de </a:t>
            </a:r>
            <a:r>
              <a:rPr lang="en-US" sz="1200" dirty="0" err="1">
                <a:latin typeface="Bahnschrift" panose="020B0502040204020203" pitchFamily="34" charset="0"/>
              </a:rPr>
              <a:t>aplecare</a:t>
            </a:r>
            <a:r>
              <a:rPr lang="en-US" sz="1200" dirty="0">
                <a:latin typeface="Bahnschrift" panose="020B0502040204020203" pitchFamily="34" charset="0"/>
              </a:rPr>
              <a:t> </a:t>
            </a:r>
            <a:r>
              <a:rPr lang="en-US" sz="1200" dirty="0" err="1">
                <a:latin typeface="Bahnschrift" panose="020B0502040204020203" pitchFamily="34" charset="0"/>
              </a:rPr>
              <a:t>înainte</a:t>
            </a:r>
            <a:r>
              <a:rPr lang="en-US" sz="1200" dirty="0">
                <a:latin typeface="Bahnschrift" panose="020B0502040204020203" pitchFamily="34" charset="0"/>
              </a:rPr>
              <a:t> </a:t>
            </a:r>
            <a:r>
              <a:rPr lang="en-US" sz="1200" dirty="0" err="1">
                <a:latin typeface="Bahnschrift" panose="020B0502040204020203" pitchFamily="34" charset="0"/>
              </a:rPr>
              <a:t>și</a:t>
            </a:r>
            <a:r>
              <a:rPr lang="en-US" sz="1200" dirty="0">
                <a:latin typeface="Bahnschrift" panose="020B0502040204020203" pitchFamily="34" charset="0"/>
              </a:rPr>
              <a:t> </a:t>
            </a:r>
            <a:r>
              <a:rPr lang="en-US" sz="1200" dirty="0" err="1">
                <a:latin typeface="Bahnschrift" panose="020B0502040204020203" pitchFamily="34" charset="0"/>
              </a:rPr>
              <a:t>fără</a:t>
            </a:r>
            <a:r>
              <a:rPr lang="en-US" sz="1200" dirty="0">
                <a:latin typeface="Bahnschrift" panose="020B0502040204020203" pitchFamily="34" charset="0"/>
              </a:rPr>
              <a:t> </a:t>
            </a:r>
            <a:r>
              <a:rPr lang="en-US" sz="1200" dirty="0" err="1">
                <a:latin typeface="Bahnschrift" panose="020B0502040204020203" pitchFamily="34" charset="0"/>
              </a:rPr>
              <a:t>relație</a:t>
            </a:r>
            <a:r>
              <a:rPr lang="en-US" sz="1200" dirty="0">
                <a:latin typeface="Bahnschrift" panose="020B0502040204020203" pitchFamily="34" charset="0"/>
              </a:rPr>
              <a:t> cu </a:t>
            </a:r>
            <a:r>
              <a:rPr lang="en-US" sz="1200" dirty="0" err="1">
                <a:latin typeface="Bahnschrift" panose="020B0502040204020203" pitchFamily="34" charset="0"/>
              </a:rPr>
              <a:t>efortul</a:t>
            </a:r>
            <a:r>
              <a:rPr lang="en-US" sz="1200" dirty="0">
                <a:latin typeface="Bahnschrift" panose="020B0502040204020203" pitchFamily="34" charset="0"/>
              </a:rPr>
              <a:t>. </a:t>
            </a:r>
            <a:endParaRPr lang="ro-RO" sz="1200" dirty="0">
              <a:latin typeface="Bahnschrift" panose="020B0502040204020203" pitchFamily="34" charset="0"/>
            </a:endParaRPr>
          </a:p>
          <a:p>
            <a:endParaRPr lang="ro-RO" sz="1200" dirty="0">
              <a:latin typeface="Bahnschrift" panose="020B0502040204020203" pitchFamily="34" charset="0"/>
            </a:endParaRPr>
          </a:p>
          <a:p>
            <a:r>
              <a:rPr lang="ro-RO" sz="1200" dirty="0">
                <a:latin typeface="Bahnschrift" panose="020B0502040204020203" pitchFamily="34" charset="0"/>
              </a:rPr>
              <a:t>Simptomele întâlnite în </a:t>
            </a:r>
            <a:r>
              <a:rPr lang="ro-RO" sz="1200" b="1" dirty="0">
                <a:latin typeface="Bahnschrift" panose="020B0502040204020203" pitchFamily="34" charset="0"/>
              </a:rPr>
              <a:t>tamponada cardiacă </a:t>
            </a:r>
            <a:r>
              <a:rPr lang="ro-RO" sz="1200" dirty="0">
                <a:latin typeface="Bahnschrift" panose="020B0502040204020203" pitchFamily="34" charset="0"/>
              </a:rPr>
              <a:t>sunt reprezentate de durere toracică, tahipnee și dispnee de</a:t>
            </a:r>
          </a:p>
          <a:p>
            <a:r>
              <a:rPr lang="ro-RO" sz="1200" dirty="0">
                <a:latin typeface="Bahnschrift" panose="020B0502040204020203" pitchFamily="34" charset="0"/>
              </a:rPr>
              <a:t>efort care progresează spre ortopnee, tuse, disfagie, ocazional lipotimie. Semnele tipice sunt turgescența</a:t>
            </a:r>
          </a:p>
          <a:p>
            <a:r>
              <a:rPr lang="ro-RO" sz="1200" dirty="0">
                <a:latin typeface="Bahnschrift" panose="020B0502040204020203" pitchFamily="34" charset="0"/>
              </a:rPr>
              <a:t>jugularelor, tahicardie, puls paradoxal, hipotensiune arterială, dispnee fără semne de afectare pulmonară.</a:t>
            </a:r>
          </a:p>
          <a:p>
            <a:r>
              <a:rPr lang="ro-RO" sz="1200" dirty="0">
                <a:latin typeface="Bahnschrift" panose="020B0502040204020203" pitchFamily="34" charset="0"/>
              </a:rPr>
              <a:t>Compresiunea bazei plămânului determinp matitate sub capsula stângă.</a:t>
            </a:r>
          </a:p>
          <a:p>
            <a:endParaRPr lang="ro-RO" sz="1200" dirty="0">
              <a:latin typeface="Bahnschrift" panose="020B0502040204020203" pitchFamily="34" charset="0"/>
            </a:endParaRPr>
          </a:p>
          <a:p>
            <a:r>
              <a:rPr lang="ro-RO" sz="1200" dirty="0">
                <a:latin typeface="Bahnschrift" panose="020B0502040204020203" pitchFamily="34" charset="0"/>
              </a:rPr>
              <a:t>Simptomatologia </a:t>
            </a:r>
            <a:r>
              <a:rPr lang="ro-RO" sz="1200" b="1" dirty="0">
                <a:latin typeface="Bahnschrift" panose="020B0502040204020203" pitchFamily="34" charset="0"/>
              </a:rPr>
              <a:t>pericarditei cronice lichidiene </a:t>
            </a:r>
            <a:r>
              <a:rPr lang="ro-RO" sz="1200" dirty="0">
                <a:latin typeface="Bahnschrift" panose="020B0502040204020203" pitchFamily="34" charset="0"/>
              </a:rPr>
              <a:t>este de obicei ușoară și poate include dureri precordiale,</a:t>
            </a:r>
          </a:p>
          <a:p>
            <a:r>
              <a:rPr lang="ro-RO" sz="1200" dirty="0">
                <a:latin typeface="Bahnschrift" panose="020B0502040204020203" pitchFamily="34" charset="0"/>
              </a:rPr>
              <a:t>palpitații și astenie. Aceste simptome depind de gradul de compresie cardiacă și inflamație pericardică.</a:t>
            </a:r>
          </a:p>
          <a:p>
            <a:r>
              <a:rPr lang="ro-RO" sz="1200" dirty="0">
                <a:latin typeface="Bahnschrift" panose="020B0502040204020203" pitchFamily="34" charset="0"/>
              </a:rPr>
              <a:t>Pacienții pot fi asimptomatici în cazul în care revărsatul pericardic este descoperit întâmplător</a:t>
            </a:r>
            <a:r>
              <a:rPr lang="en-US" sz="1200" dirty="0">
                <a:latin typeface="Bahnschrift" panose="020B0502040204020203" pitchFamily="34" charset="0"/>
              </a:rPr>
              <a:t>.</a:t>
            </a:r>
          </a:p>
          <a:p>
            <a:endParaRPr lang="en-US" sz="1200" dirty="0">
              <a:latin typeface="Bahnschrift" panose="020B0502040204020203" pitchFamily="34" charset="0"/>
            </a:endParaRPr>
          </a:p>
          <a:p>
            <a:r>
              <a:rPr lang="ro-RO" sz="1200" dirty="0">
                <a:latin typeface="Bahnschrift" panose="020B0502040204020203" pitchFamily="34" charset="0"/>
              </a:rPr>
              <a:t>Tabloul clinic al </a:t>
            </a:r>
            <a:r>
              <a:rPr lang="ro-RO" sz="1200" b="1" dirty="0">
                <a:latin typeface="Bahnschrift" panose="020B0502040204020203" pitchFamily="34" charset="0"/>
              </a:rPr>
              <a:t>pericarditei efuziv-constrictive </a:t>
            </a:r>
            <a:r>
              <a:rPr lang="ro-RO" sz="1200" dirty="0">
                <a:latin typeface="Bahnschrift" panose="020B0502040204020203" pitchFamily="34" charset="0"/>
              </a:rPr>
              <a:t>include o fază acută caracterizată de febră, frecătură</a:t>
            </a:r>
            <a:endParaRPr lang="en-US" sz="1200" dirty="0">
              <a:latin typeface="Bahnschrift" panose="020B0502040204020203" pitchFamily="34" charset="0"/>
            </a:endParaRPr>
          </a:p>
          <a:p>
            <a:r>
              <a:rPr lang="ro-RO" sz="1200" dirty="0">
                <a:latin typeface="Bahnschrift" panose="020B0502040204020203" pitchFamily="34" charset="0"/>
              </a:rPr>
              <a:t>pericardică și durere toracică. După un interval de săptămâni - luni, pacienții pot prezenta simptome</a:t>
            </a:r>
            <a:endParaRPr lang="en-US" sz="1200" dirty="0">
              <a:latin typeface="Bahnschrift" panose="020B0502040204020203" pitchFamily="34" charset="0"/>
            </a:endParaRPr>
          </a:p>
          <a:p>
            <a:r>
              <a:rPr lang="ro-RO" sz="1200" dirty="0">
                <a:latin typeface="Bahnschrift" panose="020B0502040204020203" pitchFamily="34" charset="0"/>
              </a:rPr>
              <a:t>asemănătoare pericarditei constrictive, cum ar fi dispnee, jugulare turgescente, hepatomegalie și edeme</a:t>
            </a:r>
            <a:endParaRPr lang="en-US" sz="1200" dirty="0">
              <a:latin typeface="Bahnschrift" panose="020B0502040204020203" pitchFamily="34" charset="0"/>
            </a:endParaRPr>
          </a:p>
          <a:p>
            <a:r>
              <a:rPr lang="ro-RO" sz="1200" dirty="0">
                <a:latin typeface="Bahnschrift" panose="020B0502040204020203" pitchFamily="34" charset="0"/>
              </a:rPr>
              <a:t>periferice.</a:t>
            </a:r>
            <a:endParaRPr lang="en-US" sz="1200" dirty="0">
              <a:latin typeface="Bahnschrift" panose="020B0502040204020203" pitchFamily="34" charset="0"/>
            </a:endParaRPr>
          </a:p>
          <a:p>
            <a:endParaRPr lang="en-US" sz="1200" dirty="0">
              <a:latin typeface="Bahnschrift" panose="020B0502040204020203" pitchFamily="34" charset="0"/>
            </a:endParaRPr>
          </a:p>
          <a:p>
            <a:r>
              <a:rPr lang="ro-RO" sz="1200" dirty="0">
                <a:latin typeface="Bahnschrift" panose="020B0502040204020203" pitchFamily="34" charset="0"/>
              </a:rPr>
              <a:t>Simptomele </a:t>
            </a:r>
            <a:r>
              <a:rPr lang="ro-RO" sz="1200" b="1" dirty="0">
                <a:latin typeface="Bahnschrift" panose="020B0502040204020203" pitchFamily="34" charset="0"/>
              </a:rPr>
              <a:t>pericarditei constrictive </a:t>
            </a:r>
            <a:r>
              <a:rPr lang="ro-RO" sz="1200" dirty="0">
                <a:latin typeface="Bahnschrift" panose="020B0502040204020203" pitchFamily="34" charset="0"/>
              </a:rPr>
              <a:t>includ dispnee de efort, ortopnee, tuse, oboseală, scădere ponderală,</a:t>
            </a:r>
            <a:endParaRPr lang="en-US" sz="1200" dirty="0">
              <a:latin typeface="Bahnschrift" panose="020B0502040204020203" pitchFamily="34" charset="0"/>
            </a:endParaRPr>
          </a:p>
          <a:p>
            <a:r>
              <a:rPr lang="ro-RO" sz="1200" dirty="0">
                <a:latin typeface="Bahnschrift" panose="020B0502040204020203" pitchFamily="34" charset="0"/>
              </a:rPr>
              <a:t>distensii și dureri abdominale, hepatalgii, edeme periferice. În stadii avansate de boală, congestia sistemică</a:t>
            </a:r>
            <a:endParaRPr lang="en-US" sz="1200" dirty="0">
              <a:latin typeface="Bahnschrift" panose="020B0502040204020203" pitchFamily="34" charset="0"/>
            </a:endParaRPr>
          </a:p>
          <a:p>
            <a:r>
              <a:rPr lang="ro-RO" sz="1200" dirty="0">
                <a:latin typeface="Bahnschrift" panose="020B0502040204020203" pitchFamily="34" charset="0"/>
              </a:rPr>
              <a:t>se agravează progresând spre ascită, anasarcă, icter</a:t>
            </a:r>
            <a:r>
              <a:rPr lang="en-US" sz="1200" dirty="0">
                <a:latin typeface="Bahnschrift" panose="020B0502040204020203" pitchFamily="34" charset="0"/>
              </a:rPr>
              <a:t>.</a:t>
            </a:r>
            <a:endParaRPr lang="ro-RO" sz="1200" dirty="0">
              <a:latin typeface="Bahnschrift" panose="020B0502040204020203" pitchFamily="34" charset="0"/>
            </a:endParaRPr>
          </a:p>
        </p:txBody>
      </p:sp>
      <p:sp>
        <p:nvSpPr>
          <p:cNvPr id="4" name="Slide Number Placeholder 3">
            <a:extLst>
              <a:ext uri="{FF2B5EF4-FFF2-40B4-BE49-F238E27FC236}">
                <a16:creationId xmlns:a16="http://schemas.microsoft.com/office/drawing/2014/main" id="{B2F9FF47-3D57-4323-A57B-A2CC546A0B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50984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47404C7-5B0F-431D-8AEA-D023CF812AE4}"/>
              </a:ext>
            </a:extLst>
          </p:cNvPr>
          <p:cNvSpPr>
            <a:spLocks noGrp="1"/>
          </p:cNvSpPr>
          <p:nvPr>
            <p:ph type="body" idx="1"/>
          </p:nvPr>
        </p:nvSpPr>
        <p:spPr>
          <a:xfrm>
            <a:off x="244549" y="669851"/>
            <a:ext cx="8734926" cy="4299224"/>
          </a:xfrm>
        </p:spPr>
        <p:txBody>
          <a:bodyPr/>
          <a:lstStyle/>
          <a:p>
            <a:pPr marL="139700" indent="0">
              <a:buNone/>
            </a:pPr>
            <a:r>
              <a:rPr lang="en-US" sz="1200" b="1" dirty="0" err="1">
                <a:latin typeface="Bahnschrift" panose="020B0502040204020203" pitchFamily="34" charset="0"/>
              </a:rPr>
              <a:t>Pericardita</a:t>
            </a:r>
            <a:r>
              <a:rPr lang="en-US" sz="1200" dirty="0">
                <a:latin typeface="Bahnschrift" panose="020B0502040204020203" pitchFamily="34" charset="0"/>
              </a:rPr>
              <a:t> </a:t>
            </a:r>
            <a:r>
              <a:rPr lang="ro-RO" sz="1200" b="1" dirty="0">
                <a:latin typeface="Bahnschrift" panose="020B0502040204020203" pitchFamily="34" charset="0"/>
              </a:rPr>
              <a:t>acută  </a:t>
            </a:r>
            <a:r>
              <a:rPr lang="en-US" sz="1200" b="1" dirty="0">
                <a:latin typeface="Bahnschrift" panose="020B0502040204020203" pitchFamily="34" charset="0"/>
              </a:rPr>
              <a:t>- </a:t>
            </a:r>
            <a:r>
              <a:rPr lang="ro-RO" sz="1200" dirty="0">
                <a:latin typeface="Bahnschrift" panose="020B0502040204020203" pitchFamily="34" charset="0"/>
              </a:rPr>
              <a:t>se utilizează electrocardiograma, radiografia toraco-pulmonară și ecocardiografia. Acestea pot identifica modificări electrocardiografice, revărsat pericardic sau îngroșare pericardică. Tratamentul durerii se bazează pe antiinflamatoare nesteroidiene, iar pericardiocenteza terapeutică se efectuează la apariția semnelor de tamponadă cardiacă sau în cazul revărsatelor pericardice mari.</a:t>
            </a:r>
            <a:endParaRPr lang="en-US" sz="1200" dirty="0">
              <a:latin typeface="Bahnschrift" panose="020B0502040204020203" pitchFamily="34" charset="0"/>
            </a:endParaRPr>
          </a:p>
          <a:p>
            <a:pPr marL="139700" indent="0">
              <a:buNone/>
            </a:pPr>
            <a:endParaRPr lang="en-US" sz="1200" dirty="0">
              <a:latin typeface="Bahnschrift" panose="020B0502040204020203" pitchFamily="34" charset="0"/>
            </a:endParaRPr>
          </a:p>
          <a:p>
            <a:pPr marL="139700" indent="0">
              <a:buNone/>
            </a:pPr>
            <a:r>
              <a:rPr lang="en-US" sz="1200" b="1" dirty="0">
                <a:latin typeface="Bahnschrift" panose="020B0502040204020203" pitchFamily="34" charset="0"/>
              </a:rPr>
              <a:t>Ta</a:t>
            </a:r>
            <a:r>
              <a:rPr lang="ro-RO" sz="1200" b="1" dirty="0">
                <a:latin typeface="Bahnschrift" panose="020B0502040204020203" pitchFamily="34" charset="0"/>
              </a:rPr>
              <a:t>mponada cardiacă</a:t>
            </a:r>
            <a:r>
              <a:rPr lang="en-US" sz="1200" b="1" dirty="0">
                <a:latin typeface="Bahnschrift" panose="020B0502040204020203" pitchFamily="34" charset="0"/>
              </a:rPr>
              <a:t> - </a:t>
            </a:r>
            <a:r>
              <a:rPr lang="ro-RO" sz="1200" dirty="0">
                <a:latin typeface="Bahnschrift" panose="020B0502040204020203" pitchFamily="34" charset="0"/>
              </a:rPr>
              <a:t>electrocardiograma, radiografia toraco-pulmonară și ecocardiografia</a:t>
            </a:r>
            <a:r>
              <a:rPr lang="en-US" sz="1200" dirty="0">
                <a:latin typeface="Bahnschrift" panose="020B0502040204020203" pitchFamily="34" charset="0"/>
              </a:rPr>
              <a:t>; </a:t>
            </a:r>
            <a:r>
              <a:rPr lang="ro-RO" sz="1200" dirty="0">
                <a:latin typeface="Bahnschrift" panose="020B0502040204020203" pitchFamily="34" charset="0"/>
              </a:rPr>
              <a:t>modificări ale segmentului ST, unde T și voltajului Ecocardiografia este esențială în diagnosticul și</a:t>
            </a:r>
            <a:r>
              <a:rPr lang="en-US" sz="1200" dirty="0">
                <a:latin typeface="Bahnschrift" panose="020B0502040204020203" pitchFamily="34" charset="0"/>
              </a:rPr>
              <a:t> </a:t>
            </a:r>
            <a:r>
              <a:rPr lang="en-US" sz="1200" dirty="0" err="1">
                <a:latin typeface="Bahnschrift" panose="020B0502040204020203" pitchFamily="34" charset="0"/>
              </a:rPr>
              <a:t>tratament</a:t>
            </a:r>
            <a:r>
              <a:rPr lang="ro-RO" sz="1200" dirty="0">
                <a:latin typeface="Bahnschrift" panose="020B0502040204020203" pitchFamily="34" charset="0"/>
              </a:rPr>
              <a:t>. QRS. Radiografia poate evidenția semnul grăsimii pericardice. Pericardiocenteza și cateterizarea cordului drept sunt alte investigații folosite în diagnostic și tratament.</a:t>
            </a:r>
          </a:p>
          <a:p>
            <a:pPr marL="139700" indent="0">
              <a:buNone/>
            </a:pPr>
            <a:endParaRPr lang="en-US" sz="1200" dirty="0">
              <a:latin typeface="Bahnschrift" panose="020B0502040204020203" pitchFamily="34" charset="0"/>
            </a:endParaRPr>
          </a:p>
          <a:p>
            <a:pPr marL="139700" indent="0">
              <a:buNone/>
            </a:pPr>
            <a:r>
              <a:rPr lang="en-US" sz="1200" b="1" dirty="0">
                <a:latin typeface="Bahnschrift" panose="020B0502040204020203" pitchFamily="34" charset="0"/>
              </a:rPr>
              <a:t>P</a:t>
            </a:r>
            <a:r>
              <a:rPr lang="ro-RO" sz="1200" b="1" dirty="0">
                <a:latin typeface="Bahnschrift" panose="020B0502040204020203" pitchFamily="34" charset="0"/>
              </a:rPr>
              <a:t>ericardit</a:t>
            </a:r>
            <a:r>
              <a:rPr lang="en-US" sz="1200" b="1" dirty="0">
                <a:latin typeface="Bahnschrift" panose="020B0502040204020203" pitchFamily="34" charset="0"/>
              </a:rPr>
              <a:t>a</a:t>
            </a:r>
            <a:r>
              <a:rPr lang="ro-RO" sz="1200" b="1" dirty="0">
                <a:latin typeface="Bahnschrift" panose="020B0502040204020203" pitchFamily="34" charset="0"/>
              </a:rPr>
              <a:t> cronică lichidiană </a:t>
            </a:r>
            <a:r>
              <a:rPr lang="en-US" sz="1200" b="1" dirty="0">
                <a:latin typeface="Bahnschrift" panose="020B0502040204020203" pitchFamily="34" charset="0"/>
              </a:rPr>
              <a:t>-</a:t>
            </a:r>
            <a:r>
              <a:rPr lang="ro-RO" sz="1200" b="1" dirty="0">
                <a:latin typeface="Bahnschrift" panose="020B0502040204020203" pitchFamily="34" charset="0"/>
              </a:rPr>
              <a:t> </a:t>
            </a:r>
            <a:r>
              <a:rPr lang="ro-RO" sz="1200" dirty="0">
                <a:latin typeface="Bahnschrift" panose="020B0502040204020203" pitchFamily="34" charset="0"/>
              </a:rPr>
              <a:t>se vor analiza datele de anamneză, datele clinice și în special datele acocardiografice. Algoritmul diagnostic este similar cu cel al pericarditei acute. Sunt necesare investigații privind etiologia, eventual și printr-o pericardiocenteză sau pericardioscopie și biopsie pericardică.</a:t>
            </a:r>
            <a:endParaRPr lang="en-US" sz="1200" dirty="0">
              <a:latin typeface="Bahnschrift" panose="020B0502040204020203" pitchFamily="34" charset="0"/>
            </a:endParaRPr>
          </a:p>
          <a:p>
            <a:pPr marL="139700" indent="0">
              <a:buNone/>
            </a:pPr>
            <a:endParaRPr lang="en-US" sz="1200" dirty="0">
              <a:latin typeface="Bahnschrift" panose="020B0502040204020203" pitchFamily="34" charset="0"/>
            </a:endParaRPr>
          </a:p>
          <a:p>
            <a:pPr marL="139700" indent="0">
              <a:buNone/>
            </a:pPr>
            <a:r>
              <a:rPr lang="en-US" sz="1200" b="1" dirty="0">
                <a:latin typeface="Bahnschrift" panose="020B0502040204020203" pitchFamily="34" charset="0"/>
              </a:rPr>
              <a:t>P</a:t>
            </a:r>
            <a:r>
              <a:rPr lang="ro-RO" sz="1200" b="1" dirty="0">
                <a:latin typeface="Bahnschrift" panose="020B0502040204020203" pitchFamily="34" charset="0"/>
              </a:rPr>
              <a:t>ericardită efuziv-constrictivă </a:t>
            </a:r>
            <a:r>
              <a:rPr lang="en-US" sz="1200" b="1" dirty="0">
                <a:latin typeface="Bahnschrift" panose="020B0502040204020203" pitchFamily="34" charset="0"/>
              </a:rPr>
              <a:t>-</a:t>
            </a:r>
            <a:r>
              <a:rPr lang="ro-RO" sz="1200" b="1" dirty="0">
                <a:latin typeface="Bahnschrift" panose="020B0502040204020203" pitchFamily="34" charset="0"/>
              </a:rPr>
              <a:t> </a:t>
            </a:r>
            <a:r>
              <a:rPr lang="ro-RO" sz="1200" dirty="0">
                <a:latin typeface="Bahnschrift" panose="020B0502040204020203" pitchFamily="34" charset="0"/>
              </a:rPr>
              <a:t>electrocardiografia, radiografia toraco-pulmonară, ecocardiografia și tomografia computerizată</a:t>
            </a:r>
            <a:r>
              <a:rPr lang="en-US" sz="1200" dirty="0">
                <a:latin typeface="Bahnschrift" panose="020B0502040204020203" pitchFamily="34" charset="0"/>
              </a:rPr>
              <a:t>; </a:t>
            </a:r>
            <a:r>
              <a:rPr lang="ro-RO" sz="1200" dirty="0">
                <a:latin typeface="Bahnschrift" panose="020B0502040204020203" pitchFamily="34" charset="0"/>
              </a:rPr>
              <a:t>evaluarea presiunii venoase</a:t>
            </a:r>
            <a:r>
              <a:rPr lang="en-US" sz="1200" dirty="0">
                <a:latin typeface="Bahnschrift" panose="020B0502040204020203" pitchFamily="34" charset="0"/>
              </a:rPr>
              <a:t>; </a:t>
            </a:r>
            <a:r>
              <a:rPr lang="ro-RO" sz="1200" dirty="0">
                <a:latin typeface="Bahnschrift" panose="020B0502040204020203" pitchFamily="34" charset="0"/>
              </a:rPr>
              <a:t>diagnosticul etiologic </a:t>
            </a:r>
            <a:r>
              <a:rPr lang="en-US" sz="1200" dirty="0">
                <a:latin typeface="Bahnschrift" panose="020B0502040204020203" pitchFamily="34" charset="0"/>
              </a:rPr>
              <a:t>- </a:t>
            </a:r>
            <a:r>
              <a:rPr lang="ro-RO" sz="1200" dirty="0">
                <a:latin typeface="Bahnschrift" panose="020B0502040204020203" pitchFamily="34" charset="0"/>
              </a:rPr>
              <a:t>analiza lichidului pericardic și biopsia pericardică</a:t>
            </a:r>
            <a:r>
              <a:rPr lang="en-US" sz="1200" dirty="0">
                <a:latin typeface="Bahnschrift" panose="020B0502040204020203" pitchFamily="34" charset="0"/>
              </a:rPr>
              <a:t>; p</a:t>
            </a:r>
            <a:r>
              <a:rPr lang="ro-RO" sz="1200" dirty="0">
                <a:latin typeface="Bahnschrift" panose="020B0502040204020203" pitchFamily="34" charset="0"/>
              </a:rPr>
              <a:t>ot fi identificate modificări ale segmentului ST și ale undelor T, o mărire a umbrei cordului, prezența revărsatului pericardic, a îngroșării pericardului și a colapsului atriului drept.</a:t>
            </a:r>
            <a:endParaRPr lang="en-US" sz="1200" dirty="0">
              <a:latin typeface="Bahnschrift" panose="020B0502040204020203" pitchFamily="34" charset="0"/>
            </a:endParaRPr>
          </a:p>
          <a:p>
            <a:pPr marL="139700" indent="0">
              <a:buNone/>
            </a:pPr>
            <a:endParaRPr lang="en-US" sz="1200" dirty="0">
              <a:latin typeface="Bahnschrift" panose="020B0502040204020203" pitchFamily="34" charset="0"/>
            </a:endParaRPr>
          </a:p>
          <a:p>
            <a:pPr marL="139700" indent="0">
              <a:buNone/>
            </a:pPr>
            <a:r>
              <a:rPr lang="en-US" sz="1200" b="1" dirty="0">
                <a:latin typeface="Bahnschrift" panose="020B0502040204020203" pitchFamily="34" charset="0"/>
              </a:rPr>
              <a:t>P</a:t>
            </a:r>
            <a:r>
              <a:rPr lang="ro-RO" sz="1200" b="1" dirty="0">
                <a:latin typeface="Bahnschrift" panose="020B0502040204020203" pitchFamily="34" charset="0"/>
              </a:rPr>
              <a:t>ericarditei constrictivă</a:t>
            </a:r>
            <a:r>
              <a:rPr lang="en-US" sz="1200" b="1" dirty="0">
                <a:latin typeface="Bahnschrift" panose="020B0502040204020203" pitchFamily="34" charset="0"/>
              </a:rPr>
              <a:t> -</a:t>
            </a:r>
            <a:r>
              <a:rPr lang="ro-RO" sz="1200" b="1" dirty="0">
                <a:latin typeface="Bahnschrift" panose="020B0502040204020203" pitchFamily="34" charset="0"/>
              </a:rPr>
              <a:t> </a:t>
            </a:r>
            <a:r>
              <a:rPr lang="ro-RO" sz="1200" dirty="0">
                <a:latin typeface="Bahnschrift" panose="020B0502040204020203" pitchFamily="34" charset="0"/>
              </a:rPr>
              <a:t>electrocardiograma, radiografia toraco-pulmonară, ecocardiografia și analizele de laborator</a:t>
            </a:r>
            <a:r>
              <a:rPr lang="en-US" sz="1200" dirty="0">
                <a:latin typeface="Bahnschrift" panose="020B0502040204020203" pitchFamily="34" charset="0"/>
              </a:rPr>
              <a:t>; </a:t>
            </a:r>
            <a:r>
              <a:rPr lang="ro-RO" sz="1200" dirty="0">
                <a:latin typeface="Bahnschrift" panose="020B0502040204020203" pitchFamily="34" charset="0"/>
              </a:rPr>
              <a:t>anomalii ale undei P, unde T aplatizate sau negative difuze, mediastinul superior lărgit, atriul stâng dilatat și îngroșarea pericardului, precum și hipoproteinemie, hipoalbuminemie și anemie normocitară.</a:t>
            </a:r>
          </a:p>
        </p:txBody>
      </p:sp>
      <p:sp>
        <p:nvSpPr>
          <p:cNvPr id="5" name="Slide Number Placeholder 4">
            <a:extLst>
              <a:ext uri="{FF2B5EF4-FFF2-40B4-BE49-F238E27FC236}">
                <a16:creationId xmlns:a16="http://schemas.microsoft.com/office/drawing/2014/main" id="{D8758B1E-F30B-477F-AFB4-76655EAA0D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itle 4">
            <a:extLst>
              <a:ext uri="{FF2B5EF4-FFF2-40B4-BE49-F238E27FC236}">
                <a16:creationId xmlns:a16="http://schemas.microsoft.com/office/drawing/2014/main" id="{8AA1F546-87E5-4626-A7EC-49B3F1838F38}"/>
              </a:ext>
            </a:extLst>
          </p:cNvPr>
          <p:cNvSpPr>
            <a:spLocks noGrp="1"/>
          </p:cNvSpPr>
          <p:nvPr>
            <p:ph type="title"/>
          </p:nvPr>
        </p:nvSpPr>
        <p:spPr>
          <a:xfrm>
            <a:off x="285911" y="202018"/>
            <a:ext cx="2127679" cy="393404"/>
          </a:xfrm>
        </p:spPr>
        <p:txBody>
          <a:bodyPr/>
          <a:lstStyle/>
          <a:p>
            <a:r>
              <a:rPr lang="en-US" sz="1200" dirty="0" err="1"/>
              <a:t>Investi</a:t>
            </a:r>
            <a:r>
              <a:rPr lang="ro-RO" sz="1200" dirty="0"/>
              <a:t>gaţii şi diagnostic</a:t>
            </a:r>
          </a:p>
        </p:txBody>
      </p:sp>
    </p:spTree>
    <p:extLst>
      <p:ext uri="{BB962C8B-B14F-4D97-AF65-F5344CB8AC3E}">
        <p14:creationId xmlns:p14="http://schemas.microsoft.com/office/powerpoint/2010/main" val="422689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CB299E-1A1E-4308-9E9F-E34751ECF972}"/>
              </a:ext>
            </a:extLst>
          </p:cNvPr>
          <p:cNvSpPr>
            <a:spLocks noGrp="1"/>
          </p:cNvSpPr>
          <p:nvPr>
            <p:ph type="title"/>
          </p:nvPr>
        </p:nvSpPr>
        <p:spPr>
          <a:xfrm>
            <a:off x="180753" y="85061"/>
            <a:ext cx="8798722" cy="4798954"/>
          </a:xfrm>
        </p:spPr>
        <p:txBody>
          <a:bodyPr anchor="t"/>
          <a:lstStyle/>
          <a:p>
            <a:pPr algn="l"/>
            <a:r>
              <a:rPr lang="ro-RO" sz="1200" b="0" dirty="0">
                <a:effectLst>
                  <a:outerShdw blurRad="38100" dist="38100" dir="2700000" algn="tl">
                    <a:srgbClr val="000000">
                      <a:alpha val="43137"/>
                    </a:srgbClr>
                  </a:outerShdw>
                </a:effectLst>
                <a:latin typeface="Bahnschrift" panose="020B0502040204020203" pitchFamily="34" charset="0"/>
              </a:rPr>
              <a:t>Pericardiocenteza</a:t>
            </a:r>
            <a:r>
              <a:rPr lang="en-US" sz="1200" b="0" dirty="0">
                <a:latin typeface="Bahnschrift" panose="020B0502040204020203" pitchFamily="34" charset="0"/>
              </a:rPr>
              <a:t> - </a:t>
            </a:r>
            <a:r>
              <a:rPr lang="ro-RO" sz="1200" b="0" dirty="0">
                <a:latin typeface="Bahnschrift" panose="020B0502040204020203" pitchFamily="34" charset="0"/>
              </a:rPr>
              <a:t>este salvatoare în tamponada cardiacă </a:t>
            </a:r>
            <a:r>
              <a:rPr lang="en-US" sz="1200" b="0" dirty="0">
                <a:latin typeface="Bahnschrift" panose="020B0502040204020203" pitchFamily="34" charset="0"/>
              </a:rPr>
              <a:t>(</a:t>
            </a:r>
            <a:r>
              <a:rPr lang="ro-RO" sz="1200" b="0" dirty="0">
                <a:latin typeface="Bahnschrift" panose="020B0502040204020203" pitchFamily="34" charset="0"/>
              </a:rPr>
              <a:t>nivel de evidenţă B,clasa I) şi indicată în revărsate &gt;20mm în diastolă la ecocardiografie, dar şi în revărsate mai mici în scop diagnostic (analiza lichidului şi  ţesutului  pericardic, pericardioscopie şi biopsie epicardică/pericardică)(nivel de evidenţă B, clasă IIa) </a:t>
            </a:r>
            <a:br>
              <a:rPr lang="en-US" sz="1200" b="0" dirty="0">
                <a:latin typeface="Bahnschrift" panose="020B0502040204020203" pitchFamily="34" charset="0"/>
              </a:rPr>
            </a:br>
            <a:br>
              <a:rPr lang="ro-RO" sz="1200" b="0" dirty="0">
                <a:latin typeface="Bahnschrift" panose="020B0502040204020203" pitchFamily="34" charset="0"/>
              </a:rPr>
            </a:br>
            <a:r>
              <a:rPr lang="ro-RO" sz="1200" dirty="0">
                <a:latin typeface="Bahnschrift" panose="020B0502040204020203" pitchFamily="34" charset="0"/>
              </a:rPr>
              <a:t>Disecţia de aortă</a:t>
            </a:r>
            <a:r>
              <a:rPr lang="ro-RO" sz="1200" b="0" dirty="0">
                <a:latin typeface="Bahnschrift" panose="020B0502040204020203" pitchFamily="34" charset="0"/>
              </a:rPr>
              <a:t>:</a:t>
            </a:r>
            <a:br>
              <a:rPr lang="ro-RO" sz="1200" b="0" dirty="0">
                <a:latin typeface="Bahnschrift" panose="020B0502040204020203" pitchFamily="34" charset="0"/>
              </a:rPr>
            </a:br>
            <a:r>
              <a:rPr lang="ro-RO" sz="1200" b="0" dirty="0">
                <a:latin typeface="Bahnschrift" panose="020B0502040204020203" pitchFamily="34" charset="0"/>
              </a:rPr>
              <a:t>reprezintă o contraindicaţie majoră. Contraindicaţii relative: coagulopatii necorectate, terapie anticoagulantă, trombocitopenie &lt;50000/mm3, revărsate mici, posterioare sau localizate. </a:t>
            </a:r>
            <a:br>
              <a:rPr lang="en-US" sz="1200" b="0" dirty="0">
                <a:latin typeface="Bahnschrift" panose="020B0502040204020203" pitchFamily="34" charset="0"/>
              </a:rPr>
            </a:br>
            <a:br>
              <a:rPr lang="ro-RO" sz="1200" b="0" dirty="0">
                <a:latin typeface="Bahnschrift" panose="020B0502040204020203" pitchFamily="34" charset="0"/>
              </a:rPr>
            </a:br>
            <a:r>
              <a:rPr lang="ro-RO" sz="1200" dirty="0">
                <a:latin typeface="Bahnschrift" panose="020B0502040204020203" pitchFamily="34" charset="0"/>
              </a:rPr>
              <a:t>Drenajul chirurgical </a:t>
            </a:r>
            <a:r>
              <a:rPr lang="ro-RO" sz="1200" b="0" dirty="0">
                <a:latin typeface="Bahnschrift" panose="020B0502040204020203" pitchFamily="34" charset="0"/>
              </a:rPr>
              <a:t>este preferat în hemopericardul traumatic şi pericardita purulentă. </a:t>
            </a:r>
            <a:br>
              <a:rPr lang="ro-RO" sz="1200" b="0" dirty="0">
                <a:latin typeface="Bahnschrift" panose="020B0502040204020203" pitchFamily="34" charset="0"/>
              </a:rPr>
            </a:br>
            <a:r>
              <a:rPr lang="ro-RO" sz="1200" b="0" dirty="0">
                <a:latin typeface="Bahnschrift" panose="020B0502040204020203" pitchFamily="34" charset="0"/>
              </a:rPr>
              <a:t>Pericardiocenteza ghidată prin fluoroscopie se realizează în laboratorul de cateterism cardiac cu monitorizare EKG.</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Monitorizarea</a:t>
            </a:r>
            <a:r>
              <a:rPr lang="en-US" sz="1200" b="0" dirty="0">
                <a:latin typeface="Bahnschrift" panose="020B0502040204020203" pitchFamily="34" charset="0"/>
              </a:rPr>
              <a:t> </a:t>
            </a:r>
            <a:r>
              <a:rPr lang="en-US" sz="1200" b="0" dirty="0" err="1">
                <a:latin typeface="Bahnschrift" panose="020B0502040204020203" pitchFamily="34" charset="0"/>
              </a:rPr>
              <a:t>directă</a:t>
            </a:r>
            <a:r>
              <a:rPr lang="en-US" sz="1200" b="0" dirty="0">
                <a:latin typeface="Bahnschrift" panose="020B0502040204020203" pitchFamily="34" charset="0"/>
              </a:rPr>
              <a:t> </a:t>
            </a:r>
            <a:r>
              <a:rPr lang="en-US" sz="1200" dirty="0">
                <a:latin typeface="Bahnschrift" panose="020B0502040204020203" pitchFamily="34" charset="0"/>
              </a:rPr>
              <a:t>EKG</a:t>
            </a:r>
            <a:r>
              <a:rPr lang="en-US" sz="1200" b="0" dirty="0">
                <a:latin typeface="Bahnschrift" panose="020B0502040204020203" pitchFamily="34" charset="0"/>
              </a:rPr>
              <a:t> a </a:t>
            </a:r>
            <a:r>
              <a:rPr lang="en-US" sz="1200" b="0" dirty="0" err="1">
                <a:latin typeface="Bahnschrift" panose="020B0502040204020203" pitchFamily="34" charset="0"/>
              </a:rPr>
              <a:t>acului</a:t>
            </a:r>
            <a:r>
              <a:rPr lang="en-US" sz="1200" b="0" dirty="0">
                <a:latin typeface="Bahnschrift" panose="020B0502040204020203" pitchFamily="34" charset="0"/>
              </a:rPr>
              <a:t> de </a:t>
            </a:r>
            <a:r>
              <a:rPr lang="en-US" sz="1200" b="0" dirty="0" err="1">
                <a:latin typeface="Bahnschrift" panose="020B0502040204020203" pitchFamily="34" charset="0"/>
              </a:rPr>
              <a:t>puncţie</a:t>
            </a:r>
            <a:r>
              <a:rPr lang="en-US" sz="1200" b="0" dirty="0">
                <a:latin typeface="Bahnschrift" panose="020B0502040204020203" pitchFamily="34" charset="0"/>
              </a:rPr>
              <a:t> nu </a:t>
            </a:r>
            <a:r>
              <a:rPr lang="en-US" sz="1200" b="0" dirty="0" err="1">
                <a:latin typeface="Bahnschrift" panose="020B0502040204020203" pitchFamily="34" charset="0"/>
              </a:rPr>
              <a:t>este</a:t>
            </a:r>
            <a:r>
              <a:rPr lang="en-US" sz="1200" b="0" dirty="0">
                <a:latin typeface="Bahnschrift" panose="020B0502040204020203" pitchFamily="34" charset="0"/>
              </a:rPr>
              <a:t> o </a:t>
            </a:r>
            <a:r>
              <a:rPr lang="en-US" sz="1200" b="0" dirty="0" err="1">
                <a:latin typeface="Bahnschrift" panose="020B0502040204020203" pitchFamily="34" charset="0"/>
              </a:rPr>
              <a:t>măsură</a:t>
            </a:r>
            <a:r>
              <a:rPr lang="en-US" sz="1200" b="0" dirty="0">
                <a:latin typeface="Bahnschrift" panose="020B0502040204020203" pitchFamily="34" charset="0"/>
              </a:rPr>
              <a:t> de </a:t>
            </a:r>
            <a:r>
              <a:rPr lang="en-US" sz="1200" b="0" dirty="0" err="1">
                <a:latin typeface="Bahnschrift" panose="020B0502040204020203" pitchFamily="34" charset="0"/>
              </a:rPr>
              <a:t>siguranţă</a:t>
            </a:r>
            <a:r>
              <a:rPr lang="en-US" sz="1200" b="0" dirty="0">
                <a:latin typeface="Bahnschrift" panose="020B0502040204020203" pitchFamily="34" charset="0"/>
              </a:rPr>
              <a:t> </a:t>
            </a:r>
            <a:r>
              <a:rPr lang="en-US" sz="1200" b="0" dirty="0" err="1">
                <a:latin typeface="Bahnschrift" panose="020B0502040204020203" pitchFamily="34" charset="0"/>
              </a:rPr>
              <a:t>adecvată</a:t>
            </a:r>
            <a:r>
              <a:rPr lang="en-US" sz="1200" b="0" dirty="0">
                <a:latin typeface="Bahnschrift" panose="020B0502040204020203" pitchFamily="34" charset="0"/>
              </a:rPr>
              <a:t>. </a:t>
            </a:r>
            <a:r>
              <a:rPr lang="en-US" sz="1200" b="0" dirty="0" err="1">
                <a:latin typeface="Bahnschrift" panose="020B0502040204020203" pitchFamily="34" charset="0"/>
              </a:rPr>
              <a:t>Cateterismul</a:t>
            </a:r>
            <a:r>
              <a:rPr lang="en-US" sz="1200" b="0" dirty="0">
                <a:latin typeface="Bahnschrift" panose="020B0502040204020203" pitchFamily="34" charset="0"/>
              </a:rPr>
              <a:t> </a:t>
            </a:r>
            <a:r>
              <a:rPr lang="en-US" sz="1200" b="0" dirty="0" err="1">
                <a:latin typeface="Bahnschrift" panose="020B0502040204020203" pitchFamily="34" charset="0"/>
              </a:rPr>
              <a:t>inimii</a:t>
            </a:r>
            <a:r>
              <a:rPr lang="en-US" sz="1200" b="0" dirty="0">
                <a:latin typeface="Bahnschrift" panose="020B0502040204020203" pitchFamily="34" charset="0"/>
              </a:rPr>
              <a:t> </a:t>
            </a:r>
            <a:r>
              <a:rPr lang="en-US" sz="1200" b="0" dirty="0" err="1">
                <a:latin typeface="Bahnschrift" panose="020B0502040204020203" pitchFamily="34" charset="0"/>
              </a:rPr>
              <a:t>drepte</a:t>
            </a:r>
            <a:r>
              <a:rPr lang="en-US" sz="1200" b="0" dirty="0">
                <a:latin typeface="Bahnschrift" panose="020B0502040204020203" pitchFamily="34" charset="0"/>
              </a:rPr>
              <a:t> </a:t>
            </a:r>
            <a:r>
              <a:rPr lang="en-US" sz="1200" b="0" dirty="0" err="1">
                <a:latin typeface="Bahnschrift" panose="020B0502040204020203" pitchFamily="34" charset="0"/>
              </a:rPr>
              <a:t>poate</a:t>
            </a:r>
            <a:r>
              <a:rPr lang="en-US" sz="1200" b="0" dirty="0">
                <a:latin typeface="Bahnschrift" panose="020B0502040204020203" pitchFamily="34" charset="0"/>
              </a:rPr>
              <a:t> fi </a:t>
            </a:r>
            <a:r>
              <a:rPr lang="en-US" sz="1200" b="0" dirty="0" err="1">
                <a:latin typeface="Bahnschrift" panose="020B0502040204020203" pitchFamily="34" charset="0"/>
              </a:rPr>
              <a:t>realizat</a:t>
            </a:r>
            <a:r>
              <a:rPr lang="en-US" sz="1200" b="0" dirty="0">
                <a:latin typeface="Bahnschrift" panose="020B0502040204020203" pitchFamily="34" charset="0"/>
              </a:rPr>
              <a:t> </a:t>
            </a:r>
            <a:r>
              <a:rPr lang="en-US" sz="1200" b="0" dirty="0" err="1">
                <a:latin typeface="Bahnschrift" panose="020B0502040204020203" pitchFamily="34" charset="0"/>
              </a:rPr>
              <a:t>simultan</a:t>
            </a:r>
            <a:r>
              <a:rPr lang="en-US" sz="1200" b="0" dirty="0">
                <a:latin typeface="Bahnschrift" panose="020B0502040204020203" pitchFamily="34" charset="0"/>
              </a:rPr>
              <a:t>, </a:t>
            </a:r>
            <a:r>
              <a:rPr lang="en-US" sz="1200" b="0" dirty="0" err="1">
                <a:latin typeface="Bahnschrift" panose="020B0502040204020203" pitchFamily="34" charset="0"/>
              </a:rPr>
              <a:t>prevenind</a:t>
            </a:r>
            <a:r>
              <a:rPr lang="en-US" sz="1200" b="0" dirty="0">
                <a:latin typeface="Bahnschrift" panose="020B0502040204020203" pitchFamily="34" charset="0"/>
              </a:rPr>
              <a:t> </a:t>
            </a:r>
            <a:r>
              <a:rPr lang="en-US" sz="1200" b="0" dirty="0" err="1">
                <a:latin typeface="Bahnschrift" panose="020B0502040204020203" pitchFamily="34" charset="0"/>
              </a:rPr>
              <a:t>constricţia</a:t>
            </a:r>
            <a:r>
              <a:rPr lang="en-US" sz="1200" b="0" dirty="0">
                <a:latin typeface="Bahnschrift" panose="020B0502040204020203" pitchFamily="34" charset="0"/>
              </a:rPr>
              <a:t>. Este prudent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drenăm</a:t>
            </a:r>
            <a:r>
              <a:rPr lang="en-US" sz="1200" b="0" dirty="0">
                <a:latin typeface="Bahnschrift" panose="020B0502040204020203" pitchFamily="34" charset="0"/>
              </a:rPr>
              <a:t> </a:t>
            </a:r>
            <a:r>
              <a:rPr lang="en-US" sz="1200" b="0" dirty="0" err="1">
                <a:latin typeface="Bahnschrift" panose="020B0502040204020203" pitchFamily="34" charset="0"/>
              </a:rPr>
              <a:t>fluidul</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etape</a:t>
            </a:r>
            <a:r>
              <a:rPr lang="en-US" sz="1200" b="0" dirty="0">
                <a:latin typeface="Bahnschrift" panose="020B0502040204020203" pitchFamily="34" charset="0"/>
              </a:rPr>
              <a:t> de </a:t>
            </a:r>
            <a:r>
              <a:rPr lang="en-US" sz="1200" b="0" dirty="0" err="1">
                <a:latin typeface="Bahnschrift" panose="020B0502040204020203" pitchFamily="34" charset="0"/>
              </a:rPr>
              <a:t>mai</a:t>
            </a:r>
            <a:r>
              <a:rPr lang="en-US" sz="1200" b="0" dirty="0">
                <a:latin typeface="Bahnschrift" panose="020B0502040204020203" pitchFamily="34" charset="0"/>
              </a:rPr>
              <a:t> </a:t>
            </a:r>
            <a:r>
              <a:rPr lang="en-US" sz="1200" b="0" dirty="0" err="1">
                <a:latin typeface="Bahnschrift" panose="020B0502040204020203" pitchFamily="34" charset="0"/>
              </a:rPr>
              <a:t>puţin</a:t>
            </a:r>
            <a:r>
              <a:rPr lang="en-US" sz="1200" b="0" dirty="0">
                <a:latin typeface="Bahnschrift" panose="020B0502040204020203" pitchFamily="34" charset="0"/>
              </a:rPr>
              <a:t> de 1 </a:t>
            </a:r>
            <a:r>
              <a:rPr lang="en-US" sz="1200" b="0" dirty="0" err="1">
                <a:latin typeface="Bahnschrift" panose="020B0502040204020203" pitchFamily="34" charset="0"/>
              </a:rPr>
              <a:t>litru</a:t>
            </a:r>
            <a:r>
              <a:rPr lang="en-US" sz="1200" b="0" dirty="0">
                <a:latin typeface="Bahnschrift" panose="020B0502040204020203" pitchFamily="34" charset="0"/>
              </a:rPr>
              <a:t> </a:t>
            </a:r>
            <a:r>
              <a:rPr lang="en-US" sz="1200" b="0" dirty="0" err="1">
                <a:latin typeface="Bahnschrift" panose="020B0502040204020203" pitchFamily="34" charset="0"/>
              </a:rPr>
              <a:t>pentru</a:t>
            </a:r>
            <a:r>
              <a:rPr lang="en-US" sz="1200" b="0" dirty="0">
                <a:latin typeface="Bahnschrift" panose="020B0502040204020203" pitchFamily="34" charset="0"/>
              </a:rPr>
              <a:t> a </a:t>
            </a:r>
            <a:r>
              <a:rPr lang="en-US" sz="1200" b="0" dirty="0" err="1">
                <a:latin typeface="Bahnschrift" panose="020B0502040204020203" pitchFamily="34" charset="0"/>
              </a:rPr>
              <a:t>evita</a:t>
            </a:r>
            <a:r>
              <a:rPr lang="en-US" sz="1200" b="0" dirty="0">
                <a:latin typeface="Bahnschrift" panose="020B0502040204020203" pitchFamily="34" charset="0"/>
              </a:rPr>
              <a:t> </a:t>
            </a:r>
            <a:r>
              <a:rPr lang="en-US" sz="1200" b="0" dirty="0" err="1">
                <a:latin typeface="Bahnschrift" panose="020B0502040204020203" pitchFamily="34" charset="0"/>
              </a:rPr>
              <a:t>dilatarea</a:t>
            </a:r>
            <a:r>
              <a:rPr lang="en-US" sz="1200" b="0" dirty="0">
                <a:latin typeface="Bahnschrift" panose="020B0502040204020203" pitchFamily="34" charset="0"/>
              </a:rPr>
              <a:t> </a:t>
            </a:r>
            <a:r>
              <a:rPr lang="en-US" sz="1200" b="0" dirty="0" err="1">
                <a:latin typeface="Bahnschrift" panose="020B0502040204020203" pitchFamily="34" charset="0"/>
              </a:rPr>
              <a:t>acută</a:t>
            </a:r>
            <a:r>
              <a:rPr lang="en-US" sz="1200" b="0" dirty="0">
                <a:latin typeface="Bahnschrift" panose="020B0502040204020203" pitchFamily="34" charset="0"/>
              </a:rPr>
              <a:t> a </a:t>
            </a:r>
            <a:r>
              <a:rPr lang="en-US" sz="1200" b="0" dirty="0" err="1">
                <a:latin typeface="Bahnschrift" panose="020B0502040204020203" pitchFamily="34" charset="0"/>
              </a:rPr>
              <a:t>ventriculului</a:t>
            </a:r>
            <a:r>
              <a:rPr lang="en-US" sz="1200" b="0" dirty="0">
                <a:latin typeface="Bahnschrift" panose="020B0502040204020203" pitchFamily="34" charset="0"/>
              </a:rPr>
              <a:t> </a:t>
            </a:r>
            <a:r>
              <a:rPr lang="en-US" sz="1200" b="0" dirty="0" err="1">
                <a:latin typeface="Bahnschrift" panose="020B0502040204020203" pitchFamily="34" charset="0"/>
              </a:rPr>
              <a:t>drept</a:t>
            </a:r>
            <a:r>
              <a:rPr lang="en-US" sz="1200" b="0" dirty="0">
                <a:latin typeface="Bahnschrift" panose="020B0502040204020203" pitchFamily="34" charset="0"/>
              </a:rPr>
              <a:t>.</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a:latin typeface="Bahnschrift" panose="020B0502040204020203" pitchFamily="34" charset="0"/>
              </a:rPr>
              <a:t>Se </a:t>
            </a:r>
            <a:r>
              <a:rPr lang="en-US" sz="1200" b="0" dirty="0" err="1">
                <a:latin typeface="Bahnschrift" panose="020B0502040204020203" pitchFamily="34" charset="0"/>
              </a:rPr>
              <a:t>poate</a:t>
            </a:r>
            <a:r>
              <a:rPr lang="en-US" sz="1200" b="0" dirty="0">
                <a:latin typeface="Bahnschrift" panose="020B0502040204020203" pitchFamily="34" charset="0"/>
              </a:rPr>
              <a:t> </a:t>
            </a:r>
            <a:r>
              <a:rPr lang="en-US" sz="1200" b="0" dirty="0" err="1">
                <a:latin typeface="Bahnschrift" panose="020B0502040204020203" pitchFamily="34" charset="0"/>
              </a:rPr>
              <a:t>realiza</a:t>
            </a:r>
            <a:r>
              <a:rPr lang="en-US" sz="1200" b="0" dirty="0">
                <a:latin typeface="Bahnschrift" panose="020B0502040204020203" pitchFamily="34" charset="0"/>
              </a:rPr>
              <a:t> </a:t>
            </a:r>
            <a:r>
              <a:rPr lang="en-US" sz="1200" dirty="0">
                <a:latin typeface="Bahnschrift" panose="020B0502040204020203" pitchFamily="34" charset="0"/>
              </a:rPr>
              <a:t>abord </a:t>
            </a:r>
            <a:r>
              <a:rPr lang="en-US" sz="1200" dirty="0" err="1">
                <a:latin typeface="Bahnschrift" panose="020B0502040204020203" pitchFamily="34" charset="0"/>
              </a:rPr>
              <a:t>subxifoidian</a:t>
            </a:r>
            <a:r>
              <a:rPr lang="en-US" sz="1200" dirty="0">
                <a:latin typeface="Bahnschrift" panose="020B0502040204020203" pitchFamily="34" charset="0"/>
              </a:rPr>
              <a:t> </a:t>
            </a:r>
            <a:r>
              <a:rPr lang="en-US" sz="1200" b="0" dirty="0">
                <a:latin typeface="Bahnschrift" panose="020B0502040204020203" pitchFamily="34" charset="0"/>
              </a:rPr>
              <a:t>(cu </a:t>
            </a:r>
            <a:r>
              <a:rPr lang="en-US" sz="1200" b="0" dirty="0" err="1">
                <a:latin typeface="Bahnschrift" panose="020B0502040204020203" pitchFamily="34" charset="0"/>
              </a:rPr>
              <a:t>ajutorul</a:t>
            </a:r>
            <a:r>
              <a:rPr lang="en-US" sz="1200" b="0" dirty="0">
                <a:latin typeface="Bahnschrift" panose="020B0502040204020203" pitchFamily="34" charset="0"/>
              </a:rPr>
              <a:t> </a:t>
            </a:r>
            <a:r>
              <a:rPr lang="en-US" sz="1200" b="0" dirty="0" err="1">
                <a:latin typeface="Bahnschrift" panose="020B0502040204020203" pitchFamily="34" charset="0"/>
              </a:rPr>
              <a:t>unui</a:t>
            </a:r>
            <a:r>
              <a:rPr lang="en-US" sz="1200" b="0" dirty="0">
                <a:latin typeface="Bahnschrift" panose="020B0502040204020203" pitchFamily="34" charset="0"/>
              </a:rPr>
              <a:t> ac lung cu </a:t>
            </a:r>
            <a:r>
              <a:rPr lang="en-US" sz="1200" b="0" dirty="0" err="1">
                <a:latin typeface="Bahnschrift" panose="020B0502040204020203" pitchFamily="34" charset="0"/>
              </a:rPr>
              <a:t>mandren</a:t>
            </a:r>
            <a:r>
              <a:rPr lang="en-US" sz="1200" b="0" dirty="0">
                <a:latin typeface="Bahnschrift" panose="020B0502040204020203" pitchFamily="34" charset="0"/>
              </a:rPr>
              <a:t>, </a:t>
            </a:r>
            <a:r>
              <a:rPr lang="en-US" sz="1200" b="0" dirty="0" err="1">
                <a:latin typeface="Bahnschrift" panose="020B0502040204020203" pitchFamily="34" charset="0"/>
              </a:rPr>
              <a:t>Tuohysau</a:t>
            </a:r>
            <a:r>
              <a:rPr lang="en-US" sz="1200" b="0" dirty="0">
                <a:latin typeface="Bahnschrift" panose="020B0502040204020203" pitchFamily="34" charset="0"/>
              </a:rPr>
              <a:t> ac de </a:t>
            </a:r>
            <a:r>
              <a:rPr lang="en-US" sz="1200" b="0" dirty="0" err="1">
                <a:latin typeface="Bahnschrift" panose="020B0502040204020203" pitchFamily="34" charset="0"/>
              </a:rPr>
              <a:t>puncţie</a:t>
            </a:r>
            <a:r>
              <a:rPr lang="en-US" sz="1200" b="0" dirty="0">
                <a:latin typeface="Bahnschrift" panose="020B0502040204020203" pitchFamily="34" charset="0"/>
              </a:rPr>
              <a:t> 18 G, </a:t>
            </a:r>
            <a:r>
              <a:rPr lang="en-US" sz="1200" b="0" dirty="0" err="1">
                <a:latin typeface="Bahnschrift" panose="020B0502040204020203" pitchFamily="34" charset="0"/>
              </a:rPr>
              <a:t>direcţionat</a:t>
            </a:r>
            <a:r>
              <a:rPr lang="en-US" sz="1200" b="0" dirty="0">
                <a:latin typeface="Bahnschrift" panose="020B0502040204020203" pitchFamily="34" charset="0"/>
              </a:rPr>
              <a:t> </a:t>
            </a:r>
            <a:r>
              <a:rPr lang="en-US" sz="1200" b="0" dirty="0" err="1">
                <a:latin typeface="Bahnschrift" panose="020B0502040204020203" pitchFamily="34" charset="0"/>
              </a:rPr>
              <a:t>spre</a:t>
            </a:r>
            <a:r>
              <a:rPr lang="en-US" sz="1200" b="0" dirty="0">
                <a:latin typeface="Bahnschrift" panose="020B0502040204020203" pitchFamily="34" charset="0"/>
              </a:rPr>
              <a:t> </a:t>
            </a:r>
            <a:r>
              <a:rPr lang="en-US" sz="1200" b="0" dirty="0" err="1">
                <a:latin typeface="Bahnschrift" panose="020B0502040204020203" pitchFamily="34" charset="0"/>
              </a:rPr>
              <a:t>umărul</a:t>
            </a:r>
            <a:r>
              <a:rPr lang="en-US" sz="1200" b="0" dirty="0">
                <a:latin typeface="Bahnschrift" panose="020B0502040204020203" pitchFamily="34" charset="0"/>
              </a:rPr>
              <a:t> </a:t>
            </a:r>
            <a:r>
              <a:rPr lang="en-US" sz="1200" b="0" dirty="0" err="1">
                <a:latin typeface="Bahnschrift" panose="020B0502040204020203" pitchFamily="34" charset="0"/>
              </a:rPr>
              <a:t>stâng</a:t>
            </a:r>
            <a:r>
              <a:rPr lang="en-US" sz="1200" b="0" dirty="0">
                <a:latin typeface="Bahnschrift" panose="020B0502040204020203" pitchFamily="34" charset="0"/>
              </a:rPr>
              <a:t> la un </a:t>
            </a:r>
            <a:r>
              <a:rPr lang="en-US" sz="1200" b="0" dirty="0" err="1">
                <a:latin typeface="Bahnschrift" panose="020B0502040204020203" pitchFamily="34" charset="0"/>
              </a:rPr>
              <a:t>unghi</a:t>
            </a:r>
            <a:r>
              <a:rPr lang="en-US" sz="1200" b="0" dirty="0">
                <a:latin typeface="Bahnschrift" panose="020B0502040204020203" pitchFamily="34" charset="0"/>
              </a:rPr>
              <a:t> de 30 de grade cu </a:t>
            </a:r>
            <a:r>
              <a:rPr lang="en-US" sz="1200" b="0" dirty="0" err="1">
                <a:latin typeface="Bahnschrift" panose="020B0502040204020203" pitchFamily="34" charset="0"/>
              </a:rPr>
              <a:t>pielea</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a:t>
            </a:r>
            <a:r>
              <a:rPr lang="en-US" sz="1200" dirty="0" err="1">
                <a:latin typeface="Bahnschrift" panose="020B0502040204020203" pitchFamily="34" charset="0"/>
              </a:rPr>
              <a:t>ghidare</a:t>
            </a:r>
            <a:r>
              <a:rPr lang="en-US" sz="1200" dirty="0">
                <a:latin typeface="Bahnschrift" panose="020B0502040204020203" pitchFamily="34" charset="0"/>
              </a:rPr>
              <a:t> </a:t>
            </a:r>
            <a:r>
              <a:rPr lang="en-US" sz="1200" dirty="0" err="1">
                <a:latin typeface="Bahnschrift" panose="020B0502040204020203" pitchFamily="34" charset="0"/>
              </a:rPr>
              <a:t>ecografică</a:t>
            </a:r>
            <a:r>
              <a:rPr lang="en-US" sz="1200" b="0" dirty="0">
                <a:latin typeface="Bahnschrift" panose="020B0502040204020203" pitchFamily="34" charset="0"/>
              </a:rPr>
              <a:t>. </a:t>
            </a:r>
            <a:br>
              <a:rPr lang="en-US" sz="1200" b="0" dirty="0">
                <a:latin typeface="Bahnschrift" panose="020B0502040204020203" pitchFamily="34" charset="0"/>
              </a:rPr>
            </a:br>
            <a:br>
              <a:rPr lang="en-US" sz="1200" b="0" dirty="0">
                <a:latin typeface="Bahnschrift" panose="020B0502040204020203" pitchFamily="34" charset="0"/>
              </a:rPr>
            </a:br>
            <a:r>
              <a:rPr lang="en-US" sz="1200" dirty="0" err="1">
                <a:latin typeface="Bahnschrift" panose="020B0502040204020203" pitchFamily="34" charset="0"/>
              </a:rPr>
              <a:t>Ecocardiografia</a:t>
            </a:r>
            <a:r>
              <a:rPr lang="en-US" sz="1200" b="0" dirty="0">
                <a:latin typeface="Bahnschrift" panose="020B0502040204020203" pitchFamily="34" charset="0"/>
              </a:rPr>
              <a:t> </a:t>
            </a:r>
            <a:r>
              <a:rPr lang="en-US" sz="1200" b="0" dirty="0" err="1">
                <a:latin typeface="Bahnschrift" panose="020B0502040204020203" pitchFamily="34" charset="0"/>
              </a:rPr>
              <a:t>trebuie</a:t>
            </a:r>
            <a:r>
              <a:rPr lang="en-US" sz="1200" b="0" dirty="0">
                <a:latin typeface="Bahnschrift" panose="020B0502040204020203" pitchFamily="34" charset="0"/>
              </a:rPr>
              <a:t> </a:t>
            </a:r>
            <a:r>
              <a:rPr lang="en-US" sz="1200" b="0" dirty="0" err="1">
                <a:latin typeface="Bahnschrift" panose="020B0502040204020203" pitchFamily="34" charset="0"/>
              </a:rPr>
              <a:t>să</a:t>
            </a:r>
            <a:r>
              <a:rPr lang="en-US" sz="1200" b="0" dirty="0">
                <a:latin typeface="Bahnschrift" panose="020B0502040204020203" pitchFamily="34" charset="0"/>
              </a:rPr>
              <a:t> </a:t>
            </a:r>
            <a:r>
              <a:rPr lang="en-US" sz="1200" b="0" dirty="0" err="1">
                <a:latin typeface="Bahnschrift" panose="020B0502040204020203" pitchFamily="34" charset="0"/>
              </a:rPr>
              <a:t>identifice</a:t>
            </a:r>
            <a:r>
              <a:rPr lang="en-US" sz="1200" b="0" dirty="0">
                <a:latin typeface="Bahnschrift" panose="020B0502040204020203" pitchFamily="34" charset="0"/>
              </a:rPr>
              <a:t> </a:t>
            </a:r>
            <a:r>
              <a:rPr lang="en-US" sz="1200" b="0" dirty="0" err="1">
                <a:latin typeface="Bahnschrift" panose="020B0502040204020203" pitchFamily="34" charset="0"/>
              </a:rPr>
              <a:t>cel</a:t>
            </a:r>
            <a:r>
              <a:rPr lang="en-US" sz="1200" b="0" dirty="0">
                <a:latin typeface="Bahnschrift" panose="020B0502040204020203" pitchFamily="34" charset="0"/>
              </a:rPr>
              <a:t> </a:t>
            </a:r>
            <a:r>
              <a:rPr lang="en-US" sz="1200" b="0" dirty="0" err="1">
                <a:latin typeface="Bahnschrift" panose="020B0502040204020203" pitchFamily="34" charset="0"/>
              </a:rPr>
              <a:t>mai</a:t>
            </a:r>
            <a:r>
              <a:rPr lang="en-US" sz="1200" b="0" dirty="0">
                <a:latin typeface="Bahnschrift" panose="020B0502040204020203" pitchFamily="34" charset="0"/>
              </a:rPr>
              <a:t> </a:t>
            </a:r>
            <a:r>
              <a:rPr lang="en-US" sz="1200" b="0" dirty="0" err="1">
                <a:latin typeface="Bahnschrift" panose="020B0502040204020203" pitchFamily="34" charset="0"/>
              </a:rPr>
              <a:t>scurt</a:t>
            </a:r>
            <a:r>
              <a:rPr lang="en-US" sz="1200" b="0" dirty="0">
                <a:latin typeface="Bahnschrift" panose="020B0502040204020203" pitchFamily="34" charset="0"/>
              </a:rPr>
              <a:t> </a:t>
            </a:r>
            <a:r>
              <a:rPr lang="en-US" sz="1200" b="0" dirty="0" err="1">
                <a:latin typeface="Bahnschrift" panose="020B0502040204020203" pitchFamily="34" charset="0"/>
              </a:rPr>
              <a:t>traseu</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care se </a:t>
            </a:r>
            <a:r>
              <a:rPr lang="en-US" sz="1200" b="0" dirty="0" err="1">
                <a:latin typeface="Bahnschrift" panose="020B0502040204020203" pitchFamily="34" charset="0"/>
              </a:rPr>
              <a:t>poate</a:t>
            </a:r>
            <a:r>
              <a:rPr lang="en-US" sz="1200" b="0" dirty="0">
                <a:latin typeface="Bahnschrift" panose="020B0502040204020203" pitchFamily="34" charset="0"/>
              </a:rPr>
              <a:t> intra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pericard</a:t>
            </a:r>
            <a:r>
              <a:rPr lang="en-US" sz="1200" b="0" dirty="0">
                <a:latin typeface="Bahnschrift" panose="020B0502040204020203" pitchFamily="34" charset="0"/>
              </a:rPr>
              <a:t> </a:t>
            </a:r>
            <a:r>
              <a:rPr lang="en-US" sz="1200" b="0" dirty="0" err="1">
                <a:latin typeface="Bahnschrift" panose="020B0502040204020203" pitchFamily="34" charset="0"/>
              </a:rPr>
              <a:t>prin</a:t>
            </a:r>
            <a:r>
              <a:rPr lang="en-US" sz="1200" b="0" dirty="0">
                <a:latin typeface="Bahnschrift" panose="020B0502040204020203" pitchFamily="34" charset="0"/>
              </a:rPr>
              <a:t> abord intercostal (de </a:t>
            </a:r>
            <a:r>
              <a:rPr lang="en-US" sz="1200" b="0" dirty="0" err="1">
                <a:latin typeface="Bahnschrift" panose="020B0502040204020203" pitchFamily="34" charset="0"/>
              </a:rPr>
              <a:t>obicei</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spaţiul</a:t>
            </a:r>
            <a:r>
              <a:rPr lang="en-US" sz="1200" b="0" dirty="0">
                <a:latin typeface="Bahnschrift" panose="020B0502040204020203" pitchFamily="34" charset="0"/>
              </a:rPr>
              <a:t> 6 </a:t>
            </a:r>
            <a:r>
              <a:rPr lang="en-US" sz="1200" b="0" dirty="0" err="1">
                <a:latin typeface="Bahnschrift" panose="020B0502040204020203" pitchFamily="34" charset="0"/>
              </a:rPr>
              <a:t>sau</a:t>
            </a:r>
            <a:r>
              <a:rPr lang="en-US" sz="1200" b="0" dirty="0">
                <a:latin typeface="Bahnschrift" panose="020B0502040204020203" pitchFamily="34" charset="0"/>
              </a:rPr>
              <a:t> 7 intercostal pe </a:t>
            </a:r>
            <a:r>
              <a:rPr lang="en-US" sz="1200" b="0" dirty="0" err="1">
                <a:latin typeface="Bahnschrift" panose="020B0502040204020203" pitchFamily="34" charset="0"/>
              </a:rPr>
              <a:t>linia</a:t>
            </a:r>
            <a:r>
              <a:rPr lang="en-US" sz="1200" b="0" dirty="0">
                <a:latin typeface="Bahnschrift" panose="020B0502040204020203" pitchFamily="34" charset="0"/>
              </a:rPr>
              <a:t> </a:t>
            </a:r>
            <a:r>
              <a:rPr lang="en-US" sz="1200" b="0" dirty="0" err="1">
                <a:latin typeface="Bahnschrift" panose="020B0502040204020203" pitchFamily="34" charset="0"/>
              </a:rPr>
              <a:t>axilară</a:t>
            </a:r>
            <a:r>
              <a:rPr lang="en-US" sz="1200" b="0" dirty="0">
                <a:latin typeface="Bahnschrift" panose="020B0502040204020203" pitchFamily="34" charset="0"/>
              </a:rPr>
              <a:t> </a:t>
            </a:r>
            <a:r>
              <a:rPr lang="en-US" sz="1200" b="0" dirty="0" err="1">
                <a:latin typeface="Bahnschrift" panose="020B0502040204020203" pitchFamily="34" charset="0"/>
              </a:rPr>
              <a:t>anterioară</a:t>
            </a:r>
            <a:r>
              <a:rPr lang="en-US" sz="1200" b="0" dirty="0">
                <a:latin typeface="Bahnschrift" panose="020B0502040204020203" pitchFamily="34" charset="0"/>
              </a:rPr>
              <a:t>). </a:t>
            </a:r>
            <a:br>
              <a:rPr lang="en-US" sz="1200" b="0" dirty="0">
                <a:latin typeface="Bahnschrift" panose="020B0502040204020203" pitchFamily="34" charset="0"/>
              </a:rPr>
            </a:br>
            <a:br>
              <a:rPr lang="en-US" sz="1200" b="0" dirty="0">
                <a:latin typeface="Bahnschrift" panose="020B0502040204020203" pitchFamily="34" charset="0"/>
              </a:rPr>
            </a:br>
            <a:r>
              <a:rPr lang="en-US" sz="1200" b="0" dirty="0" err="1">
                <a:latin typeface="Bahnschrift" panose="020B0502040204020203" pitchFamily="34" charset="0"/>
              </a:rPr>
              <a:t>Procedura</a:t>
            </a:r>
            <a:r>
              <a:rPr lang="en-US" sz="1200" b="0" dirty="0">
                <a:latin typeface="Bahnschrift" panose="020B0502040204020203" pitchFamily="34" charset="0"/>
              </a:rPr>
              <a:t> </a:t>
            </a:r>
            <a:r>
              <a:rPr lang="en-US" sz="1200" b="0" dirty="0" err="1">
                <a:latin typeface="Bahnschrift" panose="020B0502040204020203" pitchFamily="34" charset="0"/>
              </a:rPr>
              <a:t>poate</a:t>
            </a:r>
            <a:r>
              <a:rPr lang="en-US" sz="1200" b="0" dirty="0">
                <a:latin typeface="Bahnschrift" panose="020B0502040204020203" pitchFamily="34" charset="0"/>
              </a:rPr>
              <a:t> fi </a:t>
            </a:r>
            <a:r>
              <a:rPr lang="en-US" sz="1200" b="0" dirty="0" err="1">
                <a:latin typeface="Bahnschrift" panose="020B0502040204020203" pitchFamily="34" charset="0"/>
              </a:rPr>
              <a:t>fezabilă</a:t>
            </a:r>
            <a:r>
              <a:rPr lang="en-US" sz="1200" b="0" dirty="0">
                <a:latin typeface="Bahnschrift" panose="020B0502040204020203" pitchFamily="34" charset="0"/>
              </a:rPr>
              <a:t> </a:t>
            </a:r>
            <a:r>
              <a:rPr lang="en-US" sz="1200" b="0" dirty="0" err="1">
                <a:latin typeface="Bahnschrift" panose="020B0502040204020203" pitchFamily="34" charset="0"/>
              </a:rPr>
              <a:t>în</a:t>
            </a:r>
            <a:r>
              <a:rPr lang="en-US" sz="1200" b="0" dirty="0">
                <a:latin typeface="Bahnschrift" panose="020B0502040204020203" pitchFamily="34" charset="0"/>
              </a:rPr>
              <a:t> </a:t>
            </a:r>
            <a:r>
              <a:rPr lang="en-US" sz="1200" b="0" dirty="0" err="1">
                <a:latin typeface="Bahnschrift" panose="020B0502040204020203" pitchFamily="34" charset="0"/>
              </a:rPr>
              <a:t>majoritatea</a:t>
            </a:r>
            <a:r>
              <a:rPr lang="en-US" sz="1200" b="0" dirty="0">
                <a:latin typeface="Bahnschrift" panose="020B0502040204020203" pitchFamily="34" charset="0"/>
              </a:rPr>
              <a:t> </a:t>
            </a:r>
            <a:r>
              <a:rPr lang="en-US" sz="1200" b="0" dirty="0" err="1">
                <a:latin typeface="Bahnschrift" panose="020B0502040204020203" pitchFamily="34" charset="0"/>
              </a:rPr>
              <a:t>cazurilor</a:t>
            </a:r>
            <a:r>
              <a:rPr lang="en-US" sz="1200" b="0" dirty="0">
                <a:latin typeface="Bahnschrift" panose="020B0502040204020203" pitchFamily="34" charset="0"/>
              </a:rPr>
              <a:t> (93%), </a:t>
            </a:r>
            <a:r>
              <a:rPr lang="ro-RO" sz="1200" b="0" dirty="0">
                <a:latin typeface="Bahnschrift" panose="020B0502040204020203" pitchFamily="34" charset="0"/>
              </a:rPr>
              <a:t>însa mai puţin în cazuri anterioare (5</a:t>
            </a:r>
            <a:r>
              <a:rPr lang="en-US" sz="1200" b="0" dirty="0">
                <a:latin typeface="Bahnschrift" panose="020B0502040204020203" pitchFamily="34" charset="0"/>
              </a:rPr>
              <a:t>8</a:t>
            </a:r>
            <a:r>
              <a:rPr lang="ro-RO" sz="1200" b="0" dirty="0">
                <a:latin typeface="Bahnschrift" panose="020B0502040204020203" pitchFamily="34" charset="0"/>
              </a:rPr>
              <a:t>%</a:t>
            </a:r>
            <a:r>
              <a:rPr lang="en-US" sz="1200" b="0" dirty="0">
                <a:latin typeface="Bahnschrift" panose="020B0502040204020203" pitchFamily="34" charset="0"/>
              </a:rPr>
              <a:t>). </a:t>
            </a:r>
            <a:r>
              <a:rPr lang="en-US" sz="1200" b="0" dirty="0" err="1">
                <a:latin typeface="Bahnschrift" panose="020B0502040204020203" pitchFamily="34" charset="0"/>
              </a:rPr>
              <a:t>Există</a:t>
            </a:r>
            <a:r>
              <a:rPr lang="en-US" sz="1200" b="0" dirty="0">
                <a:latin typeface="Bahnschrift" panose="020B0502040204020203" pitchFamily="34" charset="0"/>
              </a:rPr>
              <a:t> </a:t>
            </a:r>
            <a:r>
              <a:rPr lang="en-US" sz="1200" b="0" dirty="0" err="1">
                <a:latin typeface="Bahnschrift" panose="020B0502040204020203" pitchFamily="34" charset="0"/>
              </a:rPr>
              <a:t>riscuri</a:t>
            </a:r>
            <a:r>
              <a:rPr lang="en-US" sz="1200" b="0" dirty="0">
                <a:latin typeface="Bahnschrift" panose="020B0502040204020203" pitchFamily="34" charset="0"/>
              </a:rPr>
              <a:t> de </a:t>
            </a:r>
            <a:r>
              <a:rPr lang="en-US" sz="1200" b="0" dirty="0" err="1">
                <a:latin typeface="Bahnschrift" panose="020B0502040204020203" pitchFamily="34" charset="0"/>
              </a:rPr>
              <a:t>complicații</a:t>
            </a:r>
            <a:r>
              <a:rPr lang="en-US" sz="1200" b="0" dirty="0">
                <a:latin typeface="Bahnschrift" panose="020B0502040204020203" pitchFamily="34" charset="0"/>
              </a:rPr>
              <a:t>, cum </a:t>
            </a:r>
            <a:r>
              <a:rPr lang="en-US" sz="1200" b="0" dirty="0" err="1">
                <a:latin typeface="Bahnschrift" panose="020B0502040204020203" pitchFamily="34" charset="0"/>
              </a:rPr>
              <a:t>ar</a:t>
            </a:r>
            <a:r>
              <a:rPr lang="en-US" sz="1200" b="0" dirty="0">
                <a:latin typeface="Bahnschrift" panose="020B0502040204020203" pitchFamily="34" charset="0"/>
              </a:rPr>
              <a:t> fi </a:t>
            </a:r>
            <a:r>
              <a:rPr lang="en-US" sz="1200" b="0" dirty="0" err="1">
                <a:latin typeface="Bahnschrift" panose="020B0502040204020203" pitchFamily="34" charset="0"/>
              </a:rPr>
              <a:t>perforarea</a:t>
            </a:r>
            <a:r>
              <a:rPr lang="en-US" sz="1200" b="0" dirty="0">
                <a:latin typeface="Bahnschrift" panose="020B0502040204020203" pitchFamily="34" charset="0"/>
              </a:rPr>
              <a:t> </a:t>
            </a:r>
            <a:r>
              <a:rPr lang="en-US" sz="1200" b="0" dirty="0" err="1">
                <a:latin typeface="Bahnschrift" panose="020B0502040204020203" pitchFamily="34" charset="0"/>
              </a:rPr>
              <a:t>miocardului</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a </a:t>
            </a:r>
            <a:r>
              <a:rPr lang="en-US" sz="1200" b="0" dirty="0" err="1">
                <a:latin typeface="Bahnschrift" panose="020B0502040204020203" pitchFamily="34" charset="0"/>
              </a:rPr>
              <a:t>vaselor</a:t>
            </a:r>
            <a:r>
              <a:rPr lang="en-US" sz="1200" b="0" dirty="0">
                <a:latin typeface="Bahnschrift" panose="020B0502040204020203" pitchFamily="34" charset="0"/>
              </a:rPr>
              <a:t> </a:t>
            </a:r>
            <a:r>
              <a:rPr lang="en-US" sz="1200" b="0" dirty="0" err="1">
                <a:latin typeface="Bahnschrift" panose="020B0502040204020203" pitchFamily="34" charset="0"/>
              </a:rPr>
              <a:t>coronariene</a:t>
            </a:r>
            <a:r>
              <a:rPr lang="en-US" sz="1200" b="0" dirty="0">
                <a:latin typeface="Bahnschrift" panose="020B0502040204020203" pitchFamily="34" charset="0"/>
              </a:rPr>
              <a:t>, </a:t>
            </a:r>
            <a:r>
              <a:rPr lang="en-US" sz="1200" b="0" dirty="0" err="1">
                <a:latin typeface="Bahnschrift" panose="020B0502040204020203" pitchFamily="34" charset="0"/>
              </a:rPr>
              <a:t>embolia</a:t>
            </a:r>
            <a:r>
              <a:rPr lang="en-US" sz="1200" b="0" dirty="0">
                <a:latin typeface="Bahnschrift" panose="020B0502040204020203" pitchFamily="34" charset="0"/>
              </a:rPr>
              <a:t> </a:t>
            </a:r>
            <a:r>
              <a:rPr lang="en-US" sz="1200" b="0" dirty="0" err="1">
                <a:latin typeface="Bahnschrift" panose="020B0502040204020203" pitchFamily="34" charset="0"/>
              </a:rPr>
              <a:t>gazoasă</a:t>
            </a:r>
            <a:r>
              <a:rPr lang="en-US" sz="1200" b="0" dirty="0">
                <a:latin typeface="Bahnschrift" panose="020B0502040204020203" pitchFamily="34" charset="0"/>
              </a:rPr>
              <a:t> </a:t>
            </a:r>
            <a:r>
              <a:rPr lang="en-US" sz="1200" b="0" dirty="0" err="1">
                <a:latin typeface="Bahnschrift" panose="020B0502040204020203" pitchFamily="34" charset="0"/>
              </a:rPr>
              <a:t>sau</a:t>
            </a:r>
            <a:r>
              <a:rPr lang="en-US" sz="1200" b="0" dirty="0">
                <a:latin typeface="Bahnschrift" panose="020B0502040204020203" pitchFamily="34" charset="0"/>
              </a:rPr>
              <a:t> </a:t>
            </a:r>
            <a:r>
              <a:rPr lang="en-US" sz="1200" b="0" dirty="0" err="1">
                <a:latin typeface="Bahnschrift" panose="020B0502040204020203" pitchFamily="34" charset="0"/>
              </a:rPr>
              <a:t>pneumotoraxul</a:t>
            </a:r>
            <a:r>
              <a:rPr lang="en-US" sz="1200" b="0" dirty="0">
                <a:latin typeface="Bahnschrift" panose="020B0502040204020203" pitchFamily="34" charset="0"/>
              </a:rPr>
              <a:t>. </a:t>
            </a:r>
            <a:r>
              <a:rPr lang="en-US" sz="1200" b="0" dirty="0" err="1">
                <a:latin typeface="Bahnschrift" panose="020B0502040204020203" pitchFamily="34" charset="0"/>
              </a:rPr>
              <a:t>Monitorizarea</a:t>
            </a:r>
            <a:r>
              <a:rPr lang="en-US" sz="1200" b="0" dirty="0">
                <a:latin typeface="Bahnschrift" panose="020B0502040204020203" pitchFamily="34" charset="0"/>
              </a:rPr>
              <a:t> </a:t>
            </a:r>
            <a:r>
              <a:rPr lang="en-US" sz="1200" b="0" dirty="0" err="1">
                <a:latin typeface="Bahnschrift" panose="020B0502040204020203" pitchFamily="34" charset="0"/>
              </a:rPr>
              <a:t>fluoroscopică</a:t>
            </a:r>
            <a:r>
              <a:rPr lang="en-US" sz="1200" b="0" dirty="0">
                <a:latin typeface="Bahnschrift" panose="020B0502040204020203" pitchFamily="34" charset="0"/>
              </a:rPr>
              <a:t> </a:t>
            </a:r>
            <a:r>
              <a:rPr lang="en-US" sz="1200" b="0" dirty="0" err="1">
                <a:latin typeface="Bahnschrift" panose="020B0502040204020203" pitchFamily="34" charset="0"/>
              </a:rPr>
              <a:t>și</a:t>
            </a:r>
            <a:r>
              <a:rPr lang="en-US" sz="1200" b="0" dirty="0">
                <a:latin typeface="Bahnschrift" panose="020B0502040204020203" pitchFamily="34" charset="0"/>
              </a:rPr>
              <a:t> </a:t>
            </a:r>
            <a:r>
              <a:rPr lang="en-US" sz="1200" b="0" dirty="0" err="1">
                <a:latin typeface="Bahnschrift" panose="020B0502040204020203" pitchFamily="34" charset="0"/>
              </a:rPr>
              <a:t>hemodinamică</a:t>
            </a:r>
            <a:r>
              <a:rPr lang="en-US" sz="1200" b="0" dirty="0">
                <a:latin typeface="Bahnschrift" panose="020B0502040204020203" pitchFamily="34" charset="0"/>
              </a:rPr>
              <a:t> </a:t>
            </a:r>
            <a:r>
              <a:rPr lang="en-US" sz="1200" b="0" dirty="0" err="1">
                <a:latin typeface="Bahnschrift" panose="020B0502040204020203" pitchFamily="34" charset="0"/>
              </a:rPr>
              <a:t>poate</a:t>
            </a:r>
            <a:r>
              <a:rPr lang="en-US" sz="1200" b="0" dirty="0">
                <a:latin typeface="Bahnschrift" panose="020B0502040204020203" pitchFamily="34" charset="0"/>
              </a:rPr>
              <a:t> </a:t>
            </a:r>
            <a:r>
              <a:rPr lang="en-US" sz="1200" b="0" dirty="0" err="1">
                <a:latin typeface="Bahnschrift" panose="020B0502040204020203" pitchFamily="34" charset="0"/>
              </a:rPr>
              <a:t>îmbunătăți</a:t>
            </a:r>
            <a:r>
              <a:rPr lang="en-US" sz="1200" b="0" dirty="0">
                <a:latin typeface="Bahnschrift" panose="020B0502040204020203" pitchFamily="34" charset="0"/>
              </a:rPr>
              <a:t> </a:t>
            </a:r>
            <a:r>
              <a:rPr lang="en-US" sz="1200" b="0" dirty="0" err="1">
                <a:latin typeface="Bahnschrift" panose="020B0502040204020203" pitchFamily="34" charset="0"/>
              </a:rPr>
              <a:t>fezabilitatea</a:t>
            </a:r>
            <a:r>
              <a:rPr lang="en-US" sz="1200" b="0" dirty="0">
                <a:latin typeface="Bahnschrift" panose="020B0502040204020203" pitchFamily="34" charset="0"/>
              </a:rPr>
              <a:t> </a:t>
            </a:r>
            <a:r>
              <a:rPr lang="en-US" sz="1200" b="0" dirty="0" err="1">
                <a:latin typeface="Bahnschrift" panose="020B0502040204020203" pitchFamily="34" charset="0"/>
              </a:rPr>
              <a:t>procedurii</a:t>
            </a:r>
            <a:r>
              <a:rPr lang="en-US" sz="1200" b="0" dirty="0">
                <a:latin typeface="Bahnschrift" panose="020B0502040204020203" pitchFamily="34" charset="0"/>
              </a:rPr>
              <a:t>.</a:t>
            </a:r>
            <a:endParaRPr lang="ro-RO" sz="1200" b="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67949BFE-9761-479F-8B43-8B6836A655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3678228152"/>
      </p:ext>
    </p:extLst>
  </p:cSld>
  <p:clrMapOvr>
    <a:masterClrMapping/>
  </p:clrMapOvr>
</p:sld>
</file>

<file path=ppt/theme/theme1.xml><?xml version="1.0" encoding="utf-8"?>
<a:theme xmlns:a="http://schemas.openxmlformats.org/drawingml/2006/main" name="High Blood Pressure by Slidesgo">
  <a:themeElements>
    <a:clrScheme name="Simple Light">
      <a:dk1>
        <a:srgbClr val="212121"/>
      </a:dk1>
      <a:lt1>
        <a:srgbClr val="FFFFFF"/>
      </a:lt1>
      <a:dk2>
        <a:srgbClr val="BC252B"/>
      </a:dk2>
      <a:lt2>
        <a:srgbClr val="F47E70"/>
      </a:lt2>
      <a:accent1>
        <a:srgbClr val="ED1D24"/>
      </a:accent1>
      <a:accent2>
        <a:srgbClr val="A36190"/>
      </a:accent2>
      <a:accent3>
        <a:srgbClr val="3CAFE4"/>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2193</Words>
  <Application>Microsoft Office PowerPoint</Application>
  <PresentationFormat>On-screen Show (16:9)</PresentationFormat>
  <Paragraphs>96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Bahnschrift</vt:lpstr>
      <vt:lpstr>Open Sans Semibold</vt:lpstr>
      <vt:lpstr>Arial</vt:lpstr>
      <vt:lpstr>Open Sans</vt:lpstr>
      <vt:lpstr>Poppins</vt:lpstr>
      <vt:lpstr>High Blood Pressure by Slidesgo</vt:lpstr>
      <vt:lpstr>Îngrijirea bolnavului cu boli ale pericardului.</vt:lpstr>
      <vt:lpstr>PowerPoint Presentation</vt:lpstr>
      <vt:lpstr>Etiologie</vt:lpstr>
      <vt:lpstr>Anatomia şi fiziologia aparatului cardio-vascular.</vt:lpstr>
      <vt:lpstr>Ligamentele accesorii leagă pericardul de organele vecine și sunt reprezentate de ligamentul tiropericardic, ligamentul traheobronhopericardic și ligamentul esofagopericardic.  Vârful pericardului prezintă o prelungire în dreptul originii trunchiului brahiocefalic și prezintă raporturi cu arcul aortic, bifurcația traheei, nervul laringeu recurent stâng și nodurile limfatice intertraheobronhice.  Baza pericardului aderă de mușchiul diafragma și vine în raport cu lobul stâng al ficatului și fornixul gastric.  Pericardul seros este format din două foițe: o foiță parietală și o foiță viscerală.  Cavitatea pericardică este un spațiu virtual între cele două foițe, care conține o lamă fină de lichid pericardic.  Arterele pericardului provin din artera toracică internă, artera frenică superioară și inferioară, artera bronhice și esofagiene.  Venele pericardului drenează spre venele toracice interne, venele frenice superioare și trunchiurile venoase brahiocefalice, și spre vena azigos și venele hemiazigos.  Inervația pericardului este asigurată de simpaticul toracic, nervii vagi și fibre din nervul frenic drept.  Cantitatea normală de lichid pericardic este sub 50 ml și are o compoziție similară cu cea a sângelui, dar cu mai puține proteine.  Presiunea intrapericardică normală variază între -5 și +5 cm H2O și este relativ egală cu presiunea intrapleurală.  Pericardul poate restrânge în mod normal volumul cardiac și influențează umplerea diastolică a celor doi ventriculi.</vt:lpstr>
      <vt:lpstr>Pericardita acută este caracterizată de inflamație acută, depozite de fibrină, vascularizație crescută a pericardului, posibil revărsat pericardic, aderențe.  Tamponada pericardică constă în compresia inimii de către revărsatul pericardic, care afectează umplerea diastolică a ventriculilor și generează tulburări clinice și hemodinamice severe prin reducerea debitului cardiac și creșterea presiunii venoase sistemice și pulmonare. De asemenea, creșterea presiunii intrapericardice depinde de cantitatea revărsatului, de ritmul acumulării, de caracteristicile revărsatului și de eventuala prezență a unei fibroze extinse și a unor tumori.  Pericardita cronică lichidiană este caracterizată prin prezența unui revărsat pericardic care durează mai mult de 3 luni, indiferent de cauza sa.   Pericardita efuziv-constrictivă este o afecțiune care se caracterizează prin prezența atât a revărsatului pericardic, cât și a constricției cardiace la nivelul pericardului visceral.  Pericardita constrictivă este o formă de pericardită caracterizată de fibroză, calcificare și aderare la nivelul pericardului visceral și parietal, cu efect compresiv asupra cordului.  </vt:lpstr>
      <vt:lpstr>Tablou clinic</vt:lpstr>
      <vt:lpstr>Investigaţii şi diagnostic</vt:lpstr>
      <vt:lpstr>Pericardiocenteza - este salvatoare în tamponada cardiacă (nivel de evidenţă B,clasa I) şi indicată în revărsate &gt;20mm în diastolă la ecocardiografie, dar şi în revărsate mai mici în scop diagnostic (analiza lichidului şi  ţesutului  pericardic, pericardioscopie şi biopsie epicardică/pericardică)(nivel de evidenţă B, clasă IIa)   Disecţia de aortă: reprezintă o contraindicaţie majoră. Contraindicaţii relative: coagulopatii necorectate, terapie anticoagulantă, trombocitopenie &lt;50000/mm3, revărsate mici, posterioare sau localizate.   Drenajul chirurgical este preferat în hemopericardul traumatic şi pericardita purulentă.  Pericardiocenteza ghidată prin fluoroscopie se realizează în laboratorul de cateterism cardiac cu monitorizare EKG.  Monitorizarea directă EKG a acului de puncţie nu este o măsură de siguranţă adecvată. Cateterismul inimii drepte poate fi realizat simultan, prevenind constricţia. Este prudent să drenăm fluidul în etape de mai puţin de 1 litru pentru a evita dilatarea acută a ventriculului drept.  Se poate realiza abord subxifoidian (cu ajutorul unui ac lung cu mandren, Tuohysau ac de puncţie 18 G, direcţionat spre umărul stâng la un unghi de 30 de grade cu pielea) sau prin ghidare ecografică.   Ecocardiografia trebuie să identifice cel mai scurt traseu prin care se poate intra în pericard prin abord intercostal (de obicei în spaţiul 6 sau 7 intercostal pe linia axilară anterioară).   Procedura poate fi fezabilă în majoritatea cazurilor (93%), însa mai puţin în cazuri anterioare (58%). Există riscuri de complicații, cum ar fi perforarea miocardului sau a vaselor coronariene, embolia gazoasă sau pneumotoraxul. Monitorizarea fluoroscopică și hemodinamică poate îmbunătăți fezabilitatea procedurii.</vt:lpstr>
      <vt:lpstr>Cunoștințele profesionale și calitățile morale sunt esențiale pentru asistentul medical care îngrijește pacienți cu boli ale pericardului.  Asistentul trebuie să fie pregătit să acționeze în situații de urgență și să respecte timpul și spațiul.  Atitudinea empatică, binevoitoare și atentă a asistentului contribuie la câștigarea încrederii pacientului.  Asistentul trebuie să creeze un mediu psihologic favorabil.  Supravegherea bolnavului cu o atenţie deosebită şi să urmărească frecvenţa şi ritmicitatea pulsului, T.A., culoarea fetei şi a tegumentelor, starea generală a bolnavului.  Sesizarea din timp a prodromului sau instalarea complicaţiilor şi să înştiinţeze medicul şi să îndeplinească dispoziţiile directe şi momentane ale acestuia cu tehnicile obişnuite cunoscute.  Sistemul de alarmă al aparaturii de monitorizare nu scade obligaţiile asistentului de a sesiza din timp prodromul sau instalarea complicaţiilor</vt:lpstr>
      <vt:lpstr>Componentele îngrijirilor de bază:  Fiecare asistent medical trebuie să ştie să acorde respiraţie artificială, să manipuleze aspiratoarele şi să facă resuscitarea funcţiei cardiace pentru salvarea vieţii.  Asistentul trebuie să fie capabil să dea sfaturi privind greutatea unui individ în funcţie de înălţime sau cerinţe în privinţa nevoilor alimentare şi al pregătirii mâncării.  Asistentul medical trebuie să cunoască toate căile de eliminare, variaţiile considerate normale în ceea ce priveşte frecvenţa şi cantitatea eliminatorilor pe cale renală sau pe cale digestivă.  Ajutarea bolnavului de a-şi păstra o postura dezirabilă în mers, şezut, culcat şi să-şi modifice poziţia.  Asistentul medical poate din propria sa iniţiativă să reducă nevoia de hipnotice şi narcotice.   Ajutarea bolnavului în alegerea hainelor la îmbrăcare, dezbrăcare.  Asistentul trebuie să cunoască principiile fiziologice privind producerea şi pierderea de căldură.  Ajutarea bolnavului în păstrarea igienei corporale şi să-şi protejeze tegumentele.  Ajutarea bolnavului în a evita pericolele în mediul înconjurător.</vt:lpstr>
      <vt:lpstr>Asistenţii medicali văd în aprovizionarea, păstrarea medicamentelor şi cooperarea cu alţi membri ai echipei din care face parte, modul de a controla, stăpâni infecţiile, aspecte ale protecţiei pacientului.  Ajutarea bolnavului în a comunica cu  alte persoane, în a-şi exprima sentimente şi nevoi.  Asistentul ajută bolnavul să-şi planifice ziua, poate încuraja orice activitate care îl interesează prin a-i crea condiţii care să-l invite la o activitate productivă.  Ajutarea bolnavului în activităţi recreative.  Responsabilitatea asistentului medical de a da sfaturi în domeniul sănătăţii este incontestat.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Îngrijirea bolnavului cu boli ale pericardului.</dc:title>
  <cp:lastModifiedBy>Armin Chanchian</cp:lastModifiedBy>
  <cp:revision>19</cp:revision>
  <dcterms:modified xsi:type="dcterms:W3CDTF">2023-06-20T10:29:03Z</dcterms:modified>
</cp:coreProperties>
</file>