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306" r:id="rId3"/>
    <p:sldId id="307" r:id="rId4"/>
    <p:sldId id="309" r:id="rId5"/>
    <p:sldId id="310" r:id="rId6"/>
    <p:sldId id="311" r:id="rId7"/>
    <p:sldId id="312" r:id="rId8"/>
    <p:sldId id="313" r:id="rId9"/>
    <p:sldId id="314" r:id="rId10"/>
    <p:sldId id="315" r:id="rId11"/>
    <p:sldId id="316" r:id="rId12"/>
    <p:sldId id="317" r:id="rId13"/>
    <p:sldId id="318" r:id="rId14"/>
    <p:sldId id="319" r:id="rId15"/>
  </p:sldIdLst>
  <p:sldSz cx="9144000" cy="5143500" type="screen16x9"/>
  <p:notesSz cx="6858000" cy="9144000"/>
  <p:embeddedFontLst>
    <p:embeddedFont>
      <p:font typeface="Lalezar" panose="020F0502020204030204" pitchFamily="2" charset="-78"/>
      <p:regular r:id="rId17"/>
    </p:embeddedFont>
    <p:embeddedFont>
      <p:font typeface="Lilita One" panose="020B0604020202020204" charset="0"/>
      <p:regular r:id="rId18"/>
    </p:embeddedFont>
    <p:embeddedFont>
      <p:font typeface="Open Sans" panose="020B0606030504020204" pitchFamily="34" charset="0"/>
      <p:regular r:id="rId19"/>
      <p:bold r:id="rId20"/>
      <p:italic r:id="rId21"/>
      <p:boldItalic r:id="rId22"/>
    </p:embeddedFont>
    <p:embeddedFont>
      <p:font typeface="Open Sans Semibold" panose="020B0706030804020204" pitchFamily="34" charset="0"/>
      <p:bold r:id="rId23"/>
    </p:embeddedFont>
    <p:embeddedFont>
      <p:font typeface="Roboto Condensed" panose="020F0502020204030204" pitchFamily="2" charset="0"/>
      <p:regular r:id="rId24"/>
      <p:bold r:id="rId25"/>
      <p:italic r:id="rId26"/>
      <p:boldItalic r:id="rId27"/>
    </p:embeddedFont>
    <p:embeddedFont>
      <p:font typeface="Roboto Condensed Light" panose="020F0502020204030204"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A51336-7BC5-4336-9DB1-78B25020B9A9}">
  <a:tblStyle styleId="{26A51336-7BC5-4336-9DB1-78B25020B9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edd91288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edd91288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f1185a6a52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f1185a6a52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4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80800" y="1061388"/>
            <a:ext cx="6782400" cy="23724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77500" y="3707162"/>
            <a:ext cx="3789000" cy="331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956944" y="549592"/>
            <a:ext cx="796576" cy="499302"/>
            <a:chOff x="-3919425" y="-1567975"/>
            <a:chExt cx="1359113" cy="851906"/>
          </a:xfrm>
        </p:grpSpPr>
        <p:sp>
          <p:nvSpPr>
            <p:cNvPr id="13" name="Google Shape;13;p2"/>
            <p:cNvSpPr/>
            <p:nvPr/>
          </p:nvSpPr>
          <p:spPr>
            <a:xfrm>
              <a:off x="-3902459" y="-1396068"/>
              <a:ext cx="792969" cy="662561"/>
            </a:xfrm>
            <a:custGeom>
              <a:avLst/>
              <a:gdLst/>
              <a:ahLst/>
              <a:cxnLst/>
              <a:rect l="l" t="t" r="r" b="b"/>
              <a:pathLst>
                <a:path w="13414" h="11208" extrusionOk="0">
                  <a:moveTo>
                    <a:pt x="9822" y="0"/>
                  </a:moveTo>
                  <a:cubicBezTo>
                    <a:pt x="9776" y="0"/>
                    <a:pt x="9729" y="5"/>
                    <a:pt x="9682" y="15"/>
                  </a:cubicBezTo>
                  <a:lnTo>
                    <a:pt x="5715" y="1502"/>
                  </a:lnTo>
                  <a:cubicBezTo>
                    <a:pt x="5402" y="1607"/>
                    <a:pt x="5115" y="1711"/>
                    <a:pt x="4750" y="1815"/>
                  </a:cubicBezTo>
                  <a:cubicBezTo>
                    <a:pt x="4411" y="1946"/>
                    <a:pt x="4045" y="2050"/>
                    <a:pt x="3706" y="2181"/>
                  </a:cubicBezTo>
                  <a:cubicBezTo>
                    <a:pt x="2714" y="2546"/>
                    <a:pt x="1618" y="3068"/>
                    <a:pt x="940" y="4034"/>
                  </a:cubicBezTo>
                  <a:cubicBezTo>
                    <a:pt x="235" y="5103"/>
                    <a:pt x="0" y="6408"/>
                    <a:pt x="340" y="7661"/>
                  </a:cubicBezTo>
                  <a:cubicBezTo>
                    <a:pt x="653" y="8966"/>
                    <a:pt x="1488" y="10062"/>
                    <a:pt x="2662" y="10714"/>
                  </a:cubicBezTo>
                  <a:cubicBezTo>
                    <a:pt x="3317" y="11042"/>
                    <a:pt x="4040" y="11208"/>
                    <a:pt x="4763" y="11208"/>
                  </a:cubicBezTo>
                  <a:cubicBezTo>
                    <a:pt x="5307" y="11208"/>
                    <a:pt x="5852" y="11113"/>
                    <a:pt x="6368" y="10923"/>
                  </a:cubicBezTo>
                  <a:lnTo>
                    <a:pt x="10230" y="9488"/>
                  </a:lnTo>
                  <a:lnTo>
                    <a:pt x="12213" y="8757"/>
                  </a:lnTo>
                  <a:lnTo>
                    <a:pt x="12787" y="8548"/>
                  </a:lnTo>
                  <a:cubicBezTo>
                    <a:pt x="13414" y="8261"/>
                    <a:pt x="13257" y="7165"/>
                    <a:pt x="13205" y="6643"/>
                  </a:cubicBezTo>
                  <a:cubicBezTo>
                    <a:pt x="13074" y="5678"/>
                    <a:pt x="12813" y="4738"/>
                    <a:pt x="12474" y="3799"/>
                  </a:cubicBezTo>
                  <a:cubicBezTo>
                    <a:pt x="12161" y="2885"/>
                    <a:pt x="11717" y="1998"/>
                    <a:pt x="11196" y="1163"/>
                  </a:cubicBezTo>
                  <a:lnTo>
                    <a:pt x="11143" y="1111"/>
                  </a:lnTo>
                  <a:cubicBezTo>
                    <a:pt x="10878" y="701"/>
                    <a:pt x="10389" y="0"/>
                    <a:pt x="9822" y="0"/>
                  </a:cubicBezTo>
                  <a:close/>
                </a:path>
              </a:pathLst>
            </a:custGeom>
            <a:solidFill>
              <a:srgbClr val="D5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96172" y="-1550063"/>
              <a:ext cx="701932" cy="646600"/>
            </a:xfrm>
            <a:custGeom>
              <a:avLst/>
              <a:gdLst/>
              <a:ahLst/>
              <a:cxnLst/>
              <a:rect l="l" t="t" r="r" b="b"/>
              <a:pathLst>
                <a:path w="11874" h="10938" extrusionOk="0">
                  <a:moveTo>
                    <a:pt x="7511" y="0"/>
                  </a:moveTo>
                  <a:cubicBezTo>
                    <a:pt x="6783" y="0"/>
                    <a:pt x="6063" y="154"/>
                    <a:pt x="5402" y="428"/>
                  </a:cubicBezTo>
                  <a:lnTo>
                    <a:pt x="2036" y="1680"/>
                  </a:lnTo>
                  <a:lnTo>
                    <a:pt x="26" y="2437"/>
                  </a:lnTo>
                  <a:cubicBezTo>
                    <a:pt x="26" y="2437"/>
                    <a:pt x="0" y="2437"/>
                    <a:pt x="0" y="2463"/>
                  </a:cubicBezTo>
                  <a:cubicBezTo>
                    <a:pt x="0" y="2489"/>
                    <a:pt x="0" y="2515"/>
                    <a:pt x="26" y="2515"/>
                  </a:cubicBezTo>
                  <a:cubicBezTo>
                    <a:pt x="339" y="2698"/>
                    <a:pt x="626" y="2959"/>
                    <a:pt x="835" y="3246"/>
                  </a:cubicBezTo>
                  <a:cubicBezTo>
                    <a:pt x="1540" y="4185"/>
                    <a:pt x="2088" y="5229"/>
                    <a:pt x="2453" y="6351"/>
                  </a:cubicBezTo>
                  <a:cubicBezTo>
                    <a:pt x="2897" y="7421"/>
                    <a:pt x="3158" y="8570"/>
                    <a:pt x="3236" y="9744"/>
                  </a:cubicBezTo>
                  <a:cubicBezTo>
                    <a:pt x="3262" y="10109"/>
                    <a:pt x="3210" y="10501"/>
                    <a:pt x="3079" y="10866"/>
                  </a:cubicBezTo>
                  <a:cubicBezTo>
                    <a:pt x="3079" y="10892"/>
                    <a:pt x="3079" y="10918"/>
                    <a:pt x="3079" y="10918"/>
                  </a:cubicBezTo>
                  <a:cubicBezTo>
                    <a:pt x="3092" y="10931"/>
                    <a:pt x="3105" y="10938"/>
                    <a:pt x="3115" y="10938"/>
                  </a:cubicBezTo>
                  <a:cubicBezTo>
                    <a:pt x="3125" y="10938"/>
                    <a:pt x="3132" y="10931"/>
                    <a:pt x="3132" y="10918"/>
                  </a:cubicBezTo>
                  <a:lnTo>
                    <a:pt x="6237" y="9770"/>
                  </a:lnTo>
                  <a:lnTo>
                    <a:pt x="6915" y="9535"/>
                  </a:lnTo>
                  <a:lnTo>
                    <a:pt x="7620" y="9274"/>
                  </a:lnTo>
                  <a:lnTo>
                    <a:pt x="7620" y="9300"/>
                  </a:lnTo>
                  <a:cubicBezTo>
                    <a:pt x="9421" y="8622"/>
                    <a:pt x="11352" y="7708"/>
                    <a:pt x="11691" y="5412"/>
                  </a:cubicBezTo>
                  <a:cubicBezTo>
                    <a:pt x="11874" y="4029"/>
                    <a:pt x="11482" y="2620"/>
                    <a:pt x="10621" y="1524"/>
                  </a:cubicBezTo>
                  <a:cubicBezTo>
                    <a:pt x="9943" y="663"/>
                    <a:pt x="8925" y="115"/>
                    <a:pt x="7829" y="10"/>
                  </a:cubicBezTo>
                  <a:cubicBezTo>
                    <a:pt x="7723" y="4"/>
                    <a:pt x="7617" y="0"/>
                    <a:pt x="7511" y="0"/>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57628" y="-1387496"/>
              <a:ext cx="658778" cy="482910"/>
            </a:xfrm>
            <a:custGeom>
              <a:avLst/>
              <a:gdLst/>
              <a:ahLst/>
              <a:cxnLst/>
              <a:rect l="l" t="t" r="r" b="b"/>
              <a:pathLst>
                <a:path w="11144" h="8169" extrusionOk="0">
                  <a:moveTo>
                    <a:pt x="10674" y="0"/>
                  </a:moveTo>
                  <a:cubicBezTo>
                    <a:pt x="10621" y="496"/>
                    <a:pt x="10465" y="966"/>
                    <a:pt x="10256" y="1409"/>
                  </a:cubicBezTo>
                  <a:cubicBezTo>
                    <a:pt x="9447" y="3027"/>
                    <a:pt x="7647" y="4619"/>
                    <a:pt x="5794" y="4854"/>
                  </a:cubicBezTo>
                  <a:cubicBezTo>
                    <a:pt x="5708" y="4865"/>
                    <a:pt x="5623" y="4870"/>
                    <a:pt x="5541" y="4870"/>
                  </a:cubicBezTo>
                  <a:cubicBezTo>
                    <a:pt x="3799" y="4870"/>
                    <a:pt x="2850" y="2583"/>
                    <a:pt x="1853" y="1462"/>
                  </a:cubicBezTo>
                  <a:cubicBezTo>
                    <a:pt x="1331" y="914"/>
                    <a:pt x="705" y="496"/>
                    <a:pt x="0" y="261"/>
                  </a:cubicBezTo>
                  <a:lnTo>
                    <a:pt x="0" y="261"/>
                  </a:lnTo>
                  <a:cubicBezTo>
                    <a:pt x="79" y="339"/>
                    <a:pt x="131" y="418"/>
                    <a:pt x="183" y="496"/>
                  </a:cubicBezTo>
                  <a:cubicBezTo>
                    <a:pt x="888" y="1435"/>
                    <a:pt x="1436" y="2479"/>
                    <a:pt x="1801" y="3575"/>
                  </a:cubicBezTo>
                  <a:cubicBezTo>
                    <a:pt x="2245" y="4671"/>
                    <a:pt x="2506" y="5820"/>
                    <a:pt x="2584" y="6968"/>
                  </a:cubicBezTo>
                  <a:cubicBezTo>
                    <a:pt x="2610" y="7359"/>
                    <a:pt x="2558" y="7751"/>
                    <a:pt x="2427" y="8116"/>
                  </a:cubicBezTo>
                  <a:cubicBezTo>
                    <a:pt x="2427" y="8116"/>
                    <a:pt x="2427" y="8142"/>
                    <a:pt x="2427" y="8168"/>
                  </a:cubicBezTo>
                  <a:lnTo>
                    <a:pt x="2480" y="8168"/>
                  </a:lnTo>
                  <a:lnTo>
                    <a:pt x="5585" y="7020"/>
                  </a:lnTo>
                  <a:lnTo>
                    <a:pt x="6263" y="6759"/>
                  </a:lnTo>
                  <a:lnTo>
                    <a:pt x="6968" y="6524"/>
                  </a:lnTo>
                  <a:cubicBezTo>
                    <a:pt x="8769" y="5872"/>
                    <a:pt x="10726" y="4958"/>
                    <a:pt x="11039" y="2636"/>
                  </a:cubicBezTo>
                  <a:cubicBezTo>
                    <a:pt x="11143" y="1749"/>
                    <a:pt x="11039" y="835"/>
                    <a:pt x="10674" y="0"/>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95393" y="-1494376"/>
              <a:ext cx="291614" cy="194075"/>
            </a:xfrm>
            <a:custGeom>
              <a:avLst/>
              <a:gdLst/>
              <a:ahLst/>
              <a:cxnLst/>
              <a:rect l="l" t="t" r="r" b="b"/>
              <a:pathLst>
                <a:path w="4933" h="3283" extrusionOk="0">
                  <a:moveTo>
                    <a:pt x="2811" y="0"/>
                  </a:moveTo>
                  <a:cubicBezTo>
                    <a:pt x="1941" y="0"/>
                    <a:pt x="926" y="283"/>
                    <a:pt x="470" y="999"/>
                  </a:cubicBezTo>
                  <a:cubicBezTo>
                    <a:pt x="105" y="1547"/>
                    <a:pt x="1" y="2435"/>
                    <a:pt x="653" y="2878"/>
                  </a:cubicBezTo>
                  <a:cubicBezTo>
                    <a:pt x="1151" y="3205"/>
                    <a:pt x="1616" y="3282"/>
                    <a:pt x="2128" y="3282"/>
                  </a:cubicBezTo>
                  <a:cubicBezTo>
                    <a:pt x="2394" y="3282"/>
                    <a:pt x="2673" y="3261"/>
                    <a:pt x="2976" y="3243"/>
                  </a:cubicBezTo>
                  <a:cubicBezTo>
                    <a:pt x="4072" y="3191"/>
                    <a:pt x="4933" y="2121"/>
                    <a:pt x="4541" y="1051"/>
                  </a:cubicBezTo>
                  <a:cubicBezTo>
                    <a:pt x="4333" y="530"/>
                    <a:pt x="3863" y="138"/>
                    <a:pt x="3315" y="34"/>
                  </a:cubicBezTo>
                  <a:cubicBezTo>
                    <a:pt x="3157" y="12"/>
                    <a:pt x="2987" y="0"/>
                    <a:pt x="281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91641" y="-1273344"/>
              <a:ext cx="782151" cy="539838"/>
            </a:xfrm>
            <a:custGeom>
              <a:avLst/>
              <a:gdLst/>
              <a:ahLst/>
              <a:cxnLst/>
              <a:rect l="l" t="t" r="r" b="b"/>
              <a:pathLst>
                <a:path w="13231" h="9132" extrusionOk="0">
                  <a:moveTo>
                    <a:pt x="11534" y="0"/>
                  </a:moveTo>
                  <a:cubicBezTo>
                    <a:pt x="11143" y="2218"/>
                    <a:pt x="9734" y="3993"/>
                    <a:pt x="7568" y="5350"/>
                  </a:cubicBezTo>
                  <a:cubicBezTo>
                    <a:pt x="6328" y="6125"/>
                    <a:pt x="4845" y="6655"/>
                    <a:pt x="3372" y="6655"/>
                  </a:cubicBezTo>
                  <a:cubicBezTo>
                    <a:pt x="3108" y="6655"/>
                    <a:pt x="2845" y="6638"/>
                    <a:pt x="2584" y="6603"/>
                  </a:cubicBezTo>
                  <a:cubicBezTo>
                    <a:pt x="1148" y="6394"/>
                    <a:pt x="339" y="5376"/>
                    <a:pt x="26" y="4150"/>
                  </a:cubicBezTo>
                  <a:lnTo>
                    <a:pt x="26" y="4150"/>
                  </a:lnTo>
                  <a:cubicBezTo>
                    <a:pt x="0" y="4619"/>
                    <a:pt x="26" y="5115"/>
                    <a:pt x="157" y="5585"/>
                  </a:cubicBezTo>
                  <a:cubicBezTo>
                    <a:pt x="470" y="6890"/>
                    <a:pt x="1305" y="7986"/>
                    <a:pt x="2479" y="8638"/>
                  </a:cubicBezTo>
                  <a:cubicBezTo>
                    <a:pt x="3134" y="8966"/>
                    <a:pt x="3848" y="9132"/>
                    <a:pt x="4569" y="9132"/>
                  </a:cubicBezTo>
                  <a:cubicBezTo>
                    <a:pt x="5112" y="9132"/>
                    <a:pt x="5658" y="9037"/>
                    <a:pt x="6185" y="8847"/>
                  </a:cubicBezTo>
                  <a:lnTo>
                    <a:pt x="10047" y="7412"/>
                  </a:lnTo>
                  <a:lnTo>
                    <a:pt x="12030" y="6681"/>
                  </a:lnTo>
                  <a:lnTo>
                    <a:pt x="12604" y="6472"/>
                  </a:lnTo>
                  <a:cubicBezTo>
                    <a:pt x="13231" y="6185"/>
                    <a:pt x="13074" y="5089"/>
                    <a:pt x="13022" y="4567"/>
                  </a:cubicBezTo>
                  <a:cubicBezTo>
                    <a:pt x="12891" y="3602"/>
                    <a:pt x="12630" y="2636"/>
                    <a:pt x="12291" y="1723"/>
                  </a:cubicBezTo>
                  <a:cubicBezTo>
                    <a:pt x="12082" y="1149"/>
                    <a:pt x="11821" y="574"/>
                    <a:pt x="11534" y="0"/>
                  </a:cubicBezTo>
                  <a:close/>
                </a:path>
              </a:pathLst>
            </a:custGeom>
            <a:solidFill>
              <a:srgbClr val="C1C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2060" y="-1222860"/>
              <a:ext cx="319339" cy="211041"/>
            </a:xfrm>
            <a:custGeom>
              <a:avLst/>
              <a:gdLst/>
              <a:ahLst/>
              <a:cxnLst/>
              <a:rect l="l" t="t" r="r" b="b"/>
              <a:pathLst>
                <a:path w="5402" h="3570" extrusionOk="0">
                  <a:moveTo>
                    <a:pt x="3391" y="0"/>
                  </a:moveTo>
                  <a:cubicBezTo>
                    <a:pt x="2688" y="0"/>
                    <a:pt x="1933" y="283"/>
                    <a:pt x="1461" y="660"/>
                  </a:cubicBezTo>
                  <a:cubicBezTo>
                    <a:pt x="679" y="1312"/>
                    <a:pt x="0" y="2695"/>
                    <a:pt x="1148" y="3348"/>
                  </a:cubicBezTo>
                  <a:cubicBezTo>
                    <a:pt x="1431" y="3502"/>
                    <a:pt x="1762" y="3569"/>
                    <a:pt x="2106" y="3569"/>
                  </a:cubicBezTo>
                  <a:cubicBezTo>
                    <a:pt x="2808" y="3569"/>
                    <a:pt x="3563" y="3290"/>
                    <a:pt x="4071" y="2904"/>
                  </a:cubicBezTo>
                  <a:cubicBezTo>
                    <a:pt x="4854" y="2356"/>
                    <a:pt x="5402" y="1182"/>
                    <a:pt x="4619" y="425"/>
                  </a:cubicBezTo>
                  <a:cubicBezTo>
                    <a:pt x="4297" y="124"/>
                    <a:pt x="3855" y="0"/>
                    <a:pt x="33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19425" y="-1567975"/>
              <a:ext cx="1359113" cy="851906"/>
            </a:xfrm>
            <a:custGeom>
              <a:avLst/>
              <a:gdLst/>
              <a:ahLst/>
              <a:cxnLst/>
              <a:rect l="l" t="t" r="r" b="b"/>
              <a:pathLst>
                <a:path w="22991" h="14411" extrusionOk="0">
                  <a:moveTo>
                    <a:pt x="18036" y="355"/>
                  </a:moveTo>
                  <a:cubicBezTo>
                    <a:pt x="18140" y="355"/>
                    <a:pt x="18243" y="359"/>
                    <a:pt x="18346" y="365"/>
                  </a:cubicBezTo>
                  <a:cubicBezTo>
                    <a:pt x="20929" y="548"/>
                    <a:pt x="22521" y="3288"/>
                    <a:pt x="22182" y="5689"/>
                  </a:cubicBezTo>
                  <a:cubicBezTo>
                    <a:pt x="21790" y="8507"/>
                    <a:pt x="18998" y="9212"/>
                    <a:pt x="16728" y="10047"/>
                  </a:cubicBezTo>
                  <a:lnTo>
                    <a:pt x="13675" y="11195"/>
                  </a:lnTo>
                  <a:cubicBezTo>
                    <a:pt x="13779" y="10804"/>
                    <a:pt x="13831" y="10412"/>
                    <a:pt x="13805" y="10021"/>
                  </a:cubicBezTo>
                  <a:cubicBezTo>
                    <a:pt x="13727" y="8847"/>
                    <a:pt x="13466" y="7698"/>
                    <a:pt x="13022" y="6628"/>
                  </a:cubicBezTo>
                  <a:cubicBezTo>
                    <a:pt x="12657" y="5506"/>
                    <a:pt x="12109" y="4462"/>
                    <a:pt x="11404" y="3523"/>
                  </a:cubicBezTo>
                  <a:cubicBezTo>
                    <a:pt x="11195" y="3210"/>
                    <a:pt x="10908" y="2949"/>
                    <a:pt x="10595" y="2766"/>
                  </a:cubicBezTo>
                  <a:lnTo>
                    <a:pt x="12579" y="2035"/>
                  </a:lnTo>
                  <a:lnTo>
                    <a:pt x="15945" y="783"/>
                  </a:lnTo>
                  <a:cubicBezTo>
                    <a:pt x="16606" y="510"/>
                    <a:pt x="17326" y="355"/>
                    <a:pt x="18036" y="355"/>
                  </a:cubicBezTo>
                  <a:close/>
                  <a:moveTo>
                    <a:pt x="10142" y="2956"/>
                  </a:moveTo>
                  <a:cubicBezTo>
                    <a:pt x="10687" y="2956"/>
                    <a:pt x="11191" y="3714"/>
                    <a:pt x="11430" y="4097"/>
                  </a:cubicBezTo>
                  <a:cubicBezTo>
                    <a:pt x="11978" y="4906"/>
                    <a:pt x="12396" y="5793"/>
                    <a:pt x="12709" y="6707"/>
                  </a:cubicBezTo>
                  <a:cubicBezTo>
                    <a:pt x="13074" y="7620"/>
                    <a:pt x="13309" y="8559"/>
                    <a:pt x="13440" y="9551"/>
                  </a:cubicBezTo>
                  <a:cubicBezTo>
                    <a:pt x="13518" y="10047"/>
                    <a:pt x="13648" y="11117"/>
                    <a:pt x="13048" y="11378"/>
                  </a:cubicBezTo>
                  <a:cubicBezTo>
                    <a:pt x="10908" y="12187"/>
                    <a:pt x="8769" y="12970"/>
                    <a:pt x="6655" y="13753"/>
                  </a:cubicBezTo>
                  <a:cubicBezTo>
                    <a:pt x="6092" y="13955"/>
                    <a:pt x="5533" y="14051"/>
                    <a:pt x="4995" y="14051"/>
                  </a:cubicBezTo>
                  <a:cubicBezTo>
                    <a:pt x="2967" y="14051"/>
                    <a:pt x="1236" y="12688"/>
                    <a:pt x="679" y="10543"/>
                  </a:cubicBezTo>
                  <a:cubicBezTo>
                    <a:pt x="340" y="9316"/>
                    <a:pt x="574" y="8011"/>
                    <a:pt x="1279" y="6968"/>
                  </a:cubicBezTo>
                  <a:cubicBezTo>
                    <a:pt x="2323" y="5454"/>
                    <a:pt x="4411" y="5037"/>
                    <a:pt x="6028" y="4436"/>
                  </a:cubicBezTo>
                  <a:lnTo>
                    <a:pt x="9995" y="2975"/>
                  </a:lnTo>
                  <a:cubicBezTo>
                    <a:pt x="10044" y="2962"/>
                    <a:pt x="10093" y="2956"/>
                    <a:pt x="10142" y="2956"/>
                  </a:cubicBezTo>
                  <a:close/>
                  <a:moveTo>
                    <a:pt x="17928" y="0"/>
                  </a:moveTo>
                  <a:cubicBezTo>
                    <a:pt x="17302" y="0"/>
                    <a:pt x="16702" y="130"/>
                    <a:pt x="16128" y="339"/>
                  </a:cubicBezTo>
                  <a:cubicBezTo>
                    <a:pt x="14901" y="783"/>
                    <a:pt x="13701" y="1253"/>
                    <a:pt x="12474" y="1722"/>
                  </a:cubicBezTo>
                  <a:lnTo>
                    <a:pt x="9865" y="2688"/>
                  </a:lnTo>
                  <a:lnTo>
                    <a:pt x="9786" y="2688"/>
                  </a:lnTo>
                  <a:lnTo>
                    <a:pt x="5872" y="4149"/>
                  </a:lnTo>
                  <a:cubicBezTo>
                    <a:pt x="4045" y="4802"/>
                    <a:pt x="1958" y="5271"/>
                    <a:pt x="835" y="6994"/>
                  </a:cubicBezTo>
                  <a:cubicBezTo>
                    <a:pt x="183" y="8090"/>
                    <a:pt x="0" y="9421"/>
                    <a:pt x="340" y="10647"/>
                  </a:cubicBezTo>
                  <a:cubicBezTo>
                    <a:pt x="836" y="12922"/>
                    <a:pt x="2857" y="14410"/>
                    <a:pt x="5025" y="14410"/>
                  </a:cubicBezTo>
                  <a:cubicBezTo>
                    <a:pt x="5592" y="14410"/>
                    <a:pt x="6170" y="14308"/>
                    <a:pt x="6733" y="14092"/>
                  </a:cubicBezTo>
                  <a:lnTo>
                    <a:pt x="13466" y="11613"/>
                  </a:lnTo>
                  <a:cubicBezTo>
                    <a:pt x="15580" y="10830"/>
                    <a:pt x="17824" y="10151"/>
                    <a:pt x="19885" y="9186"/>
                  </a:cubicBezTo>
                  <a:cubicBezTo>
                    <a:pt x="21921" y="8246"/>
                    <a:pt x="22991" y="5950"/>
                    <a:pt x="22417" y="3784"/>
                  </a:cubicBezTo>
                  <a:cubicBezTo>
                    <a:pt x="21869" y="1670"/>
                    <a:pt x="20172" y="26"/>
                    <a:pt x="17928"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85852" y="-1200337"/>
              <a:ext cx="237642" cy="175394"/>
            </a:xfrm>
            <a:custGeom>
              <a:avLst/>
              <a:gdLst/>
              <a:ahLst/>
              <a:cxnLst/>
              <a:rect l="l" t="t" r="r" b="b"/>
              <a:pathLst>
                <a:path w="4020" h="2967" extrusionOk="0">
                  <a:moveTo>
                    <a:pt x="3987" y="1"/>
                  </a:moveTo>
                  <a:cubicBezTo>
                    <a:pt x="3976" y="1"/>
                    <a:pt x="3967" y="7"/>
                    <a:pt x="3967" y="18"/>
                  </a:cubicBezTo>
                  <a:cubicBezTo>
                    <a:pt x="3054" y="1479"/>
                    <a:pt x="1488" y="2210"/>
                    <a:pt x="1" y="2941"/>
                  </a:cubicBezTo>
                  <a:cubicBezTo>
                    <a:pt x="1" y="2941"/>
                    <a:pt x="1" y="2967"/>
                    <a:pt x="1" y="2967"/>
                  </a:cubicBezTo>
                  <a:cubicBezTo>
                    <a:pt x="1514" y="2706"/>
                    <a:pt x="3628" y="1662"/>
                    <a:pt x="4019" y="44"/>
                  </a:cubicBezTo>
                  <a:cubicBezTo>
                    <a:pt x="4019" y="13"/>
                    <a:pt x="4001" y="1"/>
                    <a:pt x="3987"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50024" y="-1214761"/>
              <a:ext cx="166645" cy="168241"/>
            </a:xfrm>
            <a:custGeom>
              <a:avLst/>
              <a:gdLst/>
              <a:ahLst/>
              <a:cxnLst/>
              <a:rect l="l" t="t" r="r" b="b"/>
              <a:pathLst>
                <a:path w="2819" h="2846" extrusionOk="0">
                  <a:moveTo>
                    <a:pt x="2793" y="1"/>
                  </a:moveTo>
                  <a:cubicBezTo>
                    <a:pt x="1436" y="262"/>
                    <a:pt x="183" y="1462"/>
                    <a:pt x="1" y="2845"/>
                  </a:cubicBezTo>
                  <a:lnTo>
                    <a:pt x="27" y="2845"/>
                  </a:lnTo>
                  <a:cubicBezTo>
                    <a:pt x="496" y="1567"/>
                    <a:pt x="1697" y="732"/>
                    <a:pt x="2819" y="53"/>
                  </a:cubicBezTo>
                  <a:cubicBezTo>
                    <a:pt x="2819" y="27"/>
                    <a:pt x="2819" y="1"/>
                    <a:pt x="2793"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668007" y="-1235806"/>
              <a:ext cx="30917" cy="15606"/>
            </a:xfrm>
            <a:custGeom>
              <a:avLst/>
              <a:gdLst/>
              <a:ahLst/>
              <a:cxnLst/>
              <a:rect l="l" t="t" r="r" b="b"/>
              <a:pathLst>
                <a:path w="523" h="264" extrusionOk="0">
                  <a:moveTo>
                    <a:pt x="397" y="1"/>
                  </a:moveTo>
                  <a:cubicBezTo>
                    <a:pt x="366" y="1"/>
                    <a:pt x="336" y="7"/>
                    <a:pt x="314" y="18"/>
                  </a:cubicBezTo>
                  <a:cubicBezTo>
                    <a:pt x="184" y="44"/>
                    <a:pt x="79" y="122"/>
                    <a:pt x="1" y="226"/>
                  </a:cubicBezTo>
                  <a:lnTo>
                    <a:pt x="1" y="253"/>
                  </a:lnTo>
                  <a:cubicBezTo>
                    <a:pt x="32" y="260"/>
                    <a:pt x="64" y="263"/>
                    <a:pt x="98" y="263"/>
                  </a:cubicBezTo>
                  <a:cubicBezTo>
                    <a:pt x="180" y="263"/>
                    <a:pt x="266" y="245"/>
                    <a:pt x="340" y="226"/>
                  </a:cubicBezTo>
                  <a:cubicBezTo>
                    <a:pt x="392" y="200"/>
                    <a:pt x="523" y="122"/>
                    <a:pt x="497" y="44"/>
                  </a:cubicBezTo>
                  <a:cubicBezTo>
                    <a:pt x="481" y="13"/>
                    <a:pt x="439" y="1"/>
                    <a:pt x="397"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29065" y="-1020744"/>
              <a:ext cx="33991" cy="13183"/>
            </a:xfrm>
            <a:custGeom>
              <a:avLst/>
              <a:gdLst/>
              <a:ahLst/>
              <a:cxnLst/>
              <a:rect l="l" t="t" r="r" b="b"/>
              <a:pathLst>
                <a:path w="575" h="223" extrusionOk="0">
                  <a:moveTo>
                    <a:pt x="458" y="1"/>
                  </a:moveTo>
                  <a:cubicBezTo>
                    <a:pt x="300" y="1"/>
                    <a:pt x="132" y="59"/>
                    <a:pt x="1" y="190"/>
                  </a:cubicBezTo>
                  <a:cubicBezTo>
                    <a:pt x="1" y="190"/>
                    <a:pt x="1" y="216"/>
                    <a:pt x="1" y="216"/>
                  </a:cubicBezTo>
                  <a:cubicBezTo>
                    <a:pt x="35" y="220"/>
                    <a:pt x="69" y="222"/>
                    <a:pt x="102" y="222"/>
                  </a:cubicBezTo>
                  <a:cubicBezTo>
                    <a:pt x="275" y="222"/>
                    <a:pt x="440" y="164"/>
                    <a:pt x="549" y="33"/>
                  </a:cubicBezTo>
                  <a:cubicBezTo>
                    <a:pt x="575" y="33"/>
                    <a:pt x="575" y="7"/>
                    <a:pt x="549" y="7"/>
                  </a:cubicBezTo>
                  <a:cubicBezTo>
                    <a:pt x="519" y="3"/>
                    <a:pt x="489" y="1"/>
                    <a:pt x="458"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367467" y="46655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4081770" y="90971"/>
            <a:ext cx="690794" cy="660893"/>
            <a:chOff x="4058550" y="928275"/>
            <a:chExt cx="427975" cy="409450"/>
          </a:xfrm>
        </p:grpSpPr>
        <p:sp>
          <p:nvSpPr>
            <p:cNvPr id="26" name="Google Shape;26;p2"/>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rgbClr val="5AB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rgbClr val="2E9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8293967" y="448176"/>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33471" y="4458687"/>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dirty="0"/>
          </a:p>
        </p:txBody>
      </p:sp>
      <p:sp>
        <p:nvSpPr>
          <p:cNvPr id="38" name="Google Shape;38;p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grpSp>
        <p:nvGrpSpPr>
          <p:cNvPr id="39" name="Google Shape;39;p4"/>
          <p:cNvGrpSpPr/>
          <p:nvPr/>
        </p:nvGrpSpPr>
        <p:grpSpPr>
          <a:xfrm rot="-2700000">
            <a:off x="8215711" y="459946"/>
            <a:ext cx="427971" cy="409446"/>
            <a:chOff x="4058550" y="928275"/>
            <a:chExt cx="427975" cy="409450"/>
          </a:xfrm>
        </p:grpSpPr>
        <p:sp>
          <p:nvSpPr>
            <p:cNvPr id="40" name="Google Shape;40;p4"/>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p:nvPr/>
        </p:nvSpPr>
        <p:spPr>
          <a:xfrm>
            <a:off x="2537999" y="14776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117151" y="4229825"/>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02892" y="2138526"/>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933708" y="487157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a:off x="7905604" y="4423025"/>
            <a:ext cx="483122" cy="468002"/>
            <a:chOff x="-1830642" y="-1141753"/>
            <a:chExt cx="1178635" cy="1141747"/>
          </a:xfrm>
        </p:grpSpPr>
        <p:sp>
          <p:nvSpPr>
            <p:cNvPr id="48" name="Google Shape;48;p4"/>
            <p:cNvSpPr/>
            <p:nvPr/>
          </p:nvSpPr>
          <p:spPr>
            <a:xfrm>
              <a:off x="-1801380" y="-1126797"/>
              <a:ext cx="789895" cy="762111"/>
            </a:xfrm>
            <a:custGeom>
              <a:avLst/>
              <a:gdLst/>
              <a:ahLst/>
              <a:cxnLst/>
              <a:rect l="l" t="t" r="r" b="b"/>
              <a:pathLst>
                <a:path w="13362" h="12892" extrusionOk="0">
                  <a:moveTo>
                    <a:pt x="4881" y="0"/>
                  </a:moveTo>
                  <a:cubicBezTo>
                    <a:pt x="4463" y="0"/>
                    <a:pt x="4046" y="79"/>
                    <a:pt x="3654" y="209"/>
                  </a:cubicBezTo>
                  <a:cubicBezTo>
                    <a:pt x="2193" y="705"/>
                    <a:pt x="1045" y="1827"/>
                    <a:pt x="523" y="3289"/>
                  </a:cubicBezTo>
                  <a:cubicBezTo>
                    <a:pt x="1" y="4933"/>
                    <a:pt x="418" y="6524"/>
                    <a:pt x="1697" y="7855"/>
                  </a:cubicBezTo>
                  <a:lnTo>
                    <a:pt x="5168" y="11352"/>
                  </a:lnTo>
                  <a:lnTo>
                    <a:pt x="6525" y="12709"/>
                  </a:lnTo>
                  <a:cubicBezTo>
                    <a:pt x="6655" y="12814"/>
                    <a:pt x="6838" y="12866"/>
                    <a:pt x="7021" y="12866"/>
                  </a:cubicBezTo>
                  <a:lnTo>
                    <a:pt x="7021" y="12892"/>
                  </a:lnTo>
                  <a:cubicBezTo>
                    <a:pt x="7543" y="12892"/>
                    <a:pt x="8169" y="12500"/>
                    <a:pt x="8482" y="12265"/>
                  </a:cubicBezTo>
                  <a:cubicBezTo>
                    <a:pt x="9291" y="11770"/>
                    <a:pt x="10022" y="11143"/>
                    <a:pt x="10700" y="10465"/>
                  </a:cubicBezTo>
                  <a:cubicBezTo>
                    <a:pt x="11431" y="9786"/>
                    <a:pt x="12057" y="9004"/>
                    <a:pt x="12579" y="8142"/>
                  </a:cubicBezTo>
                  <a:lnTo>
                    <a:pt x="12631" y="8116"/>
                  </a:lnTo>
                  <a:cubicBezTo>
                    <a:pt x="12866" y="7673"/>
                    <a:pt x="13362" y="6864"/>
                    <a:pt x="12997" y="6368"/>
                  </a:cubicBezTo>
                  <a:lnTo>
                    <a:pt x="8247" y="1644"/>
                  </a:lnTo>
                  <a:cubicBezTo>
                    <a:pt x="7517" y="888"/>
                    <a:pt x="6342" y="0"/>
                    <a:pt x="4881" y="0"/>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1389464" y="-727237"/>
              <a:ext cx="731253" cy="712750"/>
            </a:xfrm>
            <a:custGeom>
              <a:avLst/>
              <a:gdLst/>
              <a:ahLst/>
              <a:cxnLst/>
              <a:rect l="l" t="t" r="r" b="b"/>
              <a:pathLst>
                <a:path w="12370" h="12057" extrusionOk="0">
                  <a:moveTo>
                    <a:pt x="6420" y="0"/>
                  </a:moveTo>
                  <a:cubicBezTo>
                    <a:pt x="6394" y="0"/>
                    <a:pt x="6394" y="26"/>
                    <a:pt x="6394" y="52"/>
                  </a:cubicBezTo>
                  <a:cubicBezTo>
                    <a:pt x="6342" y="444"/>
                    <a:pt x="6211" y="809"/>
                    <a:pt x="6029" y="1148"/>
                  </a:cubicBezTo>
                  <a:cubicBezTo>
                    <a:pt x="5455" y="2140"/>
                    <a:pt x="4750" y="3053"/>
                    <a:pt x="3915" y="3836"/>
                  </a:cubicBezTo>
                  <a:cubicBezTo>
                    <a:pt x="3106" y="4698"/>
                    <a:pt x="2140" y="5428"/>
                    <a:pt x="1097" y="6002"/>
                  </a:cubicBezTo>
                  <a:cubicBezTo>
                    <a:pt x="783" y="6159"/>
                    <a:pt x="418" y="6289"/>
                    <a:pt x="53" y="6315"/>
                  </a:cubicBezTo>
                  <a:cubicBezTo>
                    <a:pt x="53" y="6315"/>
                    <a:pt x="27" y="6342"/>
                    <a:pt x="27" y="6342"/>
                  </a:cubicBezTo>
                  <a:cubicBezTo>
                    <a:pt x="0" y="6368"/>
                    <a:pt x="0" y="6394"/>
                    <a:pt x="27" y="6394"/>
                  </a:cubicBezTo>
                  <a:lnTo>
                    <a:pt x="1279" y="7672"/>
                  </a:lnTo>
                  <a:cubicBezTo>
                    <a:pt x="1905" y="8299"/>
                    <a:pt x="2532" y="8925"/>
                    <a:pt x="3158" y="9551"/>
                  </a:cubicBezTo>
                  <a:lnTo>
                    <a:pt x="3236" y="9630"/>
                  </a:lnTo>
                  <a:cubicBezTo>
                    <a:pt x="4437" y="10830"/>
                    <a:pt x="5663" y="12057"/>
                    <a:pt x="7412" y="12057"/>
                  </a:cubicBezTo>
                  <a:cubicBezTo>
                    <a:pt x="7620" y="12057"/>
                    <a:pt x="7829" y="12030"/>
                    <a:pt x="8064" y="12004"/>
                  </a:cubicBezTo>
                  <a:cubicBezTo>
                    <a:pt x="9525" y="11743"/>
                    <a:pt x="10830" y="10830"/>
                    <a:pt x="11561" y="9525"/>
                  </a:cubicBezTo>
                  <a:cubicBezTo>
                    <a:pt x="12370" y="8116"/>
                    <a:pt x="12292" y="6368"/>
                    <a:pt x="11378" y="5037"/>
                  </a:cubicBezTo>
                  <a:cubicBezTo>
                    <a:pt x="10830" y="4306"/>
                    <a:pt x="10204" y="3628"/>
                    <a:pt x="9525" y="3027"/>
                  </a:cubicBezTo>
                  <a:cubicBezTo>
                    <a:pt x="9265" y="2793"/>
                    <a:pt x="9030" y="2558"/>
                    <a:pt x="8795" y="2323"/>
                  </a:cubicBezTo>
                  <a:cubicBezTo>
                    <a:pt x="8012" y="1566"/>
                    <a:pt x="7255" y="783"/>
                    <a:pt x="6472" y="0"/>
                  </a:cubicBezTo>
                  <a:close/>
                </a:path>
              </a:pathLst>
            </a:custGeom>
            <a:solidFill>
              <a:srgbClr val="D5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1801380" y="-1085121"/>
              <a:ext cx="726701" cy="718898"/>
            </a:xfrm>
            <a:custGeom>
              <a:avLst/>
              <a:gdLst/>
              <a:ahLst/>
              <a:cxnLst/>
              <a:rect l="l" t="t" r="r" b="b"/>
              <a:pathLst>
                <a:path w="12293" h="12161" extrusionOk="0">
                  <a:moveTo>
                    <a:pt x="2610" y="0"/>
                  </a:moveTo>
                  <a:cubicBezTo>
                    <a:pt x="1645" y="600"/>
                    <a:pt x="914" y="1514"/>
                    <a:pt x="549" y="2584"/>
                  </a:cubicBezTo>
                  <a:cubicBezTo>
                    <a:pt x="1" y="4228"/>
                    <a:pt x="418" y="5819"/>
                    <a:pt x="1697" y="7150"/>
                  </a:cubicBezTo>
                  <a:lnTo>
                    <a:pt x="5194" y="10647"/>
                  </a:lnTo>
                  <a:lnTo>
                    <a:pt x="6551" y="12004"/>
                  </a:lnTo>
                  <a:cubicBezTo>
                    <a:pt x="6681" y="12109"/>
                    <a:pt x="6838" y="12161"/>
                    <a:pt x="7021" y="12161"/>
                  </a:cubicBezTo>
                  <a:cubicBezTo>
                    <a:pt x="7543" y="12161"/>
                    <a:pt x="8169" y="11769"/>
                    <a:pt x="8508" y="11560"/>
                  </a:cubicBezTo>
                  <a:cubicBezTo>
                    <a:pt x="9291" y="11039"/>
                    <a:pt x="10048" y="10438"/>
                    <a:pt x="10700" y="9760"/>
                  </a:cubicBezTo>
                  <a:cubicBezTo>
                    <a:pt x="11274" y="9186"/>
                    <a:pt x="11822" y="8559"/>
                    <a:pt x="12292" y="7907"/>
                  </a:cubicBezTo>
                  <a:lnTo>
                    <a:pt x="12292" y="7907"/>
                  </a:lnTo>
                  <a:cubicBezTo>
                    <a:pt x="11509" y="8612"/>
                    <a:pt x="10622" y="9134"/>
                    <a:pt x="9656" y="9473"/>
                  </a:cubicBezTo>
                  <a:cubicBezTo>
                    <a:pt x="9215" y="9620"/>
                    <a:pt x="8776" y="9687"/>
                    <a:pt x="8344" y="9687"/>
                  </a:cubicBezTo>
                  <a:cubicBezTo>
                    <a:pt x="7013" y="9687"/>
                    <a:pt x="5755" y="9048"/>
                    <a:pt x="4750" y="8142"/>
                  </a:cubicBezTo>
                  <a:cubicBezTo>
                    <a:pt x="3419" y="6915"/>
                    <a:pt x="2637" y="5193"/>
                    <a:pt x="2271" y="3419"/>
                  </a:cubicBezTo>
                  <a:cubicBezTo>
                    <a:pt x="2062" y="2296"/>
                    <a:pt x="2193" y="1096"/>
                    <a:pt x="2610" y="0"/>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480502" y="-950929"/>
              <a:ext cx="293565" cy="284048"/>
            </a:xfrm>
            <a:custGeom>
              <a:avLst/>
              <a:gdLst/>
              <a:ahLst/>
              <a:cxnLst/>
              <a:rect l="l" t="t" r="r" b="b"/>
              <a:pathLst>
                <a:path w="4966" h="4805" extrusionOk="0">
                  <a:moveTo>
                    <a:pt x="1280" y="0"/>
                  </a:moveTo>
                  <a:cubicBezTo>
                    <a:pt x="758" y="0"/>
                    <a:pt x="314" y="340"/>
                    <a:pt x="184" y="835"/>
                  </a:cubicBezTo>
                  <a:cubicBezTo>
                    <a:pt x="1" y="1592"/>
                    <a:pt x="184" y="2401"/>
                    <a:pt x="653" y="3001"/>
                  </a:cubicBezTo>
                  <a:cubicBezTo>
                    <a:pt x="1149" y="3732"/>
                    <a:pt x="1801" y="4619"/>
                    <a:pt x="2715" y="4776"/>
                  </a:cubicBezTo>
                  <a:cubicBezTo>
                    <a:pt x="2833" y="4796"/>
                    <a:pt x="2947" y="4805"/>
                    <a:pt x="3057" y="4805"/>
                  </a:cubicBezTo>
                  <a:cubicBezTo>
                    <a:pt x="4262" y="4805"/>
                    <a:pt x="4965" y="3675"/>
                    <a:pt x="4463" y="2479"/>
                  </a:cubicBezTo>
                  <a:cubicBezTo>
                    <a:pt x="4228" y="1905"/>
                    <a:pt x="3628" y="1514"/>
                    <a:pt x="3185" y="1044"/>
                  </a:cubicBezTo>
                  <a:cubicBezTo>
                    <a:pt x="2715" y="470"/>
                    <a:pt x="2036" y="79"/>
                    <a:pt x="128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391001" y="-539073"/>
              <a:ext cx="691173" cy="524587"/>
            </a:xfrm>
            <a:custGeom>
              <a:avLst/>
              <a:gdLst/>
              <a:ahLst/>
              <a:cxnLst/>
              <a:rect l="l" t="t" r="r" b="b"/>
              <a:pathLst>
                <a:path w="11692" h="8874" extrusionOk="0">
                  <a:moveTo>
                    <a:pt x="4567" y="1"/>
                  </a:moveTo>
                  <a:lnTo>
                    <a:pt x="4567" y="1"/>
                  </a:lnTo>
                  <a:cubicBezTo>
                    <a:pt x="4384" y="210"/>
                    <a:pt x="4150" y="445"/>
                    <a:pt x="3915" y="653"/>
                  </a:cubicBezTo>
                  <a:cubicBezTo>
                    <a:pt x="3106" y="1515"/>
                    <a:pt x="2140" y="2245"/>
                    <a:pt x="1096" y="2793"/>
                  </a:cubicBezTo>
                  <a:cubicBezTo>
                    <a:pt x="783" y="2976"/>
                    <a:pt x="418" y="3080"/>
                    <a:pt x="79" y="3132"/>
                  </a:cubicBezTo>
                  <a:cubicBezTo>
                    <a:pt x="53" y="3132"/>
                    <a:pt x="26" y="3132"/>
                    <a:pt x="26" y="3159"/>
                  </a:cubicBezTo>
                  <a:cubicBezTo>
                    <a:pt x="0" y="3185"/>
                    <a:pt x="0" y="3211"/>
                    <a:pt x="26" y="3211"/>
                  </a:cubicBezTo>
                  <a:lnTo>
                    <a:pt x="1279" y="4489"/>
                  </a:lnTo>
                  <a:cubicBezTo>
                    <a:pt x="1905" y="5116"/>
                    <a:pt x="2532" y="5742"/>
                    <a:pt x="3158" y="6368"/>
                  </a:cubicBezTo>
                  <a:lnTo>
                    <a:pt x="3236" y="6447"/>
                  </a:lnTo>
                  <a:cubicBezTo>
                    <a:pt x="4437" y="7647"/>
                    <a:pt x="5689" y="8874"/>
                    <a:pt x="7412" y="8874"/>
                  </a:cubicBezTo>
                  <a:cubicBezTo>
                    <a:pt x="7620" y="8874"/>
                    <a:pt x="7829" y="8847"/>
                    <a:pt x="8064" y="8821"/>
                  </a:cubicBezTo>
                  <a:cubicBezTo>
                    <a:pt x="9551" y="8560"/>
                    <a:pt x="10830" y="7647"/>
                    <a:pt x="11561" y="6316"/>
                  </a:cubicBezTo>
                  <a:lnTo>
                    <a:pt x="11691" y="6107"/>
                  </a:lnTo>
                  <a:lnTo>
                    <a:pt x="11691" y="6107"/>
                  </a:lnTo>
                  <a:cubicBezTo>
                    <a:pt x="11166" y="6292"/>
                    <a:pt x="10619" y="6390"/>
                    <a:pt x="10057" y="6390"/>
                  </a:cubicBezTo>
                  <a:cubicBezTo>
                    <a:pt x="9111" y="6390"/>
                    <a:pt x="8123" y="6113"/>
                    <a:pt x="7125" y="5507"/>
                  </a:cubicBezTo>
                  <a:cubicBezTo>
                    <a:pt x="5950" y="4750"/>
                    <a:pt x="5089" y="3602"/>
                    <a:pt x="4645" y="2271"/>
                  </a:cubicBezTo>
                  <a:cubicBezTo>
                    <a:pt x="4411" y="1541"/>
                    <a:pt x="4384" y="758"/>
                    <a:pt x="4567" y="1"/>
                  </a:cubicBezTo>
                  <a:close/>
                </a:path>
              </a:pathLst>
            </a:custGeom>
            <a:solidFill>
              <a:srgbClr val="C1C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79144" y="-505732"/>
              <a:ext cx="220676" cy="224933"/>
            </a:xfrm>
            <a:custGeom>
              <a:avLst/>
              <a:gdLst/>
              <a:ahLst/>
              <a:cxnLst/>
              <a:rect l="l" t="t" r="r" b="b"/>
              <a:pathLst>
                <a:path w="3733" h="3805" extrusionOk="0">
                  <a:moveTo>
                    <a:pt x="201" y="390"/>
                  </a:moveTo>
                  <a:lnTo>
                    <a:pt x="201" y="390"/>
                  </a:lnTo>
                  <a:cubicBezTo>
                    <a:pt x="201" y="390"/>
                    <a:pt x="195" y="411"/>
                    <a:pt x="184" y="455"/>
                  </a:cubicBezTo>
                  <a:cubicBezTo>
                    <a:pt x="179" y="462"/>
                    <a:pt x="174" y="469"/>
                    <a:pt x="170" y="476"/>
                  </a:cubicBezTo>
                  <a:lnTo>
                    <a:pt x="170" y="476"/>
                  </a:lnTo>
                  <a:cubicBezTo>
                    <a:pt x="191" y="420"/>
                    <a:pt x="201" y="390"/>
                    <a:pt x="201" y="390"/>
                  </a:cubicBezTo>
                  <a:close/>
                  <a:moveTo>
                    <a:pt x="158" y="505"/>
                  </a:moveTo>
                  <a:cubicBezTo>
                    <a:pt x="158" y="514"/>
                    <a:pt x="158" y="524"/>
                    <a:pt x="158" y="533"/>
                  </a:cubicBezTo>
                  <a:lnTo>
                    <a:pt x="158" y="507"/>
                  </a:lnTo>
                  <a:cubicBezTo>
                    <a:pt x="158" y="506"/>
                    <a:pt x="158" y="506"/>
                    <a:pt x="158" y="505"/>
                  </a:cubicBezTo>
                  <a:close/>
                  <a:moveTo>
                    <a:pt x="1101" y="1"/>
                  </a:moveTo>
                  <a:cubicBezTo>
                    <a:pt x="995" y="1"/>
                    <a:pt x="889" y="14"/>
                    <a:pt x="784" y="37"/>
                  </a:cubicBezTo>
                  <a:cubicBezTo>
                    <a:pt x="704" y="57"/>
                    <a:pt x="608" y="62"/>
                    <a:pt x="651" y="75"/>
                  </a:cubicBezTo>
                  <a:lnTo>
                    <a:pt x="651" y="75"/>
                  </a:lnTo>
                  <a:cubicBezTo>
                    <a:pt x="637" y="73"/>
                    <a:pt x="623" y="73"/>
                    <a:pt x="609" y="73"/>
                  </a:cubicBezTo>
                  <a:cubicBezTo>
                    <a:pt x="381" y="73"/>
                    <a:pt x="179" y="246"/>
                    <a:pt x="159" y="493"/>
                  </a:cubicBezTo>
                  <a:lnTo>
                    <a:pt x="159" y="493"/>
                  </a:lnTo>
                  <a:cubicBezTo>
                    <a:pt x="67" y="645"/>
                    <a:pt x="1" y="837"/>
                    <a:pt x="1" y="1029"/>
                  </a:cubicBezTo>
                  <a:cubicBezTo>
                    <a:pt x="1" y="1368"/>
                    <a:pt x="79" y="1707"/>
                    <a:pt x="210" y="2047"/>
                  </a:cubicBezTo>
                  <a:cubicBezTo>
                    <a:pt x="392" y="2438"/>
                    <a:pt x="627" y="2777"/>
                    <a:pt x="940" y="3090"/>
                  </a:cubicBezTo>
                  <a:cubicBezTo>
                    <a:pt x="1280" y="3508"/>
                    <a:pt x="1802" y="3769"/>
                    <a:pt x="2350" y="3795"/>
                  </a:cubicBezTo>
                  <a:cubicBezTo>
                    <a:pt x="2393" y="3801"/>
                    <a:pt x="2436" y="3804"/>
                    <a:pt x="2478" y="3804"/>
                  </a:cubicBezTo>
                  <a:cubicBezTo>
                    <a:pt x="3155" y="3804"/>
                    <a:pt x="3733" y="3050"/>
                    <a:pt x="3733" y="2412"/>
                  </a:cubicBezTo>
                  <a:cubicBezTo>
                    <a:pt x="3707" y="1916"/>
                    <a:pt x="3524" y="1446"/>
                    <a:pt x="3185" y="1107"/>
                  </a:cubicBezTo>
                  <a:cubicBezTo>
                    <a:pt x="2950" y="820"/>
                    <a:pt x="2689" y="585"/>
                    <a:pt x="2402" y="376"/>
                  </a:cubicBezTo>
                  <a:cubicBezTo>
                    <a:pt x="2115" y="220"/>
                    <a:pt x="1802" y="115"/>
                    <a:pt x="1488" y="63"/>
                  </a:cubicBezTo>
                  <a:cubicBezTo>
                    <a:pt x="1359" y="20"/>
                    <a:pt x="1230" y="1"/>
                    <a:pt x="110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830642" y="-1141753"/>
              <a:ext cx="1178635" cy="1141747"/>
            </a:xfrm>
            <a:custGeom>
              <a:avLst/>
              <a:gdLst/>
              <a:ahLst/>
              <a:cxnLst/>
              <a:rect l="l" t="t" r="r" b="b"/>
              <a:pathLst>
                <a:path w="19938" h="19314" extrusionOk="0">
                  <a:moveTo>
                    <a:pt x="5371" y="293"/>
                  </a:moveTo>
                  <a:cubicBezTo>
                    <a:pt x="6645" y="293"/>
                    <a:pt x="7796" y="957"/>
                    <a:pt x="8716" y="1897"/>
                  </a:cubicBezTo>
                  <a:cubicBezTo>
                    <a:pt x="10308" y="3489"/>
                    <a:pt x="11874" y="5055"/>
                    <a:pt x="13439" y="6647"/>
                  </a:cubicBezTo>
                  <a:cubicBezTo>
                    <a:pt x="13805" y="7117"/>
                    <a:pt x="13283" y="7952"/>
                    <a:pt x="13048" y="8369"/>
                  </a:cubicBezTo>
                  <a:cubicBezTo>
                    <a:pt x="12526" y="9204"/>
                    <a:pt x="11900" y="9987"/>
                    <a:pt x="11169" y="10666"/>
                  </a:cubicBezTo>
                  <a:cubicBezTo>
                    <a:pt x="10491" y="11344"/>
                    <a:pt x="9760" y="11970"/>
                    <a:pt x="8951" y="12466"/>
                  </a:cubicBezTo>
                  <a:cubicBezTo>
                    <a:pt x="8620" y="12680"/>
                    <a:pt x="8014" y="13068"/>
                    <a:pt x="7511" y="13068"/>
                  </a:cubicBezTo>
                  <a:cubicBezTo>
                    <a:pt x="7339" y="13068"/>
                    <a:pt x="7179" y="13023"/>
                    <a:pt x="7046" y="12910"/>
                  </a:cubicBezTo>
                  <a:cubicBezTo>
                    <a:pt x="5428" y="11318"/>
                    <a:pt x="3810" y="9700"/>
                    <a:pt x="2192" y="8082"/>
                  </a:cubicBezTo>
                  <a:cubicBezTo>
                    <a:pt x="1018" y="6830"/>
                    <a:pt x="522" y="5238"/>
                    <a:pt x="1070" y="3568"/>
                  </a:cubicBezTo>
                  <a:cubicBezTo>
                    <a:pt x="1592" y="2106"/>
                    <a:pt x="2740" y="984"/>
                    <a:pt x="4175" y="488"/>
                  </a:cubicBezTo>
                  <a:cubicBezTo>
                    <a:pt x="4583" y="354"/>
                    <a:pt x="4983" y="293"/>
                    <a:pt x="5371" y="293"/>
                  </a:cubicBezTo>
                  <a:close/>
                  <a:moveTo>
                    <a:pt x="13883" y="7064"/>
                  </a:moveTo>
                  <a:lnTo>
                    <a:pt x="16206" y="9387"/>
                  </a:lnTo>
                  <a:cubicBezTo>
                    <a:pt x="17067" y="10248"/>
                    <a:pt x="18084" y="11083"/>
                    <a:pt x="18789" y="12075"/>
                  </a:cubicBezTo>
                  <a:cubicBezTo>
                    <a:pt x="19702" y="13380"/>
                    <a:pt x="19781" y="15128"/>
                    <a:pt x="18972" y="16511"/>
                  </a:cubicBezTo>
                  <a:cubicBezTo>
                    <a:pt x="18241" y="17816"/>
                    <a:pt x="16962" y="18703"/>
                    <a:pt x="15501" y="18964"/>
                  </a:cubicBezTo>
                  <a:cubicBezTo>
                    <a:pt x="15280" y="19003"/>
                    <a:pt x="15066" y="19021"/>
                    <a:pt x="14859" y="19021"/>
                  </a:cubicBezTo>
                  <a:cubicBezTo>
                    <a:pt x="13115" y="19021"/>
                    <a:pt x="11863" y="17727"/>
                    <a:pt x="10673" y="16537"/>
                  </a:cubicBezTo>
                  <a:cubicBezTo>
                    <a:pt x="9603" y="15493"/>
                    <a:pt x="8560" y="14423"/>
                    <a:pt x="7516" y="13380"/>
                  </a:cubicBezTo>
                  <a:cubicBezTo>
                    <a:pt x="7881" y="13354"/>
                    <a:pt x="8246" y="13223"/>
                    <a:pt x="8560" y="13067"/>
                  </a:cubicBezTo>
                  <a:cubicBezTo>
                    <a:pt x="9629" y="12492"/>
                    <a:pt x="10569" y="11762"/>
                    <a:pt x="11404" y="10901"/>
                  </a:cubicBezTo>
                  <a:cubicBezTo>
                    <a:pt x="12239" y="10118"/>
                    <a:pt x="12944" y="9204"/>
                    <a:pt x="13518" y="8187"/>
                  </a:cubicBezTo>
                  <a:cubicBezTo>
                    <a:pt x="13726" y="7847"/>
                    <a:pt x="13831" y="7456"/>
                    <a:pt x="13883" y="7064"/>
                  </a:cubicBezTo>
                  <a:close/>
                  <a:moveTo>
                    <a:pt x="5478" y="1"/>
                  </a:moveTo>
                  <a:cubicBezTo>
                    <a:pt x="3988" y="1"/>
                    <a:pt x="2516" y="788"/>
                    <a:pt x="1566" y="2002"/>
                  </a:cubicBezTo>
                  <a:cubicBezTo>
                    <a:pt x="0" y="3959"/>
                    <a:pt x="287" y="6569"/>
                    <a:pt x="1983" y="8317"/>
                  </a:cubicBezTo>
                  <a:cubicBezTo>
                    <a:pt x="3680" y="10013"/>
                    <a:pt x="5350" y="11710"/>
                    <a:pt x="7046" y="13380"/>
                  </a:cubicBezTo>
                  <a:cubicBezTo>
                    <a:pt x="8664" y="15024"/>
                    <a:pt x="10230" y="16824"/>
                    <a:pt x="12004" y="18286"/>
                  </a:cubicBezTo>
                  <a:cubicBezTo>
                    <a:pt x="12856" y="18990"/>
                    <a:pt x="13847" y="19313"/>
                    <a:pt x="14838" y="19313"/>
                  </a:cubicBezTo>
                  <a:cubicBezTo>
                    <a:pt x="16307" y="19313"/>
                    <a:pt x="17776" y="18603"/>
                    <a:pt x="18789" y="17372"/>
                  </a:cubicBezTo>
                  <a:cubicBezTo>
                    <a:pt x="19572" y="16407"/>
                    <a:pt x="19937" y="15180"/>
                    <a:pt x="19833" y="13954"/>
                  </a:cubicBezTo>
                  <a:cubicBezTo>
                    <a:pt x="19676" y="12258"/>
                    <a:pt x="18424" y="11135"/>
                    <a:pt x="17276" y="10013"/>
                  </a:cubicBezTo>
                  <a:cubicBezTo>
                    <a:pt x="16075" y="8813"/>
                    <a:pt x="14875" y="7612"/>
                    <a:pt x="13674" y="6412"/>
                  </a:cubicBezTo>
                  <a:cubicBezTo>
                    <a:pt x="13648" y="6386"/>
                    <a:pt x="13648" y="6386"/>
                    <a:pt x="13648" y="6360"/>
                  </a:cubicBezTo>
                  <a:cubicBezTo>
                    <a:pt x="13648" y="6360"/>
                    <a:pt x="13622" y="6334"/>
                    <a:pt x="13622" y="6334"/>
                  </a:cubicBezTo>
                  <a:lnTo>
                    <a:pt x="12291" y="5029"/>
                  </a:lnTo>
                  <a:lnTo>
                    <a:pt x="9838" y="2576"/>
                  </a:lnTo>
                  <a:cubicBezTo>
                    <a:pt x="9134" y="1845"/>
                    <a:pt x="8455" y="1088"/>
                    <a:pt x="7594" y="593"/>
                  </a:cubicBezTo>
                  <a:cubicBezTo>
                    <a:pt x="6922" y="185"/>
                    <a:pt x="6198" y="1"/>
                    <a:pt x="5478"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184275" y="-193484"/>
              <a:ext cx="259219" cy="146014"/>
            </a:xfrm>
            <a:custGeom>
              <a:avLst/>
              <a:gdLst/>
              <a:ahLst/>
              <a:cxnLst/>
              <a:rect l="l" t="t" r="r" b="b"/>
              <a:pathLst>
                <a:path w="4385" h="2470" extrusionOk="0">
                  <a:moveTo>
                    <a:pt x="0" y="0"/>
                  </a:moveTo>
                  <a:cubicBezTo>
                    <a:pt x="782" y="1138"/>
                    <a:pt x="2361" y="2470"/>
                    <a:pt x="3876" y="2470"/>
                  </a:cubicBezTo>
                  <a:cubicBezTo>
                    <a:pt x="4029" y="2470"/>
                    <a:pt x="4181" y="2456"/>
                    <a:pt x="4332" y="2427"/>
                  </a:cubicBezTo>
                  <a:cubicBezTo>
                    <a:pt x="4384" y="2401"/>
                    <a:pt x="4358" y="2349"/>
                    <a:pt x="4306" y="2349"/>
                  </a:cubicBezTo>
                  <a:cubicBezTo>
                    <a:pt x="2610" y="2140"/>
                    <a:pt x="1305" y="1044"/>
                    <a:pt x="26"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566870" y="-1087131"/>
              <a:ext cx="222213" cy="89973"/>
            </a:xfrm>
            <a:custGeom>
              <a:avLst/>
              <a:gdLst/>
              <a:ahLst/>
              <a:cxnLst/>
              <a:rect l="l" t="t" r="r" b="b"/>
              <a:pathLst>
                <a:path w="3759" h="1522" extrusionOk="0">
                  <a:moveTo>
                    <a:pt x="874" y="1"/>
                  </a:moveTo>
                  <a:cubicBezTo>
                    <a:pt x="577" y="1"/>
                    <a:pt x="282" y="44"/>
                    <a:pt x="0" y="138"/>
                  </a:cubicBezTo>
                  <a:lnTo>
                    <a:pt x="0" y="164"/>
                  </a:lnTo>
                  <a:cubicBezTo>
                    <a:pt x="88" y="158"/>
                    <a:pt x="175" y="154"/>
                    <a:pt x="262" y="154"/>
                  </a:cubicBezTo>
                  <a:cubicBezTo>
                    <a:pt x="1522" y="154"/>
                    <a:pt x="2705" y="838"/>
                    <a:pt x="3706" y="1521"/>
                  </a:cubicBezTo>
                  <a:cubicBezTo>
                    <a:pt x="3732" y="1521"/>
                    <a:pt x="3758" y="1495"/>
                    <a:pt x="3758" y="1469"/>
                  </a:cubicBezTo>
                  <a:cubicBezTo>
                    <a:pt x="3121" y="605"/>
                    <a:pt x="1980" y="1"/>
                    <a:pt x="874"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332359" y="-987935"/>
              <a:ext cx="24710" cy="24178"/>
            </a:xfrm>
            <a:custGeom>
              <a:avLst/>
              <a:gdLst/>
              <a:ahLst/>
              <a:cxnLst/>
              <a:rect l="l" t="t" r="r" b="b"/>
              <a:pathLst>
                <a:path w="418" h="409" extrusionOk="0">
                  <a:moveTo>
                    <a:pt x="0" y="0"/>
                  </a:moveTo>
                  <a:lnTo>
                    <a:pt x="0" y="0"/>
                  </a:lnTo>
                  <a:cubicBezTo>
                    <a:pt x="26" y="104"/>
                    <a:pt x="78" y="235"/>
                    <a:pt x="183" y="313"/>
                  </a:cubicBezTo>
                  <a:cubicBezTo>
                    <a:pt x="203" y="353"/>
                    <a:pt x="269" y="409"/>
                    <a:pt x="334" y="409"/>
                  </a:cubicBezTo>
                  <a:cubicBezTo>
                    <a:pt x="354" y="409"/>
                    <a:pt x="373" y="404"/>
                    <a:pt x="391" y="391"/>
                  </a:cubicBezTo>
                  <a:cubicBezTo>
                    <a:pt x="418" y="339"/>
                    <a:pt x="391" y="235"/>
                    <a:pt x="339" y="209"/>
                  </a:cubicBezTo>
                  <a:cubicBezTo>
                    <a:pt x="261" y="104"/>
                    <a:pt x="131" y="26"/>
                    <a:pt x="0"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8207" y="-227417"/>
              <a:ext cx="26247" cy="24710"/>
            </a:xfrm>
            <a:custGeom>
              <a:avLst/>
              <a:gdLst/>
              <a:ahLst/>
              <a:cxnLst/>
              <a:rect l="l" t="t" r="r" b="b"/>
              <a:pathLst>
                <a:path w="444" h="418" extrusionOk="0">
                  <a:moveTo>
                    <a:pt x="26" y="0"/>
                  </a:moveTo>
                  <a:cubicBezTo>
                    <a:pt x="0" y="0"/>
                    <a:pt x="0" y="0"/>
                    <a:pt x="0" y="26"/>
                  </a:cubicBezTo>
                  <a:cubicBezTo>
                    <a:pt x="52" y="209"/>
                    <a:pt x="209" y="366"/>
                    <a:pt x="392" y="418"/>
                  </a:cubicBezTo>
                  <a:cubicBezTo>
                    <a:pt x="392" y="418"/>
                    <a:pt x="444" y="418"/>
                    <a:pt x="418" y="392"/>
                  </a:cubicBezTo>
                  <a:cubicBezTo>
                    <a:pt x="365" y="209"/>
                    <a:pt x="209" y="53"/>
                    <a:pt x="26"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4"/>
          <p:cNvGrpSpPr/>
          <p:nvPr/>
        </p:nvGrpSpPr>
        <p:grpSpPr>
          <a:xfrm rot="-2700000">
            <a:off x="-29482" y="4543"/>
            <a:ext cx="633634" cy="606207"/>
            <a:chOff x="4058550" y="928275"/>
            <a:chExt cx="427975" cy="409450"/>
          </a:xfrm>
        </p:grpSpPr>
        <p:sp>
          <p:nvSpPr>
            <p:cNvPr id="60" name="Google Shape;60;p4"/>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5"/>
          <p:cNvSpPr txBox="1">
            <a:spLocks noGrp="1"/>
          </p:cNvSpPr>
          <p:nvPr>
            <p:ph type="subTitle" idx="1"/>
          </p:nvPr>
        </p:nvSpPr>
        <p:spPr>
          <a:xfrm>
            <a:off x="4998341" y="1502788"/>
            <a:ext cx="3038700" cy="74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6" name="Google Shape;66;p5"/>
          <p:cNvSpPr txBox="1">
            <a:spLocks noGrp="1"/>
          </p:cNvSpPr>
          <p:nvPr>
            <p:ph type="title" idx="2"/>
          </p:nvPr>
        </p:nvSpPr>
        <p:spPr>
          <a:xfrm>
            <a:off x="4998340" y="2260413"/>
            <a:ext cx="3038700" cy="387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200"/>
              <a:buNone/>
              <a:defRPr sz="21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67" name="Google Shape;67;p5"/>
          <p:cNvSpPr txBox="1">
            <a:spLocks noGrp="1"/>
          </p:cNvSpPr>
          <p:nvPr>
            <p:ph type="subTitle" idx="3"/>
          </p:nvPr>
        </p:nvSpPr>
        <p:spPr>
          <a:xfrm>
            <a:off x="4998341" y="3065588"/>
            <a:ext cx="3038700" cy="74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8" name="Google Shape;68;p5"/>
          <p:cNvSpPr txBox="1">
            <a:spLocks noGrp="1"/>
          </p:cNvSpPr>
          <p:nvPr>
            <p:ph type="title" idx="4"/>
          </p:nvPr>
        </p:nvSpPr>
        <p:spPr>
          <a:xfrm>
            <a:off x="4998345" y="3823213"/>
            <a:ext cx="3038700" cy="387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200"/>
              <a:buNone/>
              <a:defRPr sz="21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69" name="Google Shape;69;p5"/>
          <p:cNvGrpSpPr/>
          <p:nvPr/>
        </p:nvGrpSpPr>
        <p:grpSpPr>
          <a:xfrm rot="5714365">
            <a:off x="454159" y="219152"/>
            <a:ext cx="690813" cy="660911"/>
            <a:chOff x="4058550" y="928275"/>
            <a:chExt cx="427975" cy="409450"/>
          </a:xfrm>
        </p:grpSpPr>
        <p:sp>
          <p:nvSpPr>
            <p:cNvPr id="70" name="Google Shape;70;p5"/>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5"/>
          <p:cNvSpPr/>
          <p:nvPr/>
        </p:nvSpPr>
        <p:spPr>
          <a:xfrm>
            <a:off x="7842267" y="21965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5"/>
          <p:cNvGrpSpPr/>
          <p:nvPr/>
        </p:nvGrpSpPr>
        <p:grpSpPr>
          <a:xfrm rot="-4996506">
            <a:off x="585579" y="4302256"/>
            <a:ext cx="427966" cy="409442"/>
            <a:chOff x="4058550" y="928275"/>
            <a:chExt cx="427975" cy="409450"/>
          </a:xfrm>
        </p:grpSpPr>
        <p:sp>
          <p:nvSpPr>
            <p:cNvPr id="75" name="Google Shape;75;p5"/>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5"/>
          <p:cNvGrpSpPr/>
          <p:nvPr/>
        </p:nvGrpSpPr>
        <p:grpSpPr>
          <a:xfrm rot="129307">
            <a:off x="8084298" y="756593"/>
            <a:ext cx="690812" cy="660910"/>
            <a:chOff x="4058550" y="928275"/>
            <a:chExt cx="427975" cy="409450"/>
          </a:xfrm>
        </p:grpSpPr>
        <p:sp>
          <p:nvSpPr>
            <p:cNvPr id="79" name="Google Shape;79;p5"/>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rgbClr val="5AB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rgbClr val="2E9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p:nvPr/>
        </p:nvSpPr>
        <p:spPr>
          <a:xfrm>
            <a:off x="311867" y="143025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378292" y="345510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637577" y="4898478"/>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5_1_1">
    <p:spTree>
      <p:nvGrpSpPr>
        <p:cNvPr id="1" name="Shape 381"/>
        <p:cNvGrpSpPr/>
        <p:nvPr/>
      </p:nvGrpSpPr>
      <p:grpSpPr>
        <a:xfrm>
          <a:off x="0" y="0"/>
          <a:ext cx="0" cy="0"/>
          <a:chOff x="0" y="0"/>
          <a:chExt cx="0" cy="0"/>
        </a:xfrm>
      </p:grpSpPr>
      <p:sp>
        <p:nvSpPr>
          <p:cNvPr id="382" name="Google Shape;382;p16"/>
          <p:cNvSpPr txBox="1">
            <a:spLocks noGrp="1"/>
          </p:cNvSpPr>
          <p:nvPr>
            <p:ph type="subTitle" idx="1"/>
          </p:nvPr>
        </p:nvSpPr>
        <p:spPr>
          <a:xfrm>
            <a:off x="714300" y="1248900"/>
            <a:ext cx="7715400" cy="335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sz="1400"/>
            </a:lvl1pPr>
            <a:lvl2pPr lvl="1" rtl="0">
              <a:lnSpc>
                <a:spcPct val="100000"/>
              </a:lnSpc>
              <a:spcBef>
                <a:spcPts val="0"/>
              </a:spcBef>
              <a:spcAft>
                <a:spcPts val="0"/>
              </a:spcAft>
              <a:buSzPts val="1200"/>
              <a:buChar char="○"/>
              <a:defRPr sz="1200"/>
            </a:lvl2pPr>
            <a:lvl3pPr lvl="2" rtl="0">
              <a:lnSpc>
                <a:spcPct val="100000"/>
              </a:lnSpc>
              <a:spcBef>
                <a:spcPts val="0"/>
              </a:spcBef>
              <a:spcAft>
                <a:spcPts val="0"/>
              </a:spcAft>
              <a:buSzPts val="1200"/>
              <a:buChar char="■"/>
              <a:defRPr sz="1200"/>
            </a:lvl3pPr>
            <a:lvl4pPr lvl="3" rtl="0">
              <a:lnSpc>
                <a:spcPct val="100000"/>
              </a:lnSpc>
              <a:spcBef>
                <a:spcPts val="0"/>
              </a:spcBef>
              <a:spcAft>
                <a:spcPts val="0"/>
              </a:spcAft>
              <a:buSzPts val="1200"/>
              <a:buChar char="●"/>
              <a:defRPr sz="1200"/>
            </a:lvl4pPr>
            <a:lvl5pPr lvl="4" rtl="0">
              <a:lnSpc>
                <a:spcPct val="100000"/>
              </a:lnSpc>
              <a:spcBef>
                <a:spcPts val="0"/>
              </a:spcBef>
              <a:spcAft>
                <a:spcPts val="0"/>
              </a:spcAft>
              <a:buSzPts val="1200"/>
              <a:buChar char="○"/>
              <a:defRPr sz="1200"/>
            </a:lvl5pPr>
            <a:lvl6pPr lvl="5" rtl="0">
              <a:lnSpc>
                <a:spcPct val="100000"/>
              </a:lnSpc>
              <a:spcBef>
                <a:spcPts val="0"/>
              </a:spcBef>
              <a:spcAft>
                <a:spcPts val="0"/>
              </a:spcAft>
              <a:buSzPts val="1200"/>
              <a:buChar char="■"/>
              <a:defRPr sz="1200"/>
            </a:lvl6pPr>
            <a:lvl7pPr lvl="6" rtl="0">
              <a:lnSpc>
                <a:spcPct val="100000"/>
              </a:lnSpc>
              <a:spcBef>
                <a:spcPts val="0"/>
              </a:spcBef>
              <a:spcAft>
                <a:spcPts val="0"/>
              </a:spcAft>
              <a:buSzPts val="1200"/>
              <a:buChar char="●"/>
              <a:defRPr sz="1200"/>
            </a:lvl7pPr>
            <a:lvl8pPr lvl="7" rtl="0">
              <a:lnSpc>
                <a:spcPct val="100000"/>
              </a:lnSpc>
              <a:spcBef>
                <a:spcPts val="0"/>
              </a:spcBef>
              <a:spcAft>
                <a:spcPts val="0"/>
              </a:spcAft>
              <a:buSzPts val="1200"/>
              <a:buChar char="○"/>
              <a:defRPr sz="1200"/>
            </a:lvl8pPr>
            <a:lvl9pPr lvl="8" rtl="0">
              <a:lnSpc>
                <a:spcPct val="100000"/>
              </a:lnSpc>
              <a:spcBef>
                <a:spcPts val="0"/>
              </a:spcBef>
              <a:spcAft>
                <a:spcPts val="0"/>
              </a:spcAft>
              <a:buSzPts val="1200"/>
              <a:buChar char="■"/>
              <a:defRPr sz="1200"/>
            </a:lvl9pPr>
          </a:lstStyle>
          <a:p>
            <a:endParaRPr/>
          </a:p>
        </p:txBody>
      </p:sp>
      <p:sp>
        <p:nvSpPr>
          <p:cNvPr id="383" name="Google Shape;383;p1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4" name="Google Shape;384;p16"/>
          <p:cNvGrpSpPr/>
          <p:nvPr/>
        </p:nvGrpSpPr>
        <p:grpSpPr>
          <a:xfrm rot="1538468">
            <a:off x="8538687" y="1365817"/>
            <a:ext cx="690820" cy="660917"/>
            <a:chOff x="4058550" y="928275"/>
            <a:chExt cx="427975" cy="409450"/>
          </a:xfrm>
        </p:grpSpPr>
        <p:sp>
          <p:nvSpPr>
            <p:cNvPr id="385" name="Google Shape;385;p16"/>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rgbClr val="5AB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rgbClr val="2E9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714365">
            <a:off x="7165721" y="-273911"/>
            <a:ext cx="690813" cy="660911"/>
            <a:chOff x="4058550" y="928275"/>
            <a:chExt cx="427975" cy="409450"/>
          </a:xfrm>
        </p:grpSpPr>
        <p:sp>
          <p:nvSpPr>
            <p:cNvPr id="389" name="Google Shape;389;p16"/>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6"/>
          <p:cNvGrpSpPr/>
          <p:nvPr/>
        </p:nvGrpSpPr>
        <p:grpSpPr>
          <a:xfrm rot="-3706308">
            <a:off x="8612747" y="4604693"/>
            <a:ext cx="427989" cy="409464"/>
            <a:chOff x="4058550" y="928275"/>
            <a:chExt cx="427975" cy="409450"/>
          </a:xfrm>
        </p:grpSpPr>
        <p:sp>
          <p:nvSpPr>
            <p:cNvPr id="393" name="Google Shape;393;p16"/>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16"/>
          <p:cNvSpPr/>
          <p:nvPr/>
        </p:nvSpPr>
        <p:spPr>
          <a:xfrm>
            <a:off x="8634961" y="334075"/>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8633842" y="356060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7330406" y="4858025"/>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152290" y="2830050"/>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61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615"/>
        <p:cNvGrpSpPr/>
        <p:nvPr/>
      </p:nvGrpSpPr>
      <p:grpSpPr>
        <a:xfrm>
          <a:off x="0" y="0"/>
          <a:ext cx="0" cy="0"/>
          <a:chOff x="0" y="0"/>
          <a:chExt cx="0" cy="0"/>
        </a:xfrm>
      </p:grpSpPr>
      <p:grpSp>
        <p:nvGrpSpPr>
          <p:cNvPr id="616" name="Google Shape;616;p25"/>
          <p:cNvGrpSpPr/>
          <p:nvPr/>
        </p:nvGrpSpPr>
        <p:grpSpPr>
          <a:xfrm>
            <a:off x="7867810" y="4604452"/>
            <a:ext cx="690794" cy="660893"/>
            <a:chOff x="4058550" y="928275"/>
            <a:chExt cx="427975" cy="409450"/>
          </a:xfrm>
        </p:grpSpPr>
        <p:sp>
          <p:nvSpPr>
            <p:cNvPr id="617" name="Google Shape;617;p25"/>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rgbClr val="5AB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rgbClr val="2E9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5"/>
          <p:cNvGrpSpPr/>
          <p:nvPr/>
        </p:nvGrpSpPr>
        <p:grpSpPr>
          <a:xfrm rot="-2700000">
            <a:off x="796386" y="557896"/>
            <a:ext cx="427971" cy="409446"/>
            <a:chOff x="4058550" y="928275"/>
            <a:chExt cx="427975" cy="409450"/>
          </a:xfrm>
        </p:grpSpPr>
        <p:sp>
          <p:nvSpPr>
            <p:cNvPr id="621" name="Google Shape;621;p25"/>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25"/>
          <p:cNvSpPr/>
          <p:nvPr/>
        </p:nvSpPr>
        <p:spPr>
          <a:xfrm>
            <a:off x="1595417" y="15445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7001992" y="4507876"/>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8668767" y="4137426"/>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367467" y="466551"/>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25"/>
          <p:cNvGrpSpPr/>
          <p:nvPr/>
        </p:nvGrpSpPr>
        <p:grpSpPr>
          <a:xfrm rot="470035">
            <a:off x="8236656" y="3117068"/>
            <a:ext cx="690779" cy="660878"/>
            <a:chOff x="4058550" y="928275"/>
            <a:chExt cx="427975" cy="409450"/>
          </a:xfrm>
        </p:grpSpPr>
        <p:sp>
          <p:nvSpPr>
            <p:cNvPr id="629" name="Google Shape;629;p25"/>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25"/>
          <p:cNvSpPr/>
          <p:nvPr/>
        </p:nvSpPr>
        <p:spPr>
          <a:xfrm>
            <a:off x="367467" y="1550626"/>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5D5D">
            <a:alpha val="3929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000"/>
              <a:buFont typeface="Lilita One"/>
              <a:buNone/>
              <a:defRPr sz="3000">
                <a:solidFill>
                  <a:schemeClr val="dk1"/>
                </a:solidFill>
                <a:latin typeface="Lilita One"/>
                <a:ea typeface="Lilita One"/>
                <a:cs typeface="Lilita One"/>
                <a:sym typeface="Lilita 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marL="914400" lvl="1"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2"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1"/>
          <p:cNvSpPr/>
          <p:nvPr/>
        </p:nvSpPr>
        <p:spPr>
          <a:xfrm>
            <a:off x="1117485" y="2244526"/>
            <a:ext cx="6909029" cy="660875"/>
          </a:xfrm>
          <a:custGeom>
            <a:avLst/>
            <a:gdLst/>
            <a:ahLst/>
            <a:cxnLst/>
            <a:rect l="l" t="t" r="r" b="b"/>
            <a:pathLst>
              <a:path w="308611" h="26435" extrusionOk="0">
                <a:moveTo>
                  <a:pt x="1504" y="0"/>
                </a:moveTo>
                <a:lnTo>
                  <a:pt x="308611" y="0"/>
                </a:lnTo>
                <a:lnTo>
                  <a:pt x="298804" y="12900"/>
                </a:lnTo>
                <a:lnTo>
                  <a:pt x="307299" y="26435"/>
                </a:lnTo>
                <a:lnTo>
                  <a:pt x="0" y="26435"/>
                </a:lnTo>
                <a:lnTo>
                  <a:pt x="9399" y="13306"/>
                </a:lnTo>
                <a:close/>
              </a:path>
            </a:pathLst>
          </a:custGeom>
          <a:solidFill>
            <a:schemeClr val="accent5"/>
          </a:solidFill>
          <a:ln w="19050" cap="flat" cmpd="sng">
            <a:solidFill>
              <a:schemeClr val="dk1"/>
            </a:solidFill>
            <a:prstDash val="solid"/>
            <a:round/>
            <a:headEnd type="none" w="med" len="med"/>
            <a:tailEnd type="none" w="med" len="med"/>
          </a:ln>
        </p:spPr>
      </p:sp>
      <p:sp>
        <p:nvSpPr>
          <p:cNvPr id="648" name="Google Shape;648;p31"/>
          <p:cNvSpPr/>
          <p:nvPr/>
        </p:nvSpPr>
        <p:spPr>
          <a:xfrm>
            <a:off x="2543400" y="3534588"/>
            <a:ext cx="4057200" cy="637424"/>
          </a:xfrm>
          <a:prstGeom prst="roundRect">
            <a:avLst>
              <a:gd name="adj" fmla="val 5000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txBox="1">
            <a:spLocks noGrp="1"/>
          </p:cNvSpPr>
          <p:nvPr>
            <p:ph type="ctrTitle"/>
          </p:nvPr>
        </p:nvSpPr>
        <p:spPr>
          <a:xfrm>
            <a:off x="1180799" y="763215"/>
            <a:ext cx="6782400" cy="237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solidFill>
                  <a:schemeClr val="tx1">
                    <a:lumMod val="50000"/>
                    <a:lumOff val="50000"/>
                  </a:schemeClr>
                </a:solidFill>
                <a:latin typeface="Lalezar" panose="00000500000000000000" pitchFamily="2" charset="-78"/>
                <a:cs typeface="Lalezar" panose="00000500000000000000" pitchFamily="2" charset="-78"/>
              </a:rPr>
              <a:t>PROIECT DE ABSOLVIRE</a:t>
            </a:r>
            <a:br>
              <a:rPr lang="en-US" dirty="0">
                <a:latin typeface="Lalezar" panose="00000500000000000000" pitchFamily="2" charset="-78"/>
                <a:cs typeface="Lalezar" panose="00000500000000000000" pitchFamily="2" charset="-78"/>
              </a:rPr>
            </a:br>
            <a:r>
              <a:rPr lang="ro-RO" dirty="0">
                <a:latin typeface="Lalezar" panose="00000500000000000000" pitchFamily="2" charset="-78"/>
                <a:cs typeface="Lalezar" panose="00000500000000000000" pitchFamily="2" charset="-78"/>
              </a:rPr>
              <a:t>ÎNGRIJIREA PACIENTULUI CU</a:t>
            </a:r>
            <a:br>
              <a:rPr lang="ro-RO" dirty="0">
                <a:latin typeface="Lalezar" panose="00000500000000000000" pitchFamily="2" charset="-78"/>
                <a:cs typeface="Lalezar" panose="00000500000000000000" pitchFamily="2" charset="-78"/>
              </a:rPr>
            </a:br>
            <a:r>
              <a:rPr lang="ro-RO" dirty="0">
                <a:latin typeface="Lalezar" panose="00000500000000000000" pitchFamily="2" charset="-78"/>
                <a:cs typeface="Lalezar" panose="00000500000000000000" pitchFamily="2" charset="-78"/>
              </a:rPr>
              <a:t>HEPATITA SERICĂ TIP C</a:t>
            </a:r>
            <a:endParaRPr dirty="0">
              <a:latin typeface="Lalezar" panose="00000500000000000000" pitchFamily="2" charset="-78"/>
              <a:cs typeface="Lalezar" panose="00000500000000000000" pitchFamily="2" charset="-78"/>
            </a:endParaRPr>
          </a:p>
        </p:txBody>
      </p:sp>
      <p:sp>
        <p:nvSpPr>
          <p:cNvPr id="650" name="Google Shape;650;p31"/>
          <p:cNvSpPr txBox="1">
            <a:spLocks noGrp="1"/>
          </p:cNvSpPr>
          <p:nvPr>
            <p:ph type="subTitle" idx="1"/>
          </p:nvPr>
        </p:nvSpPr>
        <p:spPr>
          <a:xfrm>
            <a:off x="2677500" y="3707162"/>
            <a:ext cx="3789000" cy="3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b="1">
                <a:latin typeface="Open Sans Semibold" panose="020B0706030804020204" pitchFamily="34" charset="0"/>
                <a:ea typeface="Open Sans Semibold" panose="020B0706030804020204" pitchFamily="34" charset="0"/>
                <a:cs typeface="Open Sans Semibold" panose="020B0706030804020204" pitchFamily="34" charset="0"/>
              </a:rPr>
              <a:t>(c) </a:t>
            </a:r>
            <a:r>
              <a:rPr lang="ro-RO">
                <a:latin typeface="Open Sans" panose="020B0606030504020204" pitchFamily="34" charset="0"/>
                <a:ea typeface="Open Sans" panose="020B0606030504020204" pitchFamily="34" charset="0"/>
                <a:cs typeface="Open Sans" panose="020B0606030504020204" pitchFamily="34" charset="0"/>
              </a:rPr>
              <a:t>GitHub.com/Armync</a:t>
            </a:r>
          </a:p>
        </p:txBody>
      </p:sp>
      <p:grpSp>
        <p:nvGrpSpPr>
          <p:cNvPr id="651" name="Google Shape;651;p31"/>
          <p:cNvGrpSpPr/>
          <p:nvPr/>
        </p:nvGrpSpPr>
        <p:grpSpPr>
          <a:xfrm rot="-591087">
            <a:off x="-132266" y="2657604"/>
            <a:ext cx="2974985" cy="2566372"/>
            <a:chOff x="-4421110" y="447626"/>
            <a:chExt cx="2677553" cy="2309793"/>
          </a:xfrm>
        </p:grpSpPr>
        <p:sp>
          <p:nvSpPr>
            <p:cNvPr id="652" name="Google Shape;652;p31"/>
            <p:cNvSpPr/>
            <p:nvPr/>
          </p:nvSpPr>
          <p:spPr>
            <a:xfrm rot="1770609">
              <a:off x="-3925425" y="1734516"/>
              <a:ext cx="628051" cy="309027"/>
            </a:xfrm>
            <a:custGeom>
              <a:avLst/>
              <a:gdLst/>
              <a:ahLst/>
              <a:cxnLst/>
              <a:rect l="l" t="t" r="r" b="b"/>
              <a:pathLst>
                <a:path w="20043" h="9862" extrusionOk="0">
                  <a:moveTo>
                    <a:pt x="1149" y="1"/>
                  </a:moveTo>
                  <a:cubicBezTo>
                    <a:pt x="1143" y="1"/>
                    <a:pt x="1136" y="7"/>
                    <a:pt x="1123" y="20"/>
                  </a:cubicBezTo>
                  <a:cubicBezTo>
                    <a:pt x="1123" y="20"/>
                    <a:pt x="1123" y="46"/>
                    <a:pt x="1123" y="46"/>
                  </a:cubicBezTo>
                  <a:cubicBezTo>
                    <a:pt x="1488" y="907"/>
                    <a:pt x="1097" y="1769"/>
                    <a:pt x="679" y="2499"/>
                  </a:cubicBezTo>
                  <a:cubicBezTo>
                    <a:pt x="1" y="3647"/>
                    <a:pt x="27" y="4509"/>
                    <a:pt x="732" y="5292"/>
                  </a:cubicBezTo>
                  <a:cubicBezTo>
                    <a:pt x="992" y="5579"/>
                    <a:pt x="1280" y="5813"/>
                    <a:pt x="1619" y="6048"/>
                  </a:cubicBezTo>
                  <a:lnTo>
                    <a:pt x="1619" y="6074"/>
                  </a:lnTo>
                  <a:cubicBezTo>
                    <a:pt x="2219" y="6440"/>
                    <a:pt x="2871" y="6727"/>
                    <a:pt x="3550" y="6936"/>
                  </a:cubicBezTo>
                  <a:cubicBezTo>
                    <a:pt x="4594" y="7197"/>
                    <a:pt x="5690" y="7327"/>
                    <a:pt x="6760" y="7327"/>
                  </a:cubicBezTo>
                  <a:lnTo>
                    <a:pt x="7229" y="7327"/>
                  </a:lnTo>
                  <a:cubicBezTo>
                    <a:pt x="8717" y="7405"/>
                    <a:pt x="10204" y="7692"/>
                    <a:pt x="11614" y="8214"/>
                  </a:cubicBezTo>
                  <a:cubicBezTo>
                    <a:pt x="12162" y="8397"/>
                    <a:pt x="12683" y="8606"/>
                    <a:pt x="13205" y="8814"/>
                  </a:cubicBezTo>
                  <a:cubicBezTo>
                    <a:pt x="13884" y="9102"/>
                    <a:pt x="14588" y="9389"/>
                    <a:pt x="15293" y="9597"/>
                  </a:cubicBezTo>
                  <a:cubicBezTo>
                    <a:pt x="15880" y="9773"/>
                    <a:pt x="16423" y="9862"/>
                    <a:pt x="16918" y="9862"/>
                  </a:cubicBezTo>
                  <a:cubicBezTo>
                    <a:pt x="17743" y="9862"/>
                    <a:pt x="18434" y="9617"/>
                    <a:pt x="18973" y="9128"/>
                  </a:cubicBezTo>
                  <a:cubicBezTo>
                    <a:pt x="19494" y="8658"/>
                    <a:pt x="20042" y="7953"/>
                    <a:pt x="19703" y="7223"/>
                  </a:cubicBezTo>
                  <a:cubicBezTo>
                    <a:pt x="19494" y="6805"/>
                    <a:pt x="19181" y="6466"/>
                    <a:pt x="18790" y="6231"/>
                  </a:cubicBezTo>
                  <a:cubicBezTo>
                    <a:pt x="18712" y="6205"/>
                    <a:pt x="18659" y="6153"/>
                    <a:pt x="18581" y="6127"/>
                  </a:cubicBezTo>
                  <a:lnTo>
                    <a:pt x="18503" y="6127"/>
                  </a:lnTo>
                  <a:lnTo>
                    <a:pt x="18320" y="6153"/>
                  </a:lnTo>
                  <a:cubicBezTo>
                    <a:pt x="17966" y="6198"/>
                    <a:pt x="17613" y="6219"/>
                    <a:pt x="17262" y="6219"/>
                  </a:cubicBezTo>
                  <a:cubicBezTo>
                    <a:pt x="15210" y="6219"/>
                    <a:pt x="13260" y="5509"/>
                    <a:pt x="11901" y="4952"/>
                  </a:cubicBezTo>
                  <a:cubicBezTo>
                    <a:pt x="10465" y="4352"/>
                    <a:pt x="9082" y="3621"/>
                    <a:pt x="7699" y="2943"/>
                  </a:cubicBezTo>
                  <a:cubicBezTo>
                    <a:pt x="6290" y="2212"/>
                    <a:pt x="4829" y="1455"/>
                    <a:pt x="3315" y="829"/>
                  </a:cubicBezTo>
                  <a:cubicBezTo>
                    <a:pt x="2689" y="568"/>
                    <a:pt x="1984" y="307"/>
                    <a:pt x="1175" y="20"/>
                  </a:cubicBezTo>
                  <a:cubicBezTo>
                    <a:pt x="1162" y="7"/>
                    <a:pt x="1156" y="1"/>
                    <a:pt x="1149" y="1"/>
                  </a:cubicBez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rot="1770609">
              <a:off x="-4152678" y="755125"/>
              <a:ext cx="1525051" cy="1208722"/>
            </a:xfrm>
            <a:custGeom>
              <a:avLst/>
              <a:gdLst/>
              <a:ahLst/>
              <a:cxnLst/>
              <a:rect l="l" t="t" r="r" b="b"/>
              <a:pathLst>
                <a:path w="48669" h="38574" extrusionOk="0">
                  <a:moveTo>
                    <a:pt x="24297" y="0"/>
                  </a:moveTo>
                  <a:cubicBezTo>
                    <a:pt x="23304" y="0"/>
                    <a:pt x="22349" y="128"/>
                    <a:pt x="21451" y="386"/>
                  </a:cubicBezTo>
                  <a:cubicBezTo>
                    <a:pt x="19155" y="1117"/>
                    <a:pt x="17093" y="2447"/>
                    <a:pt x="15553" y="4300"/>
                  </a:cubicBezTo>
                  <a:cubicBezTo>
                    <a:pt x="13831" y="6231"/>
                    <a:pt x="12709" y="8502"/>
                    <a:pt x="11535" y="11033"/>
                  </a:cubicBezTo>
                  <a:cubicBezTo>
                    <a:pt x="10595" y="13016"/>
                    <a:pt x="9395" y="15313"/>
                    <a:pt x="7620" y="17322"/>
                  </a:cubicBezTo>
                  <a:cubicBezTo>
                    <a:pt x="6420" y="18679"/>
                    <a:pt x="5115" y="19906"/>
                    <a:pt x="3706" y="21054"/>
                  </a:cubicBezTo>
                  <a:cubicBezTo>
                    <a:pt x="2662" y="21889"/>
                    <a:pt x="1357" y="22959"/>
                    <a:pt x="653" y="24316"/>
                  </a:cubicBezTo>
                  <a:cubicBezTo>
                    <a:pt x="313" y="24968"/>
                    <a:pt x="0" y="25934"/>
                    <a:pt x="496" y="26795"/>
                  </a:cubicBezTo>
                  <a:cubicBezTo>
                    <a:pt x="783" y="27239"/>
                    <a:pt x="1149" y="27630"/>
                    <a:pt x="1618" y="27917"/>
                  </a:cubicBezTo>
                  <a:cubicBezTo>
                    <a:pt x="1827" y="28048"/>
                    <a:pt x="2062" y="28178"/>
                    <a:pt x="2297" y="28309"/>
                  </a:cubicBezTo>
                  <a:cubicBezTo>
                    <a:pt x="3941" y="29117"/>
                    <a:pt x="5820" y="29431"/>
                    <a:pt x="7620" y="29744"/>
                  </a:cubicBezTo>
                  <a:cubicBezTo>
                    <a:pt x="8325" y="29848"/>
                    <a:pt x="9056" y="29979"/>
                    <a:pt x="9786" y="30135"/>
                  </a:cubicBezTo>
                  <a:cubicBezTo>
                    <a:pt x="13518" y="30892"/>
                    <a:pt x="17171" y="32040"/>
                    <a:pt x="20668" y="33528"/>
                  </a:cubicBezTo>
                  <a:cubicBezTo>
                    <a:pt x="21921" y="34050"/>
                    <a:pt x="23121" y="34676"/>
                    <a:pt x="24296" y="35302"/>
                  </a:cubicBezTo>
                  <a:cubicBezTo>
                    <a:pt x="25835" y="36137"/>
                    <a:pt x="27427" y="36894"/>
                    <a:pt x="29045" y="37546"/>
                  </a:cubicBezTo>
                  <a:cubicBezTo>
                    <a:pt x="30396" y="38053"/>
                    <a:pt x="32030" y="38573"/>
                    <a:pt x="33735" y="38573"/>
                  </a:cubicBezTo>
                  <a:cubicBezTo>
                    <a:pt x="34401" y="38573"/>
                    <a:pt x="35077" y="38494"/>
                    <a:pt x="35752" y="38303"/>
                  </a:cubicBezTo>
                  <a:cubicBezTo>
                    <a:pt x="38126" y="37651"/>
                    <a:pt x="40423" y="35641"/>
                    <a:pt x="41884" y="32980"/>
                  </a:cubicBezTo>
                  <a:cubicBezTo>
                    <a:pt x="42693" y="31466"/>
                    <a:pt x="43137" y="29822"/>
                    <a:pt x="43554" y="28204"/>
                  </a:cubicBezTo>
                  <a:cubicBezTo>
                    <a:pt x="44128" y="26038"/>
                    <a:pt x="44702" y="23794"/>
                    <a:pt x="46242" y="21993"/>
                  </a:cubicBezTo>
                  <a:lnTo>
                    <a:pt x="46373" y="21811"/>
                  </a:lnTo>
                  <a:cubicBezTo>
                    <a:pt x="47390" y="20610"/>
                    <a:pt x="48669" y="19097"/>
                    <a:pt x="48147" y="17479"/>
                  </a:cubicBezTo>
                  <a:cubicBezTo>
                    <a:pt x="47834" y="16487"/>
                    <a:pt x="47103" y="15678"/>
                    <a:pt x="46451" y="15000"/>
                  </a:cubicBezTo>
                  <a:cubicBezTo>
                    <a:pt x="45929" y="14452"/>
                    <a:pt x="45381" y="13930"/>
                    <a:pt x="44833" y="13408"/>
                  </a:cubicBezTo>
                  <a:cubicBezTo>
                    <a:pt x="44415" y="13042"/>
                    <a:pt x="43998" y="12651"/>
                    <a:pt x="43606" y="12233"/>
                  </a:cubicBezTo>
                  <a:cubicBezTo>
                    <a:pt x="43032" y="11685"/>
                    <a:pt x="42458" y="11111"/>
                    <a:pt x="41884" y="10537"/>
                  </a:cubicBezTo>
                  <a:cubicBezTo>
                    <a:pt x="39275" y="7928"/>
                    <a:pt x="36561" y="5214"/>
                    <a:pt x="33481" y="3178"/>
                  </a:cubicBezTo>
                  <a:cubicBezTo>
                    <a:pt x="32098" y="2239"/>
                    <a:pt x="30611" y="1482"/>
                    <a:pt x="29045" y="882"/>
                  </a:cubicBezTo>
                  <a:cubicBezTo>
                    <a:pt x="27420" y="298"/>
                    <a:pt x="25814" y="0"/>
                    <a:pt x="24297" y="0"/>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rot="1770609">
              <a:off x="-3158858" y="1623224"/>
              <a:ext cx="381882" cy="610064"/>
            </a:xfrm>
            <a:custGeom>
              <a:avLst/>
              <a:gdLst/>
              <a:ahLst/>
              <a:cxnLst/>
              <a:rect l="l" t="t" r="r" b="b"/>
              <a:pathLst>
                <a:path w="12187" h="19469" extrusionOk="0">
                  <a:moveTo>
                    <a:pt x="10087" y="1"/>
                  </a:moveTo>
                  <a:cubicBezTo>
                    <a:pt x="9889" y="1"/>
                    <a:pt x="9692" y="24"/>
                    <a:pt x="9499" y="71"/>
                  </a:cubicBezTo>
                  <a:cubicBezTo>
                    <a:pt x="9473" y="71"/>
                    <a:pt x="9473" y="97"/>
                    <a:pt x="9447" y="97"/>
                  </a:cubicBezTo>
                  <a:cubicBezTo>
                    <a:pt x="9212" y="1297"/>
                    <a:pt x="8273" y="2419"/>
                    <a:pt x="7542" y="3306"/>
                  </a:cubicBezTo>
                  <a:lnTo>
                    <a:pt x="7490" y="3359"/>
                  </a:lnTo>
                  <a:cubicBezTo>
                    <a:pt x="6733" y="4246"/>
                    <a:pt x="6133" y="5264"/>
                    <a:pt x="5715" y="6360"/>
                  </a:cubicBezTo>
                  <a:cubicBezTo>
                    <a:pt x="5350" y="7351"/>
                    <a:pt x="5063" y="8395"/>
                    <a:pt x="4854" y="9413"/>
                  </a:cubicBezTo>
                  <a:cubicBezTo>
                    <a:pt x="4619" y="10300"/>
                    <a:pt x="4410" y="11240"/>
                    <a:pt x="4097" y="12127"/>
                  </a:cubicBezTo>
                  <a:cubicBezTo>
                    <a:pt x="3523" y="13797"/>
                    <a:pt x="2636" y="15337"/>
                    <a:pt x="1462" y="16667"/>
                  </a:cubicBezTo>
                  <a:cubicBezTo>
                    <a:pt x="1018" y="17163"/>
                    <a:pt x="548" y="17607"/>
                    <a:pt x="26" y="18051"/>
                  </a:cubicBezTo>
                  <a:cubicBezTo>
                    <a:pt x="0" y="18051"/>
                    <a:pt x="0" y="18077"/>
                    <a:pt x="26" y="18103"/>
                  </a:cubicBezTo>
                  <a:cubicBezTo>
                    <a:pt x="261" y="18364"/>
                    <a:pt x="522" y="18625"/>
                    <a:pt x="835" y="18807"/>
                  </a:cubicBezTo>
                  <a:cubicBezTo>
                    <a:pt x="1523" y="19232"/>
                    <a:pt x="2320" y="19469"/>
                    <a:pt x="3130" y="19469"/>
                  </a:cubicBezTo>
                  <a:cubicBezTo>
                    <a:pt x="3365" y="19469"/>
                    <a:pt x="3601" y="19449"/>
                    <a:pt x="3836" y="19408"/>
                  </a:cubicBezTo>
                  <a:cubicBezTo>
                    <a:pt x="3862" y="19408"/>
                    <a:pt x="3862" y="19408"/>
                    <a:pt x="3862" y="19381"/>
                  </a:cubicBezTo>
                  <a:cubicBezTo>
                    <a:pt x="3862" y="19381"/>
                    <a:pt x="3862" y="19355"/>
                    <a:pt x="3862" y="19355"/>
                  </a:cubicBezTo>
                  <a:cubicBezTo>
                    <a:pt x="3784" y="19199"/>
                    <a:pt x="3706" y="19042"/>
                    <a:pt x="3654" y="18860"/>
                  </a:cubicBezTo>
                  <a:cubicBezTo>
                    <a:pt x="3184" y="17737"/>
                    <a:pt x="3549" y="16485"/>
                    <a:pt x="3967" y="15441"/>
                  </a:cubicBezTo>
                  <a:cubicBezTo>
                    <a:pt x="4071" y="15180"/>
                    <a:pt x="4176" y="14893"/>
                    <a:pt x="4306" y="14632"/>
                  </a:cubicBezTo>
                  <a:cubicBezTo>
                    <a:pt x="4436" y="14267"/>
                    <a:pt x="4619" y="13875"/>
                    <a:pt x="4776" y="13484"/>
                  </a:cubicBezTo>
                  <a:cubicBezTo>
                    <a:pt x="5037" y="12727"/>
                    <a:pt x="5219" y="11944"/>
                    <a:pt x="5350" y="11161"/>
                  </a:cubicBezTo>
                  <a:cubicBezTo>
                    <a:pt x="5376" y="10952"/>
                    <a:pt x="5402" y="10718"/>
                    <a:pt x="5454" y="10509"/>
                  </a:cubicBezTo>
                  <a:cubicBezTo>
                    <a:pt x="5715" y="8943"/>
                    <a:pt x="6002" y="7351"/>
                    <a:pt x="6681" y="5890"/>
                  </a:cubicBezTo>
                  <a:lnTo>
                    <a:pt x="6707" y="5864"/>
                  </a:lnTo>
                  <a:cubicBezTo>
                    <a:pt x="8090" y="3045"/>
                    <a:pt x="9917" y="1480"/>
                    <a:pt x="12161" y="1245"/>
                  </a:cubicBezTo>
                  <a:lnTo>
                    <a:pt x="12187" y="1245"/>
                  </a:lnTo>
                  <a:cubicBezTo>
                    <a:pt x="12187" y="1219"/>
                    <a:pt x="12187" y="1193"/>
                    <a:pt x="12187" y="1193"/>
                  </a:cubicBezTo>
                  <a:cubicBezTo>
                    <a:pt x="11978" y="879"/>
                    <a:pt x="11717" y="619"/>
                    <a:pt x="11430" y="410"/>
                  </a:cubicBezTo>
                  <a:cubicBezTo>
                    <a:pt x="11026" y="134"/>
                    <a:pt x="10557" y="1"/>
                    <a:pt x="10087" y="1"/>
                  </a:cubicBez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rot="1770609">
              <a:off x="-3137375" y="1850917"/>
              <a:ext cx="951053" cy="666843"/>
            </a:xfrm>
            <a:custGeom>
              <a:avLst/>
              <a:gdLst/>
              <a:ahLst/>
              <a:cxnLst/>
              <a:rect l="l" t="t" r="r" b="b"/>
              <a:pathLst>
                <a:path w="30351" h="21281" extrusionOk="0">
                  <a:moveTo>
                    <a:pt x="9355" y="1"/>
                  </a:moveTo>
                  <a:cubicBezTo>
                    <a:pt x="8951" y="1"/>
                    <a:pt x="8546" y="43"/>
                    <a:pt x="8143" y="137"/>
                  </a:cubicBezTo>
                  <a:cubicBezTo>
                    <a:pt x="6238" y="554"/>
                    <a:pt x="4698" y="2016"/>
                    <a:pt x="3445" y="4547"/>
                  </a:cubicBezTo>
                  <a:cubicBezTo>
                    <a:pt x="2950" y="5643"/>
                    <a:pt x="2610" y="6791"/>
                    <a:pt x="2428" y="7992"/>
                  </a:cubicBezTo>
                  <a:cubicBezTo>
                    <a:pt x="2349" y="8305"/>
                    <a:pt x="2297" y="8644"/>
                    <a:pt x="2245" y="8957"/>
                  </a:cubicBezTo>
                  <a:cubicBezTo>
                    <a:pt x="2062" y="10236"/>
                    <a:pt x="1749" y="11515"/>
                    <a:pt x="1306" y="12741"/>
                  </a:cubicBezTo>
                  <a:cubicBezTo>
                    <a:pt x="1227" y="12924"/>
                    <a:pt x="1123" y="13133"/>
                    <a:pt x="1045" y="13341"/>
                  </a:cubicBezTo>
                  <a:cubicBezTo>
                    <a:pt x="549" y="14437"/>
                    <a:pt x="1" y="15690"/>
                    <a:pt x="210" y="16864"/>
                  </a:cubicBezTo>
                  <a:cubicBezTo>
                    <a:pt x="288" y="17256"/>
                    <a:pt x="444" y="17647"/>
                    <a:pt x="627" y="17986"/>
                  </a:cubicBezTo>
                  <a:lnTo>
                    <a:pt x="653" y="18013"/>
                  </a:lnTo>
                  <a:cubicBezTo>
                    <a:pt x="679" y="18039"/>
                    <a:pt x="705" y="18065"/>
                    <a:pt x="705" y="18117"/>
                  </a:cubicBezTo>
                  <a:cubicBezTo>
                    <a:pt x="1149" y="18848"/>
                    <a:pt x="1775" y="19474"/>
                    <a:pt x="2506" y="19944"/>
                  </a:cubicBezTo>
                  <a:cubicBezTo>
                    <a:pt x="2819" y="20152"/>
                    <a:pt x="3132" y="20309"/>
                    <a:pt x="3472" y="20466"/>
                  </a:cubicBezTo>
                  <a:cubicBezTo>
                    <a:pt x="4868" y="20995"/>
                    <a:pt x="6331" y="21281"/>
                    <a:pt x="7820" y="21281"/>
                  </a:cubicBezTo>
                  <a:cubicBezTo>
                    <a:pt x="7945" y="21281"/>
                    <a:pt x="8070" y="21279"/>
                    <a:pt x="8195" y="21275"/>
                  </a:cubicBezTo>
                  <a:cubicBezTo>
                    <a:pt x="9552" y="21275"/>
                    <a:pt x="10935" y="21144"/>
                    <a:pt x="12266" y="21014"/>
                  </a:cubicBezTo>
                  <a:lnTo>
                    <a:pt x="12944" y="20961"/>
                  </a:lnTo>
                  <a:cubicBezTo>
                    <a:pt x="14014" y="20857"/>
                    <a:pt x="15136" y="20831"/>
                    <a:pt x="16206" y="20805"/>
                  </a:cubicBezTo>
                  <a:cubicBezTo>
                    <a:pt x="16728" y="20779"/>
                    <a:pt x="17276" y="20779"/>
                    <a:pt x="17824" y="20753"/>
                  </a:cubicBezTo>
                  <a:cubicBezTo>
                    <a:pt x="21869" y="20570"/>
                    <a:pt x="25549" y="19239"/>
                    <a:pt x="28445" y="16917"/>
                  </a:cubicBezTo>
                  <a:cubicBezTo>
                    <a:pt x="29463" y="16081"/>
                    <a:pt x="30350" y="14672"/>
                    <a:pt x="29854" y="13185"/>
                  </a:cubicBezTo>
                  <a:cubicBezTo>
                    <a:pt x="29437" y="11984"/>
                    <a:pt x="28419" y="11202"/>
                    <a:pt x="27558" y="10627"/>
                  </a:cubicBezTo>
                  <a:cubicBezTo>
                    <a:pt x="27140" y="10366"/>
                    <a:pt x="26697" y="10106"/>
                    <a:pt x="26253" y="9845"/>
                  </a:cubicBezTo>
                  <a:cubicBezTo>
                    <a:pt x="26044" y="9740"/>
                    <a:pt x="25836" y="9610"/>
                    <a:pt x="25627" y="9479"/>
                  </a:cubicBezTo>
                  <a:lnTo>
                    <a:pt x="24505" y="8827"/>
                  </a:lnTo>
                  <a:cubicBezTo>
                    <a:pt x="23487" y="8227"/>
                    <a:pt x="22443" y="7574"/>
                    <a:pt x="21425" y="6922"/>
                  </a:cubicBezTo>
                  <a:cubicBezTo>
                    <a:pt x="20982" y="6635"/>
                    <a:pt x="20590" y="6374"/>
                    <a:pt x="20199" y="6087"/>
                  </a:cubicBezTo>
                  <a:cubicBezTo>
                    <a:pt x="19494" y="5565"/>
                    <a:pt x="18816" y="5017"/>
                    <a:pt x="18137" y="4469"/>
                  </a:cubicBezTo>
                  <a:cubicBezTo>
                    <a:pt x="17250" y="3738"/>
                    <a:pt x="16311" y="2981"/>
                    <a:pt x="15319" y="2329"/>
                  </a:cubicBezTo>
                  <a:lnTo>
                    <a:pt x="15189" y="2225"/>
                  </a:lnTo>
                  <a:cubicBezTo>
                    <a:pt x="13669" y="1234"/>
                    <a:pt x="11536" y="1"/>
                    <a:pt x="9355" y="1"/>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rot="1770609">
              <a:off x="-4185602" y="877088"/>
              <a:ext cx="1525866" cy="1078055"/>
            </a:xfrm>
            <a:custGeom>
              <a:avLst/>
              <a:gdLst/>
              <a:ahLst/>
              <a:cxnLst/>
              <a:rect l="l" t="t" r="r" b="b"/>
              <a:pathLst>
                <a:path w="48695" h="34404" extrusionOk="0">
                  <a:moveTo>
                    <a:pt x="15658" y="1"/>
                  </a:moveTo>
                  <a:cubicBezTo>
                    <a:pt x="15647" y="18"/>
                    <a:pt x="15637" y="34"/>
                    <a:pt x="15626" y="51"/>
                  </a:cubicBezTo>
                  <a:lnTo>
                    <a:pt x="15626" y="51"/>
                  </a:lnTo>
                  <a:cubicBezTo>
                    <a:pt x="15638" y="37"/>
                    <a:pt x="15648" y="21"/>
                    <a:pt x="15658" y="1"/>
                  </a:cubicBezTo>
                  <a:close/>
                  <a:moveTo>
                    <a:pt x="15626" y="51"/>
                  </a:moveTo>
                  <a:cubicBezTo>
                    <a:pt x="15608" y="73"/>
                    <a:pt x="15585" y="89"/>
                    <a:pt x="15553" y="105"/>
                  </a:cubicBezTo>
                  <a:cubicBezTo>
                    <a:pt x="13857" y="2062"/>
                    <a:pt x="12735" y="4307"/>
                    <a:pt x="11535" y="6838"/>
                  </a:cubicBezTo>
                  <a:cubicBezTo>
                    <a:pt x="10621" y="8821"/>
                    <a:pt x="9421" y="11118"/>
                    <a:pt x="7646" y="13153"/>
                  </a:cubicBezTo>
                  <a:cubicBezTo>
                    <a:pt x="6446" y="14510"/>
                    <a:pt x="5141" y="15737"/>
                    <a:pt x="3732" y="16859"/>
                  </a:cubicBezTo>
                  <a:cubicBezTo>
                    <a:pt x="2688" y="17720"/>
                    <a:pt x="1357" y="18790"/>
                    <a:pt x="653" y="20147"/>
                  </a:cubicBezTo>
                  <a:cubicBezTo>
                    <a:pt x="339" y="20799"/>
                    <a:pt x="0" y="21765"/>
                    <a:pt x="522" y="22626"/>
                  </a:cubicBezTo>
                  <a:cubicBezTo>
                    <a:pt x="783" y="23070"/>
                    <a:pt x="1175" y="23461"/>
                    <a:pt x="1618" y="23722"/>
                  </a:cubicBezTo>
                  <a:cubicBezTo>
                    <a:pt x="1853" y="23879"/>
                    <a:pt x="2062" y="24009"/>
                    <a:pt x="2297" y="24113"/>
                  </a:cubicBezTo>
                  <a:cubicBezTo>
                    <a:pt x="3967" y="24922"/>
                    <a:pt x="5820" y="25236"/>
                    <a:pt x="7620" y="25549"/>
                  </a:cubicBezTo>
                  <a:cubicBezTo>
                    <a:pt x="8351" y="25679"/>
                    <a:pt x="9082" y="25784"/>
                    <a:pt x="9786" y="25940"/>
                  </a:cubicBezTo>
                  <a:cubicBezTo>
                    <a:pt x="13518" y="26723"/>
                    <a:pt x="17171" y="27845"/>
                    <a:pt x="20668" y="29359"/>
                  </a:cubicBezTo>
                  <a:cubicBezTo>
                    <a:pt x="21921" y="29881"/>
                    <a:pt x="23121" y="30507"/>
                    <a:pt x="24322" y="31133"/>
                  </a:cubicBezTo>
                  <a:cubicBezTo>
                    <a:pt x="25861" y="31942"/>
                    <a:pt x="27427" y="32699"/>
                    <a:pt x="29071" y="33351"/>
                  </a:cubicBezTo>
                  <a:cubicBezTo>
                    <a:pt x="30405" y="33878"/>
                    <a:pt x="32051" y="34404"/>
                    <a:pt x="33754" y="34404"/>
                  </a:cubicBezTo>
                  <a:cubicBezTo>
                    <a:pt x="34416" y="34404"/>
                    <a:pt x="35087" y="34324"/>
                    <a:pt x="35751" y="34134"/>
                  </a:cubicBezTo>
                  <a:cubicBezTo>
                    <a:pt x="38126" y="33456"/>
                    <a:pt x="40449" y="31472"/>
                    <a:pt x="41910" y="28811"/>
                  </a:cubicBezTo>
                  <a:cubicBezTo>
                    <a:pt x="42719" y="27323"/>
                    <a:pt x="43163" y="25653"/>
                    <a:pt x="43580" y="24035"/>
                  </a:cubicBezTo>
                  <a:cubicBezTo>
                    <a:pt x="44154" y="21869"/>
                    <a:pt x="44728" y="19625"/>
                    <a:pt x="46268" y="17798"/>
                  </a:cubicBezTo>
                  <a:lnTo>
                    <a:pt x="46399" y="17642"/>
                  </a:lnTo>
                  <a:cubicBezTo>
                    <a:pt x="47416" y="16441"/>
                    <a:pt x="48695" y="14928"/>
                    <a:pt x="48173" y="13284"/>
                  </a:cubicBezTo>
                  <a:cubicBezTo>
                    <a:pt x="48043" y="12892"/>
                    <a:pt x="47860" y="12527"/>
                    <a:pt x="47625" y="12188"/>
                  </a:cubicBezTo>
                  <a:cubicBezTo>
                    <a:pt x="47625" y="12736"/>
                    <a:pt x="47573" y="13310"/>
                    <a:pt x="47469" y="13858"/>
                  </a:cubicBezTo>
                  <a:cubicBezTo>
                    <a:pt x="47077" y="15737"/>
                    <a:pt x="45094" y="17120"/>
                    <a:pt x="43893" y="18451"/>
                  </a:cubicBezTo>
                  <a:cubicBezTo>
                    <a:pt x="41362" y="21321"/>
                    <a:pt x="41310" y="25549"/>
                    <a:pt x="38492" y="28237"/>
                  </a:cubicBezTo>
                  <a:cubicBezTo>
                    <a:pt x="37051" y="29619"/>
                    <a:pt x="35165" y="30223"/>
                    <a:pt x="33251" y="30223"/>
                  </a:cubicBezTo>
                  <a:cubicBezTo>
                    <a:pt x="31698" y="30223"/>
                    <a:pt x="30126" y="29825"/>
                    <a:pt x="28758" y="29124"/>
                  </a:cubicBezTo>
                  <a:cubicBezTo>
                    <a:pt x="27088" y="28263"/>
                    <a:pt x="25600" y="27036"/>
                    <a:pt x="24034" y="25992"/>
                  </a:cubicBezTo>
                  <a:cubicBezTo>
                    <a:pt x="22417" y="24922"/>
                    <a:pt x="20616" y="24140"/>
                    <a:pt x="18711" y="23722"/>
                  </a:cubicBezTo>
                  <a:cubicBezTo>
                    <a:pt x="15240" y="22887"/>
                    <a:pt x="11561" y="23409"/>
                    <a:pt x="8142" y="22469"/>
                  </a:cubicBezTo>
                  <a:cubicBezTo>
                    <a:pt x="6837" y="22104"/>
                    <a:pt x="5272" y="21165"/>
                    <a:pt x="5298" y="19651"/>
                  </a:cubicBezTo>
                  <a:cubicBezTo>
                    <a:pt x="5298" y="18529"/>
                    <a:pt x="6263" y="17459"/>
                    <a:pt x="6942" y="16650"/>
                  </a:cubicBezTo>
                  <a:cubicBezTo>
                    <a:pt x="7829" y="15580"/>
                    <a:pt x="8821" y="14588"/>
                    <a:pt x="9630" y="13466"/>
                  </a:cubicBezTo>
                  <a:cubicBezTo>
                    <a:pt x="10699" y="11901"/>
                    <a:pt x="11535" y="10178"/>
                    <a:pt x="12109" y="8378"/>
                  </a:cubicBezTo>
                  <a:cubicBezTo>
                    <a:pt x="13042" y="5474"/>
                    <a:pt x="14027" y="2596"/>
                    <a:pt x="15626" y="51"/>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rot="1770609">
              <a:off x="-3138145" y="1850719"/>
              <a:ext cx="951053" cy="666655"/>
            </a:xfrm>
            <a:custGeom>
              <a:avLst/>
              <a:gdLst/>
              <a:ahLst/>
              <a:cxnLst/>
              <a:rect l="l" t="t" r="r" b="b"/>
              <a:pathLst>
                <a:path w="30351" h="21275" extrusionOk="0">
                  <a:moveTo>
                    <a:pt x="9247" y="0"/>
                  </a:moveTo>
                  <a:cubicBezTo>
                    <a:pt x="8882" y="0"/>
                    <a:pt x="8525" y="41"/>
                    <a:pt x="8169" y="130"/>
                  </a:cubicBezTo>
                  <a:cubicBezTo>
                    <a:pt x="6238" y="547"/>
                    <a:pt x="4698" y="2009"/>
                    <a:pt x="3445" y="4540"/>
                  </a:cubicBezTo>
                  <a:cubicBezTo>
                    <a:pt x="2976" y="5636"/>
                    <a:pt x="2636" y="6784"/>
                    <a:pt x="2428" y="7985"/>
                  </a:cubicBezTo>
                  <a:cubicBezTo>
                    <a:pt x="2375" y="8298"/>
                    <a:pt x="2323" y="8637"/>
                    <a:pt x="2271" y="8950"/>
                  </a:cubicBezTo>
                  <a:cubicBezTo>
                    <a:pt x="2088" y="10255"/>
                    <a:pt x="1775" y="11508"/>
                    <a:pt x="1306" y="12734"/>
                  </a:cubicBezTo>
                  <a:cubicBezTo>
                    <a:pt x="1227" y="12943"/>
                    <a:pt x="1149" y="13126"/>
                    <a:pt x="1045" y="13334"/>
                  </a:cubicBezTo>
                  <a:cubicBezTo>
                    <a:pt x="549" y="14430"/>
                    <a:pt x="1" y="15683"/>
                    <a:pt x="236" y="16857"/>
                  </a:cubicBezTo>
                  <a:cubicBezTo>
                    <a:pt x="314" y="17249"/>
                    <a:pt x="444" y="17640"/>
                    <a:pt x="653" y="17979"/>
                  </a:cubicBezTo>
                  <a:lnTo>
                    <a:pt x="653" y="18006"/>
                  </a:lnTo>
                  <a:cubicBezTo>
                    <a:pt x="705" y="18032"/>
                    <a:pt x="731" y="18084"/>
                    <a:pt x="705" y="18110"/>
                  </a:cubicBezTo>
                  <a:cubicBezTo>
                    <a:pt x="1175" y="18841"/>
                    <a:pt x="1775" y="19467"/>
                    <a:pt x="2506" y="19963"/>
                  </a:cubicBezTo>
                  <a:cubicBezTo>
                    <a:pt x="2819" y="20145"/>
                    <a:pt x="3158" y="20328"/>
                    <a:pt x="3498" y="20485"/>
                  </a:cubicBezTo>
                  <a:cubicBezTo>
                    <a:pt x="4861" y="21011"/>
                    <a:pt x="6312" y="21274"/>
                    <a:pt x="7791" y="21274"/>
                  </a:cubicBezTo>
                  <a:cubicBezTo>
                    <a:pt x="7925" y="21274"/>
                    <a:pt x="8060" y="21272"/>
                    <a:pt x="8195" y="21268"/>
                  </a:cubicBezTo>
                  <a:cubicBezTo>
                    <a:pt x="9552" y="21268"/>
                    <a:pt x="10909" y="21137"/>
                    <a:pt x="12240" y="21033"/>
                  </a:cubicBezTo>
                  <a:lnTo>
                    <a:pt x="12918" y="20980"/>
                  </a:lnTo>
                  <a:cubicBezTo>
                    <a:pt x="14014" y="20876"/>
                    <a:pt x="15110" y="20850"/>
                    <a:pt x="16180" y="20824"/>
                  </a:cubicBezTo>
                  <a:cubicBezTo>
                    <a:pt x="16728" y="20824"/>
                    <a:pt x="17250" y="20772"/>
                    <a:pt x="17798" y="20746"/>
                  </a:cubicBezTo>
                  <a:cubicBezTo>
                    <a:pt x="21869" y="20589"/>
                    <a:pt x="25549" y="19258"/>
                    <a:pt x="28419" y="16910"/>
                  </a:cubicBezTo>
                  <a:cubicBezTo>
                    <a:pt x="29463" y="16101"/>
                    <a:pt x="30350" y="14691"/>
                    <a:pt x="29854" y="13204"/>
                  </a:cubicBezTo>
                  <a:cubicBezTo>
                    <a:pt x="29776" y="12995"/>
                    <a:pt x="29698" y="12812"/>
                    <a:pt x="29619" y="12656"/>
                  </a:cubicBezTo>
                  <a:lnTo>
                    <a:pt x="29619" y="12656"/>
                  </a:lnTo>
                  <a:cubicBezTo>
                    <a:pt x="29646" y="13204"/>
                    <a:pt x="29515" y="13778"/>
                    <a:pt x="29228" y="14274"/>
                  </a:cubicBezTo>
                  <a:cubicBezTo>
                    <a:pt x="27923" y="16675"/>
                    <a:pt x="24661" y="17510"/>
                    <a:pt x="22182" y="17875"/>
                  </a:cubicBezTo>
                  <a:cubicBezTo>
                    <a:pt x="21258" y="18011"/>
                    <a:pt x="20329" y="18047"/>
                    <a:pt x="19398" y="18047"/>
                  </a:cubicBezTo>
                  <a:cubicBezTo>
                    <a:pt x="18311" y="18047"/>
                    <a:pt x="17222" y="17997"/>
                    <a:pt x="16135" y="17997"/>
                  </a:cubicBezTo>
                  <a:cubicBezTo>
                    <a:pt x="15286" y="17997"/>
                    <a:pt x="14439" y="18028"/>
                    <a:pt x="13597" y="18136"/>
                  </a:cubicBezTo>
                  <a:cubicBezTo>
                    <a:pt x="11637" y="18376"/>
                    <a:pt x="9795" y="18905"/>
                    <a:pt x="7904" y="18905"/>
                  </a:cubicBezTo>
                  <a:cubicBezTo>
                    <a:pt x="7126" y="18905"/>
                    <a:pt x="6339" y="18815"/>
                    <a:pt x="5533" y="18580"/>
                  </a:cubicBezTo>
                  <a:cubicBezTo>
                    <a:pt x="4228" y="18188"/>
                    <a:pt x="2897" y="17170"/>
                    <a:pt x="2845" y="15709"/>
                  </a:cubicBezTo>
                  <a:cubicBezTo>
                    <a:pt x="2793" y="14535"/>
                    <a:pt x="3628" y="13334"/>
                    <a:pt x="3915" y="12186"/>
                  </a:cubicBezTo>
                  <a:cubicBezTo>
                    <a:pt x="4489" y="9942"/>
                    <a:pt x="3941" y="7619"/>
                    <a:pt x="4698" y="5401"/>
                  </a:cubicBezTo>
                  <a:cubicBezTo>
                    <a:pt x="5951" y="1852"/>
                    <a:pt x="6890" y="600"/>
                    <a:pt x="9761" y="25"/>
                  </a:cubicBezTo>
                  <a:cubicBezTo>
                    <a:pt x="9587" y="9"/>
                    <a:pt x="9416" y="0"/>
                    <a:pt x="9247" y="0"/>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rot="1770609">
              <a:off x="-3732054" y="909652"/>
              <a:ext cx="1012376" cy="672766"/>
            </a:xfrm>
            <a:custGeom>
              <a:avLst/>
              <a:gdLst/>
              <a:ahLst/>
              <a:cxnLst/>
              <a:rect l="l" t="t" r="r" b="b"/>
              <a:pathLst>
                <a:path w="32308" h="21470" extrusionOk="0">
                  <a:moveTo>
                    <a:pt x="12046" y="1"/>
                  </a:moveTo>
                  <a:cubicBezTo>
                    <a:pt x="8695" y="1"/>
                    <a:pt x="6595" y="1537"/>
                    <a:pt x="5455" y="5239"/>
                  </a:cubicBezTo>
                  <a:cubicBezTo>
                    <a:pt x="4933" y="6961"/>
                    <a:pt x="4724" y="8553"/>
                    <a:pt x="3680" y="10041"/>
                  </a:cubicBezTo>
                  <a:cubicBezTo>
                    <a:pt x="1149" y="13720"/>
                    <a:pt x="1" y="17061"/>
                    <a:pt x="6707" y="18130"/>
                  </a:cubicBezTo>
                  <a:cubicBezTo>
                    <a:pt x="8090" y="18339"/>
                    <a:pt x="9499" y="18444"/>
                    <a:pt x="10909" y="18444"/>
                  </a:cubicBezTo>
                  <a:cubicBezTo>
                    <a:pt x="12318" y="18444"/>
                    <a:pt x="13753" y="18548"/>
                    <a:pt x="15162" y="18731"/>
                  </a:cubicBezTo>
                  <a:cubicBezTo>
                    <a:pt x="17041" y="19018"/>
                    <a:pt x="18763" y="19775"/>
                    <a:pt x="20512" y="20531"/>
                  </a:cubicBezTo>
                  <a:cubicBezTo>
                    <a:pt x="21986" y="21156"/>
                    <a:pt x="23435" y="21469"/>
                    <a:pt x="24835" y="21469"/>
                  </a:cubicBezTo>
                  <a:cubicBezTo>
                    <a:pt x="26361" y="21469"/>
                    <a:pt x="27827" y="21097"/>
                    <a:pt x="29202" y="20349"/>
                  </a:cubicBezTo>
                  <a:cubicBezTo>
                    <a:pt x="30715" y="19566"/>
                    <a:pt x="31942" y="18261"/>
                    <a:pt x="32098" y="16513"/>
                  </a:cubicBezTo>
                  <a:cubicBezTo>
                    <a:pt x="32307" y="14738"/>
                    <a:pt x="31498" y="12911"/>
                    <a:pt x="30507" y="11267"/>
                  </a:cubicBezTo>
                  <a:cubicBezTo>
                    <a:pt x="28549" y="8031"/>
                    <a:pt x="25470" y="5526"/>
                    <a:pt x="22208" y="3465"/>
                  </a:cubicBezTo>
                  <a:cubicBezTo>
                    <a:pt x="19807" y="1951"/>
                    <a:pt x="17093" y="672"/>
                    <a:pt x="14353" y="203"/>
                  </a:cubicBezTo>
                  <a:cubicBezTo>
                    <a:pt x="13526" y="70"/>
                    <a:pt x="12758" y="1"/>
                    <a:pt x="1204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rot="1770609">
              <a:off x="-2935501" y="1974401"/>
              <a:ext cx="647666" cy="380346"/>
            </a:xfrm>
            <a:custGeom>
              <a:avLst/>
              <a:gdLst/>
              <a:ahLst/>
              <a:cxnLst/>
              <a:rect l="l" t="t" r="r" b="b"/>
              <a:pathLst>
                <a:path w="20669" h="12138" extrusionOk="0">
                  <a:moveTo>
                    <a:pt x="4866" y="1"/>
                  </a:moveTo>
                  <a:cubicBezTo>
                    <a:pt x="4339" y="1"/>
                    <a:pt x="3817" y="90"/>
                    <a:pt x="3315" y="295"/>
                  </a:cubicBezTo>
                  <a:cubicBezTo>
                    <a:pt x="1071" y="1183"/>
                    <a:pt x="1" y="3479"/>
                    <a:pt x="131" y="5775"/>
                  </a:cubicBezTo>
                  <a:cubicBezTo>
                    <a:pt x="288" y="8098"/>
                    <a:pt x="1592" y="9481"/>
                    <a:pt x="3654" y="10316"/>
                  </a:cubicBezTo>
                  <a:cubicBezTo>
                    <a:pt x="6211" y="11334"/>
                    <a:pt x="9004" y="11751"/>
                    <a:pt x="11718" y="11934"/>
                  </a:cubicBezTo>
                  <a:cubicBezTo>
                    <a:pt x="12731" y="12017"/>
                    <a:pt x="13870" y="12138"/>
                    <a:pt x="14993" y="12138"/>
                  </a:cubicBezTo>
                  <a:cubicBezTo>
                    <a:pt x="15981" y="12138"/>
                    <a:pt x="16957" y="12045"/>
                    <a:pt x="17824" y="11751"/>
                  </a:cubicBezTo>
                  <a:cubicBezTo>
                    <a:pt x="20668" y="10812"/>
                    <a:pt x="19677" y="9064"/>
                    <a:pt x="16154" y="6793"/>
                  </a:cubicBezTo>
                  <a:cubicBezTo>
                    <a:pt x="15006" y="6036"/>
                    <a:pt x="13936" y="5149"/>
                    <a:pt x="12840" y="4340"/>
                  </a:cubicBezTo>
                  <a:cubicBezTo>
                    <a:pt x="11300" y="3218"/>
                    <a:pt x="9839" y="1913"/>
                    <a:pt x="8169" y="974"/>
                  </a:cubicBezTo>
                  <a:cubicBezTo>
                    <a:pt x="7168" y="420"/>
                    <a:pt x="6008" y="1"/>
                    <a:pt x="48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rot="1770609">
              <a:off x="-3547570" y="1491114"/>
              <a:ext cx="311033" cy="179550"/>
            </a:xfrm>
            <a:custGeom>
              <a:avLst/>
              <a:gdLst/>
              <a:ahLst/>
              <a:cxnLst/>
              <a:rect l="l" t="t" r="r" b="b"/>
              <a:pathLst>
                <a:path w="9926" h="5730" extrusionOk="0">
                  <a:moveTo>
                    <a:pt x="2416" y="1"/>
                  </a:moveTo>
                  <a:cubicBezTo>
                    <a:pt x="0" y="1"/>
                    <a:pt x="1222" y="2223"/>
                    <a:pt x="2332" y="3332"/>
                  </a:cubicBezTo>
                  <a:cubicBezTo>
                    <a:pt x="3088" y="4141"/>
                    <a:pt x="4002" y="4819"/>
                    <a:pt x="4993" y="5315"/>
                  </a:cubicBezTo>
                  <a:cubicBezTo>
                    <a:pt x="5521" y="5579"/>
                    <a:pt x="6082" y="5729"/>
                    <a:pt x="6643" y="5729"/>
                  </a:cubicBezTo>
                  <a:cubicBezTo>
                    <a:pt x="7191" y="5729"/>
                    <a:pt x="7739" y="5585"/>
                    <a:pt x="8255" y="5263"/>
                  </a:cubicBezTo>
                  <a:cubicBezTo>
                    <a:pt x="9090" y="4741"/>
                    <a:pt x="9925" y="3671"/>
                    <a:pt x="9273" y="2679"/>
                  </a:cubicBezTo>
                  <a:cubicBezTo>
                    <a:pt x="8934" y="2184"/>
                    <a:pt x="8229" y="1844"/>
                    <a:pt x="7707" y="1583"/>
                  </a:cubicBezTo>
                  <a:cubicBezTo>
                    <a:pt x="6872" y="1192"/>
                    <a:pt x="6037" y="853"/>
                    <a:pt x="5202" y="540"/>
                  </a:cubicBezTo>
                  <a:cubicBezTo>
                    <a:pt x="4811" y="435"/>
                    <a:pt x="4445" y="331"/>
                    <a:pt x="4054" y="226"/>
                  </a:cubicBezTo>
                  <a:cubicBezTo>
                    <a:pt x="3381" y="70"/>
                    <a:pt x="2842" y="1"/>
                    <a:pt x="24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rot="1770609">
              <a:off x="-3275354" y="1669899"/>
              <a:ext cx="136339" cy="101119"/>
            </a:xfrm>
            <a:custGeom>
              <a:avLst/>
              <a:gdLst/>
              <a:ahLst/>
              <a:cxnLst/>
              <a:rect l="l" t="t" r="r" b="b"/>
              <a:pathLst>
                <a:path w="4351" h="3227" extrusionOk="0">
                  <a:moveTo>
                    <a:pt x="1377" y="0"/>
                  </a:moveTo>
                  <a:cubicBezTo>
                    <a:pt x="549" y="0"/>
                    <a:pt x="0" y="563"/>
                    <a:pt x="384" y="1840"/>
                  </a:cubicBezTo>
                  <a:cubicBezTo>
                    <a:pt x="610" y="2570"/>
                    <a:pt x="1127" y="3226"/>
                    <a:pt x="1865" y="3226"/>
                  </a:cubicBezTo>
                  <a:cubicBezTo>
                    <a:pt x="1893" y="3226"/>
                    <a:pt x="1921" y="3225"/>
                    <a:pt x="1949" y="3224"/>
                  </a:cubicBezTo>
                  <a:cubicBezTo>
                    <a:pt x="4350" y="3015"/>
                    <a:pt x="4324" y="1188"/>
                    <a:pt x="2550" y="301"/>
                  </a:cubicBezTo>
                  <a:cubicBezTo>
                    <a:pt x="2141" y="105"/>
                    <a:pt x="1733" y="0"/>
                    <a:pt x="137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rot="1770609">
              <a:off x="-3012891" y="2168633"/>
              <a:ext cx="190549" cy="91937"/>
            </a:xfrm>
            <a:custGeom>
              <a:avLst/>
              <a:gdLst/>
              <a:ahLst/>
              <a:cxnLst/>
              <a:rect l="l" t="t" r="r" b="b"/>
              <a:pathLst>
                <a:path w="6081" h="2934" extrusionOk="0">
                  <a:moveTo>
                    <a:pt x="2455" y="0"/>
                  </a:moveTo>
                  <a:cubicBezTo>
                    <a:pt x="1885" y="0"/>
                    <a:pt x="1356" y="180"/>
                    <a:pt x="992" y="689"/>
                  </a:cubicBezTo>
                  <a:cubicBezTo>
                    <a:pt x="0" y="2046"/>
                    <a:pt x="1409" y="2908"/>
                    <a:pt x="2557" y="2934"/>
                  </a:cubicBezTo>
                  <a:cubicBezTo>
                    <a:pt x="3471" y="2882"/>
                    <a:pt x="4384" y="2647"/>
                    <a:pt x="5219" y="2229"/>
                  </a:cubicBezTo>
                  <a:cubicBezTo>
                    <a:pt x="5585" y="2020"/>
                    <a:pt x="6080" y="1603"/>
                    <a:pt x="5715" y="1159"/>
                  </a:cubicBezTo>
                  <a:cubicBezTo>
                    <a:pt x="5167" y="507"/>
                    <a:pt x="3967" y="246"/>
                    <a:pt x="3210" y="89"/>
                  </a:cubicBezTo>
                  <a:cubicBezTo>
                    <a:pt x="2957" y="34"/>
                    <a:pt x="2702" y="0"/>
                    <a:pt x="24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rot="1770609">
              <a:off x="-2964780" y="2083053"/>
              <a:ext cx="64488" cy="53144"/>
            </a:xfrm>
            <a:custGeom>
              <a:avLst/>
              <a:gdLst/>
              <a:ahLst/>
              <a:cxnLst/>
              <a:rect l="l" t="t" r="r" b="b"/>
              <a:pathLst>
                <a:path w="2058" h="1696" extrusionOk="0">
                  <a:moveTo>
                    <a:pt x="717" y="1"/>
                  </a:moveTo>
                  <a:cubicBezTo>
                    <a:pt x="341" y="1"/>
                    <a:pt x="100" y="335"/>
                    <a:pt x="53" y="690"/>
                  </a:cubicBezTo>
                  <a:cubicBezTo>
                    <a:pt x="1" y="1160"/>
                    <a:pt x="288" y="1577"/>
                    <a:pt x="732" y="1655"/>
                  </a:cubicBezTo>
                  <a:cubicBezTo>
                    <a:pt x="822" y="1683"/>
                    <a:pt x="910" y="1695"/>
                    <a:pt x="994" y="1695"/>
                  </a:cubicBezTo>
                  <a:cubicBezTo>
                    <a:pt x="1638" y="1695"/>
                    <a:pt x="2057" y="963"/>
                    <a:pt x="1619" y="455"/>
                  </a:cubicBezTo>
                  <a:cubicBezTo>
                    <a:pt x="1410" y="220"/>
                    <a:pt x="1123" y="64"/>
                    <a:pt x="836" y="11"/>
                  </a:cubicBezTo>
                  <a:cubicBezTo>
                    <a:pt x="795" y="4"/>
                    <a:pt x="755" y="1"/>
                    <a:pt x="71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rot="1770609">
              <a:off x="-3153251" y="1605310"/>
              <a:ext cx="296023" cy="606774"/>
            </a:xfrm>
            <a:custGeom>
              <a:avLst/>
              <a:gdLst/>
              <a:ahLst/>
              <a:cxnLst/>
              <a:rect l="l" t="t" r="r" b="b"/>
              <a:pathLst>
                <a:path w="9447" h="19364" extrusionOk="0">
                  <a:moveTo>
                    <a:pt x="9447" y="1"/>
                  </a:moveTo>
                  <a:cubicBezTo>
                    <a:pt x="9212" y="1201"/>
                    <a:pt x="8273" y="2297"/>
                    <a:pt x="7516" y="3210"/>
                  </a:cubicBezTo>
                  <a:lnTo>
                    <a:pt x="7464" y="3263"/>
                  </a:lnTo>
                  <a:cubicBezTo>
                    <a:pt x="6707" y="4150"/>
                    <a:pt x="6107" y="5168"/>
                    <a:pt x="5715" y="6264"/>
                  </a:cubicBezTo>
                  <a:cubicBezTo>
                    <a:pt x="5350" y="7255"/>
                    <a:pt x="5063" y="8273"/>
                    <a:pt x="4828" y="9317"/>
                  </a:cubicBezTo>
                  <a:cubicBezTo>
                    <a:pt x="4619" y="10204"/>
                    <a:pt x="4384" y="11144"/>
                    <a:pt x="4097" y="12031"/>
                  </a:cubicBezTo>
                  <a:cubicBezTo>
                    <a:pt x="3523" y="13701"/>
                    <a:pt x="2610" y="15241"/>
                    <a:pt x="1436" y="16545"/>
                  </a:cubicBezTo>
                  <a:cubicBezTo>
                    <a:pt x="992" y="17041"/>
                    <a:pt x="522" y="17511"/>
                    <a:pt x="0" y="17955"/>
                  </a:cubicBezTo>
                  <a:cubicBezTo>
                    <a:pt x="0" y="17955"/>
                    <a:pt x="0" y="17981"/>
                    <a:pt x="0" y="18007"/>
                  </a:cubicBezTo>
                  <a:cubicBezTo>
                    <a:pt x="235" y="18268"/>
                    <a:pt x="496" y="18503"/>
                    <a:pt x="809" y="18711"/>
                  </a:cubicBezTo>
                  <a:cubicBezTo>
                    <a:pt x="1383" y="19103"/>
                    <a:pt x="2062" y="19312"/>
                    <a:pt x="2766" y="19364"/>
                  </a:cubicBezTo>
                  <a:cubicBezTo>
                    <a:pt x="2297" y="19233"/>
                    <a:pt x="1879" y="18920"/>
                    <a:pt x="1592" y="18503"/>
                  </a:cubicBezTo>
                  <a:cubicBezTo>
                    <a:pt x="914" y="17459"/>
                    <a:pt x="2375" y="16023"/>
                    <a:pt x="2949" y="15241"/>
                  </a:cubicBezTo>
                  <a:cubicBezTo>
                    <a:pt x="4410" y="13153"/>
                    <a:pt x="4750" y="10439"/>
                    <a:pt x="5480" y="8038"/>
                  </a:cubicBezTo>
                  <a:cubicBezTo>
                    <a:pt x="5846" y="6681"/>
                    <a:pt x="6446" y="5402"/>
                    <a:pt x="7229" y="4228"/>
                  </a:cubicBezTo>
                  <a:cubicBezTo>
                    <a:pt x="7725" y="3524"/>
                    <a:pt x="8273" y="2845"/>
                    <a:pt x="8742" y="2114"/>
                  </a:cubicBezTo>
                  <a:cubicBezTo>
                    <a:pt x="9134" y="1462"/>
                    <a:pt x="9395" y="757"/>
                    <a:pt x="9447" y="1"/>
                  </a:cubicBez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rot="1770609">
              <a:off x="-3900537" y="1725805"/>
              <a:ext cx="569987" cy="226522"/>
            </a:xfrm>
            <a:custGeom>
              <a:avLst/>
              <a:gdLst/>
              <a:ahLst/>
              <a:cxnLst/>
              <a:rect l="l" t="t" r="r" b="b"/>
              <a:pathLst>
                <a:path w="18190" h="7229" extrusionOk="0">
                  <a:moveTo>
                    <a:pt x="1123" y="0"/>
                  </a:moveTo>
                  <a:cubicBezTo>
                    <a:pt x="1097" y="26"/>
                    <a:pt x="1097" y="26"/>
                    <a:pt x="1123" y="52"/>
                  </a:cubicBezTo>
                  <a:cubicBezTo>
                    <a:pt x="1488" y="887"/>
                    <a:pt x="1097" y="1775"/>
                    <a:pt x="679" y="2505"/>
                  </a:cubicBezTo>
                  <a:cubicBezTo>
                    <a:pt x="1" y="3653"/>
                    <a:pt x="27" y="4515"/>
                    <a:pt x="706" y="5271"/>
                  </a:cubicBezTo>
                  <a:cubicBezTo>
                    <a:pt x="966" y="5558"/>
                    <a:pt x="1254" y="5819"/>
                    <a:pt x="1593" y="6054"/>
                  </a:cubicBezTo>
                  <a:cubicBezTo>
                    <a:pt x="2193" y="6420"/>
                    <a:pt x="2845" y="6707"/>
                    <a:pt x="3524" y="6915"/>
                  </a:cubicBezTo>
                  <a:cubicBezTo>
                    <a:pt x="4124" y="7072"/>
                    <a:pt x="4750" y="7203"/>
                    <a:pt x="5377" y="7229"/>
                  </a:cubicBezTo>
                  <a:cubicBezTo>
                    <a:pt x="3524" y="6602"/>
                    <a:pt x="1645" y="5558"/>
                    <a:pt x="2089" y="3993"/>
                  </a:cubicBezTo>
                  <a:cubicBezTo>
                    <a:pt x="2358" y="3122"/>
                    <a:pt x="3468" y="2745"/>
                    <a:pt x="4384" y="2745"/>
                  </a:cubicBezTo>
                  <a:cubicBezTo>
                    <a:pt x="4621" y="2745"/>
                    <a:pt x="4845" y="2770"/>
                    <a:pt x="5037" y="2818"/>
                  </a:cubicBezTo>
                  <a:cubicBezTo>
                    <a:pt x="6655" y="3184"/>
                    <a:pt x="8143" y="4045"/>
                    <a:pt x="9630" y="4776"/>
                  </a:cubicBezTo>
                  <a:cubicBezTo>
                    <a:pt x="11336" y="5609"/>
                    <a:pt x="13771" y="6691"/>
                    <a:pt x="15926" y="6691"/>
                  </a:cubicBezTo>
                  <a:cubicBezTo>
                    <a:pt x="16738" y="6691"/>
                    <a:pt x="17511" y="6537"/>
                    <a:pt x="18190" y="6159"/>
                  </a:cubicBezTo>
                  <a:lnTo>
                    <a:pt x="18190" y="6159"/>
                  </a:lnTo>
                  <a:cubicBezTo>
                    <a:pt x="17884" y="6192"/>
                    <a:pt x="17579" y="6208"/>
                    <a:pt x="17276" y="6208"/>
                  </a:cubicBezTo>
                  <a:cubicBezTo>
                    <a:pt x="15223" y="6208"/>
                    <a:pt x="13265" y="5501"/>
                    <a:pt x="11901" y="4932"/>
                  </a:cubicBezTo>
                  <a:cubicBezTo>
                    <a:pt x="10465" y="4358"/>
                    <a:pt x="9056" y="3627"/>
                    <a:pt x="7699" y="2923"/>
                  </a:cubicBezTo>
                  <a:cubicBezTo>
                    <a:pt x="6290" y="2192"/>
                    <a:pt x="4803" y="1435"/>
                    <a:pt x="3315" y="835"/>
                  </a:cubicBezTo>
                  <a:cubicBezTo>
                    <a:pt x="2663" y="574"/>
                    <a:pt x="1958" y="287"/>
                    <a:pt x="1149" y="0"/>
                  </a:cubicBez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rot="1770609">
              <a:off x="-4240637" y="931073"/>
              <a:ext cx="2316608" cy="1342900"/>
            </a:xfrm>
            <a:custGeom>
              <a:avLst/>
              <a:gdLst/>
              <a:ahLst/>
              <a:cxnLst/>
              <a:rect l="l" t="t" r="r" b="b"/>
              <a:pathLst>
                <a:path w="73930" h="42856" extrusionOk="0">
                  <a:moveTo>
                    <a:pt x="49267" y="18992"/>
                  </a:moveTo>
                  <a:cubicBezTo>
                    <a:pt x="50103" y="18992"/>
                    <a:pt x="50888" y="19423"/>
                    <a:pt x="51331" y="20162"/>
                  </a:cubicBezTo>
                  <a:cubicBezTo>
                    <a:pt x="48695" y="20449"/>
                    <a:pt x="46947" y="22536"/>
                    <a:pt x="45851" y="24807"/>
                  </a:cubicBezTo>
                  <a:cubicBezTo>
                    <a:pt x="45068" y="26477"/>
                    <a:pt x="44807" y="28304"/>
                    <a:pt x="44494" y="30104"/>
                  </a:cubicBezTo>
                  <a:cubicBezTo>
                    <a:pt x="44389" y="30887"/>
                    <a:pt x="44181" y="31644"/>
                    <a:pt x="43946" y="32401"/>
                  </a:cubicBezTo>
                  <a:cubicBezTo>
                    <a:pt x="43685" y="33053"/>
                    <a:pt x="43398" y="33705"/>
                    <a:pt x="43137" y="34358"/>
                  </a:cubicBezTo>
                  <a:cubicBezTo>
                    <a:pt x="42693" y="35454"/>
                    <a:pt x="42354" y="36680"/>
                    <a:pt x="42797" y="37829"/>
                  </a:cubicBezTo>
                  <a:cubicBezTo>
                    <a:pt x="42850" y="37985"/>
                    <a:pt x="42928" y="38142"/>
                    <a:pt x="43032" y="38298"/>
                  </a:cubicBezTo>
                  <a:cubicBezTo>
                    <a:pt x="42767" y="38352"/>
                    <a:pt x="42501" y="38379"/>
                    <a:pt x="42236" y="38379"/>
                  </a:cubicBezTo>
                  <a:cubicBezTo>
                    <a:pt x="41092" y="38379"/>
                    <a:pt x="39985" y="37888"/>
                    <a:pt x="39222" y="37020"/>
                  </a:cubicBezTo>
                  <a:cubicBezTo>
                    <a:pt x="39744" y="36576"/>
                    <a:pt x="40214" y="36132"/>
                    <a:pt x="40658" y="35637"/>
                  </a:cubicBezTo>
                  <a:cubicBezTo>
                    <a:pt x="41832" y="34306"/>
                    <a:pt x="42745" y="32766"/>
                    <a:pt x="43319" y="31070"/>
                  </a:cubicBezTo>
                  <a:cubicBezTo>
                    <a:pt x="43972" y="29191"/>
                    <a:pt x="44233" y="27182"/>
                    <a:pt x="44937" y="25329"/>
                  </a:cubicBezTo>
                  <a:cubicBezTo>
                    <a:pt x="45355" y="24233"/>
                    <a:pt x="45929" y="23215"/>
                    <a:pt x="46686" y="22328"/>
                  </a:cubicBezTo>
                  <a:cubicBezTo>
                    <a:pt x="47469" y="21388"/>
                    <a:pt x="48434" y="20292"/>
                    <a:pt x="48669" y="19066"/>
                  </a:cubicBezTo>
                  <a:cubicBezTo>
                    <a:pt x="48869" y="19016"/>
                    <a:pt x="49069" y="18992"/>
                    <a:pt x="49267" y="18992"/>
                  </a:cubicBezTo>
                  <a:close/>
                  <a:moveTo>
                    <a:pt x="24583" y="270"/>
                  </a:moveTo>
                  <a:cubicBezTo>
                    <a:pt x="26185" y="270"/>
                    <a:pt x="27791" y="610"/>
                    <a:pt x="29306" y="1164"/>
                  </a:cubicBezTo>
                  <a:cubicBezTo>
                    <a:pt x="35125" y="3278"/>
                    <a:pt x="39509" y="8262"/>
                    <a:pt x="43815" y="12490"/>
                  </a:cubicBezTo>
                  <a:cubicBezTo>
                    <a:pt x="44755" y="13429"/>
                    <a:pt x="45772" y="14290"/>
                    <a:pt x="46686" y="15256"/>
                  </a:cubicBezTo>
                  <a:cubicBezTo>
                    <a:pt x="47364" y="15960"/>
                    <a:pt x="48069" y="16743"/>
                    <a:pt x="48356" y="17709"/>
                  </a:cubicBezTo>
                  <a:cubicBezTo>
                    <a:pt x="48904" y="19405"/>
                    <a:pt x="47469" y="20997"/>
                    <a:pt x="46477" y="22171"/>
                  </a:cubicBezTo>
                  <a:cubicBezTo>
                    <a:pt x="43789" y="25355"/>
                    <a:pt x="44024" y="29661"/>
                    <a:pt x="42093" y="33184"/>
                  </a:cubicBezTo>
                  <a:cubicBezTo>
                    <a:pt x="40814" y="35532"/>
                    <a:pt x="38596" y="37750"/>
                    <a:pt x="35986" y="38507"/>
                  </a:cubicBezTo>
                  <a:cubicBezTo>
                    <a:pt x="35353" y="38686"/>
                    <a:pt x="34708" y="38763"/>
                    <a:pt x="34062" y="38763"/>
                  </a:cubicBezTo>
                  <a:cubicBezTo>
                    <a:pt x="32448" y="38763"/>
                    <a:pt x="30823" y="38283"/>
                    <a:pt x="29332" y="37724"/>
                  </a:cubicBezTo>
                  <a:cubicBezTo>
                    <a:pt x="26435" y="36628"/>
                    <a:pt x="23774" y="34958"/>
                    <a:pt x="20955" y="33705"/>
                  </a:cubicBezTo>
                  <a:cubicBezTo>
                    <a:pt x="17432" y="32218"/>
                    <a:pt x="13779" y="31096"/>
                    <a:pt x="10047" y="30313"/>
                  </a:cubicBezTo>
                  <a:cubicBezTo>
                    <a:pt x="7568" y="29765"/>
                    <a:pt x="4880" y="29608"/>
                    <a:pt x="2584" y="28486"/>
                  </a:cubicBezTo>
                  <a:cubicBezTo>
                    <a:pt x="1853" y="28173"/>
                    <a:pt x="1227" y="27651"/>
                    <a:pt x="809" y="26999"/>
                  </a:cubicBezTo>
                  <a:cubicBezTo>
                    <a:pt x="340" y="26216"/>
                    <a:pt x="548" y="25329"/>
                    <a:pt x="940" y="24572"/>
                  </a:cubicBezTo>
                  <a:cubicBezTo>
                    <a:pt x="1644" y="23241"/>
                    <a:pt x="2871" y="22223"/>
                    <a:pt x="3993" y="21310"/>
                  </a:cubicBezTo>
                  <a:cubicBezTo>
                    <a:pt x="5402" y="20188"/>
                    <a:pt x="6707" y="18935"/>
                    <a:pt x="7907" y="17578"/>
                  </a:cubicBezTo>
                  <a:cubicBezTo>
                    <a:pt x="9578" y="15699"/>
                    <a:pt x="10752" y="13533"/>
                    <a:pt x="11822" y="11263"/>
                  </a:cubicBezTo>
                  <a:cubicBezTo>
                    <a:pt x="12944" y="8888"/>
                    <a:pt x="14092" y="6540"/>
                    <a:pt x="15841" y="4556"/>
                  </a:cubicBezTo>
                  <a:cubicBezTo>
                    <a:pt x="17380" y="2730"/>
                    <a:pt x="19442" y="1373"/>
                    <a:pt x="21712" y="668"/>
                  </a:cubicBezTo>
                  <a:cubicBezTo>
                    <a:pt x="22654" y="393"/>
                    <a:pt x="23618" y="270"/>
                    <a:pt x="24583" y="270"/>
                  </a:cubicBezTo>
                  <a:close/>
                  <a:moveTo>
                    <a:pt x="51944" y="20378"/>
                  </a:moveTo>
                  <a:cubicBezTo>
                    <a:pt x="54078" y="20378"/>
                    <a:pt x="56211" y="21545"/>
                    <a:pt x="57933" y="22693"/>
                  </a:cubicBezTo>
                  <a:cubicBezTo>
                    <a:pt x="59629" y="23841"/>
                    <a:pt x="61143" y="25250"/>
                    <a:pt x="62813" y="26451"/>
                  </a:cubicBezTo>
                  <a:cubicBezTo>
                    <a:pt x="64535" y="27730"/>
                    <a:pt x="66414" y="28773"/>
                    <a:pt x="68241" y="29869"/>
                  </a:cubicBezTo>
                  <a:cubicBezTo>
                    <a:pt x="69781" y="30783"/>
                    <a:pt x="71842" y="31748"/>
                    <a:pt x="72442" y="33549"/>
                  </a:cubicBezTo>
                  <a:cubicBezTo>
                    <a:pt x="72886" y="34958"/>
                    <a:pt x="72077" y="36367"/>
                    <a:pt x="71007" y="37228"/>
                  </a:cubicBezTo>
                  <a:cubicBezTo>
                    <a:pt x="68006" y="39655"/>
                    <a:pt x="64222" y="40882"/>
                    <a:pt x="60412" y="41065"/>
                  </a:cubicBezTo>
                  <a:cubicBezTo>
                    <a:pt x="58768" y="41117"/>
                    <a:pt x="57150" y="41117"/>
                    <a:pt x="55506" y="41273"/>
                  </a:cubicBezTo>
                  <a:cubicBezTo>
                    <a:pt x="53888" y="41404"/>
                    <a:pt x="52349" y="41560"/>
                    <a:pt x="50783" y="41586"/>
                  </a:cubicBezTo>
                  <a:cubicBezTo>
                    <a:pt x="50658" y="41590"/>
                    <a:pt x="50533" y="41592"/>
                    <a:pt x="50408" y="41592"/>
                  </a:cubicBezTo>
                  <a:cubicBezTo>
                    <a:pt x="48919" y="41592"/>
                    <a:pt x="47458" y="41307"/>
                    <a:pt x="46086" y="40777"/>
                  </a:cubicBezTo>
                  <a:cubicBezTo>
                    <a:pt x="44963" y="40308"/>
                    <a:pt x="43998" y="39473"/>
                    <a:pt x="43346" y="38429"/>
                  </a:cubicBezTo>
                  <a:cubicBezTo>
                    <a:pt x="43346" y="38377"/>
                    <a:pt x="43319" y="38324"/>
                    <a:pt x="43267" y="38298"/>
                  </a:cubicBezTo>
                  <a:cubicBezTo>
                    <a:pt x="43058" y="37959"/>
                    <a:pt x="42928" y="37568"/>
                    <a:pt x="42850" y="37176"/>
                  </a:cubicBezTo>
                  <a:cubicBezTo>
                    <a:pt x="42563" y="35819"/>
                    <a:pt x="43424" y="34306"/>
                    <a:pt x="43920" y="33079"/>
                  </a:cubicBezTo>
                  <a:cubicBezTo>
                    <a:pt x="44572" y="31566"/>
                    <a:pt x="44755" y="29948"/>
                    <a:pt x="45042" y="28330"/>
                  </a:cubicBezTo>
                  <a:cubicBezTo>
                    <a:pt x="45251" y="27155"/>
                    <a:pt x="45590" y="26007"/>
                    <a:pt x="46086" y="24911"/>
                  </a:cubicBezTo>
                  <a:cubicBezTo>
                    <a:pt x="47077" y="22928"/>
                    <a:pt x="48512" y="21023"/>
                    <a:pt x="50783" y="20501"/>
                  </a:cubicBezTo>
                  <a:cubicBezTo>
                    <a:pt x="51168" y="20417"/>
                    <a:pt x="51556" y="20378"/>
                    <a:pt x="51944" y="20378"/>
                  </a:cubicBezTo>
                  <a:close/>
                  <a:moveTo>
                    <a:pt x="17928" y="32818"/>
                  </a:moveTo>
                  <a:cubicBezTo>
                    <a:pt x="18633" y="33079"/>
                    <a:pt x="19363" y="33340"/>
                    <a:pt x="20068" y="33627"/>
                  </a:cubicBezTo>
                  <a:cubicBezTo>
                    <a:pt x="23017" y="34828"/>
                    <a:pt x="25731" y="36524"/>
                    <a:pt x="28654" y="37750"/>
                  </a:cubicBezTo>
                  <a:cubicBezTo>
                    <a:pt x="30356" y="38449"/>
                    <a:pt x="32168" y="39020"/>
                    <a:pt x="34014" y="39020"/>
                  </a:cubicBezTo>
                  <a:cubicBezTo>
                    <a:pt x="34374" y="39020"/>
                    <a:pt x="34736" y="38998"/>
                    <a:pt x="35099" y="38951"/>
                  </a:cubicBezTo>
                  <a:lnTo>
                    <a:pt x="35334" y="38899"/>
                  </a:lnTo>
                  <a:cubicBezTo>
                    <a:pt x="35804" y="39160"/>
                    <a:pt x="36169" y="39525"/>
                    <a:pt x="36430" y="39995"/>
                  </a:cubicBezTo>
                  <a:cubicBezTo>
                    <a:pt x="36769" y="40699"/>
                    <a:pt x="36221" y="41404"/>
                    <a:pt x="35726" y="41847"/>
                  </a:cubicBezTo>
                  <a:cubicBezTo>
                    <a:pt x="35127" y="42386"/>
                    <a:pt x="34417" y="42581"/>
                    <a:pt x="33689" y="42581"/>
                  </a:cubicBezTo>
                  <a:cubicBezTo>
                    <a:pt x="33148" y="42581"/>
                    <a:pt x="32596" y="42473"/>
                    <a:pt x="32072" y="42317"/>
                  </a:cubicBezTo>
                  <a:cubicBezTo>
                    <a:pt x="30846" y="41952"/>
                    <a:pt x="29645" y="41352"/>
                    <a:pt x="28393" y="40934"/>
                  </a:cubicBezTo>
                  <a:cubicBezTo>
                    <a:pt x="26983" y="40412"/>
                    <a:pt x="25496" y="40125"/>
                    <a:pt x="23982" y="40047"/>
                  </a:cubicBezTo>
                  <a:cubicBezTo>
                    <a:pt x="22730" y="39995"/>
                    <a:pt x="21555" y="39995"/>
                    <a:pt x="20329" y="39655"/>
                  </a:cubicBezTo>
                  <a:cubicBezTo>
                    <a:pt x="19259" y="39368"/>
                    <a:pt x="18294" y="38820"/>
                    <a:pt x="17511" y="38037"/>
                  </a:cubicBezTo>
                  <a:cubicBezTo>
                    <a:pt x="16728" y="37150"/>
                    <a:pt x="16937" y="36237"/>
                    <a:pt x="17485" y="35297"/>
                  </a:cubicBezTo>
                  <a:cubicBezTo>
                    <a:pt x="17928" y="34514"/>
                    <a:pt x="18294" y="33653"/>
                    <a:pt x="17928" y="32818"/>
                  </a:cubicBezTo>
                  <a:close/>
                  <a:moveTo>
                    <a:pt x="24740" y="0"/>
                  </a:moveTo>
                  <a:cubicBezTo>
                    <a:pt x="20642" y="0"/>
                    <a:pt x="17086" y="2322"/>
                    <a:pt x="14614" y="5626"/>
                  </a:cubicBezTo>
                  <a:cubicBezTo>
                    <a:pt x="13100" y="7688"/>
                    <a:pt x="12135" y="10063"/>
                    <a:pt x="11039" y="12333"/>
                  </a:cubicBezTo>
                  <a:cubicBezTo>
                    <a:pt x="9812" y="14864"/>
                    <a:pt x="8142" y="17135"/>
                    <a:pt x="6133" y="19092"/>
                  </a:cubicBezTo>
                  <a:cubicBezTo>
                    <a:pt x="4802" y="20370"/>
                    <a:pt x="3288" y="21440"/>
                    <a:pt x="2010" y="22771"/>
                  </a:cubicBezTo>
                  <a:cubicBezTo>
                    <a:pt x="1253" y="23476"/>
                    <a:pt x="679" y="24363"/>
                    <a:pt x="366" y="25381"/>
                  </a:cubicBezTo>
                  <a:cubicBezTo>
                    <a:pt x="0" y="26868"/>
                    <a:pt x="1070" y="27990"/>
                    <a:pt x="2271" y="28643"/>
                  </a:cubicBezTo>
                  <a:cubicBezTo>
                    <a:pt x="4332" y="29739"/>
                    <a:pt x="6759" y="29948"/>
                    <a:pt x="9029" y="30365"/>
                  </a:cubicBezTo>
                  <a:cubicBezTo>
                    <a:pt x="11926" y="30965"/>
                    <a:pt x="14771" y="31722"/>
                    <a:pt x="17589" y="32688"/>
                  </a:cubicBezTo>
                  <a:cubicBezTo>
                    <a:pt x="18398" y="34019"/>
                    <a:pt x="17041" y="35062"/>
                    <a:pt x="16754" y="36289"/>
                  </a:cubicBezTo>
                  <a:cubicBezTo>
                    <a:pt x="16545" y="37176"/>
                    <a:pt x="17067" y="37985"/>
                    <a:pt x="17693" y="38559"/>
                  </a:cubicBezTo>
                  <a:cubicBezTo>
                    <a:pt x="18581" y="39342"/>
                    <a:pt x="19755" y="39786"/>
                    <a:pt x="20903" y="40073"/>
                  </a:cubicBezTo>
                  <a:cubicBezTo>
                    <a:pt x="22364" y="40412"/>
                    <a:pt x="23826" y="40229"/>
                    <a:pt x="25313" y="40438"/>
                  </a:cubicBezTo>
                  <a:cubicBezTo>
                    <a:pt x="26957" y="40699"/>
                    <a:pt x="28575" y="41169"/>
                    <a:pt x="30089" y="41847"/>
                  </a:cubicBezTo>
                  <a:cubicBezTo>
                    <a:pt x="31183" y="42276"/>
                    <a:pt x="32408" y="42856"/>
                    <a:pt x="33625" y="42856"/>
                  </a:cubicBezTo>
                  <a:cubicBezTo>
                    <a:pt x="33742" y="42856"/>
                    <a:pt x="33860" y="42851"/>
                    <a:pt x="33977" y="42839"/>
                  </a:cubicBezTo>
                  <a:cubicBezTo>
                    <a:pt x="35125" y="42761"/>
                    <a:pt x="36300" y="42056"/>
                    <a:pt x="36743" y="40934"/>
                  </a:cubicBezTo>
                  <a:cubicBezTo>
                    <a:pt x="37056" y="40073"/>
                    <a:pt x="36404" y="39316"/>
                    <a:pt x="35726" y="38846"/>
                  </a:cubicBezTo>
                  <a:cubicBezTo>
                    <a:pt x="36952" y="38533"/>
                    <a:pt x="38074" y="37985"/>
                    <a:pt x="39040" y="37176"/>
                  </a:cubicBezTo>
                  <a:cubicBezTo>
                    <a:pt x="39863" y="38126"/>
                    <a:pt x="41061" y="38649"/>
                    <a:pt x="42289" y="38649"/>
                  </a:cubicBezTo>
                  <a:cubicBezTo>
                    <a:pt x="42580" y="38649"/>
                    <a:pt x="42873" y="38619"/>
                    <a:pt x="43163" y="38559"/>
                  </a:cubicBezTo>
                  <a:cubicBezTo>
                    <a:pt x="43789" y="39551"/>
                    <a:pt x="44650" y="40334"/>
                    <a:pt x="45694" y="40856"/>
                  </a:cubicBezTo>
                  <a:cubicBezTo>
                    <a:pt x="47198" y="41638"/>
                    <a:pt x="48918" y="41856"/>
                    <a:pt x="50646" y="41856"/>
                  </a:cubicBezTo>
                  <a:cubicBezTo>
                    <a:pt x="51916" y="41856"/>
                    <a:pt x="53190" y="41738"/>
                    <a:pt x="54384" y="41639"/>
                  </a:cubicBezTo>
                  <a:cubicBezTo>
                    <a:pt x="56002" y="41482"/>
                    <a:pt x="57672" y="41378"/>
                    <a:pt x="59316" y="41352"/>
                  </a:cubicBezTo>
                  <a:cubicBezTo>
                    <a:pt x="61065" y="41299"/>
                    <a:pt x="62787" y="41221"/>
                    <a:pt x="64483" y="40777"/>
                  </a:cubicBezTo>
                  <a:cubicBezTo>
                    <a:pt x="66205" y="40308"/>
                    <a:pt x="67849" y="39603"/>
                    <a:pt x="69363" y="38690"/>
                  </a:cubicBezTo>
                  <a:cubicBezTo>
                    <a:pt x="70563" y="37985"/>
                    <a:pt x="71868" y="37124"/>
                    <a:pt x="72495" y="35819"/>
                  </a:cubicBezTo>
                  <a:cubicBezTo>
                    <a:pt x="73930" y="32818"/>
                    <a:pt x="70459" y="30913"/>
                    <a:pt x="68371" y="29661"/>
                  </a:cubicBezTo>
                  <a:cubicBezTo>
                    <a:pt x="66519" y="28539"/>
                    <a:pt x="64666" y="27495"/>
                    <a:pt x="62943" y="26242"/>
                  </a:cubicBezTo>
                  <a:cubicBezTo>
                    <a:pt x="61273" y="25042"/>
                    <a:pt x="59760" y="23632"/>
                    <a:pt x="58037" y="22484"/>
                  </a:cubicBezTo>
                  <a:cubicBezTo>
                    <a:pt x="56285" y="21283"/>
                    <a:pt x="54101" y="20129"/>
                    <a:pt x="51922" y="20129"/>
                  </a:cubicBezTo>
                  <a:cubicBezTo>
                    <a:pt x="51829" y="20129"/>
                    <a:pt x="51737" y="20131"/>
                    <a:pt x="51644" y="20136"/>
                  </a:cubicBezTo>
                  <a:cubicBezTo>
                    <a:pt x="51158" y="19253"/>
                    <a:pt x="50244" y="18725"/>
                    <a:pt x="49279" y="18725"/>
                  </a:cubicBezTo>
                  <a:cubicBezTo>
                    <a:pt x="49102" y="18725"/>
                    <a:pt x="48925" y="18742"/>
                    <a:pt x="48747" y="18779"/>
                  </a:cubicBezTo>
                  <a:cubicBezTo>
                    <a:pt x="48800" y="18361"/>
                    <a:pt x="48747" y="17917"/>
                    <a:pt x="48591" y="17526"/>
                  </a:cubicBezTo>
                  <a:cubicBezTo>
                    <a:pt x="48225" y="16456"/>
                    <a:pt x="47443" y="15595"/>
                    <a:pt x="46634" y="14812"/>
                  </a:cubicBezTo>
                  <a:cubicBezTo>
                    <a:pt x="45433" y="13612"/>
                    <a:pt x="44154" y="12463"/>
                    <a:pt x="42954" y="11237"/>
                  </a:cubicBezTo>
                  <a:cubicBezTo>
                    <a:pt x="38309" y="6670"/>
                    <a:pt x="33168" y="1138"/>
                    <a:pt x="26357" y="120"/>
                  </a:cubicBezTo>
                  <a:cubicBezTo>
                    <a:pt x="25810" y="39"/>
                    <a:pt x="25270" y="0"/>
                    <a:pt x="24740"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rot="1770609">
              <a:off x="-3224877" y="908804"/>
              <a:ext cx="386645" cy="135211"/>
            </a:xfrm>
            <a:custGeom>
              <a:avLst/>
              <a:gdLst/>
              <a:ahLst/>
              <a:cxnLst/>
              <a:rect l="l" t="t" r="r" b="b"/>
              <a:pathLst>
                <a:path w="12339" h="4315" extrusionOk="0">
                  <a:moveTo>
                    <a:pt x="2171" y="1"/>
                  </a:moveTo>
                  <a:cubicBezTo>
                    <a:pt x="1442" y="1"/>
                    <a:pt x="714" y="82"/>
                    <a:pt x="0" y="263"/>
                  </a:cubicBezTo>
                  <a:lnTo>
                    <a:pt x="0" y="289"/>
                  </a:lnTo>
                  <a:cubicBezTo>
                    <a:pt x="594" y="186"/>
                    <a:pt x="1179" y="139"/>
                    <a:pt x="1757" y="139"/>
                  </a:cubicBezTo>
                  <a:cubicBezTo>
                    <a:pt x="5603" y="139"/>
                    <a:pt x="9112" y="2243"/>
                    <a:pt x="12266" y="4307"/>
                  </a:cubicBezTo>
                  <a:cubicBezTo>
                    <a:pt x="12275" y="4312"/>
                    <a:pt x="12284" y="4315"/>
                    <a:pt x="12292" y="4315"/>
                  </a:cubicBezTo>
                  <a:cubicBezTo>
                    <a:pt x="12326" y="4315"/>
                    <a:pt x="12339" y="4276"/>
                    <a:pt x="12318" y="4255"/>
                  </a:cubicBezTo>
                  <a:cubicBezTo>
                    <a:pt x="10595" y="2794"/>
                    <a:pt x="8638" y="1646"/>
                    <a:pt x="6524" y="863"/>
                  </a:cubicBezTo>
                  <a:cubicBezTo>
                    <a:pt x="5142" y="338"/>
                    <a:pt x="3654" y="1"/>
                    <a:pt x="217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rot="1770609">
              <a:off x="-2897490" y="1145049"/>
              <a:ext cx="24316" cy="18362"/>
            </a:xfrm>
            <a:custGeom>
              <a:avLst/>
              <a:gdLst/>
              <a:ahLst/>
              <a:cxnLst/>
              <a:rect l="l" t="t" r="r" b="b"/>
              <a:pathLst>
                <a:path w="776" h="586" extrusionOk="0">
                  <a:moveTo>
                    <a:pt x="23" y="0"/>
                  </a:moveTo>
                  <a:cubicBezTo>
                    <a:pt x="8" y="0"/>
                    <a:pt x="0" y="19"/>
                    <a:pt x="19" y="37"/>
                  </a:cubicBezTo>
                  <a:cubicBezTo>
                    <a:pt x="202" y="246"/>
                    <a:pt x="436" y="429"/>
                    <a:pt x="697" y="585"/>
                  </a:cubicBezTo>
                  <a:cubicBezTo>
                    <a:pt x="724" y="585"/>
                    <a:pt x="776" y="585"/>
                    <a:pt x="750" y="533"/>
                  </a:cubicBezTo>
                  <a:cubicBezTo>
                    <a:pt x="593" y="272"/>
                    <a:pt x="332" y="90"/>
                    <a:pt x="45" y="11"/>
                  </a:cubicBezTo>
                  <a:cubicBezTo>
                    <a:pt x="37" y="4"/>
                    <a:pt x="30" y="0"/>
                    <a:pt x="23"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rot="1770609">
              <a:off x="-3769048" y="1929558"/>
              <a:ext cx="230627" cy="55244"/>
            </a:xfrm>
            <a:custGeom>
              <a:avLst/>
              <a:gdLst/>
              <a:ahLst/>
              <a:cxnLst/>
              <a:rect l="l" t="t" r="r" b="b"/>
              <a:pathLst>
                <a:path w="7360" h="1763" extrusionOk="0">
                  <a:moveTo>
                    <a:pt x="1309" y="0"/>
                  </a:moveTo>
                  <a:cubicBezTo>
                    <a:pt x="877" y="0"/>
                    <a:pt x="448" y="30"/>
                    <a:pt x="27" y="93"/>
                  </a:cubicBezTo>
                  <a:cubicBezTo>
                    <a:pt x="1" y="119"/>
                    <a:pt x="1" y="119"/>
                    <a:pt x="27" y="145"/>
                  </a:cubicBezTo>
                  <a:cubicBezTo>
                    <a:pt x="1201" y="145"/>
                    <a:pt x="2375" y="249"/>
                    <a:pt x="3550" y="458"/>
                  </a:cubicBezTo>
                  <a:cubicBezTo>
                    <a:pt x="4855" y="745"/>
                    <a:pt x="6055" y="1293"/>
                    <a:pt x="7308" y="1763"/>
                  </a:cubicBezTo>
                  <a:cubicBezTo>
                    <a:pt x="7334" y="1763"/>
                    <a:pt x="7360" y="1711"/>
                    <a:pt x="7334" y="1685"/>
                  </a:cubicBezTo>
                  <a:cubicBezTo>
                    <a:pt x="5561" y="690"/>
                    <a:pt x="3395" y="0"/>
                    <a:pt x="1309"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rot="1770609">
              <a:off x="-3564293" y="2047938"/>
              <a:ext cx="16388" cy="8022"/>
            </a:xfrm>
            <a:custGeom>
              <a:avLst/>
              <a:gdLst/>
              <a:ahLst/>
              <a:cxnLst/>
              <a:rect l="l" t="t" r="r" b="b"/>
              <a:pathLst>
                <a:path w="523" h="256" extrusionOk="0">
                  <a:moveTo>
                    <a:pt x="117" y="0"/>
                  </a:moveTo>
                  <a:cubicBezTo>
                    <a:pt x="78" y="0"/>
                    <a:pt x="39" y="5"/>
                    <a:pt x="1" y="16"/>
                  </a:cubicBezTo>
                  <a:cubicBezTo>
                    <a:pt x="1" y="16"/>
                    <a:pt x="1" y="16"/>
                    <a:pt x="1" y="42"/>
                  </a:cubicBezTo>
                  <a:cubicBezTo>
                    <a:pt x="115" y="179"/>
                    <a:pt x="268" y="256"/>
                    <a:pt x="427" y="256"/>
                  </a:cubicBezTo>
                  <a:cubicBezTo>
                    <a:pt x="450" y="256"/>
                    <a:pt x="473" y="254"/>
                    <a:pt x="497" y="251"/>
                  </a:cubicBezTo>
                  <a:cubicBezTo>
                    <a:pt x="497" y="251"/>
                    <a:pt x="523" y="225"/>
                    <a:pt x="497" y="199"/>
                  </a:cubicBezTo>
                  <a:cubicBezTo>
                    <a:pt x="414" y="75"/>
                    <a:pt x="266" y="0"/>
                    <a:pt x="117"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rot="1770609">
              <a:off x="-2761174" y="2439945"/>
              <a:ext cx="366339" cy="127158"/>
            </a:xfrm>
            <a:custGeom>
              <a:avLst/>
              <a:gdLst/>
              <a:ahLst/>
              <a:cxnLst/>
              <a:rect l="l" t="t" r="r" b="b"/>
              <a:pathLst>
                <a:path w="11691" h="4058" extrusionOk="0">
                  <a:moveTo>
                    <a:pt x="11691" y="1"/>
                  </a:moveTo>
                  <a:lnTo>
                    <a:pt x="11691" y="1"/>
                  </a:lnTo>
                  <a:cubicBezTo>
                    <a:pt x="8507" y="2689"/>
                    <a:pt x="4149" y="3811"/>
                    <a:pt x="52" y="3941"/>
                  </a:cubicBezTo>
                  <a:cubicBezTo>
                    <a:pt x="0" y="3941"/>
                    <a:pt x="0" y="3993"/>
                    <a:pt x="52" y="3993"/>
                  </a:cubicBezTo>
                  <a:cubicBezTo>
                    <a:pt x="412" y="4038"/>
                    <a:pt x="775" y="4058"/>
                    <a:pt x="1141" y="4058"/>
                  </a:cubicBezTo>
                  <a:cubicBezTo>
                    <a:pt x="2709" y="4058"/>
                    <a:pt x="4307" y="3686"/>
                    <a:pt x="5767" y="3263"/>
                  </a:cubicBezTo>
                  <a:cubicBezTo>
                    <a:pt x="7933" y="2663"/>
                    <a:pt x="10177" y="1723"/>
                    <a:pt x="116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rot="1770609">
              <a:off x="-2797329" y="2453813"/>
              <a:ext cx="22906" cy="3917"/>
            </a:xfrm>
            <a:custGeom>
              <a:avLst/>
              <a:gdLst/>
              <a:ahLst/>
              <a:cxnLst/>
              <a:rect l="l" t="t" r="r" b="b"/>
              <a:pathLst>
                <a:path w="731" h="125" extrusionOk="0">
                  <a:moveTo>
                    <a:pt x="379" y="1"/>
                  </a:moveTo>
                  <a:cubicBezTo>
                    <a:pt x="261" y="1"/>
                    <a:pt x="144" y="20"/>
                    <a:pt x="26" y="59"/>
                  </a:cubicBezTo>
                  <a:cubicBezTo>
                    <a:pt x="0" y="59"/>
                    <a:pt x="0" y="85"/>
                    <a:pt x="26" y="85"/>
                  </a:cubicBezTo>
                  <a:cubicBezTo>
                    <a:pt x="144" y="112"/>
                    <a:pt x="261" y="125"/>
                    <a:pt x="379" y="125"/>
                  </a:cubicBezTo>
                  <a:cubicBezTo>
                    <a:pt x="496" y="125"/>
                    <a:pt x="613" y="112"/>
                    <a:pt x="731" y="85"/>
                  </a:cubicBezTo>
                  <a:lnTo>
                    <a:pt x="731" y="59"/>
                  </a:lnTo>
                  <a:cubicBezTo>
                    <a:pt x="613" y="20"/>
                    <a:pt x="496" y="1"/>
                    <a:pt x="379"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rot="1770609">
              <a:off x="-3250761" y="1909466"/>
              <a:ext cx="120076" cy="171153"/>
            </a:xfrm>
            <a:custGeom>
              <a:avLst/>
              <a:gdLst/>
              <a:ahLst/>
              <a:cxnLst/>
              <a:rect l="l" t="t" r="r" b="b"/>
              <a:pathLst>
                <a:path w="3832" h="5462" extrusionOk="0">
                  <a:moveTo>
                    <a:pt x="3806" y="1"/>
                  </a:moveTo>
                  <a:cubicBezTo>
                    <a:pt x="2971" y="2114"/>
                    <a:pt x="1614" y="3811"/>
                    <a:pt x="22" y="5403"/>
                  </a:cubicBezTo>
                  <a:cubicBezTo>
                    <a:pt x="1" y="5424"/>
                    <a:pt x="31" y="5462"/>
                    <a:pt x="57" y="5462"/>
                  </a:cubicBezTo>
                  <a:cubicBezTo>
                    <a:pt x="63" y="5462"/>
                    <a:pt x="69" y="5460"/>
                    <a:pt x="74" y="5455"/>
                  </a:cubicBezTo>
                  <a:cubicBezTo>
                    <a:pt x="1822" y="4098"/>
                    <a:pt x="3336" y="2219"/>
                    <a:pt x="3832" y="27"/>
                  </a:cubicBezTo>
                  <a:cubicBezTo>
                    <a:pt x="3832" y="1"/>
                    <a:pt x="3806" y="1"/>
                    <a:pt x="3806"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rot="1770609">
              <a:off x="-4112774" y="1359550"/>
              <a:ext cx="302290" cy="71413"/>
            </a:xfrm>
            <a:custGeom>
              <a:avLst/>
              <a:gdLst/>
              <a:ahLst/>
              <a:cxnLst/>
              <a:rect l="l" t="t" r="r" b="b"/>
              <a:pathLst>
                <a:path w="9647" h="2279" extrusionOk="0">
                  <a:moveTo>
                    <a:pt x="123" y="0"/>
                  </a:moveTo>
                  <a:cubicBezTo>
                    <a:pt x="82" y="0"/>
                    <a:pt x="41" y="1"/>
                    <a:pt x="1" y="1"/>
                  </a:cubicBezTo>
                  <a:lnTo>
                    <a:pt x="1" y="27"/>
                  </a:lnTo>
                  <a:cubicBezTo>
                    <a:pt x="3341" y="314"/>
                    <a:pt x="6394" y="1384"/>
                    <a:pt x="9604" y="2271"/>
                  </a:cubicBezTo>
                  <a:cubicBezTo>
                    <a:pt x="9609" y="2276"/>
                    <a:pt x="9614" y="2278"/>
                    <a:pt x="9618" y="2278"/>
                  </a:cubicBezTo>
                  <a:cubicBezTo>
                    <a:pt x="9637" y="2278"/>
                    <a:pt x="9646" y="2240"/>
                    <a:pt x="9604" y="2219"/>
                  </a:cubicBezTo>
                  <a:cubicBezTo>
                    <a:pt x="6666" y="1008"/>
                    <a:pt x="3322" y="0"/>
                    <a:pt x="123"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1"/>
          <p:cNvGrpSpPr/>
          <p:nvPr/>
        </p:nvGrpSpPr>
        <p:grpSpPr>
          <a:xfrm rot="-2354599">
            <a:off x="7362307" y="3050380"/>
            <a:ext cx="1402543" cy="1974813"/>
            <a:chOff x="3684725" y="1721225"/>
            <a:chExt cx="932300" cy="1312700"/>
          </a:xfrm>
        </p:grpSpPr>
        <p:sp>
          <p:nvSpPr>
            <p:cNvPr id="676" name="Google Shape;676;p31"/>
            <p:cNvSpPr/>
            <p:nvPr/>
          </p:nvSpPr>
          <p:spPr>
            <a:xfrm>
              <a:off x="4266650" y="2186175"/>
              <a:ext cx="260975" cy="315125"/>
            </a:xfrm>
            <a:custGeom>
              <a:avLst/>
              <a:gdLst/>
              <a:ahLst/>
              <a:cxnLst/>
              <a:rect l="l" t="t" r="r" b="b"/>
              <a:pathLst>
                <a:path w="10439" h="12605" extrusionOk="0">
                  <a:moveTo>
                    <a:pt x="10387" y="0"/>
                  </a:moveTo>
                  <a:cubicBezTo>
                    <a:pt x="7307" y="3132"/>
                    <a:pt x="3732" y="5820"/>
                    <a:pt x="262" y="8429"/>
                  </a:cubicBezTo>
                  <a:lnTo>
                    <a:pt x="79" y="8560"/>
                  </a:lnTo>
                  <a:lnTo>
                    <a:pt x="27" y="8560"/>
                  </a:lnTo>
                  <a:cubicBezTo>
                    <a:pt x="27" y="8560"/>
                    <a:pt x="27" y="8586"/>
                    <a:pt x="27" y="8586"/>
                  </a:cubicBezTo>
                  <a:cubicBezTo>
                    <a:pt x="1" y="8586"/>
                    <a:pt x="1" y="8612"/>
                    <a:pt x="27" y="8612"/>
                  </a:cubicBezTo>
                  <a:cubicBezTo>
                    <a:pt x="27" y="8612"/>
                    <a:pt x="992" y="11691"/>
                    <a:pt x="1253" y="12579"/>
                  </a:cubicBezTo>
                  <a:cubicBezTo>
                    <a:pt x="1253" y="12579"/>
                    <a:pt x="1279" y="12605"/>
                    <a:pt x="1279" y="12605"/>
                  </a:cubicBezTo>
                  <a:lnTo>
                    <a:pt x="1331" y="12605"/>
                  </a:lnTo>
                  <a:cubicBezTo>
                    <a:pt x="3054" y="11300"/>
                    <a:pt x="4437" y="10204"/>
                    <a:pt x="5689" y="9186"/>
                  </a:cubicBezTo>
                  <a:cubicBezTo>
                    <a:pt x="6629" y="8429"/>
                    <a:pt x="7516" y="7568"/>
                    <a:pt x="8325" y="6655"/>
                  </a:cubicBezTo>
                  <a:cubicBezTo>
                    <a:pt x="8638" y="6237"/>
                    <a:pt x="8899" y="5768"/>
                    <a:pt x="9134" y="5298"/>
                  </a:cubicBezTo>
                  <a:cubicBezTo>
                    <a:pt x="9943" y="3654"/>
                    <a:pt x="10387" y="1879"/>
                    <a:pt x="10439" y="53"/>
                  </a:cubicBezTo>
                  <a:cubicBezTo>
                    <a:pt x="10439" y="26"/>
                    <a:pt x="10439" y="0"/>
                    <a:pt x="10413" y="0"/>
                  </a:cubicBez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4235325" y="2091075"/>
              <a:ext cx="292950" cy="305200"/>
            </a:xfrm>
            <a:custGeom>
              <a:avLst/>
              <a:gdLst/>
              <a:ahLst/>
              <a:cxnLst/>
              <a:rect l="l" t="t" r="r" b="b"/>
              <a:pathLst>
                <a:path w="11718" h="12208" extrusionOk="0">
                  <a:moveTo>
                    <a:pt x="11173" y="1"/>
                  </a:moveTo>
                  <a:cubicBezTo>
                    <a:pt x="11170" y="1"/>
                    <a:pt x="11170" y="7"/>
                    <a:pt x="11170" y="20"/>
                  </a:cubicBezTo>
                  <a:cubicBezTo>
                    <a:pt x="8430" y="2134"/>
                    <a:pt x="5585" y="4222"/>
                    <a:pt x="2845" y="6231"/>
                  </a:cubicBezTo>
                  <a:lnTo>
                    <a:pt x="1" y="8345"/>
                  </a:lnTo>
                  <a:cubicBezTo>
                    <a:pt x="1" y="8371"/>
                    <a:pt x="1" y="8371"/>
                    <a:pt x="1" y="8397"/>
                  </a:cubicBezTo>
                  <a:lnTo>
                    <a:pt x="1175" y="12181"/>
                  </a:lnTo>
                  <a:cubicBezTo>
                    <a:pt x="1201" y="12207"/>
                    <a:pt x="1201" y="12207"/>
                    <a:pt x="1201" y="12207"/>
                  </a:cubicBezTo>
                  <a:lnTo>
                    <a:pt x="1227" y="12181"/>
                  </a:lnTo>
                  <a:cubicBezTo>
                    <a:pt x="1241" y="12194"/>
                    <a:pt x="1247" y="12201"/>
                    <a:pt x="1254" y="12201"/>
                  </a:cubicBezTo>
                  <a:cubicBezTo>
                    <a:pt x="1260" y="12201"/>
                    <a:pt x="1267" y="12194"/>
                    <a:pt x="1280" y="12181"/>
                  </a:cubicBezTo>
                  <a:lnTo>
                    <a:pt x="1436" y="12051"/>
                  </a:lnTo>
                  <a:cubicBezTo>
                    <a:pt x="4959" y="9415"/>
                    <a:pt x="8613" y="6675"/>
                    <a:pt x="11718" y="3465"/>
                  </a:cubicBezTo>
                  <a:cubicBezTo>
                    <a:pt x="11718" y="3465"/>
                    <a:pt x="11718" y="3439"/>
                    <a:pt x="11718" y="3439"/>
                  </a:cubicBezTo>
                  <a:cubicBezTo>
                    <a:pt x="11718" y="2291"/>
                    <a:pt x="11535" y="1143"/>
                    <a:pt x="11222" y="47"/>
                  </a:cubicBezTo>
                  <a:cubicBezTo>
                    <a:pt x="11222" y="20"/>
                    <a:pt x="11196" y="20"/>
                    <a:pt x="11196" y="20"/>
                  </a:cubicBezTo>
                  <a:cubicBezTo>
                    <a:pt x="11183" y="7"/>
                    <a:pt x="11177" y="1"/>
                    <a:pt x="11173" y="1"/>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4044850" y="1727125"/>
              <a:ext cx="568250" cy="362525"/>
            </a:xfrm>
            <a:custGeom>
              <a:avLst/>
              <a:gdLst/>
              <a:ahLst/>
              <a:cxnLst/>
              <a:rect l="l" t="t" r="r" b="b"/>
              <a:pathLst>
                <a:path w="22730" h="14501" extrusionOk="0">
                  <a:moveTo>
                    <a:pt x="11439" y="0"/>
                  </a:moveTo>
                  <a:cubicBezTo>
                    <a:pt x="8188" y="0"/>
                    <a:pt x="5030" y="1414"/>
                    <a:pt x="2844" y="3983"/>
                  </a:cubicBezTo>
                  <a:cubicBezTo>
                    <a:pt x="1644" y="5445"/>
                    <a:pt x="705" y="7089"/>
                    <a:pt x="26" y="8863"/>
                  </a:cubicBezTo>
                  <a:cubicBezTo>
                    <a:pt x="0" y="8863"/>
                    <a:pt x="26" y="8890"/>
                    <a:pt x="26" y="8916"/>
                  </a:cubicBezTo>
                  <a:lnTo>
                    <a:pt x="52" y="8890"/>
                  </a:lnTo>
                  <a:lnTo>
                    <a:pt x="78" y="8890"/>
                  </a:lnTo>
                  <a:cubicBezTo>
                    <a:pt x="1540" y="6645"/>
                    <a:pt x="3680" y="4923"/>
                    <a:pt x="6185" y="3983"/>
                  </a:cubicBezTo>
                  <a:cubicBezTo>
                    <a:pt x="7441" y="3533"/>
                    <a:pt x="8748" y="3304"/>
                    <a:pt x="10056" y="3304"/>
                  </a:cubicBezTo>
                  <a:cubicBezTo>
                    <a:pt x="11247" y="3304"/>
                    <a:pt x="12439" y="3494"/>
                    <a:pt x="13596" y="3879"/>
                  </a:cubicBezTo>
                  <a:lnTo>
                    <a:pt x="13648" y="3879"/>
                  </a:lnTo>
                  <a:cubicBezTo>
                    <a:pt x="15945" y="4636"/>
                    <a:pt x="18006" y="6019"/>
                    <a:pt x="19546" y="7898"/>
                  </a:cubicBezTo>
                  <a:cubicBezTo>
                    <a:pt x="21033" y="9777"/>
                    <a:pt x="21920" y="12073"/>
                    <a:pt x="22077" y="14474"/>
                  </a:cubicBezTo>
                  <a:cubicBezTo>
                    <a:pt x="22077" y="14474"/>
                    <a:pt x="22103" y="14500"/>
                    <a:pt x="22129" y="14500"/>
                  </a:cubicBezTo>
                  <a:cubicBezTo>
                    <a:pt x="22129" y="14500"/>
                    <a:pt x="22155" y="14474"/>
                    <a:pt x="22155" y="14474"/>
                  </a:cubicBezTo>
                  <a:cubicBezTo>
                    <a:pt x="22729" y="11212"/>
                    <a:pt x="22677" y="6593"/>
                    <a:pt x="19180" y="3148"/>
                  </a:cubicBezTo>
                  <a:cubicBezTo>
                    <a:pt x="17980" y="1974"/>
                    <a:pt x="16545" y="1061"/>
                    <a:pt x="14953" y="565"/>
                  </a:cubicBezTo>
                  <a:cubicBezTo>
                    <a:pt x="13797" y="184"/>
                    <a:pt x="12612" y="0"/>
                    <a:pt x="11439" y="0"/>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4004400" y="1814550"/>
              <a:ext cx="590425" cy="498200"/>
            </a:xfrm>
            <a:custGeom>
              <a:avLst/>
              <a:gdLst/>
              <a:ahLst/>
              <a:cxnLst/>
              <a:rect l="l" t="t" r="r" b="b"/>
              <a:pathLst>
                <a:path w="23617" h="19928" extrusionOk="0">
                  <a:moveTo>
                    <a:pt x="11645" y="0"/>
                  </a:moveTo>
                  <a:cubicBezTo>
                    <a:pt x="10251" y="0"/>
                    <a:pt x="8859" y="255"/>
                    <a:pt x="7542" y="774"/>
                  </a:cubicBezTo>
                  <a:cubicBezTo>
                    <a:pt x="4906" y="1817"/>
                    <a:pt x="2792" y="3775"/>
                    <a:pt x="1200" y="6593"/>
                  </a:cubicBezTo>
                  <a:cubicBezTo>
                    <a:pt x="1018" y="7115"/>
                    <a:pt x="861" y="7663"/>
                    <a:pt x="731" y="8211"/>
                  </a:cubicBezTo>
                  <a:cubicBezTo>
                    <a:pt x="287" y="9933"/>
                    <a:pt x="52" y="11708"/>
                    <a:pt x="0" y="13482"/>
                  </a:cubicBezTo>
                  <a:cubicBezTo>
                    <a:pt x="0" y="13508"/>
                    <a:pt x="0" y="13508"/>
                    <a:pt x="26" y="13508"/>
                  </a:cubicBezTo>
                  <a:lnTo>
                    <a:pt x="26" y="13534"/>
                  </a:lnTo>
                  <a:cubicBezTo>
                    <a:pt x="52" y="13534"/>
                    <a:pt x="78" y="13508"/>
                    <a:pt x="78" y="13482"/>
                  </a:cubicBezTo>
                  <a:cubicBezTo>
                    <a:pt x="365" y="12021"/>
                    <a:pt x="913" y="10612"/>
                    <a:pt x="1696" y="9359"/>
                  </a:cubicBezTo>
                  <a:cubicBezTo>
                    <a:pt x="2636" y="7793"/>
                    <a:pt x="4750" y="5053"/>
                    <a:pt x="8064" y="4114"/>
                  </a:cubicBezTo>
                  <a:cubicBezTo>
                    <a:pt x="8981" y="3864"/>
                    <a:pt x="9920" y="3739"/>
                    <a:pt x="10856" y="3739"/>
                  </a:cubicBezTo>
                  <a:cubicBezTo>
                    <a:pt x="11970" y="3739"/>
                    <a:pt x="13080" y="3916"/>
                    <a:pt x="14144" y="4270"/>
                  </a:cubicBezTo>
                  <a:cubicBezTo>
                    <a:pt x="15240" y="4610"/>
                    <a:pt x="16284" y="5158"/>
                    <a:pt x="17197" y="5888"/>
                  </a:cubicBezTo>
                  <a:cubicBezTo>
                    <a:pt x="21085" y="8968"/>
                    <a:pt x="22260" y="14970"/>
                    <a:pt x="19989" y="19876"/>
                  </a:cubicBezTo>
                  <a:cubicBezTo>
                    <a:pt x="19989" y="19902"/>
                    <a:pt x="19989" y="19902"/>
                    <a:pt x="19989" y="19928"/>
                  </a:cubicBezTo>
                  <a:cubicBezTo>
                    <a:pt x="20016" y="19928"/>
                    <a:pt x="20042" y="19928"/>
                    <a:pt x="20042" y="19902"/>
                  </a:cubicBezTo>
                  <a:cubicBezTo>
                    <a:pt x="21164" y="18284"/>
                    <a:pt x="22077" y="16535"/>
                    <a:pt x="22756" y="14683"/>
                  </a:cubicBezTo>
                  <a:cubicBezTo>
                    <a:pt x="23095" y="13821"/>
                    <a:pt x="23356" y="12908"/>
                    <a:pt x="23565" y="12021"/>
                  </a:cubicBezTo>
                  <a:cubicBezTo>
                    <a:pt x="23617" y="9203"/>
                    <a:pt x="22651" y="6462"/>
                    <a:pt x="20851" y="4296"/>
                  </a:cubicBezTo>
                  <a:cubicBezTo>
                    <a:pt x="19363" y="2600"/>
                    <a:pt x="17458" y="1322"/>
                    <a:pt x="15318" y="591"/>
                  </a:cubicBezTo>
                  <a:lnTo>
                    <a:pt x="15214" y="565"/>
                  </a:lnTo>
                  <a:cubicBezTo>
                    <a:pt x="14054" y="190"/>
                    <a:pt x="12848" y="0"/>
                    <a:pt x="11645" y="0"/>
                  </a:cubicBez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3690575" y="2431625"/>
              <a:ext cx="396050" cy="342375"/>
            </a:xfrm>
            <a:custGeom>
              <a:avLst/>
              <a:gdLst/>
              <a:ahLst/>
              <a:cxnLst/>
              <a:rect l="l" t="t" r="r" b="b"/>
              <a:pathLst>
                <a:path w="15842" h="13695" extrusionOk="0">
                  <a:moveTo>
                    <a:pt x="14628" y="1"/>
                  </a:moveTo>
                  <a:cubicBezTo>
                    <a:pt x="14621" y="1"/>
                    <a:pt x="14615" y="7"/>
                    <a:pt x="14615" y="20"/>
                  </a:cubicBezTo>
                  <a:cubicBezTo>
                    <a:pt x="11822" y="2056"/>
                    <a:pt x="8560" y="4457"/>
                    <a:pt x="5298" y="6779"/>
                  </a:cubicBezTo>
                  <a:cubicBezTo>
                    <a:pt x="4907" y="7040"/>
                    <a:pt x="4516" y="7327"/>
                    <a:pt x="4124" y="7614"/>
                  </a:cubicBezTo>
                  <a:cubicBezTo>
                    <a:pt x="2793" y="8606"/>
                    <a:pt x="1436" y="9519"/>
                    <a:pt x="1" y="10354"/>
                  </a:cubicBezTo>
                  <a:cubicBezTo>
                    <a:pt x="1" y="10381"/>
                    <a:pt x="1" y="10407"/>
                    <a:pt x="1" y="10407"/>
                  </a:cubicBezTo>
                  <a:cubicBezTo>
                    <a:pt x="575" y="11477"/>
                    <a:pt x="1123" y="12520"/>
                    <a:pt x="1697" y="13669"/>
                  </a:cubicBezTo>
                  <a:cubicBezTo>
                    <a:pt x="1697" y="13695"/>
                    <a:pt x="1697" y="13695"/>
                    <a:pt x="1723" y="13695"/>
                  </a:cubicBezTo>
                  <a:lnTo>
                    <a:pt x="1749" y="13695"/>
                  </a:lnTo>
                  <a:cubicBezTo>
                    <a:pt x="6760" y="10250"/>
                    <a:pt x="11353" y="7040"/>
                    <a:pt x="15763" y="3883"/>
                  </a:cubicBezTo>
                  <a:lnTo>
                    <a:pt x="15815" y="3857"/>
                  </a:lnTo>
                  <a:cubicBezTo>
                    <a:pt x="15815" y="3857"/>
                    <a:pt x="15815" y="3857"/>
                    <a:pt x="15841" y="3830"/>
                  </a:cubicBezTo>
                  <a:cubicBezTo>
                    <a:pt x="15841" y="3830"/>
                    <a:pt x="15841" y="3830"/>
                    <a:pt x="15841" y="3804"/>
                  </a:cubicBezTo>
                  <a:cubicBezTo>
                    <a:pt x="15398" y="2473"/>
                    <a:pt x="15032" y="1247"/>
                    <a:pt x="14667" y="47"/>
                  </a:cubicBezTo>
                  <a:cubicBezTo>
                    <a:pt x="14667" y="20"/>
                    <a:pt x="14641" y="20"/>
                    <a:pt x="14641" y="20"/>
                  </a:cubicBezTo>
                  <a:cubicBezTo>
                    <a:pt x="14641" y="7"/>
                    <a:pt x="14634" y="1"/>
                    <a:pt x="14628" y="1"/>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3735600" y="2533250"/>
              <a:ext cx="384950" cy="336000"/>
            </a:xfrm>
            <a:custGeom>
              <a:avLst/>
              <a:gdLst/>
              <a:ahLst/>
              <a:cxnLst/>
              <a:rect l="l" t="t" r="r" b="b"/>
              <a:pathLst>
                <a:path w="15398" h="13440" extrusionOk="0">
                  <a:moveTo>
                    <a:pt x="14066" y="0"/>
                  </a:moveTo>
                  <a:cubicBezTo>
                    <a:pt x="9630" y="3158"/>
                    <a:pt x="5063" y="6368"/>
                    <a:pt x="27" y="9786"/>
                  </a:cubicBezTo>
                  <a:cubicBezTo>
                    <a:pt x="27" y="9786"/>
                    <a:pt x="1" y="9786"/>
                    <a:pt x="1" y="9812"/>
                  </a:cubicBezTo>
                  <a:cubicBezTo>
                    <a:pt x="1" y="9812"/>
                    <a:pt x="1" y="9838"/>
                    <a:pt x="1" y="9838"/>
                  </a:cubicBezTo>
                  <a:cubicBezTo>
                    <a:pt x="575" y="11013"/>
                    <a:pt x="1175" y="12213"/>
                    <a:pt x="1723" y="13414"/>
                  </a:cubicBezTo>
                  <a:cubicBezTo>
                    <a:pt x="1723" y="13414"/>
                    <a:pt x="1749" y="13440"/>
                    <a:pt x="1749" y="13440"/>
                  </a:cubicBezTo>
                  <a:lnTo>
                    <a:pt x="1801" y="13440"/>
                  </a:lnTo>
                  <a:cubicBezTo>
                    <a:pt x="4280" y="11639"/>
                    <a:pt x="6864" y="9865"/>
                    <a:pt x="9369" y="8142"/>
                  </a:cubicBezTo>
                  <a:cubicBezTo>
                    <a:pt x="11352" y="6811"/>
                    <a:pt x="13414" y="5402"/>
                    <a:pt x="15397" y="3993"/>
                  </a:cubicBezTo>
                  <a:cubicBezTo>
                    <a:pt x="15397" y="3967"/>
                    <a:pt x="15397" y="3967"/>
                    <a:pt x="15397" y="3941"/>
                  </a:cubicBezTo>
                  <a:cubicBezTo>
                    <a:pt x="14927" y="2558"/>
                    <a:pt x="14510" y="1279"/>
                    <a:pt x="14118" y="26"/>
                  </a:cubicBezTo>
                  <a:cubicBezTo>
                    <a:pt x="14118" y="26"/>
                    <a:pt x="14092" y="0"/>
                    <a:pt x="14092" y="0"/>
                  </a:cubicBez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4005700" y="2034150"/>
              <a:ext cx="344475" cy="992975"/>
            </a:xfrm>
            <a:custGeom>
              <a:avLst/>
              <a:gdLst/>
              <a:ahLst/>
              <a:cxnLst/>
              <a:rect l="l" t="t" r="r" b="b"/>
              <a:pathLst>
                <a:path w="13779" h="39719" extrusionOk="0">
                  <a:moveTo>
                    <a:pt x="2218" y="1"/>
                  </a:moveTo>
                  <a:cubicBezTo>
                    <a:pt x="861" y="1932"/>
                    <a:pt x="79" y="4229"/>
                    <a:pt x="0" y="6603"/>
                  </a:cubicBezTo>
                  <a:cubicBezTo>
                    <a:pt x="52" y="7073"/>
                    <a:pt x="105" y="7517"/>
                    <a:pt x="183" y="7960"/>
                  </a:cubicBezTo>
                  <a:cubicBezTo>
                    <a:pt x="574" y="10465"/>
                    <a:pt x="1357" y="12971"/>
                    <a:pt x="2114" y="15398"/>
                  </a:cubicBezTo>
                  <a:lnTo>
                    <a:pt x="2192" y="15711"/>
                  </a:lnTo>
                  <a:cubicBezTo>
                    <a:pt x="2218" y="15711"/>
                    <a:pt x="2218" y="15737"/>
                    <a:pt x="2218" y="15763"/>
                  </a:cubicBezTo>
                  <a:cubicBezTo>
                    <a:pt x="2323" y="16154"/>
                    <a:pt x="2427" y="16520"/>
                    <a:pt x="2558" y="16885"/>
                  </a:cubicBezTo>
                  <a:cubicBezTo>
                    <a:pt x="3210" y="19077"/>
                    <a:pt x="3967" y="21400"/>
                    <a:pt x="4802" y="23957"/>
                  </a:cubicBezTo>
                  <a:cubicBezTo>
                    <a:pt x="5089" y="24792"/>
                    <a:pt x="5350" y="25627"/>
                    <a:pt x="5637" y="26436"/>
                  </a:cubicBezTo>
                  <a:cubicBezTo>
                    <a:pt x="6237" y="28237"/>
                    <a:pt x="6890" y="30063"/>
                    <a:pt x="7516" y="31812"/>
                  </a:cubicBezTo>
                  <a:cubicBezTo>
                    <a:pt x="8429" y="34395"/>
                    <a:pt x="9369" y="37057"/>
                    <a:pt x="10230" y="39693"/>
                  </a:cubicBezTo>
                  <a:cubicBezTo>
                    <a:pt x="10230" y="39693"/>
                    <a:pt x="10230" y="39693"/>
                    <a:pt x="10256" y="39719"/>
                  </a:cubicBezTo>
                  <a:lnTo>
                    <a:pt x="10282" y="39719"/>
                  </a:lnTo>
                  <a:cubicBezTo>
                    <a:pt x="11456" y="39067"/>
                    <a:pt x="12631" y="38440"/>
                    <a:pt x="13779" y="37840"/>
                  </a:cubicBezTo>
                  <a:lnTo>
                    <a:pt x="13779" y="37814"/>
                  </a:lnTo>
                  <a:lnTo>
                    <a:pt x="13779" y="37762"/>
                  </a:lnTo>
                  <a:cubicBezTo>
                    <a:pt x="11065" y="30090"/>
                    <a:pt x="8795" y="23357"/>
                    <a:pt x="6837" y="17172"/>
                  </a:cubicBezTo>
                  <a:cubicBezTo>
                    <a:pt x="6655" y="16624"/>
                    <a:pt x="6498" y="16102"/>
                    <a:pt x="6315" y="15554"/>
                  </a:cubicBezTo>
                  <a:cubicBezTo>
                    <a:pt x="4724" y="10518"/>
                    <a:pt x="3053" y="5298"/>
                    <a:pt x="2297" y="53"/>
                  </a:cubicBezTo>
                  <a:cubicBezTo>
                    <a:pt x="2297" y="27"/>
                    <a:pt x="2271" y="27"/>
                    <a:pt x="2271" y="1"/>
                  </a:cubicBez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4066375" y="1964350"/>
              <a:ext cx="371225" cy="1013200"/>
            </a:xfrm>
            <a:custGeom>
              <a:avLst/>
              <a:gdLst/>
              <a:ahLst/>
              <a:cxnLst/>
              <a:rect l="l" t="t" r="r" b="b"/>
              <a:pathLst>
                <a:path w="14849" h="40528" extrusionOk="0">
                  <a:moveTo>
                    <a:pt x="2401" y="1"/>
                  </a:moveTo>
                  <a:cubicBezTo>
                    <a:pt x="2036" y="288"/>
                    <a:pt x="1696" y="575"/>
                    <a:pt x="1357" y="914"/>
                  </a:cubicBezTo>
                  <a:cubicBezTo>
                    <a:pt x="861" y="1410"/>
                    <a:pt x="418" y="1932"/>
                    <a:pt x="0" y="2506"/>
                  </a:cubicBezTo>
                  <a:cubicBezTo>
                    <a:pt x="0" y="2506"/>
                    <a:pt x="0" y="2532"/>
                    <a:pt x="0" y="2532"/>
                  </a:cubicBezTo>
                  <a:cubicBezTo>
                    <a:pt x="757" y="7908"/>
                    <a:pt x="2453" y="13205"/>
                    <a:pt x="4071" y="18346"/>
                  </a:cubicBezTo>
                  <a:cubicBezTo>
                    <a:pt x="4254" y="18868"/>
                    <a:pt x="4410" y="19390"/>
                    <a:pt x="4593" y="19938"/>
                  </a:cubicBezTo>
                  <a:cubicBezTo>
                    <a:pt x="6576" y="26201"/>
                    <a:pt x="8847" y="32934"/>
                    <a:pt x="11508" y="40502"/>
                  </a:cubicBezTo>
                  <a:cubicBezTo>
                    <a:pt x="11508" y="40502"/>
                    <a:pt x="11535" y="40502"/>
                    <a:pt x="11535" y="40528"/>
                  </a:cubicBezTo>
                  <a:lnTo>
                    <a:pt x="11561" y="40528"/>
                  </a:lnTo>
                  <a:cubicBezTo>
                    <a:pt x="12683" y="39927"/>
                    <a:pt x="13779" y="39406"/>
                    <a:pt x="14823" y="38910"/>
                  </a:cubicBezTo>
                  <a:cubicBezTo>
                    <a:pt x="14849" y="38884"/>
                    <a:pt x="14849" y="38858"/>
                    <a:pt x="14849" y="38858"/>
                  </a:cubicBezTo>
                  <a:lnTo>
                    <a:pt x="14823" y="38779"/>
                  </a:lnTo>
                  <a:cubicBezTo>
                    <a:pt x="13988" y="36822"/>
                    <a:pt x="13335" y="34760"/>
                    <a:pt x="12683" y="32751"/>
                  </a:cubicBezTo>
                  <a:cubicBezTo>
                    <a:pt x="12500" y="32203"/>
                    <a:pt x="12317" y="31655"/>
                    <a:pt x="12161" y="31133"/>
                  </a:cubicBezTo>
                  <a:cubicBezTo>
                    <a:pt x="11065" y="27819"/>
                    <a:pt x="10021" y="24505"/>
                    <a:pt x="9134" y="21686"/>
                  </a:cubicBezTo>
                  <a:cubicBezTo>
                    <a:pt x="9134" y="21686"/>
                    <a:pt x="9134" y="21660"/>
                    <a:pt x="9134" y="21660"/>
                  </a:cubicBezTo>
                  <a:lnTo>
                    <a:pt x="8768" y="20512"/>
                  </a:lnTo>
                  <a:lnTo>
                    <a:pt x="8090" y="18320"/>
                  </a:lnTo>
                  <a:cubicBezTo>
                    <a:pt x="7620" y="16833"/>
                    <a:pt x="7150" y="15345"/>
                    <a:pt x="6681" y="13858"/>
                  </a:cubicBezTo>
                  <a:cubicBezTo>
                    <a:pt x="5245" y="9343"/>
                    <a:pt x="3758" y="4672"/>
                    <a:pt x="2453" y="27"/>
                  </a:cubicBezTo>
                  <a:cubicBezTo>
                    <a:pt x="2453" y="27"/>
                    <a:pt x="2453" y="1"/>
                    <a:pt x="2427" y="1"/>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4066375" y="1993725"/>
              <a:ext cx="337950" cy="983175"/>
            </a:xfrm>
            <a:custGeom>
              <a:avLst/>
              <a:gdLst/>
              <a:ahLst/>
              <a:cxnLst/>
              <a:rect l="l" t="t" r="r" b="b"/>
              <a:pathLst>
                <a:path w="13518" h="39327" extrusionOk="0">
                  <a:moveTo>
                    <a:pt x="1096" y="0"/>
                  </a:moveTo>
                  <a:cubicBezTo>
                    <a:pt x="705" y="418"/>
                    <a:pt x="339" y="861"/>
                    <a:pt x="0" y="1305"/>
                  </a:cubicBezTo>
                  <a:cubicBezTo>
                    <a:pt x="0" y="1331"/>
                    <a:pt x="0" y="1331"/>
                    <a:pt x="0" y="1357"/>
                  </a:cubicBezTo>
                  <a:cubicBezTo>
                    <a:pt x="731" y="6707"/>
                    <a:pt x="2427" y="12030"/>
                    <a:pt x="4071" y="17145"/>
                  </a:cubicBezTo>
                  <a:cubicBezTo>
                    <a:pt x="4228" y="17667"/>
                    <a:pt x="4410" y="18215"/>
                    <a:pt x="4567" y="18737"/>
                  </a:cubicBezTo>
                  <a:cubicBezTo>
                    <a:pt x="6576" y="25026"/>
                    <a:pt x="8821" y="31733"/>
                    <a:pt x="11508" y="39300"/>
                  </a:cubicBezTo>
                  <a:cubicBezTo>
                    <a:pt x="11508" y="39327"/>
                    <a:pt x="11535" y="39327"/>
                    <a:pt x="11535" y="39327"/>
                  </a:cubicBezTo>
                  <a:lnTo>
                    <a:pt x="11561" y="39327"/>
                  </a:lnTo>
                  <a:cubicBezTo>
                    <a:pt x="12239" y="38987"/>
                    <a:pt x="12892" y="38674"/>
                    <a:pt x="13518" y="38361"/>
                  </a:cubicBezTo>
                  <a:cubicBezTo>
                    <a:pt x="12709" y="37787"/>
                    <a:pt x="12056" y="37056"/>
                    <a:pt x="11587" y="36169"/>
                  </a:cubicBezTo>
                  <a:cubicBezTo>
                    <a:pt x="10517" y="34003"/>
                    <a:pt x="9603" y="31733"/>
                    <a:pt x="8899" y="29436"/>
                  </a:cubicBezTo>
                  <a:cubicBezTo>
                    <a:pt x="7411" y="24843"/>
                    <a:pt x="5924" y="20250"/>
                    <a:pt x="4489" y="15658"/>
                  </a:cubicBezTo>
                  <a:cubicBezTo>
                    <a:pt x="3393" y="12343"/>
                    <a:pt x="2531" y="8977"/>
                    <a:pt x="1827" y="5558"/>
                  </a:cubicBezTo>
                  <a:cubicBezTo>
                    <a:pt x="1540" y="4045"/>
                    <a:pt x="1331" y="2531"/>
                    <a:pt x="1201" y="992"/>
                  </a:cubicBezTo>
                  <a:cubicBezTo>
                    <a:pt x="1174" y="705"/>
                    <a:pt x="1122" y="365"/>
                    <a:pt x="1096" y="0"/>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4044850" y="1938900"/>
              <a:ext cx="8500" cy="11125"/>
            </a:xfrm>
            <a:custGeom>
              <a:avLst/>
              <a:gdLst/>
              <a:ahLst/>
              <a:cxnLst/>
              <a:rect l="l" t="t" r="r" b="b"/>
              <a:pathLst>
                <a:path w="340" h="445" extrusionOk="0">
                  <a:moveTo>
                    <a:pt x="183" y="1"/>
                  </a:moveTo>
                  <a:cubicBezTo>
                    <a:pt x="130" y="131"/>
                    <a:pt x="52" y="262"/>
                    <a:pt x="0" y="392"/>
                  </a:cubicBezTo>
                  <a:cubicBezTo>
                    <a:pt x="0" y="419"/>
                    <a:pt x="26" y="419"/>
                    <a:pt x="26" y="445"/>
                  </a:cubicBezTo>
                  <a:lnTo>
                    <a:pt x="78" y="445"/>
                  </a:lnTo>
                  <a:cubicBezTo>
                    <a:pt x="157" y="314"/>
                    <a:pt x="261" y="184"/>
                    <a:pt x="339" y="53"/>
                  </a:cubicBezTo>
                  <a:cubicBezTo>
                    <a:pt x="287" y="27"/>
                    <a:pt x="235" y="1"/>
                    <a:pt x="183" y="1"/>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4044850" y="1785975"/>
              <a:ext cx="561725" cy="303675"/>
            </a:xfrm>
            <a:custGeom>
              <a:avLst/>
              <a:gdLst/>
              <a:ahLst/>
              <a:cxnLst/>
              <a:rect l="l" t="t" r="r" b="b"/>
              <a:pathLst>
                <a:path w="22469" h="12147" extrusionOk="0">
                  <a:moveTo>
                    <a:pt x="10400" y="0"/>
                  </a:moveTo>
                  <a:cubicBezTo>
                    <a:pt x="9223" y="0"/>
                    <a:pt x="8042" y="151"/>
                    <a:pt x="6889" y="455"/>
                  </a:cubicBezTo>
                  <a:cubicBezTo>
                    <a:pt x="4828" y="1055"/>
                    <a:pt x="2923" y="2178"/>
                    <a:pt x="1383" y="3691"/>
                  </a:cubicBezTo>
                  <a:cubicBezTo>
                    <a:pt x="861" y="4578"/>
                    <a:pt x="391" y="5518"/>
                    <a:pt x="0" y="6509"/>
                  </a:cubicBezTo>
                  <a:cubicBezTo>
                    <a:pt x="0" y="6509"/>
                    <a:pt x="0" y="6536"/>
                    <a:pt x="26" y="6562"/>
                  </a:cubicBezTo>
                  <a:lnTo>
                    <a:pt x="78" y="6562"/>
                  </a:lnTo>
                  <a:cubicBezTo>
                    <a:pt x="1514" y="4291"/>
                    <a:pt x="3653" y="2569"/>
                    <a:pt x="6185" y="1629"/>
                  </a:cubicBezTo>
                  <a:cubicBezTo>
                    <a:pt x="7428" y="1179"/>
                    <a:pt x="8735" y="950"/>
                    <a:pt x="10047" y="950"/>
                  </a:cubicBezTo>
                  <a:cubicBezTo>
                    <a:pt x="11241" y="950"/>
                    <a:pt x="12439" y="1140"/>
                    <a:pt x="13596" y="1525"/>
                  </a:cubicBezTo>
                  <a:lnTo>
                    <a:pt x="13648" y="1525"/>
                  </a:lnTo>
                  <a:cubicBezTo>
                    <a:pt x="15945" y="2282"/>
                    <a:pt x="17980" y="3691"/>
                    <a:pt x="19546" y="5544"/>
                  </a:cubicBezTo>
                  <a:cubicBezTo>
                    <a:pt x="21033" y="7423"/>
                    <a:pt x="21920" y="9719"/>
                    <a:pt x="22077" y="12120"/>
                  </a:cubicBezTo>
                  <a:cubicBezTo>
                    <a:pt x="22077" y="12146"/>
                    <a:pt x="22103" y="12146"/>
                    <a:pt x="22103" y="12146"/>
                  </a:cubicBezTo>
                  <a:cubicBezTo>
                    <a:pt x="22129" y="12146"/>
                    <a:pt x="22155" y="12146"/>
                    <a:pt x="22155" y="12120"/>
                  </a:cubicBezTo>
                  <a:cubicBezTo>
                    <a:pt x="22364" y="10867"/>
                    <a:pt x="22469" y="9563"/>
                    <a:pt x="22390" y="8284"/>
                  </a:cubicBezTo>
                  <a:cubicBezTo>
                    <a:pt x="22077" y="7475"/>
                    <a:pt x="21686" y="6692"/>
                    <a:pt x="21268" y="5935"/>
                  </a:cubicBezTo>
                  <a:cubicBezTo>
                    <a:pt x="19911" y="3613"/>
                    <a:pt x="17771" y="1812"/>
                    <a:pt x="15240" y="873"/>
                  </a:cubicBezTo>
                  <a:cubicBezTo>
                    <a:pt x="13688" y="294"/>
                    <a:pt x="12047" y="0"/>
                    <a:pt x="10400" y="0"/>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3714725" y="2505850"/>
              <a:ext cx="371900" cy="268150"/>
            </a:xfrm>
            <a:custGeom>
              <a:avLst/>
              <a:gdLst/>
              <a:ahLst/>
              <a:cxnLst/>
              <a:rect l="l" t="t" r="r" b="b"/>
              <a:pathLst>
                <a:path w="14876" h="10726" extrusionOk="0">
                  <a:moveTo>
                    <a:pt x="14614" y="0"/>
                  </a:moveTo>
                  <a:cubicBezTo>
                    <a:pt x="12761" y="1331"/>
                    <a:pt x="10909" y="2636"/>
                    <a:pt x="9030" y="3915"/>
                  </a:cubicBezTo>
                  <a:cubicBezTo>
                    <a:pt x="6342" y="5715"/>
                    <a:pt x="3628" y="7725"/>
                    <a:pt x="627" y="9029"/>
                  </a:cubicBezTo>
                  <a:cubicBezTo>
                    <a:pt x="418" y="9108"/>
                    <a:pt x="209" y="9212"/>
                    <a:pt x="1" y="9290"/>
                  </a:cubicBezTo>
                  <a:cubicBezTo>
                    <a:pt x="235" y="9760"/>
                    <a:pt x="470" y="10230"/>
                    <a:pt x="731" y="10700"/>
                  </a:cubicBezTo>
                  <a:cubicBezTo>
                    <a:pt x="731" y="10726"/>
                    <a:pt x="731" y="10726"/>
                    <a:pt x="757" y="10726"/>
                  </a:cubicBezTo>
                  <a:lnTo>
                    <a:pt x="783" y="10726"/>
                  </a:lnTo>
                  <a:cubicBezTo>
                    <a:pt x="5794" y="7307"/>
                    <a:pt x="10387" y="4097"/>
                    <a:pt x="14823" y="914"/>
                  </a:cubicBezTo>
                  <a:lnTo>
                    <a:pt x="14849" y="914"/>
                  </a:lnTo>
                  <a:cubicBezTo>
                    <a:pt x="14849" y="914"/>
                    <a:pt x="14875" y="888"/>
                    <a:pt x="14875" y="888"/>
                  </a:cubicBezTo>
                  <a:cubicBezTo>
                    <a:pt x="14875" y="888"/>
                    <a:pt x="14875" y="861"/>
                    <a:pt x="14875" y="861"/>
                  </a:cubicBezTo>
                  <a:lnTo>
                    <a:pt x="14614" y="0"/>
                  </a:ln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4258175" y="2136600"/>
              <a:ext cx="269450" cy="259675"/>
            </a:xfrm>
            <a:custGeom>
              <a:avLst/>
              <a:gdLst/>
              <a:ahLst/>
              <a:cxnLst/>
              <a:rect l="l" t="t" r="r" b="b"/>
              <a:pathLst>
                <a:path w="10778" h="10387" extrusionOk="0">
                  <a:moveTo>
                    <a:pt x="10674" y="0"/>
                  </a:moveTo>
                  <a:lnTo>
                    <a:pt x="10439" y="287"/>
                  </a:lnTo>
                  <a:cubicBezTo>
                    <a:pt x="9812" y="1044"/>
                    <a:pt x="9134" y="1775"/>
                    <a:pt x="8403" y="2479"/>
                  </a:cubicBezTo>
                  <a:cubicBezTo>
                    <a:pt x="7229" y="3653"/>
                    <a:pt x="5976" y="4749"/>
                    <a:pt x="4698" y="5767"/>
                  </a:cubicBezTo>
                  <a:cubicBezTo>
                    <a:pt x="3132" y="7020"/>
                    <a:pt x="1566" y="8246"/>
                    <a:pt x="0" y="9473"/>
                  </a:cubicBezTo>
                  <a:lnTo>
                    <a:pt x="261" y="10334"/>
                  </a:lnTo>
                  <a:cubicBezTo>
                    <a:pt x="261" y="10334"/>
                    <a:pt x="287" y="10360"/>
                    <a:pt x="287" y="10386"/>
                  </a:cubicBezTo>
                  <a:lnTo>
                    <a:pt x="340" y="10386"/>
                  </a:lnTo>
                  <a:lnTo>
                    <a:pt x="496" y="10256"/>
                  </a:lnTo>
                  <a:cubicBezTo>
                    <a:pt x="4019" y="7594"/>
                    <a:pt x="7673" y="4880"/>
                    <a:pt x="10778" y="1670"/>
                  </a:cubicBezTo>
                  <a:cubicBezTo>
                    <a:pt x="10778" y="1644"/>
                    <a:pt x="10778" y="1644"/>
                    <a:pt x="10778" y="1618"/>
                  </a:cubicBezTo>
                  <a:cubicBezTo>
                    <a:pt x="10778" y="1070"/>
                    <a:pt x="10752" y="548"/>
                    <a:pt x="10674" y="0"/>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4005700" y="2079175"/>
              <a:ext cx="308600" cy="947950"/>
            </a:xfrm>
            <a:custGeom>
              <a:avLst/>
              <a:gdLst/>
              <a:ahLst/>
              <a:cxnLst/>
              <a:rect l="l" t="t" r="r" b="b"/>
              <a:pathLst>
                <a:path w="12344" h="37918" extrusionOk="0">
                  <a:moveTo>
                    <a:pt x="1175" y="1"/>
                  </a:moveTo>
                  <a:cubicBezTo>
                    <a:pt x="444" y="1488"/>
                    <a:pt x="26" y="3132"/>
                    <a:pt x="0" y="4802"/>
                  </a:cubicBezTo>
                  <a:cubicBezTo>
                    <a:pt x="26" y="5298"/>
                    <a:pt x="79" y="5742"/>
                    <a:pt x="157" y="6159"/>
                  </a:cubicBezTo>
                  <a:cubicBezTo>
                    <a:pt x="548" y="8664"/>
                    <a:pt x="1331" y="11170"/>
                    <a:pt x="2088" y="13597"/>
                  </a:cubicBezTo>
                  <a:lnTo>
                    <a:pt x="2192" y="13910"/>
                  </a:lnTo>
                  <a:cubicBezTo>
                    <a:pt x="2192" y="13936"/>
                    <a:pt x="2218" y="13962"/>
                    <a:pt x="2218" y="13988"/>
                  </a:cubicBezTo>
                  <a:cubicBezTo>
                    <a:pt x="2323" y="14353"/>
                    <a:pt x="2427" y="14719"/>
                    <a:pt x="2532" y="15084"/>
                  </a:cubicBezTo>
                  <a:cubicBezTo>
                    <a:pt x="3210" y="17276"/>
                    <a:pt x="3941" y="19599"/>
                    <a:pt x="4802" y="22156"/>
                  </a:cubicBezTo>
                  <a:cubicBezTo>
                    <a:pt x="5063" y="22991"/>
                    <a:pt x="5350" y="23826"/>
                    <a:pt x="5637" y="24661"/>
                  </a:cubicBezTo>
                  <a:cubicBezTo>
                    <a:pt x="6237" y="26436"/>
                    <a:pt x="6890" y="28262"/>
                    <a:pt x="7516" y="30011"/>
                  </a:cubicBezTo>
                  <a:cubicBezTo>
                    <a:pt x="8403" y="32594"/>
                    <a:pt x="9369" y="35230"/>
                    <a:pt x="10204" y="37892"/>
                  </a:cubicBezTo>
                  <a:cubicBezTo>
                    <a:pt x="10204" y="37892"/>
                    <a:pt x="10230" y="37918"/>
                    <a:pt x="10230" y="37918"/>
                  </a:cubicBezTo>
                  <a:lnTo>
                    <a:pt x="10256" y="37918"/>
                  </a:lnTo>
                  <a:cubicBezTo>
                    <a:pt x="10960" y="37526"/>
                    <a:pt x="11665" y="37161"/>
                    <a:pt x="12344" y="36770"/>
                  </a:cubicBezTo>
                  <a:cubicBezTo>
                    <a:pt x="10595" y="36117"/>
                    <a:pt x="9995" y="33847"/>
                    <a:pt x="9369" y="32255"/>
                  </a:cubicBezTo>
                  <a:cubicBezTo>
                    <a:pt x="7855" y="28393"/>
                    <a:pt x="6550" y="24452"/>
                    <a:pt x="5246" y="20512"/>
                  </a:cubicBezTo>
                  <a:cubicBezTo>
                    <a:pt x="1827" y="10256"/>
                    <a:pt x="183" y="6133"/>
                    <a:pt x="1175" y="1"/>
                  </a:cubicBez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3749950" y="2596525"/>
              <a:ext cx="370600" cy="272725"/>
            </a:xfrm>
            <a:custGeom>
              <a:avLst/>
              <a:gdLst/>
              <a:ahLst/>
              <a:cxnLst/>
              <a:rect l="l" t="t" r="r" b="b"/>
              <a:pathLst>
                <a:path w="14824" h="10909" extrusionOk="0">
                  <a:moveTo>
                    <a:pt x="14353" y="1"/>
                  </a:moveTo>
                  <a:cubicBezTo>
                    <a:pt x="12057" y="1645"/>
                    <a:pt x="9734" y="3237"/>
                    <a:pt x="7386" y="4776"/>
                  </a:cubicBezTo>
                  <a:cubicBezTo>
                    <a:pt x="5872" y="5742"/>
                    <a:pt x="4385" y="6707"/>
                    <a:pt x="2845" y="7621"/>
                  </a:cubicBezTo>
                  <a:cubicBezTo>
                    <a:pt x="1984" y="8143"/>
                    <a:pt x="1018" y="8456"/>
                    <a:pt x="1" y="8482"/>
                  </a:cubicBezTo>
                  <a:cubicBezTo>
                    <a:pt x="392" y="9291"/>
                    <a:pt x="784" y="10074"/>
                    <a:pt x="1149" y="10883"/>
                  </a:cubicBezTo>
                  <a:cubicBezTo>
                    <a:pt x="1149" y="10883"/>
                    <a:pt x="1149" y="10909"/>
                    <a:pt x="1175" y="10909"/>
                  </a:cubicBezTo>
                  <a:lnTo>
                    <a:pt x="1201" y="10909"/>
                  </a:lnTo>
                  <a:cubicBezTo>
                    <a:pt x="3680" y="9082"/>
                    <a:pt x="6264" y="7307"/>
                    <a:pt x="8769" y="5611"/>
                  </a:cubicBezTo>
                  <a:cubicBezTo>
                    <a:pt x="10778" y="4254"/>
                    <a:pt x="12814" y="2845"/>
                    <a:pt x="14823" y="1436"/>
                  </a:cubicBezTo>
                  <a:cubicBezTo>
                    <a:pt x="14823" y="1436"/>
                    <a:pt x="14823" y="1410"/>
                    <a:pt x="14823" y="1410"/>
                  </a:cubicBezTo>
                  <a:cubicBezTo>
                    <a:pt x="14667" y="914"/>
                    <a:pt x="14510" y="470"/>
                    <a:pt x="14353" y="1"/>
                  </a:cubicBez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4287525" y="2235750"/>
              <a:ext cx="234900" cy="265550"/>
            </a:xfrm>
            <a:custGeom>
              <a:avLst/>
              <a:gdLst/>
              <a:ahLst/>
              <a:cxnLst/>
              <a:rect l="l" t="t" r="r" b="b"/>
              <a:pathLst>
                <a:path w="9396" h="10622" extrusionOk="0">
                  <a:moveTo>
                    <a:pt x="9395" y="1"/>
                  </a:moveTo>
                  <a:lnTo>
                    <a:pt x="9395" y="1"/>
                  </a:lnTo>
                  <a:cubicBezTo>
                    <a:pt x="8299" y="2454"/>
                    <a:pt x="6446" y="4359"/>
                    <a:pt x="4150" y="6133"/>
                  </a:cubicBezTo>
                  <a:cubicBezTo>
                    <a:pt x="2793" y="7203"/>
                    <a:pt x="1410" y="8247"/>
                    <a:pt x="1" y="9291"/>
                  </a:cubicBezTo>
                  <a:lnTo>
                    <a:pt x="418" y="10596"/>
                  </a:lnTo>
                  <a:cubicBezTo>
                    <a:pt x="418" y="10596"/>
                    <a:pt x="444" y="10622"/>
                    <a:pt x="444" y="10622"/>
                  </a:cubicBezTo>
                  <a:lnTo>
                    <a:pt x="496" y="10622"/>
                  </a:lnTo>
                  <a:cubicBezTo>
                    <a:pt x="2219" y="9317"/>
                    <a:pt x="3602" y="8221"/>
                    <a:pt x="4854" y="7177"/>
                  </a:cubicBezTo>
                  <a:cubicBezTo>
                    <a:pt x="5820" y="6420"/>
                    <a:pt x="6707" y="5585"/>
                    <a:pt x="7516" y="4646"/>
                  </a:cubicBezTo>
                  <a:cubicBezTo>
                    <a:pt x="7803" y="4228"/>
                    <a:pt x="8090" y="3785"/>
                    <a:pt x="8325" y="3315"/>
                  </a:cubicBezTo>
                  <a:cubicBezTo>
                    <a:pt x="8847" y="2271"/>
                    <a:pt x="9212" y="1149"/>
                    <a:pt x="9395" y="1"/>
                  </a:cubicBez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4004400" y="1885650"/>
              <a:ext cx="559775" cy="427100"/>
            </a:xfrm>
            <a:custGeom>
              <a:avLst/>
              <a:gdLst/>
              <a:ahLst/>
              <a:cxnLst/>
              <a:rect l="l" t="t" r="r" b="b"/>
              <a:pathLst>
                <a:path w="22391" h="17084" extrusionOk="0">
                  <a:moveTo>
                    <a:pt x="11043" y="0"/>
                  </a:moveTo>
                  <a:cubicBezTo>
                    <a:pt x="9110" y="0"/>
                    <a:pt x="7179" y="441"/>
                    <a:pt x="5506" y="1322"/>
                  </a:cubicBezTo>
                  <a:cubicBezTo>
                    <a:pt x="3158" y="2601"/>
                    <a:pt x="1357" y="4662"/>
                    <a:pt x="339" y="7141"/>
                  </a:cubicBezTo>
                  <a:cubicBezTo>
                    <a:pt x="131" y="8290"/>
                    <a:pt x="26" y="9464"/>
                    <a:pt x="0" y="10638"/>
                  </a:cubicBezTo>
                  <a:cubicBezTo>
                    <a:pt x="0" y="10664"/>
                    <a:pt x="0" y="10664"/>
                    <a:pt x="26" y="10664"/>
                  </a:cubicBezTo>
                  <a:cubicBezTo>
                    <a:pt x="52" y="10664"/>
                    <a:pt x="52" y="10664"/>
                    <a:pt x="52" y="10638"/>
                  </a:cubicBezTo>
                  <a:cubicBezTo>
                    <a:pt x="339" y="9177"/>
                    <a:pt x="887" y="7768"/>
                    <a:pt x="1670" y="6515"/>
                  </a:cubicBezTo>
                  <a:cubicBezTo>
                    <a:pt x="2636" y="4949"/>
                    <a:pt x="4723" y="2209"/>
                    <a:pt x="8064" y="1270"/>
                  </a:cubicBezTo>
                  <a:cubicBezTo>
                    <a:pt x="8969" y="1020"/>
                    <a:pt x="9902" y="895"/>
                    <a:pt x="10837" y="895"/>
                  </a:cubicBezTo>
                  <a:cubicBezTo>
                    <a:pt x="11950" y="895"/>
                    <a:pt x="13066" y="1072"/>
                    <a:pt x="14144" y="1426"/>
                  </a:cubicBezTo>
                  <a:cubicBezTo>
                    <a:pt x="15240" y="1766"/>
                    <a:pt x="16258" y="2314"/>
                    <a:pt x="17171" y="3044"/>
                  </a:cubicBezTo>
                  <a:cubicBezTo>
                    <a:pt x="21059" y="6124"/>
                    <a:pt x="22260" y="12126"/>
                    <a:pt x="19963" y="17032"/>
                  </a:cubicBezTo>
                  <a:cubicBezTo>
                    <a:pt x="19963" y="17058"/>
                    <a:pt x="19963" y="17058"/>
                    <a:pt x="19989" y="17084"/>
                  </a:cubicBezTo>
                  <a:cubicBezTo>
                    <a:pt x="20016" y="17084"/>
                    <a:pt x="20016" y="17084"/>
                    <a:pt x="20042" y="17058"/>
                  </a:cubicBezTo>
                  <a:cubicBezTo>
                    <a:pt x="20668" y="16144"/>
                    <a:pt x="21242" y="15179"/>
                    <a:pt x="21738" y="14187"/>
                  </a:cubicBezTo>
                  <a:cubicBezTo>
                    <a:pt x="21790" y="13900"/>
                    <a:pt x="21842" y="13639"/>
                    <a:pt x="21894" y="13378"/>
                  </a:cubicBezTo>
                  <a:cubicBezTo>
                    <a:pt x="22390" y="10482"/>
                    <a:pt x="21868" y="7507"/>
                    <a:pt x="20433" y="4949"/>
                  </a:cubicBezTo>
                  <a:cubicBezTo>
                    <a:pt x="18524" y="1647"/>
                    <a:pt x="14779" y="0"/>
                    <a:pt x="11043" y="0"/>
                  </a:cubicBez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3684725" y="1721225"/>
              <a:ext cx="932300" cy="1312700"/>
            </a:xfrm>
            <a:custGeom>
              <a:avLst/>
              <a:gdLst/>
              <a:ahLst/>
              <a:cxnLst/>
              <a:rect l="l" t="t" r="r" b="b"/>
              <a:pathLst>
                <a:path w="37292" h="52508" extrusionOk="0">
                  <a:moveTo>
                    <a:pt x="25863" y="279"/>
                  </a:moveTo>
                  <a:cubicBezTo>
                    <a:pt x="28659" y="279"/>
                    <a:pt x="31457" y="1306"/>
                    <a:pt x="33585" y="3411"/>
                  </a:cubicBezTo>
                  <a:lnTo>
                    <a:pt x="33559" y="3411"/>
                  </a:lnTo>
                  <a:cubicBezTo>
                    <a:pt x="36665" y="6464"/>
                    <a:pt x="37239" y="10665"/>
                    <a:pt x="36534" y="14684"/>
                  </a:cubicBezTo>
                  <a:cubicBezTo>
                    <a:pt x="36378" y="12283"/>
                    <a:pt x="35464" y="9987"/>
                    <a:pt x="33977" y="8082"/>
                  </a:cubicBezTo>
                  <a:cubicBezTo>
                    <a:pt x="32437" y="6203"/>
                    <a:pt x="30376" y="4820"/>
                    <a:pt x="28053" y="4063"/>
                  </a:cubicBezTo>
                  <a:cubicBezTo>
                    <a:pt x="26878" y="3671"/>
                    <a:pt x="25653" y="3475"/>
                    <a:pt x="24427" y="3475"/>
                  </a:cubicBezTo>
                  <a:cubicBezTo>
                    <a:pt x="23122" y="3475"/>
                    <a:pt x="21815" y="3697"/>
                    <a:pt x="20564" y="4141"/>
                  </a:cubicBezTo>
                  <a:cubicBezTo>
                    <a:pt x="18032" y="5107"/>
                    <a:pt x="15892" y="6829"/>
                    <a:pt x="14431" y="9099"/>
                  </a:cubicBezTo>
                  <a:cubicBezTo>
                    <a:pt x="15136" y="7325"/>
                    <a:pt x="16075" y="5707"/>
                    <a:pt x="17276" y="4246"/>
                  </a:cubicBezTo>
                  <a:cubicBezTo>
                    <a:pt x="19463" y="1626"/>
                    <a:pt x="22662" y="279"/>
                    <a:pt x="25863" y="279"/>
                  </a:cubicBezTo>
                  <a:close/>
                  <a:moveTo>
                    <a:pt x="23709" y="7696"/>
                  </a:moveTo>
                  <a:cubicBezTo>
                    <a:pt x="27801" y="7696"/>
                    <a:pt x="31754" y="10250"/>
                    <a:pt x="33142" y="14553"/>
                  </a:cubicBezTo>
                  <a:cubicBezTo>
                    <a:pt x="29488" y="17424"/>
                    <a:pt x="25704" y="20138"/>
                    <a:pt x="21973" y="22904"/>
                  </a:cubicBezTo>
                  <a:cubicBezTo>
                    <a:pt x="20590" y="18468"/>
                    <a:pt x="19207" y="14058"/>
                    <a:pt x="17928" y="9595"/>
                  </a:cubicBezTo>
                  <a:cubicBezTo>
                    <a:pt x="19702" y="8299"/>
                    <a:pt x="21722" y="7696"/>
                    <a:pt x="23709" y="7696"/>
                  </a:cubicBezTo>
                  <a:close/>
                  <a:moveTo>
                    <a:pt x="24461" y="3768"/>
                  </a:moveTo>
                  <a:cubicBezTo>
                    <a:pt x="25650" y="3768"/>
                    <a:pt x="26837" y="3953"/>
                    <a:pt x="27975" y="4324"/>
                  </a:cubicBezTo>
                  <a:cubicBezTo>
                    <a:pt x="30167" y="5028"/>
                    <a:pt x="32098" y="6307"/>
                    <a:pt x="33585" y="8029"/>
                  </a:cubicBezTo>
                  <a:cubicBezTo>
                    <a:pt x="35438" y="10143"/>
                    <a:pt x="36325" y="12962"/>
                    <a:pt x="36325" y="15754"/>
                  </a:cubicBezTo>
                  <a:cubicBezTo>
                    <a:pt x="36091" y="16641"/>
                    <a:pt x="35830" y="17528"/>
                    <a:pt x="35517" y="18390"/>
                  </a:cubicBezTo>
                  <a:cubicBezTo>
                    <a:pt x="34838" y="20242"/>
                    <a:pt x="33925" y="21991"/>
                    <a:pt x="32803" y="23609"/>
                  </a:cubicBezTo>
                  <a:cubicBezTo>
                    <a:pt x="34969" y="18964"/>
                    <a:pt x="34107" y="12857"/>
                    <a:pt x="29984" y="9595"/>
                  </a:cubicBezTo>
                  <a:cubicBezTo>
                    <a:pt x="28158" y="8175"/>
                    <a:pt x="25928" y="7433"/>
                    <a:pt x="23663" y="7433"/>
                  </a:cubicBezTo>
                  <a:cubicBezTo>
                    <a:pt x="22723" y="7433"/>
                    <a:pt x="21777" y="7561"/>
                    <a:pt x="20851" y="7821"/>
                  </a:cubicBezTo>
                  <a:cubicBezTo>
                    <a:pt x="18111" y="8578"/>
                    <a:pt x="15892" y="10691"/>
                    <a:pt x="14431" y="13066"/>
                  </a:cubicBezTo>
                  <a:cubicBezTo>
                    <a:pt x="13648" y="14345"/>
                    <a:pt x="13100" y="15754"/>
                    <a:pt x="12813" y="17215"/>
                  </a:cubicBezTo>
                  <a:cubicBezTo>
                    <a:pt x="12865" y="15441"/>
                    <a:pt x="13100" y="13666"/>
                    <a:pt x="13544" y="11944"/>
                  </a:cubicBezTo>
                  <a:cubicBezTo>
                    <a:pt x="13674" y="11396"/>
                    <a:pt x="13831" y="10848"/>
                    <a:pt x="14014" y="10326"/>
                  </a:cubicBezTo>
                  <a:cubicBezTo>
                    <a:pt x="15475" y="7716"/>
                    <a:pt x="17537" y="5655"/>
                    <a:pt x="20329" y="4533"/>
                  </a:cubicBezTo>
                  <a:cubicBezTo>
                    <a:pt x="21656" y="4024"/>
                    <a:pt x="23059" y="3768"/>
                    <a:pt x="24461" y="3768"/>
                  </a:cubicBezTo>
                  <a:close/>
                  <a:moveTo>
                    <a:pt x="33220" y="14814"/>
                  </a:moveTo>
                  <a:cubicBezTo>
                    <a:pt x="33533" y="15937"/>
                    <a:pt x="33690" y="17085"/>
                    <a:pt x="33690" y="18233"/>
                  </a:cubicBezTo>
                  <a:cubicBezTo>
                    <a:pt x="30532" y="21495"/>
                    <a:pt x="26879" y="24235"/>
                    <a:pt x="23251" y="26949"/>
                  </a:cubicBezTo>
                  <a:cubicBezTo>
                    <a:pt x="22860" y="25670"/>
                    <a:pt x="22469" y="24418"/>
                    <a:pt x="22077" y="23165"/>
                  </a:cubicBezTo>
                  <a:cubicBezTo>
                    <a:pt x="25783" y="20399"/>
                    <a:pt x="29567" y="17685"/>
                    <a:pt x="33220" y="14841"/>
                  </a:cubicBezTo>
                  <a:lnTo>
                    <a:pt x="33220" y="14814"/>
                  </a:lnTo>
                  <a:close/>
                  <a:moveTo>
                    <a:pt x="33690" y="18598"/>
                  </a:moveTo>
                  <a:cubicBezTo>
                    <a:pt x="33638" y="20425"/>
                    <a:pt x="33194" y="22226"/>
                    <a:pt x="32411" y="23870"/>
                  </a:cubicBezTo>
                  <a:lnTo>
                    <a:pt x="32411" y="23844"/>
                  </a:lnTo>
                  <a:cubicBezTo>
                    <a:pt x="32176" y="24313"/>
                    <a:pt x="31889" y="24783"/>
                    <a:pt x="31576" y="25201"/>
                  </a:cubicBezTo>
                  <a:cubicBezTo>
                    <a:pt x="30793" y="26114"/>
                    <a:pt x="29906" y="26949"/>
                    <a:pt x="28940" y="27706"/>
                  </a:cubicBezTo>
                  <a:cubicBezTo>
                    <a:pt x="27505" y="28880"/>
                    <a:pt x="26044" y="30028"/>
                    <a:pt x="24582" y="31150"/>
                  </a:cubicBezTo>
                  <a:cubicBezTo>
                    <a:pt x="24295" y="30289"/>
                    <a:pt x="24008" y="29402"/>
                    <a:pt x="23747" y="28515"/>
                  </a:cubicBezTo>
                  <a:cubicBezTo>
                    <a:pt x="23617" y="28071"/>
                    <a:pt x="23460" y="27654"/>
                    <a:pt x="23330" y="27210"/>
                  </a:cubicBezTo>
                  <a:cubicBezTo>
                    <a:pt x="23356" y="27184"/>
                    <a:pt x="23356" y="27184"/>
                    <a:pt x="23382" y="27184"/>
                  </a:cubicBezTo>
                  <a:cubicBezTo>
                    <a:pt x="26957" y="24496"/>
                    <a:pt x="30558" y="21808"/>
                    <a:pt x="33690" y="18598"/>
                  </a:cubicBezTo>
                  <a:close/>
                  <a:moveTo>
                    <a:pt x="14875" y="28463"/>
                  </a:moveTo>
                  <a:cubicBezTo>
                    <a:pt x="15266" y="29741"/>
                    <a:pt x="15632" y="30994"/>
                    <a:pt x="16049" y="32246"/>
                  </a:cubicBezTo>
                  <a:lnTo>
                    <a:pt x="15997" y="32273"/>
                  </a:lnTo>
                  <a:cubicBezTo>
                    <a:pt x="11352" y="35587"/>
                    <a:pt x="6681" y="38875"/>
                    <a:pt x="1957" y="42059"/>
                  </a:cubicBezTo>
                  <a:cubicBezTo>
                    <a:pt x="1409" y="40989"/>
                    <a:pt x="861" y="39893"/>
                    <a:pt x="287" y="38823"/>
                  </a:cubicBezTo>
                  <a:cubicBezTo>
                    <a:pt x="2140" y="37805"/>
                    <a:pt x="3836" y="36448"/>
                    <a:pt x="5559" y="35248"/>
                  </a:cubicBezTo>
                  <a:lnTo>
                    <a:pt x="5559" y="35221"/>
                  </a:lnTo>
                  <a:cubicBezTo>
                    <a:pt x="8690" y="33003"/>
                    <a:pt x="11795" y="30733"/>
                    <a:pt x="14875" y="28463"/>
                  </a:cubicBezTo>
                  <a:close/>
                  <a:moveTo>
                    <a:pt x="16127" y="32507"/>
                  </a:moveTo>
                  <a:cubicBezTo>
                    <a:pt x="16545" y="33812"/>
                    <a:pt x="16988" y="35117"/>
                    <a:pt x="17406" y="36422"/>
                  </a:cubicBezTo>
                  <a:cubicBezTo>
                    <a:pt x="12891" y="39632"/>
                    <a:pt x="8246" y="42607"/>
                    <a:pt x="3784" y="45869"/>
                  </a:cubicBezTo>
                  <a:cubicBezTo>
                    <a:pt x="3236" y="44668"/>
                    <a:pt x="2662" y="43494"/>
                    <a:pt x="2088" y="42319"/>
                  </a:cubicBezTo>
                  <a:lnTo>
                    <a:pt x="2114" y="42293"/>
                  </a:lnTo>
                  <a:cubicBezTo>
                    <a:pt x="6811" y="39084"/>
                    <a:pt x="11482" y="35822"/>
                    <a:pt x="16127" y="32507"/>
                  </a:cubicBezTo>
                  <a:close/>
                  <a:moveTo>
                    <a:pt x="17693" y="9752"/>
                  </a:moveTo>
                  <a:cubicBezTo>
                    <a:pt x="19441" y="15884"/>
                    <a:pt x="21425" y="21965"/>
                    <a:pt x="23330" y="28045"/>
                  </a:cubicBezTo>
                  <a:cubicBezTo>
                    <a:pt x="23669" y="29167"/>
                    <a:pt x="24034" y="30263"/>
                    <a:pt x="24374" y="31385"/>
                  </a:cubicBezTo>
                  <a:cubicBezTo>
                    <a:pt x="24374" y="31411"/>
                    <a:pt x="24400" y="31411"/>
                    <a:pt x="24400" y="31438"/>
                  </a:cubicBezTo>
                  <a:cubicBezTo>
                    <a:pt x="25365" y="34569"/>
                    <a:pt x="26383" y="37727"/>
                    <a:pt x="27401" y="40858"/>
                  </a:cubicBezTo>
                  <a:cubicBezTo>
                    <a:pt x="28236" y="43416"/>
                    <a:pt x="29019" y="46051"/>
                    <a:pt x="30089" y="48504"/>
                  </a:cubicBezTo>
                  <a:cubicBezTo>
                    <a:pt x="30089" y="48530"/>
                    <a:pt x="30089" y="48556"/>
                    <a:pt x="30115" y="48583"/>
                  </a:cubicBezTo>
                  <a:cubicBezTo>
                    <a:pt x="28993" y="49104"/>
                    <a:pt x="27897" y="49652"/>
                    <a:pt x="26827" y="50200"/>
                  </a:cubicBezTo>
                  <a:cubicBezTo>
                    <a:pt x="24400" y="43389"/>
                    <a:pt x="22077" y="36526"/>
                    <a:pt x="19885" y="29637"/>
                  </a:cubicBezTo>
                  <a:cubicBezTo>
                    <a:pt x="18085" y="23948"/>
                    <a:pt x="16127" y="18155"/>
                    <a:pt x="15318" y="12257"/>
                  </a:cubicBezTo>
                  <a:cubicBezTo>
                    <a:pt x="15736" y="11683"/>
                    <a:pt x="16180" y="11161"/>
                    <a:pt x="16675" y="10665"/>
                  </a:cubicBezTo>
                  <a:cubicBezTo>
                    <a:pt x="16988" y="10326"/>
                    <a:pt x="17354" y="10039"/>
                    <a:pt x="17693" y="9752"/>
                  </a:cubicBezTo>
                  <a:close/>
                  <a:moveTo>
                    <a:pt x="15110" y="12544"/>
                  </a:moveTo>
                  <a:cubicBezTo>
                    <a:pt x="15945" y="18390"/>
                    <a:pt x="17876" y="24078"/>
                    <a:pt x="19650" y="29689"/>
                  </a:cubicBezTo>
                  <a:cubicBezTo>
                    <a:pt x="21842" y="36604"/>
                    <a:pt x="24191" y="43468"/>
                    <a:pt x="26592" y="50279"/>
                  </a:cubicBezTo>
                  <a:cubicBezTo>
                    <a:pt x="26592" y="50305"/>
                    <a:pt x="26618" y="50305"/>
                    <a:pt x="26618" y="50305"/>
                  </a:cubicBezTo>
                  <a:cubicBezTo>
                    <a:pt x="25417" y="50931"/>
                    <a:pt x="24243" y="51557"/>
                    <a:pt x="23095" y="52184"/>
                  </a:cubicBezTo>
                  <a:cubicBezTo>
                    <a:pt x="21686" y="47747"/>
                    <a:pt x="20016" y="43389"/>
                    <a:pt x="18528" y="38953"/>
                  </a:cubicBezTo>
                  <a:cubicBezTo>
                    <a:pt x="18241" y="38118"/>
                    <a:pt x="17980" y="37283"/>
                    <a:pt x="17693" y="36448"/>
                  </a:cubicBezTo>
                  <a:cubicBezTo>
                    <a:pt x="16910" y="34099"/>
                    <a:pt x="16153" y="31751"/>
                    <a:pt x="15449" y="29376"/>
                  </a:cubicBezTo>
                  <a:cubicBezTo>
                    <a:pt x="15318" y="29011"/>
                    <a:pt x="15214" y="28645"/>
                    <a:pt x="15110" y="28280"/>
                  </a:cubicBezTo>
                  <a:cubicBezTo>
                    <a:pt x="15110" y="28254"/>
                    <a:pt x="15110" y="28228"/>
                    <a:pt x="15083" y="28202"/>
                  </a:cubicBezTo>
                  <a:cubicBezTo>
                    <a:pt x="14301" y="25670"/>
                    <a:pt x="13492" y="23061"/>
                    <a:pt x="13074" y="20451"/>
                  </a:cubicBezTo>
                  <a:cubicBezTo>
                    <a:pt x="12996" y="20008"/>
                    <a:pt x="12944" y="19564"/>
                    <a:pt x="12918" y="19120"/>
                  </a:cubicBezTo>
                  <a:cubicBezTo>
                    <a:pt x="12918" y="19120"/>
                    <a:pt x="12918" y="19120"/>
                    <a:pt x="12918" y="19094"/>
                  </a:cubicBezTo>
                  <a:cubicBezTo>
                    <a:pt x="12970" y="16746"/>
                    <a:pt x="13753" y="14475"/>
                    <a:pt x="15110" y="12544"/>
                  </a:cubicBezTo>
                  <a:close/>
                  <a:moveTo>
                    <a:pt x="25970" y="1"/>
                  </a:moveTo>
                  <a:cubicBezTo>
                    <a:pt x="22901" y="1"/>
                    <a:pt x="19823" y="1219"/>
                    <a:pt x="17641" y="3489"/>
                  </a:cubicBezTo>
                  <a:cubicBezTo>
                    <a:pt x="13883" y="7403"/>
                    <a:pt x="12343" y="13484"/>
                    <a:pt x="12604" y="18807"/>
                  </a:cubicBezTo>
                  <a:cubicBezTo>
                    <a:pt x="12604" y="18885"/>
                    <a:pt x="12604" y="18990"/>
                    <a:pt x="12630" y="19094"/>
                  </a:cubicBezTo>
                  <a:cubicBezTo>
                    <a:pt x="12839" y="21834"/>
                    <a:pt x="13727" y="24522"/>
                    <a:pt x="14483" y="27132"/>
                  </a:cubicBezTo>
                  <a:cubicBezTo>
                    <a:pt x="14588" y="27497"/>
                    <a:pt x="14718" y="27836"/>
                    <a:pt x="14823" y="28202"/>
                  </a:cubicBezTo>
                  <a:cubicBezTo>
                    <a:pt x="11743" y="30446"/>
                    <a:pt x="8664" y="32690"/>
                    <a:pt x="5559" y="34908"/>
                  </a:cubicBezTo>
                  <a:cubicBezTo>
                    <a:pt x="3784" y="36187"/>
                    <a:pt x="1983" y="37596"/>
                    <a:pt x="52" y="38666"/>
                  </a:cubicBezTo>
                  <a:cubicBezTo>
                    <a:pt x="52" y="38666"/>
                    <a:pt x="26" y="38692"/>
                    <a:pt x="26" y="38692"/>
                  </a:cubicBezTo>
                  <a:cubicBezTo>
                    <a:pt x="0" y="38744"/>
                    <a:pt x="0" y="38797"/>
                    <a:pt x="26" y="38823"/>
                  </a:cubicBezTo>
                  <a:cubicBezTo>
                    <a:pt x="1305" y="41223"/>
                    <a:pt x="2531" y="43650"/>
                    <a:pt x="3654" y="46129"/>
                  </a:cubicBezTo>
                  <a:cubicBezTo>
                    <a:pt x="3673" y="46168"/>
                    <a:pt x="3720" y="46192"/>
                    <a:pt x="3764" y="46192"/>
                  </a:cubicBezTo>
                  <a:cubicBezTo>
                    <a:pt x="3780" y="46192"/>
                    <a:pt x="3796" y="46189"/>
                    <a:pt x="3810" y="46182"/>
                  </a:cubicBezTo>
                  <a:lnTo>
                    <a:pt x="3836" y="46182"/>
                  </a:lnTo>
                  <a:cubicBezTo>
                    <a:pt x="8299" y="42920"/>
                    <a:pt x="12970" y="39919"/>
                    <a:pt x="17484" y="36709"/>
                  </a:cubicBezTo>
                  <a:cubicBezTo>
                    <a:pt x="17484" y="36735"/>
                    <a:pt x="17510" y="36761"/>
                    <a:pt x="17510" y="36787"/>
                  </a:cubicBezTo>
                  <a:cubicBezTo>
                    <a:pt x="19154" y="41719"/>
                    <a:pt x="20955" y="46625"/>
                    <a:pt x="22625" y="51557"/>
                  </a:cubicBezTo>
                  <a:cubicBezTo>
                    <a:pt x="22703" y="51844"/>
                    <a:pt x="22808" y="52132"/>
                    <a:pt x="22886" y="52419"/>
                  </a:cubicBezTo>
                  <a:cubicBezTo>
                    <a:pt x="22886" y="52419"/>
                    <a:pt x="22886" y="52445"/>
                    <a:pt x="22886" y="52445"/>
                  </a:cubicBezTo>
                  <a:cubicBezTo>
                    <a:pt x="22924" y="52483"/>
                    <a:pt x="22963" y="52507"/>
                    <a:pt x="23001" y="52507"/>
                  </a:cubicBezTo>
                  <a:cubicBezTo>
                    <a:pt x="23015" y="52507"/>
                    <a:pt x="23029" y="52504"/>
                    <a:pt x="23043" y="52497"/>
                  </a:cubicBezTo>
                  <a:cubicBezTo>
                    <a:pt x="25444" y="51166"/>
                    <a:pt x="27844" y="49913"/>
                    <a:pt x="30297" y="48739"/>
                  </a:cubicBezTo>
                  <a:cubicBezTo>
                    <a:pt x="30350" y="48739"/>
                    <a:pt x="30402" y="48687"/>
                    <a:pt x="30402" y="48635"/>
                  </a:cubicBezTo>
                  <a:cubicBezTo>
                    <a:pt x="30402" y="48635"/>
                    <a:pt x="30402" y="48609"/>
                    <a:pt x="30402" y="48583"/>
                  </a:cubicBezTo>
                  <a:cubicBezTo>
                    <a:pt x="29306" y="46260"/>
                    <a:pt x="28601" y="43676"/>
                    <a:pt x="27818" y="41250"/>
                  </a:cubicBezTo>
                  <a:cubicBezTo>
                    <a:pt x="26748" y="37988"/>
                    <a:pt x="25704" y="34699"/>
                    <a:pt x="24661" y="31438"/>
                  </a:cubicBezTo>
                  <a:cubicBezTo>
                    <a:pt x="27140" y="29559"/>
                    <a:pt x="29749" y="27732"/>
                    <a:pt x="31785" y="25383"/>
                  </a:cubicBezTo>
                  <a:cubicBezTo>
                    <a:pt x="31785" y="25383"/>
                    <a:pt x="31811" y="25383"/>
                    <a:pt x="31811" y="25357"/>
                  </a:cubicBezTo>
                  <a:lnTo>
                    <a:pt x="31837" y="25331"/>
                  </a:lnTo>
                  <a:cubicBezTo>
                    <a:pt x="31967" y="25174"/>
                    <a:pt x="32098" y="25044"/>
                    <a:pt x="32202" y="24887"/>
                  </a:cubicBezTo>
                  <a:cubicBezTo>
                    <a:pt x="33951" y="22669"/>
                    <a:pt x="35282" y="20164"/>
                    <a:pt x="36117" y="17502"/>
                  </a:cubicBezTo>
                  <a:cubicBezTo>
                    <a:pt x="37004" y="14919"/>
                    <a:pt x="37291" y="12179"/>
                    <a:pt x="36952" y="9491"/>
                  </a:cubicBezTo>
                  <a:cubicBezTo>
                    <a:pt x="36508" y="6646"/>
                    <a:pt x="34995" y="4089"/>
                    <a:pt x="32724" y="2314"/>
                  </a:cubicBezTo>
                  <a:cubicBezTo>
                    <a:pt x="30766" y="746"/>
                    <a:pt x="28371" y="1"/>
                    <a:pt x="25970"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4090500" y="1886775"/>
              <a:ext cx="221200" cy="79575"/>
            </a:xfrm>
            <a:custGeom>
              <a:avLst/>
              <a:gdLst/>
              <a:ahLst/>
              <a:cxnLst/>
              <a:rect l="l" t="t" r="r" b="b"/>
              <a:pathLst>
                <a:path w="8848" h="3183" extrusionOk="0">
                  <a:moveTo>
                    <a:pt x="7004" y="1"/>
                  </a:moveTo>
                  <a:cubicBezTo>
                    <a:pt x="4351" y="1"/>
                    <a:pt x="1786" y="1141"/>
                    <a:pt x="1" y="3182"/>
                  </a:cubicBezTo>
                  <a:lnTo>
                    <a:pt x="27" y="3182"/>
                  </a:lnTo>
                  <a:cubicBezTo>
                    <a:pt x="1175" y="2060"/>
                    <a:pt x="2532" y="1225"/>
                    <a:pt x="4046" y="677"/>
                  </a:cubicBezTo>
                  <a:cubicBezTo>
                    <a:pt x="5138" y="307"/>
                    <a:pt x="6282" y="173"/>
                    <a:pt x="7423" y="173"/>
                  </a:cubicBezTo>
                  <a:cubicBezTo>
                    <a:pt x="7891" y="173"/>
                    <a:pt x="8358" y="195"/>
                    <a:pt x="8821" y="233"/>
                  </a:cubicBezTo>
                  <a:cubicBezTo>
                    <a:pt x="8847" y="233"/>
                    <a:pt x="8847" y="181"/>
                    <a:pt x="8821" y="181"/>
                  </a:cubicBezTo>
                  <a:cubicBezTo>
                    <a:pt x="8216" y="60"/>
                    <a:pt x="7608" y="1"/>
                    <a:pt x="7004"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4320150" y="1892100"/>
              <a:ext cx="18950" cy="5725"/>
            </a:xfrm>
            <a:custGeom>
              <a:avLst/>
              <a:gdLst/>
              <a:ahLst/>
              <a:cxnLst/>
              <a:rect l="l" t="t" r="r" b="b"/>
              <a:pathLst>
                <a:path w="758" h="229" extrusionOk="0">
                  <a:moveTo>
                    <a:pt x="173" y="1"/>
                  </a:moveTo>
                  <a:cubicBezTo>
                    <a:pt x="111" y="1"/>
                    <a:pt x="53" y="7"/>
                    <a:pt x="0" y="20"/>
                  </a:cubicBezTo>
                  <a:cubicBezTo>
                    <a:pt x="131" y="72"/>
                    <a:pt x="235" y="125"/>
                    <a:pt x="366" y="177"/>
                  </a:cubicBezTo>
                  <a:cubicBezTo>
                    <a:pt x="470" y="203"/>
                    <a:pt x="601" y="229"/>
                    <a:pt x="731" y="229"/>
                  </a:cubicBezTo>
                  <a:cubicBezTo>
                    <a:pt x="757" y="203"/>
                    <a:pt x="757" y="177"/>
                    <a:pt x="731" y="177"/>
                  </a:cubicBezTo>
                  <a:cubicBezTo>
                    <a:pt x="627" y="98"/>
                    <a:pt x="496" y="46"/>
                    <a:pt x="366" y="20"/>
                  </a:cubicBezTo>
                  <a:cubicBezTo>
                    <a:pt x="301" y="7"/>
                    <a:pt x="235" y="1"/>
                    <a:pt x="173"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4230775" y="2361675"/>
              <a:ext cx="149150" cy="463000"/>
            </a:xfrm>
            <a:custGeom>
              <a:avLst/>
              <a:gdLst/>
              <a:ahLst/>
              <a:cxnLst/>
              <a:rect l="l" t="t" r="r" b="b"/>
              <a:pathLst>
                <a:path w="5966" h="18520" extrusionOk="0">
                  <a:moveTo>
                    <a:pt x="0" y="0"/>
                  </a:moveTo>
                  <a:lnTo>
                    <a:pt x="0" y="0"/>
                  </a:lnTo>
                  <a:cubicBezTo>
                    <a:pt x="1070" y="3314"/>
                    <a:pt x="2088" y="6628"/>
                    <a:pt x="3132" y="9943"/>
                  </a:cubicBezTo>
                  <a:cubicBezTo>
                    <a:pt x="4019" y="12813"/>
                    <a:pt x="4854" y="15710"/>
                    <a:pt x="5898" y="18502"/>
                  </a:cubicBezTo>
                  <a:cubicBezTo>
                    <a:pt x="5909" y="18513"/>
                    <a:pt x="5924" y="18519"/>
                    <a:pt x="5936" y="18519"/>
                  </a:cubicBezTo>
                  <a:cubicBezTo>
                    <a:pt x="5954" y="18519"/>
                    <a:pt x="5965" y="18507"/>
                    <a:pt x="5950" y="18476"/>
                  </a:cubicBezTo>
                  <a:cubicBezTo>
                    <a:pt x="5141" y="15605"/>
                    <a:pt x="4202" y="12761"/>
                    <a:pt x="3288" y="9917"/>
                  </a:cubicBezTo>
                  <a:cubicBezTo>
                    <a:pt x="2245" y="6602"/>
                    <a:pt x="1175" y="3288"/>
                    <a:pt x="0"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4382125" y="2833350"/>
              <a:ext cx="7200" cy="18125"/>
            </a:xfrm>
            <a:custGeom>
              <a:avLst/>
              <a:gdLst/>
              <a:ahLst/>
              <a:cxnLst/>
              <a:rect l="l" t="t" r="r" b="b"/>
              <a:pathLst>
                <a:path w="288" h="725" extrusionOk="0">
                  <a:moveTo>
                    <a:pt x="1" y="0"/>
                  </a:moveTo>
                  <a:lnTo>
                    <a:pt x="1" y="0"/>
                  </a:lnTo>
                  <a:cubicBezTo>
                    <a:pt x="27" y="235"/>
                    <a:pt x="131" y="470"/>
                    <a:pt x="262" y="705"/>
                  </a:cubicBezTo>
                  <a:cubicBezTo>
                    <a:pt x="262" y="718"/>
                    <a:pt x="268" y="725"/>
                    <a:pt x="275" y="725"/>
                  </a:cubicBezTo>
                  <a:cubicBezTo>
                    <a:pt x="281" y="725"/>
                    <a:pt x="288" y="718"/>
                    <a:pt x="288" y="705"/>
                  </a:cubicBezTo>
                  <a:cubicBezTo>
                    <a:pt x="235" y="444"/>
                    <a:pt x="131" y="209"/>
                    <a:pt x="1"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809975" y="2675950"/>
              <a:ext cx="215700" cy="148950"/>
            </a:xfrm>
            <a:custGeom>
              <a:avLst/>
              <a:gdLst/>
              <a:ahLst/>
              <a:cxnLst/>
              <a:rect l="l" t="t" r="r" b="b"/>
              <a:pathLst>
                <a:path w="8628" h="5958" extrusionOk="0">
                  <a:moveTo>
                    <a:pt x="8601" y="0"/>
                  </a:moveTo>
                  <a:cubicBezTo>
                    <a:pt x="8596" y="0"/>
                    <a:pt x="8591" y="2"/>
                    <a:pt x="8586" y="7"/>
                  </a:cubicBezTo>
                  <a:cubicBezTo>
                    <a:pt x="5663" y="1860"/>
                    <a:pt x="2819" y="3896"/>
                    <a:pt x="1" y="5931"/>
                  </a:cubicBezTo>
                  <a:lnTo>
                    <a:pt x="1" y="5957"/>
                  </a:lnTo>
                  <a:cubicBezTo>
                    <a:pt x="3002" y="4183"/>
                    <a:pt x="5872" y="2199"/>
                    <a:pt x="8586" y="33"/>
                  </a:cubicBezTo>
                  <a:cubicBezTo>
                    <a:pt x="8628" y="33"/>
                    <a:pt x="8619" y="0"/>
                    <a:pt x="8601"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4031125" y="2661125"/>
              <a:ext cx="15050" cy="11100"/>
            </a:xfrm>
            <a:custGeom>
              <a:avLst/>
              <a:gdLst/>
              <a:ahLst/>
              <a:cxnLst/>
              <a:rect l="l" t="t" r="r" b="b"/>
              <a:pathLst>
                <a:path w="602" h="444" extrusionOk="0">
                  <a:moveTo>
                    <a:pt x="601" y="0"/>
                  </a:moveTo>
                  <a:cubicBezTo>
                    <a:pt x="366" y="52"/>
                    <a:pt x="184" y="287"/>
                    <a:pt x="1" y="444"/>
                  </a:cubicBezTo>
                  <a:cubicBezTo>
                    <a:pt x="236" y="365"/>
                    <a:pt x="445" y="235"/>
                    <a:pt x="601" y="26"/>
                  </a:cubicBezTo>
                  <a:cubicBezTo>
                    <a:pt x="601" y="0"/>
                    <a:pt x="601" y="0"/>
                    <a:pt x="601"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1"/>
          <p:cNvGrpSpPr/>
          <p:nvPr/>
        </p:nvGrpSpPr>
        <p:grpSpPr>
          <a:xfrm>
            <a:off x="8159222" y="1385496"/>
            <a:ext cx="690798" cy="669178"/>
            <a:chOff x="-1830642" y="-1141753"/>
            <a:chExt cx="1178635" cy="1141747"/>
          </a:xfrm>
        </p:grpSpPr>
        <p:sp>
          <p:nvSpPr>
            <p:cNvPr id="701" name="Google Shape;701;p31"/>
            <p:cNvSpPr/>
            <p:nvPr/>
          </p:nvSpPr>
          <p:spPr>
            <a:xfrm>
              <a:off x="-1801380" y="-1126797"/>
              <a:ext cx="789895" cy="762111"/>
            </a:xfrm>
            <a:custGeom>
              <a:avLst/>
              <a:gdLst/>
              <a:ahLst/>
              <a:cxnLst/>
              <a:rect l="l" t="t" r="r" b="b"/>
              <a:pathLst>
                <a:path w="13362" h="12892" extrusionOk="0">
                  <a:moveTo>
                    <a:pt x="4881" y="0"/>
                  </a:moveTo>
                  <a:cubicBezTo>
                    <a:pt x="4463" y="0"/>
                    <a:pt x="4046" y="79"/>
                    <a:pt x="3654" y="209"/>
                  </a:cubicBezTo>
                  <a:cubicBezTo>
                    <a:pt x="2193" y="705"/>
                    <a:pt x="1045" y="1827"/>
                    <a:pt x="523" y="3289"/>
                  </a:cubicBezTo>
                  <a:cubicBezTo>
                    <a:pt x="1" y="4933"/>
                    <a:pt x="418" y="6524"/>
                    <a:pt x="1697" y="7855"/>
                  </a:cubicBezTo>
                  <a:lnTo>
                    <a:pt x="5168" y="11352"/>
                  </a:lnTo>
                  <a:lnTo>
                    <a:pt x="6525" y="12709"/>
                  </a:lnTo>
                  <a:cubicBezTo>
                    <a:pt x="6655" y="12814"/>
                    <a:pt x="6838" y="12866"/>
                    <a:pt x="7021" y="12866"/>
                  </a:cubicBezTo>
                  <a:lnTo>
                    <a:pt x="7021" y="12892"/>
                  </a:lnTo>
                  <a:cubicBezTo>
                    <a:pt x="7543" y="12892"/>
                    <a:pt x="8169" y="12500"/>
                    <a:pt x="8482" y="12265"/>
                  </a:cubicBezTo>
                  <a:cubicBezTo>
                    <a:pt x="9291" y="11770"/>
                    <a:pt x="10022" y="11143"/>
                    <a:pt x="10700" y="10465"/>
                  </a:cubicBezTo>
                  <a:cubicBezTo>
                    <a:pt x="11431" y="9786"/>
                    <a:pt x="12057" y="9004"/>
                    <a:pt x="12579" y="8142"/>
                  </a:cubicBezTo>
                  <a:lnTo>
                    <a:pt x="12631" y="8116"/>
                  </a:lnTo>
                  <a:cubicBezTo>
                    <a:pt x="12866" y="7673"/>
                    <a:pt x="13362" y="6864"/>
                    <a:pt x="12997" y="6368"/>
                  </a:cubicBezTo>
                  <a:lnTo>
                    <a:pt x="8247" y="1644"/>
                  </a:lnTo>
                  <a:cubicBezTo>
                    <a:pt x="7517" y="888"/>
                    <a:pt x="6342" y="0"/>
                    <a:pt x="4881" y="0"/>
                  </a:cubicBezTo>
                  <a:close/>
                </a:path>
              </a:pathLst>
            </a:custGeom>
            <a:solidFill>
              <a:srgbClr val="FF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1389464" y="-727237"/>
              <a:ext cx="731253" cy="712750"/>
            </a:xfrm>
            <a:custGeom>
              <a:avLst/>
              <a:gdLst/>
              <a:ahLst/>
              <a:cxnLst/>
              <a:rect l="l" t="t" r="r" b="b"/>
              <a:pathLst>
                <a:path w="12370" h="12057" extrusionOk="0">
                  <a:moveTo>
                    <a:pt x="6420" y="0"/>
                  </a:moveTo>
                  <a:cubicBezTo>
                    <a:pt x="6394" y="0"/>
                    <a:pt x="6394" y="26"/>
                    <a:pt x="6394" y="52"/>
                  </a:cubicBezTo>
                  <a:cubicBezTo>
                    <a:pt x="6342" y="444"/>
                    <a:pt x="6211" y="809"/>
                    <a:pt x="6029" y="1148"/>
                  </a:cubicBezTo>
                  <a:cubicBezTo>
                    <a:pt x="5455" y="2140"/>
                    <a:pt x="4750" y="3053"/>
                    <a:pt x="3915" y="3836"/>
                  </a:cubicBezTo>
                  <a:cubicBezTo>
                    <a:pt x="3106" y="4698"/>
                    <a:pt x="2140" y="5428"/>
                    <a:pt x="1097" y="6002"/>
                  </a:cubicBezTo>
                  <a:cubicBezTo>
                    <a:pt x="783" y="6159"/>
                    <a:pt x="418" y="6289"/>
                    <a:pt x="53" y="6315"/>
                  </a:cubicBezTo>
                  <a:cubicBezTo>
                    <a:pt x="53" y="6315"/>
                    <a:pt x="27" y="6342"/>
                    <a:pt x="27" y="6342"/>
                  </a:cubicBezTo>
                  <a:cubicBezTo>
                    <a:pt x="0" y="6368"/>
                    <a:pt x="0" y="6394"/>
                    <a:pt x="27" y="6394"/>
                  </a:cubicBezTo>
                  <a:lnTo>
                    <a:pt x="1279" y="7672"/>
                  </a:lnTo>
                  <a:cubicBezTo>
                    <a:pt x="1905" y="8299"/>
                    <a:pt x="2532" y="8925"/>
                    <a:pt x="3158" y="9551"/>
                  </a:cubicBezTo>
                  <a:lnTo>
                    <a:pt x="3236" y="9630"/>
                  </a:lnTo>
                  <a:cubicBezTo>
                    <a:pt x="4437" y="10830"/>
                    <a:pt x="5663" y="12057"/>
                    <a:pt x="7412" y="12057"/>
                  </a:cubicBezTo>
                  <a:cubicBezTo>
                    <a:pt x="7620" y="12057"/>
                    <a:pt x="7829" y="12030"/>
                    <a:pt x="8064" y="12004"/>
                  </a:cubicBezTo>
                  <a:cubicBezTo>
                    <a:pt x="9525" y="11743"/>
                    <a:pt x="10830" y="10830"/>
                    <a:pt x="11561" y="9525"/>
                  </a:cubicBezTo>
                  <a:cubicBezTo>
                    <a:pt x="12370" y="8116"/>
                    <a:pt x="12292" y="6368"/>
                    <a:pt x="11378" y="5037"/>
                  </a:cubicBezTo>
                  <a:cubicBezTo>
                    <a:pt x="10830" y="4306"/>
                    <a:pt x="10204" y="3628"/>
                    <a:pt x="9525" y="3027"/>
                  </a:cubicBezTo>
                  <a:cubicBezTo>
                    <a:pt x="9265" y="2793"/>
                    <a:pt x="9030" y="2558"/>
                    <a:pt x="8795" y="2323"/>
                  </a:cubicBezTo>
                  <a:cubicBezTo>
                    <a:pt x="8012" y="1566"/>
                    <a:pt x="7255" y="783"/>
                    <a:pt x="6472" y="0"/>
                  </a:cubicBezTo>
                  <a:close/>
                </a:path>
              </a:pathLst>
            </a:custGeom>
            <a:solidFill>
              <a:srgbClr val="D5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1801380" y="-1085121"/>
              <a:ext cx="726701" cy="718898"/>
            </a:xfrm>
            <a:custGeom>
              <a:avLst/>
              <a:gdLst/>
              <a:ahLst/>
              <a:cxnLst/>
              <a:rect l="l" t="t" r="r" b="b"/>
              <a:pathLst>
                <a:path w="12293" h="12161" extrusionOk="0">
                  <a:moveTo>
                    <a:pt x="2610" y="0"/>
                  </a:moveTo>
                  <a:cubicBezTo>
                    <a:pt x="1645" y="600"/>
                    <a:pt x="914" y="1514"/>
                    <a:pt x="549" y="2584"/>
                  </a:cubicBezTo>
                  <a:cubicBezTo>
                    <a:pt x="1" y="4228"/>
                    <a:pt x="418" y="5819"/>
                    <a:pt x="1697" y="7150"/>
                  </a:cubicBezTo>
                  <a:lnTo>
                    <a:pt x="5194" y="10647"/>
                  </a:lnTo>
                  <a:lnTo>
                    <a:pt x="6551" y="12004"/>
                  </a:lnTo>
                  <a:cubicBezTo>
                    <a:pt x="6681" y="12109"/>
                    <a:pt x="6838" y="12161"/>
                    <a:pt x="7021" y="12161"/>
                  </a:cubicBezTo>
                  <a:cubicBezTo>
                    <a:pt x="7543" y="12161"/>
                    <a:pt x="8169" y="11769"/>
                    <a:pt x="8508" y="11560"/>
                  </a:cubicBezTo>
                  <a:cubicBezTo>
                    <a:pt x="9291" y="11039"/>
                    <a:pt x="10048" y="10438"/>
                    <a:pt x="10700" y="9760"/>
                  </a:cubicBezTo>
                  <a:cubicBezTo>
                    <a:pt x="11274" y="9186"/>
                    <a:pt x="11822" y="8559"/>
                    <a:pt x="12292" y="7907"/>
                  </a:cubicBezTo>
                  <a:lnTo>
                    <a:pt x="12292" y="7907"/>
                  </a:lnTo>
                  <a:cubicBezTo>
                    <a:pt x="11509" y="8612"/>
                    <a:pt x="10622" y="9134"/>
                    <a:pt x="9656" y="9473"/>
                  </a:cubicBezTo>
                  <a:cubicBezTo>
                    <a:pt x="9215" y="9620"/>
                    <a:pt x="8776" y="9687"/>
                    <a:pt x="8344" y="9687"/>
                  </a:cubicBezTo>
                  <a:cubicBezTo>
                    <a:pt x="7013" y="9687"/>
                    <a:pt x="5755" y="9048"/>
                    <a:pt x="4750" y="8142"/>
                  </a:cubicBezTo>
                  <a:cubicBezTo>
                    <a:pt x="3419" y="6915"/>
                    <a:pt x="2637" y="5193"/>
                    <a:pt x="2271" y="3419"/>
                  </a:cubicBezTo>
                  <a:cubicBezTo>
                    <a:pt x="2062" y="2296"/>
                    <a:pt x="2193" y="1096"/>
                    <a:pt x="2610" y="0"/>
                  </a:cubicBez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1480502" y="-950929"/>
              <a:ext cx="293565" cy="284048"/>
            </a:xfrm>
            <a:custGeom>
              <a:avLst/>
              <a:gdLst/>
              <a:ahLst/>
              <a:cxnLst/>
              <a:rect l="l" t="t" r="r" b="b"/>
              <a:pathLst>
                <a:path w="4966" h="4805" extrusionOk="0">
                  <a:moveTo>
                    <a:pt x="1280" y="0"/>
                  </a:moveTo>
                  <a:cubicBezTo>
                    <a:pt x="758" y="0"/>
                    <a:pt x="314" y="340"/>
                    <a:pt x="184" y="835"/>
                  </a:cubicBezTo>
                  <a:cubicBezTo>
                    <a:pt x="1" y="1592"/>
                    <a:pt x="184" y="2401"/>
                    <a:pt x="653" y="3001"/>
                  </a:cubicBezTo>
                  <a:cubicBezTo>
                    <a:pt x="1149" y="3732"/>
                    <a:pt x="1801" y="4619"/>
                    <a:pt x="2715" y="4776"/>
                  </a:cubicBezTo>
                  <a:cubicBezTo>
                    <a:pt x="2833" y="4796"/>
                    <a:pt x="2947" y="4805"/>
                    <a:pt x="3057" y="4805"/>
                  </a:cubicBezTo>
                  <a:cubicBezTo>
                    <a:pt x="4262" y="4805"/>
                    <a:pt x="4965" y="3675"/>
                    <a:pt x="4463" y="2479"/>
                  </a:cubicBezTo>
                  <a:cubicBezTo>
                    <a:pt x="4228" y="1905"/>
                    <a:pt x="3628" y="1514"/>
                    <a:pt x="3185" y="1044"/>
                  </a:cubicBezTo>
                  <a:cubicBezTo>
                    <a:pt x="2715" y="470"/>
                    <a:pt x="2036" y="79"/>
                    <a:pt x="128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1391001" y="-539073"/>
              <a:ext cx="691173" cy="524587"/>
            </a:xfrm>
            <a:custGeom>
              <a:avLst/>
              <a:gdLst/>
              <a:ahLst/>
              <a:cxnLst/>
              <a:rect l="l" t="t" r="r" b="b"/>
              <a:pathLst>
                <a:path w="11692" h="8874" extrusionOk="0">
                  <a:moveTo>
                    <a:pt x="4567" y="1"/>
                  </a:moveTo>
                  <a:lnTo>
                    <a:pt x="4567" y="1"/>
                  </a:lnTo>
                  <a:cubicBezTo>
                    <a:pt x="4384" y="210"/>
                    <a:pt x="4150" y="445"/>
                    <a:pt x="3915" y="653"/>
                  </a:cubicBezTo>
                  <a:cubicBezTo>
                    <a:pt x="3106" y="1515"/>
                    <a:pt x="2140" y="2245"/>
                    <a:pt x="1096" y="2793"/>
                  </a:cubicBezTo>
                  <a:cubicBezTo>
                    <a:pt x="783" y="2976"/>
                    <a:pt x="418" y="3080"/>
                    <a:pt x="79" y="3132"/>
                  </a:cubicBezTo>
                  <a:cubicBezTo>
                    <a:pt x="53" y="3132"/>
                    <a:pt x="26" y="3132"/>
                    <a:pt x="26" y="3159"/>
                  </a:cubicBezTo>
                  <a:cubicBezTo>
                    <a:pt x="0" y="3185"/>
                    <a:pt x="0" y="3211"/>
                    <a:pt x="26" y="3211"/>
                  </a:cubicBezTo>
                  <a:lnTo>
                    <a:pt x="1279" y="4489"/>
                  </a:lnTo>
                  <a:cubicBezTo>
                    <a:pt x="1905" y="5116"/>
                    <a:pt x="2532" y="5742"/>
                    <a:pt x="3158" y="6368"/>
                  </a:cubicBezTo>
                  <a:lnTo>
                    <a:pt x="3236" y="6447"/>
                  </a:lnTo>
                  <a:cubicBezTo>
                    <a:pt x="4437" y="7647"/>
                    <a:pt x="5689" y="8874"/>
                    <a:pt x="7412" y="8874"/>
                  </a:cubicBezTo>
                  <a:cubicBezTo>
                    <a:pt x="7620" y="8874"/>
                    <a:pt x="7829" y="8847"/>
                    <a:pt x="8064" y="8821"/>
                  </a:cubicBezTo>
                  <a:cubicBezTo>
                    <a:pt x="9551" y="8560"/>
                    <a:pt x="10830" y="7647"/>
                    <a:pt x="11561" y="6316"/>
                  </a:cubicBezTo>
                  <a:lnTo>
                    <a:pt x="11691" y="6107"/>
                  </a:lnTo>
                  <a:lnTo>
                    <a:pt x="11691" y="6107"/>
                  </a:lnTo>
                  <a:cubicBezTo>
                    <a:pt x="11166" y="6292"/>
                    <a:pt x="10619" y="6390"/>
                    <a:pt x="10057" y="6390"/>
                  </a:cubicBezTo>
                  <a:cubicBezTo>
                    <a:pt x="9111" y="6390"/>
                    <a:pt x="8123" y="6113"/>
                    <a:pt x="7125" y="5507"/>
                  </a:cubicBezTo>
                  <a:cubicBezTo>
                    <a:pt x="5950" y="4750"/>
                    <a:pt x="5089" y="3602"/>
                    <a:pt x="4645" y="2271"/>
                  </a:cubicBezTo>
                  <a:cubicBezTo>
                    <a:pt x="4411" y="1541"/>
                    <a:pt x="4384" y="758"/>
                    <a:pt x="4567" y="1"/>
                  </a:cubicBezTo>
                  <a:close/>
                </a:path>
              </a:pathLst>
            </a:custGeom>
            <a:solidFill>
              <a:srgbClr val="C1C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979144" y="-505732"/>
              <a:ext cx="220676" cy="224933"/>
            </a:xfrm>
            <a:custGeom>
              <a:avLst/>
              <a:gdLst/>
              <a:ahLst/>
              <a:cxnLst/>
              <a:rect l="l" t="t" r="r" b="b"/>
              <a:pathLst>
                <a:path w="3733" h="3805" extrusionOk="0">
                  <a:moveTo>
                    <a:pt x="201" y="390"/>
                  </a:moveTo>
                  <a:lnTo>
                    <a:pt x="201" y="390"/>
                  </a:lnTo>
                  <a:cubicBezTo>
                    <a:pt x="201" y="390"/>
                    <a:pt x="195" y="411"/>
                    <a:pt x="184" y="455"/>
                  </a:cubicBezTo>
                  <a:cubicBezTo>
                    <a:pt x="179" y="462"/>
                    <a:pt x="174" y="469"/>
                    <a:pt x="170" y="476"/>
                  </a:cubicBezTo>
                  <a:lnTo>
                    <a:pt x="170" y="476"/>
                  </a:lnTo>
                  <a:cubicBezTo>
                    <a:pt x="191" y="420"/>
                    <a:pt x="201" y="390"/>
                    <a:pt x="201" y="390"/>
                  </a:cubicBezTo>
                  <a:close/>
                  <a:moveTo>
                    <a:pt x="158" y="505"/>
                  </a:moveTo>
                  <a:cubicBezTo>
                    <a:pt x="158" y="514"/>
                    <a:pt x="158" y="524"/>
                    <a:pt x="158" y="533"/>
                  </a:cubicBezTo>
                  <a:lnTo>
                    <a:pt x="158" y="507"/>
                  </a:lnTo>
                  <a:cubicBezTo>
                    <a:pt x="158" y="506"/>
                    <a:pt x="158" y="506"/>
                    <a:pt x="158" y="505"/>
                  </a:cubicBezTo>
                  <a:close/>
                  <a:moveTo>
                    <a:pt x="1101" y="1"/>
                  </a:moveTo>
                  <a:cubicBezTo>
                    <a:pt x="995" y="1"/>
                    <a:pt x="889" y="14"/>
                    <a:pt x="784" y="37"/>
                  </a:cubicBezTo>
                  <a:cubicBezTo>
                    <a:pt x="704" y="57"/>
                    <a:pt x="608" y="62"/>
                    <a:pt x="651" y="75"/>
                  </a:cubicBezTo>
                  <a:lnTo>
                    <a:pt x="651" y="75"/>
                  </a:lnTo>
                  <a:cubicBezTo>
                    <a:pt x="637" y="73"/>
                    <a:pt x="623" y="73"/>
                    <a:pt x="609" y="73"/>
                  </a:cubicBezTo>
                  <a:cubicBezTo>
                    <a:pt x="381" y="73"/>
                    <a:pt x="179" y="246"/>
                    <a:pt x="159" y="493"/>
                  </a:cubicBezTo>
                  <a:lnTo>
                    <a:pt x="159" y="493"/>
                  </a:lnTo>
                  <a:cubicBezTo>
                    <a:pt x="67" y="645"/>
                    <a:pt x="1" y="837"/>
                    <a:pt x="1" y="1029"/>
                  </a:cubicBezTo>
                  <a:cubicBezTo>
                    <a:pt x="1" y="1368"/>
                    <a:pt x="79" y="1707"/>
                    <a:pt x="210" y="2047"/>
                  </a:cubicBezTo>
                  <a:cubicBezTo>
                    <a:pt x="392" y="2438"/>
                    <a:pt x="627" y="2777"/>
                    <a:pt x="940" y="3090"/>
                  </a:cubicBezTo>
                  <a:cubicBezTo>
                    <a:pt x="1280" y="3508"/>
                    <a:pt x="1802" y="3769"/>
                    <a:pt x="2350" y="3795"/>
                  </a:cubicBezTo>
                  <a:cubicBezTo>
                    <a:pt x="2393" y="3801"/>
                    <a:pt x="2436" y="3804"/>
                    <a:pt x="2478" y="3804"/>
                  </a:cubicBezTo>
                  <a:cubicBezTo>
                    <a:pt x="3155" y="3804"/>
                    <a:pt x="3733" y="3050"/>
                    <a:pt x="3733" y="2412"/>
                  </a:cubicBezTo>
                  <a:cubicBezTo>
                    <a:pt x="3707" y="1916"/>
                    <a:pt x="3524" y="1446"/>
                    <a:pt x="3185" y="1107"/>
                  </a:cubicBezTo>
                  <a:cubicBezTo>
                    <a:pt x="2950" y="820"/>
                    <a:pt x="2689" y="585"/>
                    <a:pt x="2402" y="376"/>
                  </a:cubicBezTo>
                  <a:cubicBezTo>
                    <a:pt x="2115" y="220"/>
                    <a:pt x="1802" y="115"/>
                    <a:pt x="1488" y="63"/>
                  </a:cubicBezTo>
                  <a:cubicBezTo>
                    <a:pt x="1359" y="20"/>
                    <a:pt x="1230" y="1"/>
                    <a:pt x="110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1830642" y="-1141753"/>
              <a:ext cx="1178635" cy="1141747"/>
            </a:xfrm>
            <a:custGeom>
              <a:avLst/>
              <a:gdLst/>
              <a:ahLst/>
              <a:cxnLst/>
              <a:rect l="l" t="t" r="r" b="b"/>
              <a:pathLst>
                <a:path w="19938" h="19314" extrusionOk="0">
                  <a:moveTo>
                    <a:pt x="5371" y="293"/>
                  </a:moveTo>
                  <a:cubicBezTo>
                    <a:pt x="6645" y="293"/>
                    <a:pt x="7796" y="957"/>
                    <a:pt x="8716" y="1897"/>
                  </a:cubicBezTo>
                  <a:cubicBezTo>
                    <a:pt x="10308" y="3489"/>
                    <a:pt x="11874" y="5055"/>
                    <a:pt x="13439" y="6647"/>
                  </a:cubicBezTo>
                  <a:cubicBezTo>
                    <a:pt x="13805" y="7117"/>
                    <a:pt x="13283" y="7952"/>
                    <a:pt x="13048" y="8369"/>
                  </a:cubicBezTo>
                  <a:cubicBezTo>
                    <a:pt x="12526" y="9204"/>
                    <a:pt x="11900" y="9987"/>
                    <a:pt x="11169" y="10666"/>
                  </a:cubicBezTo>
                  <a:cubicBezTo>
                    <a:pt x="10491" y="11344"/>
                    <a:pt x="9760" y="11970"/>
                    <a:pt x="8951" y="12466"/>
                  </a:cubicBezTo>
                  <a:cubicBezTo>
                    <a:pt x="8620" y="12680"/>
                    <a:pt x="8014" y="13068"/>
                    <a:pt x="7511" y="13068"/>
                  </a:cubicBezTo>
                  <a:cubicBezTo>
                    <a:pt x="7339" y="13068"/>
                    <a:pt x="7179" y="13023"/>
                    <a:pt x="7046" y="12910"/>
                  </a:cubicBezTo>
                  <a:cubicBezTo>
                    <a:pt x="5428" y="11318"/>
                    <a:pt x="3810" y="9700"/>
                    <a:pt x="2192" y="8082"/>
                  </a:cubicBezTo>
                  <a:cubicBezTo>
                    <a:pt x="1018" y="6830"/>
                    <a:pt x="522" y="5238"/>
                    <a:pt x="1070" y="3568"/>
                  </a:cubicBezTo>
                  <a:cubicBezTo>
                    <a:pt x="1592" y="2106"/>
                    <a:pt x="2740" y="984"/>
                    <a:pt x="4175" y="488"/>
                  </a:cubicBezTo>
                  <a:cubicBezTo>
                    <a:pt x="4583" y="354"/>
                    <a:pt x="4983" y="293"/>
                    <a:pt x="5371" y="293"/>
                  </a:cubicBezTo>
                  <a:close/>
                  <a:moveTo>
                    <a:pt x="13883" y="7064"/>
                  </a:moveTo>
                  <a:lnTo>
                    <a:pt x="16206" y="9387"/>
                  </a:lnTo>
                  <a:cubicBezTo>
                    <a:pt x="17067" y="10248"/>
                    <a:pt x="18084" y="11083"/>
                    <a:pt x="18789" y="12075"/>
                  </a:cubicBezTo>
                  <a:cubicBezTo>
                    <a:pt x="19702" y="13380"/>
                    <a:pt x="19781" y="15128"/>
                    <a:pt x="18972" y="16511"/>
                  </a:cubicBezTo>
                  <a:cubicBezTo>
                    <a:pt x="18241" y="17816"/>
                    <a:pt x="16962" y="18703"/>
                    <a:pt x="15501" y="18964"/>
                  </a:cubicBezTo>
                  <a:cubicBezTo>
                    <a:pt x="15280" y="19003"/>
                    <a:pt x="15066" y="19021"/>
                    <a:pt x="14859" y="19021"/>
                  </a:cubicBezTo>
                  <a:cubicBezTo>
                    <a:pt x="13115" y="19021"/>
                    <a:pt x="11863" y="17727"/>
                    <a:pt x="10673" y="16537"/>
                  </a:cubicBezTo>
                  <a:cubicBezTo>
                    <a:pt x="9603" y="15493"/>
                    <a:pt x="8560" y="14423"/>
                    <a:pt x="7516" y="13380"/>
                  </a:cubicBezTo>
                  <a:cubicBezTo>
                    <a:pt x="7881" y="13354"/>
                    <a:pt x="8246" y="13223"/>
                    <a:pt x="8560" y="13067"/>
                  </a:cubicBezTo>
                  <a:cubicBezTo>
                    <a:pt x="9629" y="12492"/>
                    <a:pt x="10569" y="11762"/>
                    <a:pt x="11404" y="10901"/>
                  </a:cubicBezTo>
                  <a:cubicBezTo>
                    <a:pt x="12239" y="10118"/>
                    <a:pt x="12944" y="9204"/>
                    <a:pt x="13518" y="8187"/>
                  </a:cubicBezTo>
                  <a:cubicBezTo>
                    <a:pt x="13726" y="7847"/>
                    <a:pt x="13831" y="7456"/>
                    <a:pt x="13883" y="7064"/>
                  </a:cubicBezTo>
                  <a:close/>
                  <a:moveTo>
                    <a:pt x="5478" y="1"/>
                  </a:moveTo>
                  <a:cubicBezTo>
                    <a:pt x="3988" y="1"/>
                    <a:pt x="2516" y="788"/>
                    <a:pt x="1566" y="2002"/>
                  </a:cubicBezTo>
                  <a:cubicBezTo>
                    <a:pt x="0" y="3959"/>
                    <a:pt x="287" y="6569"/>
                    <a:pt x="1983" y="8317"/>
                  </a:cubicBezTo>
                  <a:cubicBezTo>
                    <a:pt x="3680" y="10013"/>
                    <a:pt x="5350" y="11710"/>
                    <a:pt x="7046" y="13380"/>
                  </a:cubicBezTo>
                  <a:cubicBezTo>
                    <a:pt x="8664" y="15024"/>
                    <a:pt x="10230" y="16824"/>
                    <a:pt x="12004" y="18286"/>
                  </a:cubicBezTo>
                  <a:cubicBezTo>
                    <a:pt x="12856" y="18990"/>
                    <a:pt x="13847" y="19313"/>
                    <a:pt x="14838" y="19313"/>
                  </a:cubicBezTo>
                  <a:cubicBezTo>
                    <a:pt x="16307" y="19313"/>
                    <a:pt x="17776" y="18603"/>
                    <a:pt x="18789" y="17372"/>
                  </a:cubicBezTo>
                  <a:cubicBezTo>
                    <a:pt x="19572" y="16407"/>
                    <a:pt x="19937" y="15180"/>
                    <a:pt x="19833" y="13954"/>
                  </a:cubicBezTo>
                  <a:cubicBezTo>
                    <a:pt x="19676" y="12258"/>
                    <a:pt x="18424" y="11135"/>
                    <a:pt x="17276" y="10013"/>
                  </a:cubicBezTo>
                  <a:cubicBezTo>
                    <a:pt x="16075" y="8813"/>
                    <a:pt x="14875" y="7612"/>
                    <a:pt x="13674" y="6412"/>
                  </a:cubicBezTo>
                  <a:cubicBezTo>
                    <a:pt x="13648" y="6386"/>
                    <a:pt x="13648" y="6386"/>
                    <a:pt x="13648" y="6360"/>
                  </a:cubicBezTo>
                  <a:cubicBezTo>
                    <a:pt x="13648" y="6360"/>
                    <a:pt x="13622" y="6334"/>
                    <a:pt x="13622" y="6334"/>
                  </a:cubicBezTo>
                  <a:lnTo>
                    <a:pt x="12291" y="5029"/>
                  </a:lnTo>
                  <a:lnTo>
                    <a:pt x="9838" y="2576"/>
                  </a:lnTo>
                  <a:cubicBezTo>
                    <a:pt x="9134" y="1845"/>
                    <a:pt x="8455" y="1088"/>
                    <a:pt x="7594" y="593"/>
                  </a:cubicBezTo>
                  <a:cubicBezTo>
                    <a:pt x="6922" y="185"/>
                    <a:pt x="6198" y="1"/>
                    <a:pt x="5478"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1184275" y="-193484"/>
              <a:ext cx="259219" cy="146014"/>
            </a:xfrm>
            <a:custGeom>
              <a:avLst/>
              <a:gdLst/>
              <a:ahLst/>
              <a:cxnLst/>
              <a:rect l="l" t="t" r="r" b="b"/>
              <a:pathLst>
                <a:path w="4385" h="2470" extrusionOk="0">
                  <a:moveTo>
                    <a:pt x="0" y="0"/>
                  </a:moveTo>
                  <a:cubicBezTo>
                    <a:pt x="782" y="1138"/>
                    <a:pt x="2361" y="2470"/>
                    <a:pt x="3876" y="2470"/>
                  </a:cubicBezTo>
                  <a:cubicBezTo>
                    <a:pt x="4029" y="2470"/>
                    <a:pt x="4181" y="2456"/>
                    <a:pt x="4332" y="2427"/>
                  </a:cubicBezTo>
                  <a:cubicBezTo>
                    <a:pt x="4384" y="2401"/>
                    <a:pt x="4358" y="2349"/>
                    <a:pt x="4306" y="2349"/>
                  </a:cubicBezTo>
                  <a:cubicBezTo>
                    <a:pt x="2610" y="2140"/>
                    <a:pt x="1305" y="1044"/>
                    <a:pt x="26"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1566870" y="-1087131"/>
              <a:ext cx="222213" cy="89973"/>
            </a:xfrm>
            <a:custGeom>
              <a:avLst/>
              <a:gdLst/>
              <a:ahLst/>
              <a:cxnLst/>
              <a:rect l="l" t="t" r="r" b="b"/>
              <a:pathLst>
                <a:path w="3759" h="1522" extrusionOk="0">
                  <a:moveTo>
                    <a:pt x="874" y="1"/>
                  </a:moveTo>
                  <a:cubicBezTo>
                    <a:pt x="577" y="1"/>
                    <a:pt x="282" y="44"/>
                    <a:pt x="0" y="138"/>
                  </a:cubicBezTo>
                  <a:lnTo>
                    <a:pt x="0" y="164"/>
                  </a:lnTo>
                  <a:cubicBezTo>
                    <a:pt x="88" y="158"/>
                    <a:pt x="175" y="154"/>
                    <a:pt x="262" y="154"/>
                  </a:cubicBezTo>
                  <a:cubicBezTo>
                    <a:pt x="1522" y="154"/>
                    <a:pt x="2705" y="838"/>
                    <a:pt x="3706" y="1521"/>
                  </a:cubicBezTo>
                  <a:cubicBezTo>
                    <a:pt x="3732" y="1521"/>
                    <a:pt x="3758" y="1495"/>
                    <a:pt x="3758" y="1469"/>
                  </a:cubicBezTo>
                  <a:cubicBezTo>
                    <a:pt x="3121" y="605"/>
                    <a:pt x="1980" y="1"/>
                    <a:pt x="874"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1332359" y="-987935"/>
              <a:ext cx="24710" cy="24178"/>
            </a:xfrm>
            <a:custGeom>
              <a:avLst/>
              <a:gdLst/>
              <a:ahLst/>
              <a:cxnLst/>
              <a:rect l="l" t="t" r="r" b="b"/>
              <a:pathLst>
                <a:path w="418" h="409" extrusionOk="0">
                  <a:moveTo>
                    <a:pt x="0" y="0"/>
                  </a:moveTo>
                  <a:lnTo>
                    <a:pt x="0" y="0"/>
                  </a:lnTo>
                  <a:cubicBezTo>
                    <a:pt x="26" y="104"/>
                    <a:pt x="78" y="235"/>
                    <a:pt x="183" y="313"/>
                  </a:cubicBezTo>
                  <a:cubicBezTo>
                    <a:pt x="203" y="353"/>
                    <a:pt x="269" y="409"/>
                    <a:pt x="334" y="409"/>
                  </a:cubicBezTo>
                  <a:cubicBezTo>
                    <a:pt x="354" y="409"/>
                    <a:pt x="373" y="404"/>
                    <a:pt x="391" y="391"/>
                  </a:cubicBezTo>
                  <a:cubicBezTo>
                    <a:pt x="418" y="339"/>
                    <a:pt x="391" y="235"/>
                    <a:pt x="339" y="209"/>
                  </a:cubicBezTo>
                  <a:cubicBezTo>
                    <a:pt x="261" y="104"/>
                    <a:pt x="131" y="26"/>
                    <a:pt x="0"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1218207" y="-227417"/>
              <a:ext cx="26247" cy="24710"/>
            </a:xfrm>
            <a:custGeom>
              <a:avLst/>
              <a:gdLst/>
              <a:ahLst/>
              <a:cxnLst/>
              <a:rect l="l" t="t" r="r" b="b"/>
              <a:pathLst>
                <a:path w="444" h="418" extrusionOk="0">
                  <a:moveTo>
                    <a:pt x="26" y="0"/>
                  </a:moveTo>
                  <a:cubicBezTo>
                    <a:pt x="0" y="0"/>
                    <a:pt x="0" y="0"/>
                    <a:pt x="0" y="26"/>
                  </a:cubicBezTo>
                  <a:cubicBezTo>
                    <a:pt x="52" y="209"/>
                    <a:pt x="209" y="366"/>
                    <a:pt x="392" y="418"/>
                  </a:cubicBezTo>
                  <a:cubicBezTo>
                    <a:pt x="392" y="418"/>
                    <a:pt x="444" y="418"/>
                    <a:pt x="418" y="392"/>
                  </a:cubicBezTo>
                  <a:cubicBezTo>
                    <a:pt x="365" y="209"/>
                    <a:pt x="209" y="53"/>
                    <a:pt x="26" y="0"/>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rot="-2700000">
            <a:off x="382536" y="1844621"/>
            <a:ext cx="427971" cy="409446"/>
            <a:chOff x="4058550" y="928275"/>
            <a:chExt cx="427975" cy="409450"/>
          </a:xfrm>
        </p:grpSpPr>
        <p:sp>
          <p:nvSpPr>
            <p:cNvPr id="713" name="Google Shape;713;p31"/>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3086192" y="4507876"/>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378511" y="4806033"/>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95505" y="1220777"/>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16;p41">
            <a:extLst>
              <a:ext uri="{FF2B5EF4-FFF2-40B4-BE49-F238E27FC236}">
                <a16:creationId xmlns:a16="http://schemas.microsoft.com/office/drawing/2014/main" id="{6C42C20D-BCE1-4318-82A6-CC98C0A653D2}"/>
              </a:ext>
            </a:extLst>
          </p:cNvPr>
          <p:cNvSpPr txBox="1">
            <a:spLocks/>
          </p:cNvSpPr>
          <p:nvPr/>
        </p:nvSpPr>
        <p:spPr>
          <a:xfrm>
            <a:off x="3983328" y="4597724"/>
            <a:ext cx="1177342" cy="4316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dirty="0" err="1">
                <a:latin typeface="Lilita One" panose="020B0604020202020204" charset="0"/>
              </a:rPr>
              <a:t>Bucure</a:t>
            </a:r>
            <a:r>
              <a:rPr lang="ro-RO" sz="1000" dirty="0">
                <a:latin typeface="Lilita One" panose="020B0604020202020204" charset="0"/>
              </a:rPr>
              <a:t>sti</a:t>
            </a:r>
          </a:p>
          <a:p>
            <a:pPr algn="ctr"/>
            <a:r>
              <a:rPr lang="ro-RO" sz="1000" dirty="0">
                <a:latin typeface="Lilita One" panose="020B0604020202020204" charset="0"/>
              </a:rPr>
              <a:t>2023</a:t>
            </a:r>
          </a:p>
        </p:txBody>
      </p:sp>
      <p:sp>
        <p:nvSpPr>
          <p:cNvPr id="80" name="Google Shape;1590;p47">
            <a:extLst>
              <a:ext uri="{FF2B5EF4-FFF2-40B4-BE49-F238E27FC236}">
                <a16:creationId xmlns:a16="http://schemas.microsoft.com/office/drawing/2014/main" id="{CF802424-6947-4F0B-9407-2C4F194B1C23}"/>
              </a:ext>
            </a:extLst>
          </p:cNvPr>
          <p:cNvSpPr/>
          <p:nvPr/>
        </p:nvSpPr>
        <p:spPr>
          <a:xfrm>
            <a:off x="1751764" y="141471"/>
            <a:ext cx="1851471" cy="445542"/>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indent="0" algn="ctr"/>
            <a:r>
              <a:rPr lang="ro-RO" sz="1000" b="1" dirty="0">
                <a:latin typeface="Open Sans" panose="020B0606030504020204" pitchFamily="34" charset="0"/>
                <a:ea typeface="Open Sans" panose="020B0606030504020204" pitchFamily="34" charset="0"/>
                <a:cs typeface="Open Sans" panose="020B0606030504020204" pitchFamily="34" charset="0"/>
              </a:rPr>
              <a:t>MINISTERUL EDUCAȚIEI</a:t>
            </a:r>
            <a:endParaRPr lang="en-US" sz="1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1" name="Google Shape;1590;p47">
            <a:extLst>
              <a:ext uri="{FF2B5EF4-FFF2-40B4-BE49-F238E27FC236}">
                <a16:creationId xmlns:a16="http://schemas.microsoft.com/office/drawing/2014/main" id="{05E1BFC5-7431-4914-966F-ABE93B2F1700}"/>
              </a:ext>
            </a:extLst>
          </p:cNvPr>
          <p:cNvSpPr/>
          <p:nvPr/>
        </p:nvSpPr>
        <p:spPr>
          <a:xfrm>
            <a:off x="5248521" y="196305"/>
            <a:ext cx="2723840" cy="590375"/>
          </a:xfrm>
          <a:prstGeom prst="ellipse">
            <a:avLst/>
          </a:prstGeom>
          <a:solidFill>
            <a:schemeClr val="bg2">
              <a:lumMod val="60000"/>
              <a:lumOff val="40000"/>
            </a:schemeClr>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indent="0" algn="ctr"/>
            <a:r>
              <a:rPr lang="ro-RO" sz="1000" b="1">
                <a:latin typeface="Open Sans" panose="020B0606030504020204" pitchFamily="34" charset="0"/>
                <a:ea typeface="Open Sans" panose="020B0606030504020204" pitchFamily="34" charset="0"/>
                <a:cs typeface="Open Sans" panose="020B0606030504020204" pitchFamily="34" charset="0"/>
              </a:rPr>
              <a:t>x</a:t>
            </a:r>
            <a:endParaRPr lang="ro-RO" sz="1000"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0D6E5F6F-01B0-4D9E-B111-5730036401C9}"/>
              </a:ext>
            </a:extLst>
          </p:cNvPr>
          <p:cNvSpPr>
            <a:spLocks noGrp="1"/>
          </p:cNvSpPr>
          <p:nvPr>
            <p:ph type="subTitle" idx="1"/>
          </p:nvPr>
        </p:nvSpPr>
        <p:spPr>
          <a:xfrm>
            <a:off x="180753" y="191386"/>
            <a:ext cx="8527312" cy="4413014"/>
          </a:xfrm>
        </p:spPr>
        <p:txBody>
          <a:bodyPr/>
          <a:lstStyle/>
          <a:p>
            <a:pPr marL="114300" indent="0">
              <a:buNone/>
            </a:pPr>
            <a:r>
              <a:rPr lang="ro-RO" sz="1200" dirty="0">
                <a:effectLst>
                  <a:outerShdw blurRad="38100" dist="38100" dir="2700000" algn="tl">
                    <a:srgbClr val="000000">
                      <a:alpha val="43137"/>
                    </a:srgbClr>
                  </a:outerShdw>
                </a:effectLst>
              </a:rPr>
              <a:t>Îngrijirea pacientului cu HCV</a:t>
            </a:r>
            <a:r>
              <a:rPr lang="en-US" sz="1200" dirty="0">
                <a:effectLst>
                  <a:outerShdw blurRad="38100" dist="38100" dir="2700000" algn="tl">
                    <a:srgbClr val="000000">
                      <a:alpha val="43137"/>
                    </a:srgbClr>
                  </a:outerShdw>
                </a:effectLst>
              </a:rPr>
              <a:t>:</a:t>
            </a:r>
          </a:p>
          <a:p>
            <a:pPr marL="114300" indent="0">
              <a:buNone/>
            </a:pPr>
            <a:endParaRPr lang="en-US" sz="1200" dirty="0">
              <a:effectLst>
                <a:outerShdw blurRad="38100" dist="38100" dir="2700000" algn="tl">
                  <a:srgbClr val="000000">
                    <a:alpha val="43137"/>
                  </a:srgbClr>
                </a:outerShdw>
              </a:effectLst>
            </a:endParaRPr>
          </a:p>
          <a:p>
            <a:pPr marL="114300" indent="0">
              <a:buNone/>
            </a:pPr>
            <a:r>
              <a:rPr lang="ro-RO" sz="1200" dirty="0"/>
              <a:t>Măsurile terapeutice pentru hepatita cronică includ restricția activității fizice și descurajarea consumului de alcool.</a:t>
            </a:r>
            <a:endParaRPr lang="en-US" sz="1200" dirty="0"/>
          </a:p>
          <a:p>
            <a:pPr marL="114300" indent="0">
              <a:buNone/>
            </a:pPr>
            <a:endParaRPr lang="en-US" sz="1200" dirty="0"/>
          </a:p>
          <a:p>
            <a:pPr marL="114300" indent="0">
              <a:buNone/>
            </a:pPr>
            <a:r>
              <a:rPr lang="ro-RO" sz="1200" dirty="0"/>
              <a:t>Scopul tratamentului pentru hepatita cronică C este eliminarea virusului din sânge, obținerea unui RVS care se obține atunci când virusul nu mai poate fi detectat în sânge la 6 luni după tratament.</a:t>
            </a:r>
            <a:endParaRPr lang="en-US" sz="1200" dirty="0"/>
          </a:p>
          <a:p>
            <a:pPr marL="114300" indent="0">
              <a:buNone/>
            </a:pPr>
            <a:endParaRPr lang="en-US" sz="1200" dirty="0"/>
          </a:p>
          <a:p>
            <a:pPr>
              <a:buFont typeface="Wingdings" panose="05000000000000000000" pitchFamily="2" charset="2"/>
              <a:buChar char="§"/>
            </a:pPr>
            <a:r>
              <a:rPr lang="ro-RO" sz="1200" b="1" dirty="0"/>
              <a:t>regimul</a:t>
            </a:r>
            <a:r>
              <a:rPr lang="ro-RO" sz="1200" dirty="0"/>
              <a:t> – sunt recomandate evitarea alcoolului şi curele cu vitamina E; </a:t>
            </a:r>
          </a:p>
          <a:p>
            <a:pPr>
              <a:buFont typeface="Wingdings" panose="05000000000000000000" pitchFamily="2" charset="2"/>
              <a:buChar char="§"/>
            </a:pPr>
            <a:r>
              <a:rPr lang="ro-RO" sz="1200" b="1" dirty="0"/>
              <a:t>vaccinarea</a:t>
            </a:r>
            <a:r>
              <a:rPr lang="ro-RO" sz="1200" dirty="0"/>
              <a:t> – împotriva virusului hepatic A, a virusului hepatic B şi anual, împotriva gripei, intrucât suprainfecţia cu acestea pot cauza complicaţii fatale; </a:t>
            </a:r>
          </a:p>
          <a:p>
            <a:pPr>
              <a:buFont typeface="Wingdings" panose="05000000000000000000" pitchFamily="2" charset="2"/>
              <a:buChar char="§"/>
            </a:pPr>
            <a:r>
              <a:rPr lang="ro-RO" sz="1200" dirty="0"/>
              <a:t>medicatia antivirala: </a:t>
            </a:r>
            <a:endParaRPr lang="en-US" sz="1200" dirty="0"/>
          </a:p>
          <a:p>
            <a:pPr>
              <a:buFont typeface="Wingdings" panose="05000000000000000000" pitchFamily="2" charset="2"/>
              <a:buChar char="§"/>
            </a:pPr>
            <a:endParaRPr lang="en-US" sz="1200" dirty="0"/>
          </a:p>
          <a:p>
            <a:pPr marL="114300" indent="0">
              <a:buNone/>
            </a:pPr>
            <a:r>
              <a:rPr lang="ro-RO" sz="1200" dirty="0"/>
              <a:t>interferon </a:t>
            </a:r>
            <a:r>
              <a:rPr lang="en-US" sz="1200" dirty="0"/>
              <a:t>-&gt;</a:t>
            </a:r>
            <a:r>
              <a:rPr lang="ro-RO" sz="1200" dirty="0"/>
              <a:t>	</a:t>
            </a:r>
            <a:r>
              <a:rPr lang="ro-RO" sz="1200" b="1" dirty="0"/>
              <a:t>durata</a:t>
            </a:r>
            <a:r>
              <a:rPr lang="en-US" sz="1200" dirty="0"/>
              <a:t>:</a:t>
            </a:r>
            <a:r>
              <a:rPr lang="ro-RO" sz="1200" dirty="0"/>
              <a:t> este de 48 de saptamani, putand varia in functie de rezultate </a:t>
            </a:r>
            <a:endParaRPr lang="en-US" sz="1200" dirty="0"/>
          </a:p>
          <a:p>
            <a:pPr marL="114300" indent="0">
              <a:buNone/>
            </a:pPr>
            <a:r>
              <a:rPr lang="en-US" sz="1200" dirty="0"/>
              <a:t>	</a:t>
            </a:r>
          </a:p>
          <a:p>
            <a:pPr marL="114300" indent="0">
              <a:buNone/>
            </a:pPr>
            <a:r>
              <a:rPr lang="en-US" sz="1200" dirty="0"/>
              <a:t>	</a:t>
            </a:r>
            <a:r>
              <a:rPr lang="ro-RO" sz="1200" dirty="0">
                <a:effectLst>
                  <a:outerShdw blurRad="38100" dist="38100" dir="2700000" algn="tl">
                    <a:srgbClr val="000000">
                      <a:alpha val="43137"/>
                    </a:srgbClr>
                  </a:outerShdw>
                </a:effectLst>
              </a:rPr>
              <a:t>PEG alfa-2a (Pegasys 40KD) </a:t>
            </a:r>
          </a:p>
          <a:p>
            <a:pPr marL="114300" indent="0">
              <a:buNone/>
            </a:pPr>
            <a:r>
              <a:rPr lang="en-US" sz="1200" b="1" dirty="0"/>
              <a:t>                       </a:t>
            </a:r>
            <a:r>
              <a:rPr lang="ro-RO" sz="1200" b="1" dirty="0"/>
              <a:t>doza</a:t>
            </a:r>
            <a:r>
              <a:rPr lang="en-US" sz="1200" b="1" dirty="0"/>
              <a:t>:</a:t>
            </a:r>
            <a:r>
              <a:rPr lang="ro-RO" sz="1200" dirty="0"/>
              <a:t> este independenta de greutatea corporala - 180 </a:t>
            </a:r>
            <a:r>
              <a:rPr lang="el-GR" sz="1200" dirty="0"/>
              <a:t>μ </a:t>
            </a:r>
            <a:r>
              <a:rPr lang="ro-RO" sz="1200" dirty="0"/>
              <a:t>g/săptămână</a:t>
            </a:r>
            <a:endParaRPr lang="en-US" sz="1200" dirty="0"/>
          </a:p>
          <a:p>
            <a:pPr marL="114300" indent="0">
              <a:buNone/>
            </a:pPr>
            <a:r>
              <a:rPr lang="ro-RO" sz="1200" dirty="0"/>
              <a:t> </a:t>
            </a:r>
            <a:endParaRPr lang="en-US" sz="1200" dirty="0"/>
          </a:p>
          <a:p>
            <a:pPr marL="114300" indent="0">
              <a:buNone/>
            </a:pPr>
            <a:r>
              <a:rPr lang="en-US" sz="1200" dirty="0"/>
              <a:t>	</a:t>
            </a:r>
            <a:r>
              <a:rPr lang="ro-RO" sz="1200" dirty="0">
                <a:effectLst>
                  <a:outerShdw blurRad="38100" dist="38100" dir="2700000" algn="tl">
                    <a:srgbClr val="000000">
                      <a:alpha val="43137"/>
                    </a:srgbClr>
                  </a:outerShdw>
                </a:effectLst>
              </a:rPr>
              <a:t>PEG alfa-2b (PegIntron 12KD) </a:t>
            </a:r>
          </a:p>
          <a:p>
            <a:pPr marL="114300" indent="0">
              <a:buNone/>
            </a:pPr>
            <a:r>
              <a:rPr lang="ro-RO" sz="1200" dirty="0"/>
              <a:t>	</a:t>
            </a:r>
            <a:r>
              <a:rPr lang="ro-RO" sz="1200" b="1" dirty="0"/>
              <a:t>doza</a:t>
            </a:r>
            <a:r>
              <a:rPr lang="en-US" sz="1200" b="1" dirty="0"/>
              <a:t>:</a:t>
            </a:r>
            <a:r>
              <a:rPr lang="ro-RO" sz="1200" dirty="0"/>
              <a:t> este dependenta de greutatea corporala, administrandu-se 1,5 </a:t>
            </a:r>
            <a:r>
              <a:rPr lang="el-GR" sz="1200" dirty="0"/>
              <a:t>μ</a:t>
            </a:r>
            <a:r>
              <a:rPr lang="ro-RO" sz="1200" dirty="0"/>
              <a:t>g /kg corp/săptămână Interferon 3MU x 3/saptamana </a:t>
            </a:r>
            <a:endParaRPr lang="en-US" sz="1200" dirty="0"/>
          </a:p>
          <a:p>
            <a:pPr marL="114300" indent="0">
              <a:buNone/>
            </a:pPr>
            <a:endParaRPr lang="en-US" sz="1200" dirty="0"/>
          </a:p>
          <a:p>
            <a:pPr marL="114300" indent="0">
              <a:buNone/>
            </a:pPr>
            <a:r>
              <a:rPr lang="ro-RO" sz="1200" dirty="0"/>
              <a:t>ribavirina</a:t>
            </a:r>
            <a:r>
              <a:rPr lang="en-US" sz="1200" dirty="0"/>
              <a:t> -&gt;</a:t>
            </a:r>
            <a:r>
              <a:rPr lang="ro-RO" sz="1200" dirty="0"/>
              <a:t> prescrisa numai impreuna cu interferon Schema de tratament: </a:t>
            </a:r>
            <a:endParaRPr lang="en-US" sz="1200" dirty="0"/>
          </a:p>
          <a:p>
            <a:pPr marL="114300" indent="0">
              <a:buNone/>
            </a:pPr>
            <a:r>
              <a:rPr lang="ro-RO" sz="1200" b="1" dirty="0"/>
              <a:t>doza</a:t>
            </a:r>
            <a:r>
              <a:rPr lang="ro-RO" sz="1200" dirty="0"/>
              <a:t> este dependenta de greutatea corporala </a:t>
            </a:r>
            <a:r>
              <a:rPr lang="en-US" sz="1200" dirty="0"/>
              <a:t>(&lt;65 kg - </a:t>
            </a:r>
            <a:r>
              <a:rPr lang="ro-RO" sz="1200" dirty="0"/>
              <a:t>800 mg/zi</a:t>
            </a:r>
            <a:r>
              <a:rPr lang="en-US" sz="1200" dirty="0"/>
              <a:t>; 65-85kg – 1000mg/</a:t>
            </a:r>
            <a:r>
              <a:rPr lang="en-US" sz="1200" dirty="0" err="1"/>
              <a:t>zi</a:t>
            </a:r>
            <a:r>
              <a:rPr lang="en-US" sz="1200" dirty="0"/>
              <a:t>; &gt;85kg – 1200mg/</a:t>
            </a:r>
            <a:r>
              <a:rPr lang="en-US" sz="1200" dirty="0" err="1"/>
              <a:t>zi</a:t>
            </a:r>
            <a:r>
              <a:rPr lang="en-US" sz="1200" dirty="0"/>
              <a:t>)</a:t>
            </a:r>
            <a:endParaRPr lang="ro-RO" sz="1200" dirty="0"/>
          </a:p>
          <a:p>
            <a:pPr marL="114300" indent="0">
              <a:buNone/>
            </a:pPr>
            <a:r>
              <a:rPr lang="ro-RO" sz="1200" b="1" dirty="0"/>
              <a:t>durata</a:t>
            </a:r>
            <a:r>
              <a:rPr lang="ro-RO" sz="1200" dirty="0"/>
              <a:t> biterapiei depinde de evolutie, in mod normal durand 48 de saptamani</a:t>
            </a:r>
            <a:endParaRPr lang="en-US" sz="1200" dirty="0"/>
          </a:p>
          <a:p>
            <a:pPr marL="114300" indent="0">
              <a:buNone/>
            </a:pPr>
            <a:endParaRPr lang="ro-RO" sz="1200" dirty="0"/>
          </a:p>
          <a:p>
            <a:pPr marL="114300" indent="0">
              <a:buNone/>
            </a:pPr>
            <a:r>
              <a:rPr lang="en-US" sz="1200" b="1" dirty="0" err="1"/>
              <a:t>Profilaxie</a:t>
            </a:r>
            <a:r>
              <a:rPr lang="en-US" sz="1200" dirty="0"/>
              <a:t>: </a:t>
            </a:r>
            <a:r>
              <a:rPr lang="en-US" sz="1200" dirty="0" err="1"/>
              <a:t>Prevenirea</a:t>
            </a:r>
            <a:r>
              <a:rPr lang="en-US" sz="1200" dirty="0"/>
              <a:t> </a:t>
            </a:r>
            <a:r>
              <a:rPr lang="en-US" sz="1200" dirty="0" err="1"/>
              <a:t>infectiei</a:t>
            </a:r>
            <a:r>
              <a:rPr lang="en-US" sz="1200" dirty="0"/>
              <a:t> cu </a:t>
            </a:r>
            <a:r>
              <a:rPr lang="en-US" sz="1200" dirty="0" err="1"/>
              <a:t>virusul</a:t>
            </a:r>
            <a:r>
              <a:rPr lang="en-US" sz="1200" dirty="0"/>
              <a:t> </a:t>
            </a:r>
            <a:r>
              <a:rPr lang="en-US" sz="1200" dirty="0" err="1"/>
              <a:t>hepatitei</a:t>
            </a:r>
            <a:r>
              <a:rPr lang="en-US" sz="1200" dirty="0"/>
              <a:t> C se face </a:t>
            </a:r>
            <a:r>
              <a:rPr lang="en-US" sz="1200" dirty="0" err="1"/>
              <a:t>prin</a:t>
            </a:r>
            <a:r>
              <a:rPr lang="en-US" sz="1200" dirty="0"/>
              <a:t> </a:t>
            </a:r>
            <a:r>
              <a:rPr lang="en-US" sz="1200" dirty="0" err="1"/>
              <a:t>monitorizarea</a:t>
            </a:r>
            <a:r>
              <a:rPr lang="en-US" sz="1200" dirty="0"/>
              <a:t> </a:t>
            </a:r>
            <a:r>
              <a:rPr lang="en-US" sz="1200" dirty="0" err="1"/>
              <a:t>analizelor</a:t>
            </a:r>
            <a:r>
              <a:rPr lang="en-US" sz="1200" dirty="0"/>
              <a:t> </a:t>
            </a:r>
            <a:r>
              <a:rPr lang="en-US" sz="1200" dirty="0" err="1"/>
              <a:t>sangvine</a:t>
            </a:r>
            <a:r>
              <a:rPr lang="en-US" sz="1200" dirty="0"/>
              <a:t>, </a:t>
            </a:r>
            <a:r>
              <a:rPr lang="en-US" sz="1200" dirty="0" err="1"/>
              <a:t>respectarea</a:t>
            </a:r>
            <a:r>
              <a:rPr lang="en-US" sz="1200" dirty="0"/>
              <a:t> </a:t>
            </a:r>
            <a:r>
              <a:rPr lang="en-US" sz="1200" dirty="0" err="1"/>
              <a:t>precautiunilor</a:t>
            </a:r>
            <a:r>
              <a:rPr lang="en-US" sz="1200" dirty="0"/>
              <a:t> </a:t>
            </a:r>
            <a:r>
              <a:rPr lang="en-US" sz="1200" dirty="0" err="1"/>
              <a:t>universale</a:t>
            </a:r>
            <a:r>
              <a:rPr lang="en-US" sz="1200" dirty="0"/>
              <a:t> </a:t>
            </a:r>
            <a:r>
              <a:rPr lang="en-US" sz="1200" dirty="0" err="1"/>
              <a:t>si</a:t>
            </a:r>
            <a:r>
              <a:rPr lang="en-US" sz="1200" dirty="0"/>
              <a:t> </a:t>
            </a:r>
            <a:r>
              <a:rPr lang="en-US" sz="1200" dirty="0" err="1"/>
              <a:t>informarea</a:t>
            </a:r>
            <a:r>
              <a:rPr lang="en-US" sz="1200" dirty="0"/>
              <a:t> </a:t>
            </a:r>
            <a:r>
              <a:rPr lang="en-US" sz="1200" dirty="0" err="1"/>
              <a:t>populatiei</a:t>
            </a:r>
            <a:r>
              <a:rPr lang="en-US" sz="1200" dirty="0"/>
              <a:t> </a:t>
            </a:r>
            <a:r>
              <a:rPr lang="en-US" sz="1200" dirty="0" err="1"/>
              <a:t>despre</a:t>
            </a:r>
            <a:r>
              <a:rPr lang="en-US" sz="1200" dirty="0"/>
              <a:t> </a:t>
            </a:r>
            <a:r>
              <a:rPr lang="en-US" sz="1200" dirty="0" err="1"/>
              <a:t>activit</a:t>
            </a:r>
            <a:endParaRPr lang="ro-RO" sz="1200" dirty="0"/>
          </a:p>
          <a:p>
            <a:pPr marL="114300" indent="0">
              <a:buNone/>
            </a:pPr>
            <a:endParaRPr lang="ro-RO" sz="1200" dirty="0"/>
          </a:p>
          <a:p>
            <a:pPr marL="114300" indent="0">
              <a:buNone/>
            </a:pPr>
            <a:endParaRPr lang="ro-RO" sz="1200" dirty="0"/>
          </a:p>
        </p:txBody>
      </p:sp>
    </p:spTree>
    <p:extLst>
      <p:ext uri="{BB962C8B-B14F-4D97-AF65-F5344CB8AC3E}">
        <p14:creationId xmlns:p14="http://schemas.microsoft.com/office/powerpoint/2010/main" val="174521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7"/>
            <a:ext cx="8174519" cy="4473317"/>
          </a:xfrm>
        </p:spPr>
        <p:txBody>
          <a:bodyPr/>
          <a:lstStyle/>
          <a:p>
            <a:pPr marL="114300" indent="0">
              <a:buNone/>
            </a:pPr>
            <a:r>
              <a:rPr lang="ro-RO" sz="1100" dirty="0"/>
              <a:t>A</a:t>
            </a:r>
            <a:r>
              <a:rPr lang="en-US" sz="1100" dirty="0" err="1"/>
              <a:t>sistenta</a:t>
            </a:r>
            <a:r>
              <a:rPr lang="en-US" sz="1100" dirty="0"/>
              <a:t> </a:t>
            </a:r>
            <a:r>
              <a:rPr lang="en-US" sz="1100" b="1" dirty="0" err="1"/>
              <a:t>cântăreşte</a:t>
            </a:r>
            <a:r>
              <a:rPr lang="en-US" sz="1100" dirty="0"/>
              <a:t> </a:t>
            </a:r>
            <a:r>
              <a:rPr lang="en-US" sz="1100" dirty="0" err="1"/>
              <a:t>bolnavul</a:t>
            </a:r>
            <a:r>
              <a:rPr lang="en-US" sz="1100" dirty="0"/>
              <a:t>, </a:t>
            </a:r>
            <a:r>
              <a:rPr lang="en-US" sz="1100" dirty="0" err="1"/>
              <a:t>îl</a:t>
            </a:r>
            <a:r>
              <a:rPr lang="en-US" sz="1100" dirty="0"/>
              <a:t> </a:t>
            </a:r>
            <a:r>
              <a:rPr lang="en-US" sz="1100" b="1" dirty="0" err="1"/>
              <a:t>termometrizează</a:t>
            </a:r>
            <a:r>
              <a:rPr lang="en-US" sz="1100" dirty="0"/>
              <a:t>, </a:t>
            </a:r>
            <a:r>
              <a:rPr lang="en-US" sz="1100" dirty="0" err="1"/>
              <a:t>îi</a:t>
            </a:r>
            <a:r>
              <a:rPr lang="en-US" sz="1100" dirty="0"/>
              <a:t> </a:t>
            </a:r>
            <a:r>
              <a:rPr lang="en-US" sz="1100" b="1" dirty="0" err="1"/>
              <a:t>măsoară</a:t>
            </a:r>
            <a:r>
              <a:rPr lang="en-US" sz="1100" b="1" dirty="0"/>
              <a:t> </a:t>
            </a:r>
            <a:r>
              <a:rPr lang="en-US" sz="1100" b="1" dirty="0" err="1"/>
              <a:t>tensiunea</a:t>
            </a:r>
            <a:r>
              <a:rPr lang="en-US" sz="1100" b="1" dirty="0"/>
              <a:t> </a:t>
            </a:r>
            <a:r>
              <a:rPr lang="en-US" sz="1100" b="1" dirty="0" err="1"/>
              <a:t>arterială</a:t>
            </a:r>
            <a:r>
              <a:rPr lang="en-US" sz="1100" dirty="0"/>
              <a:t> </a:t>
            </a:r>
            <a:r>
              <a:rPr lang="en-US" sz="1100" dirty="0" err="1"/>
              <a:t>şi</a:t>
            </a:r>
            <a:r>
              <a:rPr lang="en-US" sz="1100" dirty="0"/>
              <a:t> </a:t>
            </a:r>
            <a:r>
              <a:rPr lang="en-US" sz="1100" b="1" dirty="0" err="1"/>
              <a:t>pulsul</a:t>
            </a:r>
            <a:r>
              <a:rPr lang="en-US" sz="1100" dirty="0"/>
              <a:t>. </a:t>
            </a:r>
            <a:r>
              <a:rPr lang="en-US" sz="1100" dirty="0" err="1"/>
              <a:t>Datele</a:t>
            </a:r>
            <a:r>
              <a:rPr lang="en-US" sz="1100" dirty="0"/>
              <a:t> </a:t>
            </a:r>
            <a:r>
              <a:rPr lang="en-US" sz="1100" dirty="0" err="1"/>
              <a:t>obţinute</a:t>
            </a:r>
            <a:r>
              <a:rPr lang="en-US" sz="1100" dirty="0"/>
              <a:t> le </a:t>
            </a:r>
            <a:r>
              <a:rPr lang="en-US" sz="1100" dirty="0" err="1"/>
              <a:t>va</a:t>
            </a:r>
            <a:r>
              <a:rPr lang="en-US" sz="1100" dirty="0"/>
              <a:t> nota </a:t>
            </a:r>
            <a:r>
              <a:rPr lang="en-US" sz="1100" dirty="0" err="1"/>
              <a:t>în</a:t>
            </a:r>
            <a:r>
              <a:rPr lang="en-US" sz="1100" dirty="0"/>
              <a:t> </a:t>
            </a:r>
            <a:r>
              <a:rPr lang="en-US" sz="1100" dirty="0" err="1"/>
              <a:t>Foaia</a:t>
            </a:r>
            <a:r>
              <a:rPr lang="en-US" sz="1100" dirty="0"/>
              <a:t> de </a:t>
            </a:r>
            <a:r>
              <a:rPr lang="en-US" sz="1100" dirty="0" err="1"/>
              <a:t>Observaţie</a:t>
            </a:r>
            <a:r>
              <a:rPr lang="en-US" sz="1100" dirty="0"/>
              <a:t> a </a:t>
            </a:r>
            <a:r>
              <a:rPr lang="en-US" sz="1100" dirty="0" err="1"/>
              <a:t>bolnavului</a:t>
            </a:r>
            <a:r>
              <a:rPr lang="en-US" sz="1100" dirty="0"/>
              <a:t>. </a:t>
            </a:r>
            <a:endParaRPr lang="ro-RO" sz="1100" dirty="0"/>
          </a:p>
          <a:p>
            <a:pPr marL="114300" indent="0">
              <a:buNone/>
            </a:pPr>
            <a:endParaRPr lang="ro-RO" sz="1100" dirty="0"/>
          </a:p>
          <a:p>
            <a:pPr marL="114300" indent="0">
              <a:buNone/>
            </a:pPr>
            <a:r>
              <a:rPr lang="en-US" sz="1100" b="1" dirty="0" err="1"/>
              <a:t>Salonul</a:t>
            </a:r>
            <a:r>
              <a:rPr lang="en-US" sz="1100" dirty="0"/>
              <a:t> </a:t>
            </a:r>
            <a:r>
              <a:rPr lang="en-US" sz="1100" dirty="0" err="1"/>
              <a:t>va</a:t>
            </a:r>
            <a:r>
              <a:rPr lang="en-US" sz="1100" dirty="0"/>
              <a:t> fi bine </a:t>
            </a:r>
            <a:r>
              <a:rPr lang="en-US" sz="1100" dirty="0" err="1"/>
              <a:t>luminat</a:t>
            </a:r>
            <a:r>
              <a:rPr lang="en-US" sz="1100" dirty="0"/>
              <a:t>, </a:t>
            </a:r>
            <a:r>
              <a:rPr lang="en-US" sz="1100" dirty="0" err="1"/>
              <a:t>călduros</a:t>
            </a:r>
            <a:r>
              <a:rPr lang="en-US" sz="1100" dirty="0"/>
              <a:t>, bine </a:t>
            </a:r>
            <a:r>
              <a:rPr lang="en-US" sz="1100" dirty="0" err="1"/>
              <a:t>aerisit</a:t>
            </a:r>
            <a:r>
              <a:rPr lang="en-US" sz="1100" dirty="0"/>
              <a:t>, cu </a:t>
            </a:r>
            <a:r>
              <a:rPr lang="en-US" sz="1100" dirty="0" err="1"/>
              <a:t>cel</a:t>
            </a:r>
            <a:r>
              <a:rPr lang="en-US" sz="1100" dirty="0"/>
              <a:t> </a:t>
            </a:r>
            <a:r>
              <a:rPr lang="en-US" sz="1100" dirty="0" err="1"/>
              <a:t>mult</a:t>
            </a:r>
            <a:r>
              <a:rPr lang="en-US" sz="1100" dirty="0"/>
              <a:t> 2-3 </a:t>
            </a:r>
            <a:r>
              <a:rPr lang="en-US" sz="1100" dirty="0" err="1"/>
              <a:t>paturi</a:t>
            </a:r>
            <a:r>
              <a:rPr lang="en-US" sz="1100" dirty="0"/>
              <a:t> </a:t>
            </a:r>
            <a:r>
              <a:rPr lang="en-US" sz="1100" dirty="0" err="1"/>
              <a:t>cât</a:t>
            </a:r>
            <a:r>
              <a:rPr lang="en-US" sz="1100" dirty="0"/>
              <a:t> </a:t>
            </a:r>
            <a:r>
              <a:rPr lang="en-US" sz="1100" dirty="0" err="1"/>
              <a:t>mai</a:t>
            </a:r>
            <a:r>
              <a:rPr lang="en-US" sz="1100" dirty="0"/>
              <a:t> </a:t>
            </a:r>
            <a:r>
              <a:rPr lang="en-US" sz="1100" dirty="0" err="1"/>
              <a:t>distanţate</a:t>
            </a:r>
            <a:r>
              <a:rPr lang="ro-RO" sz="1100" dirty="0"/>
              <a:t>, pentru ca bolnavi să nu se deranjeze.</a:t>
            </a:r>
          </a:p>
          <a:p>
            <a:pPr marL="114300" indent="0">
              <a:buNone/>
            </a:pPr>
            <a:endParaRPr lang="ro-RO" sz="1100" dirty="0"/>
          </a:p>
          <a:p>
            <a:pPr marL="114300" indent="0">
              <a:buNone/>
            </a:pPr>
            <a:r>
              <a:rPr lang="ro-RO" sz="1100" dirty="0"/>
              <a:t>Prin </a:t>
            </a:r>
            <a:r>
              <a:rPr lang="ro-RO" sz="1100" b="1" dirty="0"/>
              <a:t>discuţiile asistentă-pacient </a:t>
            </a:r>
            <a:r>
              <a:rPr lang="ro-RO" sz="1100" dirty="0"/>
              <a:t>se aprofundează datele pentru anamneză iar bolnavul va fi familiarizat cu secţia.</a:t>
            </a:r>
          </a:p>
          <a:p>
            <a:pPr marL="114300" indent="0">
              <a:buNone/>
            </a:pPr>
            <a:endParaRPr lang="ro-RO" sz="1100" dirty="0"/>
          </a:p>
          <a:p>
            <a:pPr marL="114300" indent="0">
              <a:buNone/>
            </a:pPr>
            <a:r>
              <a:rPr lang="en-US" sz="1100" dirty="0" err="1"/>
              <a:t>Asistenta</a:t>
            </a:r>
            <a:r>
              <a:rPr lang="en-US" sz="1100" dirty="0"/>
              <a:t> </a:t>
            </a:r>
            <a:r>
              <a:rPr lang="en-US" sz="1100" dirty="0" err="1"/>
              <a:t>participă</a:t>
            </a:r>
            <a:r>
              <a:rPr lang="en-US" sz="1100" dirty="0"/>
              <a:t> </a:t>
            </a:r>
            <a:r>
              <a:rPr lang="en-US" sz="1100" dirty="0" err="1"/>
              <a:t>împreună</a:t>
            </a:r>
            <a:r>
              <a:rPr lang="en-US" sz="1100" dirty="0"/>
              <a:t> cu </a:t>
            </a:r>
            <a:r>
              <a:rPr lang="en-US" sz="1100" dirty="0" err="1"/>
              <a:t>medicul</a:t>
            </a:r>
            <a:r>
              <a:rPr lang="en-US" sz="1100" dirty="0"/>
              <a:t> la </a:t>
            </a:r>
            <a:r>
              <a:rPr lang="en-US" sz="1100" b="1" dirty="0" err="1"/>
              <a:t>efectuarea</a:t>
            </a:r>
            <a:r>
              <a:rPr lang="en-US" sz="1100" b="1" dirty="0"/>
              <a:t> </a:t>
            </a:r>
            <a:r>
              <a:rPr lang="en-US" sz="1100" b="1" dirty="0" err="1"/>
              <a:t>examenului</a:t>
            </a:r>
            <a:r>
              <a:rPr lang="en-US" sz="1100" b="1" dirty="0"/>
              <a:t> clinic</a:t>
            </a:r>
            <a:r>
              <a:rPr lang="en-US" sz="1100" dirty="0"/>
              <a:t>, </a:t>
            </a:r>
            <a:r>
              <a:rPr lang="en-US" sz="1100" dirty="0" err="1"/>
              <a:t>este</a:t>
            </a:r>
            <a:r>
              <a:rPr lang="en-US" sz="1100" dirty="0"/>
              <a:t> </a:t>
            </a:r>
            <a:r>
              <a:rPr lang="en-US" sz="1100" dirty="0" err="1"/>
              <a:t>pregătirea</a:t>
            </a:r>
            <a:r>
              <a:rPr lang="en-US" sz="1100" dirty="0"/>
              <a:t> </a:t>
            </a:r>
            <a:r>
              <a:rPr lang="en-US" sz="1100" dirty="0" err="1"/>
              <a:t>bolnavului</a:t>
            </a:r>
            <a:r>
              <a:rPr lang="en-US" sz="1100" dirty="0"/>
              <a:t> </a:t>
            </a:r>
            <a:r>
              <a:rPr lang="en-US" sz="1100" dirty="0" err="1"/>
              <a:t>în</a:t>
            </a:r>
            <a:r>
              <a:rPr lang="en-US" sz="1100" dirty="0"/>
              <a:t> </a:t>
            </a:r>
            <a:r>
              <a:rPr lang="en-US" sz="1100" dirty="0" err="1"/>
              <a:t>vederea</a:t>
            </a:r>
            <a:r>
              <a:rPr lang="en-US" sz="1100" dirty="0"/>
              <a:t> </a:t>
            </a:r>
            <a:r>
              <a:rPr lang="en-US" sz="1100" dirty="0" err="1"/>
              <a:t>examenului</a:t>
            </a:r>
            <a:r>
              <a:rPr lang="en-US" sz="1100" dirty="0"/>
              <a:t> clinic, </a:t>
            </a:r>
            <a:r>
              <a:rPr lang="en-US" sz="1100" dirty="0" err="1"/>
              <a:t>prelevează</a:t>
            </a:r>
            <a:r>
              <a:rPr lang="en-US" sz="1100" dirty="0"/>
              <a:t> probe </a:t>
            </a:r>
            <a:r>
              <a:rPr lang="en-US" sz="1100" dirty="0" err="1"/>
              <a:t>biologice</a:t>
            </a:r>
            <a:r>
              <a:rPr lang="en-US" sz="1100" dirty="0"/>
              <a:t> </a:t>
            </a:r>
            <a:r>
              <a:rPr lang="en-US" sz="1100" dirty="0" err="1"/>
              <a:t>şi</a:t>
            </a:r>
            <a:r>
              <a:rPr lang="en-US" sz="1100" dirty="0"/>
              <a:t> </a:t>
            </a:r>
            <a:r>
              <a:rPr lang="en-US" sz="1100" dirty="0" err="1"/>
              <a:t>patologice</a:t>
            </a:r>
            <a:r>
              <a:rPr lang="en-US" sz="1100" dirty="0"/>
              <a:t> </a:t>
            </a:r>
            <a:r>
              <a:rPr lang="en-US" sz="1100" dirty="0" err="1"/>
              <a:t>în</a:t>
            </a:r>
            <a:r>
              <a:rPr lang="en-US" sz="1100" dirty="0"/>
              <a:t> </a:t>
            </a:r>
            <a:r>
              <a:rPr lang="en-US" sz="1100" dirty="0" err="1"/>
              <a:t>vederea</a:t>
            </a:r>
            <a:r>
              <a:rPr lang="en-US" sz="1100" dirty="0"/>
              <a:t> </a:t>
            </a:r>
            <a:r>
              <a:rPr lang="en-US" sz="1100" dirty="0" err="1"/>
              <a:t>efectuării</a:t>
            </a:r>
            <a:r>
              <a:rPr lang="en-US" sz="1100" dirty="0"/>
              <a:t> </a:t>
            </a:r>
            <a:r>
              <a:rPr lang="en-US" sz="1100" dirty="0" err="1"/>
              <a:t>imediate</a:t>
            </a:r>
            <a:r>
              <a:rPr lang="en-US" sz="1100" dirty="0"/>
              <a:t> a </a:t>
            </a:r>
            <a:r>
              <a:rPr lang="en-US" sz="1100" dirty="0" err="1"/>
              <a:t>examenului</a:t>
            </a:r>
            <a:r>
              <a:rPr lang="en-US" sz="1100" dirty="0"/>
              <a:t> de </a:t>
            </a:r>
            <a:r>
              <a:rPr lang="en-US" sz="1100" dirty="0" err="1"/>
              <a:t>laborator</a:t>
            </a:r>
            <a:r>
              <a:rPr lang="en-US" sz="1100" dirty="0"/>
              <a:t>. Se </a:t>
            </a:r>
            <a:r>
              <a:rPr lang="en-US" sz="1100" dirty="0" err="1"/>
              <a:t>verifică</a:t>
            </a:r>
            <a:r>
              <a:rPr lang="en-US" sz="1100" dirty="0"/>
              <a:t> </a:t>
            </a:r>
            <a:r>
              <a:rPr lang="en-US" sz="1100" dirty="0" err="1"/>
              <a:t>antecedentele</a:t>
            </a:r>
            <a:r>
              <a:rPr lang="en-US" sz="1100" dirty="0"/>
              <a:t> </a:t>
            </a:r>
            <a:r>
              <a:rPr lang="en-US" sz="1100" dirty="0" err="1"/>
              <a:t>heredo-colaterale</a:t>
            </a:r>
            <a:r>
              <a:rPr lang="en-US" sz="1100" dirty="0"/>
              <a:t> (rude cu </a:t>
            </a:r>
            <a:r>
              <a:rPr lang="en-US" sz="1100" dirty="0" err="1"/>
              <a:t>icter</a:t>
            </a:r>
            <a:r>
              <a:rPr lang="en-US" sz="1100" dirty="0"/>
              <a:t> </a:t>
            </a:r>
            <a:r>
              <a:rPr lang="en-US" sz="1100" dirty="0" err="1"/>
              <a:t>hemolitic</a:t>
            </a:r>
            <a:r>
              <a:rPr lang="en-US" sz="1100" dirty="0"/>
              <a:t>, congenital, </a:t>
            </a:r>
            <a:r>
              <a:rPr lang="en-US" sz="1100" dirty="0" err="1"/>
              <a:t>litiază</a:t>
            </a:r>
            <a:r>
              <a:rPr lang="en-US" sz="1100" dirty="0"/>
              <a:t> </a:t>
            </a:r>
            <a:r>
              <a:rPr lang="en-US" sz="1100" dirty="0" err="1"/>
              <a:t>biliară</a:t>
            </a:r>
            <a:r>
              <a:rPr lang="en-US" sz="1100" dirty="0"/>
              <a:t>). </a:t>
            </a:r>
            <a:endParaRPr lang="ro-RO" sz="1100" dirty="0"/>
          </a:p>
          <a:p>
            <a:pPr marL="114300" indent="0">
              <a:buNone/>
            </a:pPr>
            <a:endParaRPr lang="ro-RO" sz="1100" dirty="0"/>
          </a:p>
          <a:p>
            <a:pPr marL="114300" indent="0">
              <a:buNone/>
            </a:pPr>
            <a:r>
              <a:rPr lang="ro-RO" sz="1100" dirty="0"/>
              <a:t>A</a:t>
            </a:r>
            <a:r>
              <a:rPr lang="en-US" sz="1100" dirty="0" err="1"/>
              <a:t>sistenta</a:t>
            </a:r>
            <a:r>
              <a:rPr lang="en-US" sz="1100" dirty="0"/>
              <a:t> </a:t>
            </a:r>
            <a:r>
              <a:rPr lang="en-US" sz="1100" dirty="0" err="1"/>
              <a:t>trebuie</a:t>
            </a:r>
            <a:r>
              <a:rPr lang="en-US" sz="1100" dirty="0"/>
              <a:t> </a:t>
            </a:r>
            <a:r>
              <a:rPr lang="en-US" sz="1100" dirty="0" err="1"/>
              <a:t>să</a:t>
            </a:r>
            <a:r>
              <a:rPr lang="en-US" sz="1100" dirty="0"/>
              <a:t> </a:t>
            </a:r>
            <a:r>
              <a:rPr lang="en-US" sz="1100" b="1" dirty="0" err="1"/>
              <a:t>lămurească</a:t>
            </a:r>
            <a:r>
              <a:rPr lang="en-US" sz="1100" b="1" dirty="0"/>
              <a:t> </a:t>
            </a:r>
            <a:r>
              <a:rPr lang="en-US" sz="1100" b="1" dirty="0" err="1"/>
              <a:t>bolnavul</a:t>
            </a:r>
            <a:r>
              <a:rPr lang="en-US" sz="1100" b="1" dirty="0"/>
              <a:t> </a:t>
            </a:r>
            <a:r>
              <a:rPr lang="en-US" sz="1100" dirty="0" err="1"/>
              <a:t>asupra</a:t>
            </a:r>
            <a:r>
              <a:rPr lang="en-US" sz="1100" dirty="0"/>
              <a:t> </a:t>
            </a:r>
            <a:r>
              <a:rPr lang="en-US" sz="1100" dirty="0" err="1"/>
              <a:t>caracterului</a:t>
            </a:r>
            <a:r>
              <a:rPr lang="en-US" sz="1100" dirty="0"/>
              <a:t> </a:t>
            </a:r>
            <a:r>
              <a:rPr lang="en-US" sz="1100" dirty="0" err="1"/>
              <a:t>inofensiv</a:t>
            </a:r>
            <a:r>
              <a:rPr lang="en-US" sz="1100" dirty="0"/>
              <a:t> al </a:t>
            </a:r>
            <a:r>
              <a:rPr lang="en-US" sz="1100" dirty="0" err="1"/>
              <a:t>examinărilor</a:t>
            </a:r>
            <a:r>
              <a:rPr lang="en-US" sz="1100" dirty="0"/>
              <a:t>, </a:t>
            </a:r>
            <a:r>
              <a:rPr lang="en-US" sz="1100" dirty="0" err="1"/>
              <a:t>căutând</a:t>
            </a:r>
            <a:r>
              <a:rPr lang="en-US" sz="1100" dirty="0"/>
              <a:t> </a:t>
            </a:r>
            <a:r>
              <a:rPr lang="en-US" sz="1100" dirty="0" err="1"/>
              <a:t>să</a:t>
            </a:r>
            <a:r>
              <a:rPr lang="en-US" sz="1100" dirty="0"/>
              <a:t> </a:t>
            </a:r>
            <a:r>
              <a:rPr lang="en-US" sz="1100" dirty="0" err="1"/>
              <a:t>reducă</a:t>
            </a:r>
            <a:r>
              <a:rPr lang="en-US" sz="1100" dirty="0"/>
              <a:t> la minimum </a:t>
            </a:r>
            <a:r>
              <a:rPr lang="en-US" sz="1100" dirty="0" err="1"/>
              <a:t>durerile</a:t>
            </a:r>
            <a:r>
              <a:rPr lang="en-US" sz="1100" dirty="0"/>
              <a:t> care eventual </a:t>
            </a:r>
            <a:r>
              <a:rPr lang="en-US" sz="1100" dirty="0" err="1"/>
              <a:t>vor</a:t>
            </a:r>
            <a:r>
              <a:rPr lang="en-US" sz="1100" dirty="0"/>
              <a:t> fi </a:t>
            </a:r>
            <a:r>
              <a:rPr lang="en-US" sz="1100" dirty="0" err="1"/>
              <a:t>provocate</a:t>
            </a:r>
            <a:r>
              <a:rPr lang="en-US" sz="1100" dirty="0"/>
              <a:t> </a:t>
            </a:r>
            <a:r>
              <a:rPr lang="en-US" sz="1100" dirty="0" err="1"/>
              <a:t>prin</a:t>
            </a:r>
            <a:r>
              <a:rPr lang="en-US" sz="1100" dirty="0"/>
              <a:t> </a:t>
            </a:r>
            <a:r>
              <a:rPr lang="en-US" sz="1100" dirty="0" err="1"/>
              <a:t>unele</a:t>
            </a:r>
            <a:r>
              <a:rPr lang="en-US" sz="1100" dirty="0"/>
              <a:t> </a:t>
            </a:r>
            <a:r>
              <a:rPr lang="en-US" sz="1100" dirty="0" err="1"/>
              <a:t>manopere</a:t>
            </a:r>
            <a:r>
              <a:rPr lang="en-US" sz="1100" dirty="0"/>
              <a:t> simple.</a:t>
            </a:r>
            <a:endParaRPr lang="ro-RO" sz="1100" dirty="0"/>
          </a:p>
          <a:p>
            <a:pPr marL="114300" indent="0">
              <a:buNone/>
            </a:pPr>
            <a:endParaRPr lang="ro-RO" sz="1100" dirty="0"/>
          </a:p>
          <a:p>
            <a:pPr marL="114300" indent="0">
              <a:buNone/>
            </a:pPr>
            <a:r>
              <a:rPr lang="en-US" sz="1100" dirty="0" err="1"/>
              <a:t>Ea</a:t>
            </a:r>
            <a:r>
              <a:rPr lang="en-US" sz="1100" dirty="0"/>
              <a:t> </a:t>
            </a:r>
            <a:r>
              <a:rPr lang="en-US" sz="1100" dirty="0" err="1"/>
              <a:t>va</a:t>
            </a:r>
            <a:r>
              <a:rPr lang="en-US" sz="1100" dirty="0"/>
              <a:t> </a:t>
            </a:r>
            <a:r>
              <a:rPr lang="en-US" sz="1100" b="1" dirty="0" err="1"/>
              <a:t>pregăti</a:t>
            </a:r>
            <a:r>
              <a:rPr lang="en-US" sz="1100" dirty="0"/>
              <a:t> </a:t>
            </a:r>
            <a:r>
              <a:rPr lang="en-US" sz="1100" dirty="0" err="1"/>
              <a:t>pentru</a:t>
            </a:r>
            <a:r>
              <a:rPr lang="en-US" sz="1100" dirty="0"/>
              <a:t> un </a:t>
            </a:r>
            <a:r>
              <a:rPr lang="en-US" sz="1100" dirty="0" err="1"/>
              <a:t>examen</a:t>
            </a:r>
            <a:r>
              <a:rPr lang="en-US" sz="1100" dirty="0"/>
              <a:t> </a:t>
            </a:r>
            <a:r>
              <a:rPr lang="en-US" sz="1100" dirty="0" err="1"/>
              <a:t>obişnuit</a:t>
            </a:r>
            <a:r>
              <a:rPr lang="en-US" sz="1100" dirty="0"/>
              <a:t>: </a:t>
            </a:r>
            <a:r>
              <a:rPr lang="en-US" sz="1100" dirty="0" err="1"/>
              <a:t>învelitoare</a:t>
            </a:r>
            <a:r>
              <a:rPr lang="en-US" sz="1100" dirty="0"/>
              <a:t> </a:t>
            </a:r>
            <a:r>
              <a:rPr lang="en-US" sz="1100" dirty="0" err="1"/>
              <a:t>uşoară</a:t>
            </a:r>
            <a:r>
              <a:rPr lang="en-US" sz="1100" dirty="0"/>
              <a:t> de </a:t>
            </a:r>
            <a:r>
              <a:rPr lang="en-US" sz="1100" dirty="0" err="1"/>
              <a:t>flanelă</a:t>
            </a:r>
            <a:r>
              <a:rPr lang="en-US" sz="1100" dirty="0"/>
              <a:t>, </a:t>
            </a:r>
            <a:r>
              <a:rPr lang="en-US" sz="1100" dirty="0" err="1"/>
              <a:t>stetoscop</a:t>
            </a:r>
            <a:r>
              <a:rPr lang="en-US" sz="1100" dirty="0"/>
              <a:t>, </a:t>
            </a:r>
            <a:r>
              <a:rPr lang="en-US" sz="1100" dirty="0" err="1"/>
              <a:t>spatule</a:t>
            </a:r>
            <a:r>
              <a:rPr lang="en-US" sz="1100" dirty="0"/>
              <a:t> </a:t>
            </a:r>
            <a:r>
              <a:rPr lang="en-US" sz="1100" dirty="0" err="1"/>
              <a:t>linguale</a:t>
            </a:r>
            <a:r>
              <a:rPr lang="en-US" sz="1100" dirty="0"/>
              <a:t> sterile, </a:t>
            </a:r>
            <a:r>
              <a:rPr lang="en-US" sz="1100" dirty="0" err="1"/>
              <a:t>oglindă</a:t>
            </a:r>
            <a:r>
              <a:rPr lang="en-US" sz="1100" dirty="0"/>
              <a:t> </a:t>
            </a:r>
            <a:r>
              <a:rPr lang="en-US" sz="1100" dirty="0" err="1"/>
              <a:t>frontală</a:t>
            </a:r>
            <a:r>
              <a:rPr lang="en-US" sz="1100" dirty="0"/>
              <a:t>, </a:t>
            </a:r>
            <a:r>
              <a:rPr lang="en-US" sz="1100" dirty="0" err="1"/>
              <a:t>tensiometrul</a:t>
            </a:r>
            <a:r>
              <a:rPr lang="en-US" sz="1100" dirty="0"/>
              <a:t>, </a:t>
            </a:r>
            <a:r>
              <a:rPr lang="en-US" sz="1100" dirty="0" err="1"/>
              <a:t>mănuşi</a:t>
            </a:r>
            <a:r>
              <a:rPr lang="en-US" sz="1100" dirty="0"/>
              <a:t> de </a:t>
            </a:r>
            <a:r>
              <a:rPr lang="en-US" sz="1100" dirty="0" err="1"/>
              <a:t>cauciuc</a:t>
            </a:r>
            <a:r>
              <a:rPr lang="en-US" sz="1100" dirty="0"/>
              <a:t> sterile, </a:t>
            </a:r>
            <a:r>
              <a:rPr lang="en-US" sz="1100" dirty="0" err="1"/>
              <a:t>vaselină</a:t>
            </a:r>
            <a:r>
              <a:rPr lang="en-US" sz="1100" dirty="0"/>
              <a:t>, </a:t>
            </a:r>
            <a:r>
              <a:rPr lang="en-US" sz="1100" dirty="0" err="1"/>
              <a:t>ciocan</a:t>
            </a:r>
            <a:r>
              <a:rPr lang="en-US" sz="1100" dirty="0"/>
              <a:t> de </a:t>
            </a:r>
            <a:r>
              <a:rPr lang="en-US" sz="1100" dirty="0" err="1"/>
              <a:t>reflexe</a:t>
            </a:r>
            <a:r>
              <a:rPr lang="en-US" sz="1100" dirty="0"/>
              <a:t>, </a:t>
            </a:r>
            <a:r>
              <a:rPr lang="en-US" sz="1100" dirty="0" err="1"/>
              <a:t>lanternă</a:t>
            </a:r>
            <a:r>
              <a:rPr lang="en-US" sz="1100" dirty="0"/>
              <a:t> </a:t>
            </a:r>
            <a:r>
              <a:rPr lang="en-US" sz="1100" dirty="0" err="1"/>
              <a:t>electrică</a:t>
            </a:r>
            <a:r>
              <a:rPr lang="en-US" sz="1100" dirty="0"/>
              <a:t>, </a:t>
            </a:r>
            <a:r>
              <a:rPr lang="en-US" sz="1100" dirty="0" err="1"/>
              <a:t>termometru</a:t>
            </a:r>
            <a:r>
              <a:rPr lang="en-US" sz="1100" dirty="0"/>
              <a:t>, </a:t>
            </a:r>
            <a:r>
              <a:rPr lang="en-US" sz="1100" dirty="0" err="1"/>
              <a:t>creion</a:t>
            </a:r>
            <a:r>
              <a:rPr lang="en-US" sz="1100" dirty="0"/>
              <a:t> </a:t>
            </a:r>
            <a:r>
              <a:rPr lang="en-US" sz="1100" dirty="0" err="1"/>
              <a:t>dermograf</a:t>
            </a:r>
            <a:r>
              <a:rPr lang="en-US" sz="1100" dirty="0"/>
              <a:t>, </a:t>
            </a:r>
            <a:r>
              <a:rPr lang="en-US" sz="1100" dirty="0" err="1"/>
              <a:t>tăviţă</a:t>
            </a:r>
            <a:r>
              <a:rPr lang="en-US" sz="1100" dirty="0"/>
              <a:t> </a:t>
            </a:r>
            <a:r>
              <a:rPr lang="en-US" sz="1100" dirty="0" err="1"/>
              <a:t>renală</a:t>
            </a:r>
            <a:r>
              <a:rPr lang="en-US" sz="1100" dirty="0"/>
              <a:t> </a:t>
            </a:r>
            <a:r>
              <a:rPr lang="en-US" sz="1100" dirty="0" err="1"/>
              <a:t>şi</a:t>
            </a:r>
            <a:r>
              <a:rPr lang="en-US" sz="1100" dirty="0"/>
              <a:t> </a:t>
            </a:r>
            <a:r>
              <a:rPr lang="en-US" sz="1100" dirty="0" err="1"/>
              <a:t>alte</a:t>
            </a:r>
            <a:r>
              <a:rPr lang="en-US" sz="1100" dirty="0"/>
              <a:t> </a:t>
            </a:r>
            <a:r>
              <a:rPr lang="en-US" sz="1100" dirty="0" err="1"/>
              <a:t>instrumente</a:t>
            </a:r>
            <a:r>
              <a:rPr lang="en-US" sz="1100" dirty="0"/>
              <a:t> </a:t>
            </a:r>
            <a:r>
              <a:rPr lang="en-US" sz="1100" dirty="0" err="1"/>
              <a:t>speciale</a:t>
            </a:r>
            <a:r>
              <a:rPr lang="en-US" sz="1100" dirty="0"/>
              <a:t> </a:t>
            </a:r>
            <a:r>
              <a:rPr lang="en-US" sz="1100" dirty="0" err="1"/>
              <a:t>în</a:t>
            </a:r>
            <a:r>
              <a:rPr lang="en-US" sz="1100" dirty="0"/>
              <a:t> </a:t>
            </a:r>
            <a:r>
              <a:rPr lang="en-US" sz="1100" dirty="0" err="1"/>
              <a:t>funcţie</a:t>
            </a:r>
            <a:r>
              <a:rPr lang="en-US" sz="1100" dirty="0"/>
              <a:t> de </a:t>
            </a:r>
            <a:r>
              <a:rPr lang="en-US" sz="1100" dirty="0" err="1"/>
              <a:t>natura</a:t>
            </a:r>
            <a:r>
              <a:rPr lang="en-US" sz="1100" dirty="0"/>
              <a:t> </a:t>
            </a:r>
            <a:r>
              <a:rPr lang="en-US" sz="1100" dirty="0" err="1"/>
              <a:t>examinării</a:t>
            </a:r>
            <a:r>
              <a:rPr lang="en-US" sz="1100" dirty="0"/>
              <a:t> </a:t>
            </a:r>
            <a:r>
              <a:rPr lang="en-US" sz="1100" dirty="0" err="1"/>
              <a:t>şi</a:t>
            </a:r>
            <a:r>
              <a:rPr lang="en-US" sz="1100" dirty="0"/>
              <a:t> de </a:t>
            </a:r>
            <a:r>
              <a:rPr lang="en-US" sz="1100" dirty="0" err="1"/>
              <a:t>recomandările</a:t>
            </a:r>
            <a:r>
              <a:rPr lang="en-US" sz="1100" dirty="0"/>
              <a:t> </a:t>
            </a:r>
            <a:r>
              <a:rPr lang="en-US" sz="1100" dirty="0" err="1"/>
              <a:t>primite</a:t>
            </a:r>
            <a:r>
              <a:rPr lang="en-US" sz="1100" dirty="0"/>
              <a:t>. </a:t>
            </a:r>
            <a:endParaRPr lang="ro-RO" sz="1100" dirty="0"/>
          </a:p>
          <a:p>
            <a:pPr marL="114300" indent="0">
              <a:buNone/>
            </a:pPr>
            <a:endParaRPr lang="ro-RO" sz="1100" dirty="0"/>
          </a:p>
          <a:p>
            <a:pPr marL="114300" indent="0">
              <a:buNone/>
            </a:pPr>
            <a:r>
              <a:rPr lang="en-US" sz="1100" dirty="0" err="1"/>
              <a:t>Aducerea</a:t>
            </a:r>
            <a:r>
              <a:rPr lang="en-US" sz="1100" dirty="0"/>
              <a:t> </a:t>
            </a:r>
            <a:r>
              <a:rPr lang="en-US" sz="1100" dirty="0" err="1"/>
              <a:t>bolnavului</a:t>
            </a:r>
            <a:r>
              <a:rPr lang="en-US" sz="1100" dirty="0"/>
              <a:t> </a:t>
            </a:r>
            <a:r>
              <a:rPr lang="en-US" sz="1100" dirty="0" err="1"/>
              <a:t>în</a:t>
            </a:r>
            <a:r>
              <a:rPr lang="en-US" sz="1100" dirty="0"/>
              <a:t> </a:t>
            </a:r>
            <a:r>
              <a:rPr lang="en-US" sz="1100" b="1" dirty="0" err="1"/>
              <a:t>poziţia</a:t>
            </a:r>
            <a:r>
              <a:rPr lang="en-US" sz="1100" b="1" dirty="0"/>
              <a:t> </a:t>
            </a:r>
            <a:r>
              <a:rPr lang="en-US" sz="1100" b="1" dirty="0" err="1"/>
              <a:t>adecvată</a:t>
            </a:r>
            <a:r>
              <a:rPr lang="en-US" sz="1100" b="1" dirty="0"/>
              <a:t> </a:t>
            </a:r>
            <a:r>
              <a:rPr lang="en-US" sz="1100" dirty="0" err="1"/>
              <a:t>examinării</a:t>
            </a:r>
            <a:r>
              <a:rPr lang="en-US" sz="1100" dirty="0"/>
              <a:t> </a:t>
            </a:r>
            <a:r>
              <a:rPr lang="en-US" sz="1100" dirty="0" err="1"/>
              <a:t>şi</a:t>
            </a:r>
            <a:r>
              <a:rPr lang="en-US" sz="1100" dirty="0"/>
              <a:t> </a:t>
            </a:r>
            <a:r>
              <a:rPr lang="en-US" sz="1100" dirty="0" err="1"/>
              <a:t>sprijinirea</a:t>
            </a:r>
            <a:r>
              <a:rPr lang="en-US" sz="1100" dirty="0"/>
              <a:t> </a:t>
            </a:r>
            <a:r>
              <a:rPr lang="en-US" sz="1100" dirty="0" err="1"/>
              <a:t>lui</a:t>
            </a:r>
            <a:r>
              <a:rPr lang="en-US" sz="1100" dirty="0"/>
              <a:t>, </a:t>
            </a:r>
            <a:r>
              <a:rPr lang="en-US" sz="1100" dirty="0" err="1"/>
              <a:t>uşurează</a:t>
            </a:r>
            <a:r>
              <a:rPr lang="en-US" sz="1100" dirty="0"/>
              <a:t> </a:t>
            </a:r>
            <a:r>
              <a:rPr lang="en-US" sz="1100" dirty="0" err="1"/>
              <a:t>mult</a:t>
            </a:r>
            <a:r>
              <a:rPr lang="en-US" sz="1100" dirty="0"/>
              <a:t> </a:t>
            </a:r>
            <a:r>
              <a:rPr lang="en-US" sz="1100" dirty="0" err="1"/>
              <a:t>atât</a:t>
            </a:r>
            <a:r>
              <a:rPr lang="en-US" sz="1100" dirty="0"/>
              <a:t> </a:t>
            </a:r>
            <a:r>
              <a:rPr lang="en-US" sz="1100" dirty="0" err="1"/>
              <a:t>munca</a:t>
            </a:r>
            <a:r>
              <a:rPr lang="en-US" sz="1100" dirty="0"/>
              <a:t> </a:t>
            </a:r>
            <a:r>
              <a:rPr lang="en-US" sz="1100" dirty="0" err="1"/>
              <a:t>medicului</a:t>
            </a:r>
            <a:r>
              <a:rPr lang="en-US" sz="1100" dirty="0"/>
              <a:t> </a:t>
            </a:r>
            <a:r>
              <a:rPr lang="en-US" sz="1100" dirty="0" err="1"/>
              <a:t>cât</a:t>
            </a:r>
            <a:r>
              <a:rPr lang="en-US" sz="1100" dirty="0"/>
              <a:t> </a:t>
            </a:r>
            <a:r>
              <a:rPr lang="en-US" sz="1100" dirty="0" err="1"/>
              <a:t>şi</a:t>
            </a:r>
            <a:r>
              <a:rPr lang="en-US" sz="1100" dirty="0"/>
              <a:t> </a:t>
            </a:r>
            <a:r>
              <a:rPr lang="en-US" sz="1100" dirty="0" err="1"/>
              <a:t>eforturile</a:t>
            </a:r>
            <a:r>
              <a:rPr lang="en-US" sz="1100" dirty="0"/>
              <a:t> </a:t>
            </a:r>
            <a:r>
              <a:rPr lang="en-US" sz="1100" dirty="0" err="1"/>
              <a:t>bolnavului</a:t>
            </a:r>
            <a:r>
              <a:rPr lang="en-US" sz="1100" dirty="0"/>
              <a:t>. </a:t>
            </a:r>
            <a:endParaRPr lang="ro-RO" sz="1100" dirty="0"/>
          </a:p>
          <a:p>
            <a:pPr marL="114300" indent="0">
              <a:buNone/>
            </a:pPr>
            <a:endParaRPr lang="en-US" sz="1100" dirty="0"/>
          </a:p>
          <a:p>
            <a:pPr marL="114300" indent="0">
              <a:buNone/>
            </a:pPr>
            <a:r>
              <a:rPr lang="en-US" sz="1100" dirty="0"/>
              <a:t>La </a:t>
            </a:r>
            <a:r>
              <a:rPr lang="en-US" sz="1100" dirty="0" err="1"/>
              <a:t>solicitarea</a:t>
            </a:r>
            <a:r>
              <a:rPr lang="en-US" sz="1100" dirty="0"/>
              <a:t> </a:t>
            </a:r>
            <a:r>
              <a:rPr lang="en-US" sz="1100" dirty="0" err="1"/>
              <a:t>medicului</a:t>
            </a:r>
            <a:r>
              <a:rPr lang="en-US" sz="1100" dirty="0"/>
              <a:t> specialist, </a:t>
            </a:r>
            <a:r>
              <a:rPr lang="en-US" sz="1100" dirty="0" err="1"/>
              <a:t>asistenta</a:t>
            </a:r>
            <a:r>
              <a:rPr lang="en-US" sz="1100" dirty="0"/>
              <a:t> </a:t>
            </a:r>
            <a:r>
              <a:rPr lang="en-US" sz="1100" dirty="0" err="1"/>
              <a:t>medicală</a:t>
            </a:r>
            <a:r>
              <a:rPr lang="en-US" sz="1100" dirty="0"/>
              <a:t> </a:t>
            </a:r>
            <a:r>
              <a:rPr lang="en-US" sz="1100" dirty="0" err="1"/>
              <a:t>este</a:t>
            </a:r>
            <a:r>
              <a:rPr lang="en-US" sz="1100" dirty="0"/>
              <a:t> </a:t>
            </a:r>
            <a:r>
              <a:rPr lang="en-US" sz="1100" dirty="0" err="1"/>
              <a:t>cea</a:t>
            </a:r>
            <a:r>
              <a:rPr lang="en-US" sz="1100" dirty="0"/>
              <a:t> care </a:t>
            </a:r>
            <a:r>
              <a:rPr lang="en-US" sz="1100" b="1" dirty="0" err="1"/>
              <a:t>efectuează</a:t>
            </a:r>
            <a:r>
              <a:rPr lang="en-US" sz="1100" b="1" dirty="0"/>
              <a:t> </a:t>
            </a:r>
            <a:r>
              <a:rPr lang="en-US" sz="1100" b="1" dirty="0" err="1"/>
              <a:t>recoltările</a:t>
            </a:r>
            <a:r>
              <a:rPr lang="en-US" sz="1100" b="1" dirty="0"/>
              <a:t> </a:t>
            </a:r>
            <a:r>
              <a:rPr lang="en-US" sz="1100" dirty="0"/>
              <a:t>de </a:t>
            </a:r>
            <a:r>
              <a:rPr lang="en-US" sz="1100" dirty="0" err="1"/>
              <a:t>sânge</a:t>
            </a:r>
            <a:r>
              <a:rPr lang="en-US" sz="1100" dirty="0"/>
              <a:t>, </a:t>
            </a:r>
            <a:r>
              <a:rPr lang="en-US" sz="1100" dirty="0" err="1"/>
              <a:t>urină</a:t>
            </a:r>
            <a:r>
              <a:rPr lang="en-US" sz="1100" dirty="0"/>
              <a:t>, </a:t>
            </a:r>
            <a:r>
              <a:rPr lang="en-US" sz="1100" dirty="0" err="1"/>
              <a:t>fecale</a:t>
            </a:r>
            <a:r>
              <a:rPr lang="en-US" sz="1100" dirty="0"/>
              <a:t>, </a:t>
            </a:r>
            <a:r>
              <a:rPr lang="en-US" sz="1100" dirty="0" err="1"/>
              <a:t>sucuri</a:t>
            </a:r>
            <a:r>
              <a:rPr lang="en-US" sz="1100" dirty="0"/>
              <a:t> digestive </a:t>
            </a:r>
            <a:r>
              <a:rPr lang="en-US" sz="1100" dirty="0" err="1"/>
              <a:t>şi</a:t>
            </a:r>
            <a:r>
              <a:rPr lang="en-US" sz="1100" dirty="0"/>
              <a:t> le </a:t>
            </a:r>
            <a:r>
              <a:rPr lang="en-US" sz="1100" dirty="0" err="1"/>
              <a:t>trimite</a:t>
            </a:r>
            <a:r>
              <a:rPr lang="en-US" sz="1100" dirty="0"/>
              <a:t> </a:t>
            </a:r>
            <a:r>
              <a:rPr lang="en-US" sz="1100" dirty="0" err="1"/>
              <a:t>Ia</a:t>
            </a:r>
            <a:r>
              <a:rPr lang="en-US" sz="1100" dirty="0"/>
              <a:t> </a:t>
            </a:r>
            <a:r>
              <a:rPr lang="en-US" sz="1100" dirty="0" err="1"/>
              <a:t>laborator</a:t>
            </a:r>
            <a:r>
              <a:rPr lang="en-US" sz="1100" dirty="0"/>
              <a:t> </a:t>
            </a:r>
            <a:r>
              <a:rPr lang="en-US" sz="1100" dirty="0" err="1"/>
              <a:t>pentru</a:t>
            </a:r>
            <a:r>
              <a:rPr lang="en-US" sz="1100" dirty="0"/>
              <a:t> </a:t>
            </a:r>
            <a:r>
              <a:rPr lang="en-US" sz="1100" dirty="0" err="1"/>
              <a:t>efectuarea</a:t>
            </a:r>
            <a:r>
              <a:rPr lang="en-US" sz="1100" dirty="0"/>
              <a:t> </a:t>
            </a:r>
            <a:r>
              <a:rPr lang="en-US" sz="1100" dirty="0" err="1"/>
              <a:t>probelor</a:t>
            </a:r>
            <a:r>
              <a:rPr lang="en-US" sz="1100" dirty="0"/>
              <a:t> </a:t>
            </a:r>
            <a:r>
              <a:rPr lang="en-US" sz="1100" dirty="0" err="1"/>
              <a:t>funcţionale</a:t>
            </a:r>
            <a:r>
              <a:rPr lang="en-US" sz="1100" dirty="0"/>
              <a:t> ale </a:t>
            </a:r>
            <a:r>
              <a:rPr lang="en-US" sz="1100" dirty="0" err="1"/>
              <a:t>ficatului</a:t>
            </a:r>
            <a:r>
              <a:rPr lang="en-US" sz="1100" dirty="0"/>
              <a:t>, </a:t>
            </a:r>
            <a:r>
              <a:rPr lang="en-US" sz="1100" dirty="0" err="1"/>
              <a:t>pancreasului</a:t>
            </a:r>
            <a:r>
              <a:rPr lang="en-US" sz="1100" dirty="0"/>
              <a:t> </a:t>
            </a:r>
            <a:r>
              <a:rPr lang="en-US" sz="1100" dirty="0" err="1"/>
              <a:t>şi</a:t>
            </a:r>
            <a:r>
              <a:rPr lang="en-US" sz="1100" dirty="0"/>
              <a:t> </a:t>
            </a:r>
            <a:r>
              <a:rPr lang="en-US" sz="1100" dirty="0" err="1"/>
              <a:t>vezicii</a:t>
            </a:r>
            <a:r>
              <a:rPr lang="en-US" sz="1100" dirty="0"/>
              <a:t> </a:t>
            </a:r>
            <a:r>
              <a:rPr lang="en-US" sz="1100" dirty="0" err="1"/>
              <a:t>biliare</a:t>
            </a:r>
            <a:r>
              <a:rPr lang="en-US" sz="1100" dirty="0"/>
              <a:t>.</a:t>
            </a:r>
          </a:p>
          <a:p>
            <a:pPr marL="114300" indent="0">
              <a:buNone/>
            </a:pPr>
            <a:endParaRPr lang="en-US" sz="1100" dirty="0"/>
          </a:p>
          <a:p>
            <a:pPr marL="114300" indent="0">
              <a:buNone/>
            </a:pPr>
            <a:r>
              <a:rPr lang="en-US" sz="1100" b="1" dirty="0" err="1"/>
              <a:t>Pregăteşte</a:t>
            </a:r>
            <a:r>
              <a:rPr lang="en-US" sz="1100" dirty="0"/>
              <a:t> </a:t>
            </a:r>
            <a:r>
              <a:rPr lang="en-US" sz="1100" b="1" dirty="0" err="1"/>
              <a:t>pacientul</a:t>
            </a:r>
            <a:r>
              <a:rPr lang="en-US" sz="1100" dirty="0"/>
              <a:t> </a:t>
            </a:r>
            <a:r>
              <a:rPr lang="en-US" sz="1100" dirty="0" err="1"/>
              <a:t>pentru</a:t>
            </a:r>
            <a:r>
              <a:rPr lang="en-US" sz="1100" dirty="0"/>
              <a:t>: </a:t>
            </a:r>
            <a:r>
              <a:rPr lang="en-US" sz="1100" dirty="0" err="1"/>
              <a:t>explorări</a:t>
            </a:r>
            <a:r>
              <a:rPr lang="en-US" sz="1100" dirty="0"/>
              <a:t> </a:t>
            </a:r>
            <a:r>
              <a:rPr lang="en-US" sz="1100" dirty="0" err="1"/>
              <a:t>morfologice</a:t>
            </a:r>
            <a:r>
              <a:rPr lang="en-US" sz="1100" dirty="0"/>
              <a:t> </a:t>
            </a:r>
            <a:r>
              <a:rPr lang="en-US" sz="1100" dirty="0" err="1"/>
              <a:t>neinvazive</a:t>
            </a:r>
            <a:r>
              <a:rPr lang="en-US" sz="1100" dirty="0"/>
              <a:t>, </a:t>
            </a:r>
            <a:r>
              <a:rPr lang="en-US" sz="1100" dirty="0" err="1"/>
              <a:t>ultrasonografia</a:t>
            </a:r>
            <a:r>
              <a:rPr lang="en-US" sz="1100" dirty="0"/>
              <a:t>, CT abdominal cu </a:t>
            </a:r>
            <a:r>
              <a:rPr lang="en-US" sz="1100" dirty="0" err="1"/>
              <a:t>substanţe</a:t>
            </a:r>
            <a:r>
              <a:rPr lang="en-US" sz="1100" dirty="0"/>
              <a:t> de contrast, </a:t>
            </a:r>
            <a:r>
              <a:rPr lang="en-US" sz="1100" dirty="0" err="1"/>
              <a:t>rezonanţă</a:t>
            </a:r>
            <a:r>
              <a:rPr lang="en-US" sz="1100" dirty="0"/>
              <a:t> </a:t>
            </a:r>
          </a:p>
          <a:p>
            <a:pPr marL="114300" indent="0">
              <a:buNone/>
            </a:pPr>
            <a:r>
              <a:rPr lang="en-US" sz="1100" dirty="0" err="1"/>
              <a:t>magnetică</a:t>
            </a:r>
            <a:r>
              <a:rPr lang="en-US" sz="1100" dirty="0"/>
              <a:t> </a:t>
            </a:r>
            <a:r>
              <a:rPr lang="en-US" sz="1100" dirty="0" err="1"/>
              <a:t>nucleară</a:t>
            </a:r>
            <a:r>
              <a:rPr lang="en-US" sz="1100" dirty="0"/>
              <a:t>. </a:t>
            </a:r>
          </a:p>
          <a:p>
            <a:pPr marL="114300" indent="0">
              <a:buNone/>
            </a:pPr>
            <a:endParaRPr lang="en-US" sz="1100" dirty="0"/>
          </a:p>
        </p:txBody>
      </p:sp>
      <p:sp>
        <p:nvSpPr>
          <p:cNvPr id="3" name="Title 7">
            <a:extLst>
              <a:ext uri="{FF2B5EF4-FFF2-40B4-BE49-F238E27FC236}">
                <a16:creationId xmlns:a16="http://schemas.microsoft.com/office/drawing/2014/main" id="{721E5D48-50E6-4433-BA0F-AD1B8AF56907}"/>
              </a:ext>
            </a:extLst>
          </p:cNvPr>
          <p:cNvSpPr>
            <a:spLocks noGrp="1"/>
          </p:cNvSpPr>
          <p:nvPr>
            <p:ph type="title"/>
          </p:nvPr>
        </p:nvSpPr>
        <p:spPr>
          <a:xfrm>
            <a:off x="714300" y="97705"/>
            <a:ext cx="1869411" cy="327597"/>
          </a:xfrm>
        </p:spPr>
        <p:txBody>
          <a:bodyPr/>
          <a:lstStyle/>
          <a:p>
            <a:r>
              <a:rPr lang="ro-RO" sz="1200" dirty="0"/>
              <a:t>Interventia asistentului</a:t>
            </a:r>
            <a:br>
              <a:rPr lang="ro-RO" sz="1200" dirty="0"/>
            </a:br>
            <a:r>
              <a:rPr lang="ro-RO" sz="1200" dirty="0"/>
              <a:t>medical in cazul HCV</a:t>
            </a:r>
          </a:p>
        </p:txBody>
      </p:sp>
    </p:spTree>
    <p:extLst>
      <p:ext uri="{BB962C8B-B14F-4D97-AF65-F5344CB8AC3E}">
        <p14:creationId xmlns:p14="http://schemas.microsoft.com/office/powerpoint/2010/main" val="410119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7"/>
            <a:ext cx="8174519" cy="4473317"/>
          </a:xfrm>
        </p:spPr>
        <p:txBody>
          <a:bodyPr/>
          <a:lstStyle/>
          <a:p>
            <a:pPr marL="114300" indent="0">
              <a:buNone/>
            </a:pPr>
            <a:r>
              <a:rPr lang="ro-RO" sz="1100" dirty="0"/>
              <a:t>Alături de asigurarea condiţiilor indispensabile de igiena ale mediului este necesar ca asistenta să </a:t>
            </a:r>
            <a:r>
              <a:rPr lang="ro-RO" sz="1100" b="1" dirty="0"/>
              <a:t>vegheze asupra igienei corporale a bolnavului</a:t>
            </a:r>
            <a:r>
              <a:rPr lang="ro-RO" sz="1100" dirty="0"/>
              <a:t>. </a:t>
            </a:r>
            <a:endParaRPr lang="en-US" sz="1100" dirty="0"/>
          </a:p>
          <a:p>
            <a:pPr marL="114300" indent="0">
              <a:buNone/>
            </a:pPr>
            <a:endParaRPr lang="en-US" sz="1100" dirty="0"/>
          </a:p>
          <a:p>
            <a:pPr marL="114300" indent="0">
              <a:buNone/>
            </a:pPr>
            <a:r>
              <a:rPr lang="en-US" sz="1100" dirty="0" err="1"/>
              <a:t>Asistenta</a:t>
            </a:r>
            <a:r>
              <a:rPr lang="en-US" sz="1100" dirty="0"/>
              <a:t> </a:t>
            </a:r>
            <a:r>
              <a:rPr lang="en-US" sz="1100" dirty="0" err="1"/>
              <a:t>trebuie</a:t>
            </a:r>
            <a:r>
              <a:rPr lang="en-US" sz="1100" dirty="0"/>
              <a:t> </a:t>
            </a:r>
            <a:r>
              <a:rPr lang="en-US" sz="1100" dirty="0" err="1"/>
              <a:t>să</a:t>
            </a:r>
            <a:r>
              <a:rPr lang="en-US" sz="1100" dirty="0"/>
              <a:t> </a:t>
            </a:r>
            <a:r>
              <a:rPr lang="en-US" sz="1100" dirty="0" err="1"/>
              <a:t>cunoască</a:t>
            </a:r>
            <a:r>
              <a:rPr lang="en-US" sz="1100" dirty="0"/>
              <a:t> </a:t>
            </a:r>
            <a:r>
              <a:rPr lang="en-US" sz="1100" b="1" dirty="0" err="1"/>
              <a:t>poziţiile</a:t>
            </a:r>
            <a:r>
              <a:rPr lang="en-US" sz="1100" dirty="0"/>
              <a:t> pe care le </a:t>
            </a:r>
            <a:r>
              <a:rPr lang="en-US" sz="1100" dirty="0" err="1"/>
              <a:t>iau</a:t>
            </a:r>
            <a:r>
              <a:rPr lang="en-US" sz="1100" dirty="0"/>
              <a:t> </a:t>
            </a:r>
            <a:r>
              <a:rPr lang="en-US" sz="1100" dirty="0" err="1"/>
              <a:t>bolnavii</a:t>
            </a:r>
            <a:r>
              <a:rPr lang="en-US" sz="1100" dirty="0"/>
              <a:t> </a:t>
            </a:r>
            <a:r>
              <a:rPr lang="en-US" sz="1100" dirty="0" err="1"/>
              <a:t>în</a:t>
            </a:r>
            <a:r>
              <a:rPr lang="en-US" sz="1100" dirty="0"/>
              <a:t> pat, </a:t>
            </a:r>
            <a:r>
              <a:rPr lang="en-US" sz="1100" dirty="0" err="1"/>
              <a:t>poziţiile</a:t>
            </a:r>
            <a:r>
              <a:rPr lang="en-US" sz="1100" dirty="0"/>
              <a:t> </a:t>
            </a:r>
            <a:r>
              <a:rPr lang="en-US" sz="1100" dirty="0" err="1"/>
              <a:t>în</a:t>
            </a:r>
            <a:r>
              <a:rPr lang="en-US" sz="1100" dirty="0"/>
              <a:t> care </a:t>
            </a:r>
            <a:r>
              <a:rPr lang="en-US" sz="1100" dirty="0" err="1"/>
              <a:t>aceştia</a:t>
            </a:r>
            <a:r>
              <a:rPr lang="en-US" sz="1100" dirty="0"/>
              <a:t> </a:t>
            </a:r>
            <a:r>
              <a:rPr lang="en-US" sz="1100" dirty="0" err="1"/>
              <a:t>trebuie</a:t>
            </a:r>
            <a:r>
              <a:rPr lang="en-US" sz="1100" dirty="0"/>
              <a:t> </a:t>
            </a:r>
            <a:r>
              <a:rPr lang="en-US" sz="1100" dirty="0" err="1"/>
              <a:t>aduşi</a:t>
            </a:r>
            <a:r>
              <a:rPr lang="en-US" sz="1100" dirty="0"/>
              <a:t> cu </a:t>
            </a:r>
            <a:r>
              <a:rPr lang="en-US" sz="1100" dirty="0" err="1"/>
              <a:t>ocazia</a:t>
            </a:r>
            <a:r>
              <a:rPr lang="en-US" sz="1100" dirty="0"/>
              <a:t> </a:t>
            </a:r>
            <a:r>
              <a:rPr lang="en-US" sz="1100" dirty="0" err="1"/>
              <a:t>unor</a:t>
            </a:r>
            <a:r>
              <a:rPr lang="en-US" sz="1100" dirty="0"/>
              <a:t> </a:t>
            </a:r>
            <a:r>
              <a:rPr lang="en-US" sz="1100" dirty="0" err="1"/>
              <a:t>îngrijiri</a:t>
            </a:r>
            <a:r>
              <a:rPr lang="en-US" sz="1100" dirty="0"/>
              <a:t> </a:t>
            </a:r>
            <a:r>
              <a:rPr lang="en-US" sz="1100" dirty="0" err="1"/>
              <a:t>şi</a:t>
            </a:r>
            <a:r>
              <a:rPr lang="en-US" sz="1100" dirty="0"/>
              <a:t> </a:t>
            </a:r>
            <a:r>
              <a:rPr lang="en-US" sz="1100" dirty="0" err="1"/>
              <a:t>examinări</a:t>
            </a:r>
            <a:r>
              <a:rPr lang="en-US" sz="1100" dirty="0"/>
              <a:t> </a:t>
            </a:r>
            <a:r>
              <a:rPr lang="en-US" sz="1100" dirty="0" err="1"/>
              <a:t>speciale</a:t>
            </a:r>
            <a:r>
              <a:rPr lang="en-US" sz="1100" dirty="0"/>
              <a:t>, precum </a:t>
            </a:r>
            <a:r>
              <a:rPr lang="en-US" sz="1100" dirty="0" err="1"/>
              <a:t>şi</a:t>
            </a:r>
            <a:r>
              <a:rPr lang="en-US" sz="1100" dirty="0"/>
              <a:t> </a:t>
            </a:r>
            <a:r>
              <a:rPr lang="en-US" sz="1100" dirty="0" err="1"/>
              <a:t>manoperele</a:t>
            </a:r>
            <a:r>
              <a:rPr lang="en-US" sz="1100" dirty="0"/>
              <a:t> </a:t>
            </a:r>
            <a:r>
              <a:rPr lang="en-US" sz="1100" dirty="0" err="1"/>
              <a:t>prin</a:t>
            </a:r>
            <a:r>
              <a:rPr lang="en-US" sz="1100" dirty="0"/>
              <a:t> care se </a:t>
            </a:r>
            <a:r>
              <a:rPr lang="en-US" sz="1100" dirty="0" err="1"/>
              <a:t>asigură</a:t>
            </a:r>
            <a:r>
              <a:rPr lang="en-US" sz="1100" dirty="0"/>
              <a:t> </a:t>
            </a:r>
            <a:r>
              <a:rPr lang="en-US" sz="1100" dirty="0" err="1"/>
              <a:t>schimbările</a:t>
            </a:r>
            <a:r>
              <a:rPr lang="en-US" sz="1100" dirty="0"/>
              <a:t> de </a:t>
            </a:r>
            <a:r>
              <a:rPr lang="en-US" sz="1100" dirty="0" err="1"/>
              <a:t>poziţie</a:t>
            </a:r>
            <a:r>
              <a:rPr lang="en-US" sz="1100" dirty="0"/>
              <a:t> ale </a:t>
            </a:r>
            <a:r>
              <a:rPr lang="en-US" sz="1100" dirty="0" err="1"/>
              <a:t>bolnavilor</a:t>
            </a:r>
            <a:r>
              <a:rPr lang="en-US" sz="1100" dirty="0"/>
              <a:t> </a:t>
            </a:r>
            <a:r>
              <a:rPr lang="en-US" sz="1100" dirty="0" err="1"/>
              <a:t>în</a:t>
            </a:r>
            <a:r>
              <a:rPr lang="en-US" sz="1100" dirty="0"/>
              <a:t> stare </a:t>
            </a:r>
            <a:r>
              <a:rPr lang="en-US" sz="1100" dirty="0" err="1"/>
              <a:t>gravă</a:t>
            </a:r>
            <a:r>
              <a:rPr lang="en-US" sz="1100" dirty="0"/>
              <a:t>. </a:t>
            </a:r>
          </a:p>
          <a:p>
            <a:pPr marL="114300" indent="0">
              <a:buNone/>
            </a:pPr>
            <a:endParaRPr lang="en-US" sz="1100" dirty="0"/>
          </a:p>
          <a:p>
            <a:pPr marL="114300" indent="0">
              <a:buNone/>
            </a:pPr>
            <a:r>
              <a:rPr lang="en-US" sz="1100" b="1" dirty="0" err="1"/>
              <a:t>Urmărirea</a:t>
            </a:r>
            <a:r>
              <a:rPr lang="en-US" sz="1100" b="1" dirty="0"/>
              <a:t> </a:t>
            </a:r>
            <a:r>
              <a:rPr lang="en-US" sz="1100" b="1" dirty="0" err="1"/>
              <a:t>faciesului</a:t>
            </a:r>
            <a:r>
              <a:rPr lang="en-US" sz="1100" b="1" dirty="0"/>
              <a:t> </a:t>
            </a:r>
            <a:r>
              <a:rPr lang="en-US" sz="1100" dirty="0" err="1"/>
              <a:t>bolnavului</a:t>
            </a:r>
            <a:r>
              <a:rPr lang="en-US" sz="1100" dirty="0"/>
              <a:t> </a:t>
            </a:r>
            <a:r>
              <a:rPr lang="en-US" sz="1100" dirty="0" err="1"/>
              <a:t>trebuie</a:t>
            </a:r>
            <a:r>
              <a:rPr lang="en-US" sz="1100" dirty="0"/>
              <a:t> </a:t>
            </a:r>
            <a:r>
              <a:rPr lang="en-US" sz="1100" dirty="0" err="1"/>
              <a:t>să</a:t>
            </a:r>
            <a:r>
              <a:rPr lang="en-US" sz="1100" dirty="0"/>
              <a:t> fie o </a:t>
            </a:r>
            <a:r>
              <a:rPr lang="en-US" sz="1100" dirty="0" err="1"/>
              <a:t>preocupare</a:t>
            </a:r>
            <a:r>
              <a:rPr lang="en-US" sz="1100" dirty="0"/>
              <a:t> </a:t>
            </a:r>
            <a:r>
              <a:rPr lang="en-US" sz="1100" dirty="0" err="1"/>
              <a:t>permanentă</a:t>
            </a:r>
            <a:r>
              <a:rPr lang="en-US" sz="1100" dirty="0"/>
              <a:t> a </a:t>
            </a:r>
            <a:r>
              <a:rPr lang="en-US" sz="1100" dirty="0" err="1"/>
              <a:t>asistenţei</a:t>
            </a:r>
            <a:r>
              <a:rPr lang="en-US" sz="1100" dirty="0"/>
              <a:t> </a:t>
            </a:r>
            <a:r>
              <a:rPr lang="en-US" sz="1100" dirty="0" err="1"/>
              <a:t>medicale</a:t>
            </a:r>
            <a:r>
              <a:rPr lang="en-US" sz="1100" dirty="0"/>
              <a:t>. </a:t>
            </a:r>
          </a:p>
          <a:p>
            <a:pPr marL="114300" indent="0">
              <a:buNone/>
            </a:pPr>
            <a:endParaRPr lang="en-US" sz="1100" dirty="0"/>
          </a:p>
          <a:p>
            <a:pPr marL="114300" indent="0">
              <a:buNone/>
            </a:pPr>
            <a:r>
              <a:rPr lang="en-US" sz="1100" dirty="0" err="1"/>
              <a:t>Asistenta</a:t>
            </a:r>
            <a:r>
              <a:rPr lang="en-US" sz="1100" dirty="0"/>
              <a:t> are </a:t>
            </a:r>
            <a:r>
              <a:rPr lang="en-US" sz="1100" dirty="0" err="1"/>
              <a:t>sarcina</a:t>
            </a:r>
            <a:r>
              <a:rPr lang="en-US" sz="1100" dirty="0"/>
              <a:t> de a </a:t>
            </a:r>
            <a:r>
              <a:rPr lang="en-US" sz="1100" b="1" dirty="0" err="1"/>
              <a:t>urmări</a:t>
            </a:r>
            <a:r>
              <a:rPr lang="en-US" sz="1100" b="1" dirty="0"/>
              <a:t> </a:t>
            </a:r>
            <a:r>
              <a:rPr lang="en-US" sz="1100" b="1" dirty="0" err="1"/>
              <a:t>aspectul</a:t>
            </a:r>
            <a:r>
              <a:rPr lang="en-US" sz="1100" b="1" dirty="0"/>
              <a:t>, </a:t>
            </a:r>
            <a:r>
              <a:rPr lang="en-US" sz="1100" b="1" dirty="0" err="1"/>
              <a:t>cantitatea</a:t>
            </a:r>
            <a:r>
              <a:rPr lang="en-US" sz="1100" b="1" dirty="0"/>
              <a:t>, </a:t>
            </a:r>
            <a:r>
              <a:rPr lang="en-US" sz="1100" b="1" dirty="0" err="1"/>
              <a:t>numărul</a:t>
            </a:r>
            <a:r>
              <a:rPr lang="en-US" sz="1100" b="1" dirty="0"/>
              <a:t> </a:t>
            </a:r>
            <a:r>
              <a:rPr lang="en-US" sz="1100" b="1" dirty="0" err="1"/>
              <a:t>vărsăturilor</a:t>
            </a:r>
            <a:r>
              <a:rPr lang="en-US" sz="1100" b="1" dirty="0"/>
              <a:t>, </a:t>
            </a:r>
            <a:r>
              <a:rPr lang="en-US" sz="1100" b="1" dirty="0" err="1"/>
              <a:t>scaunelor</a:t>
            </a:r>
            <a:r>
              <a:rPr lang="en-US" sz="1100" b="1" dirty="0"/>
              <a:t> </a:t>
            </a:r>
            <a:r>
              <a:rPr lang="en-US" sz="1100" dirty="0" err="1"/>
              <a:t>şi</a:t>
            </a:r>
            <a:r>
              <a:rPr lang="en-US" sz="1100" dirty="0"/>
              <a:t> </a:t>
            </a:r>
            <a:r>
              <a:rPr lang="en-US" sz="1100" dirty="0" err="1"/>
              <a:t>să</a:t>
            </a:r>
            <a:r>
              <a:rPr lang="en-US" sz="1100" dirty="0"/>
              <a:t> </a:t>
            </a:r>
            <a:r>
              <a:rPr lang="en-US" sz="1100" dirty="0" err="1"/>
              <a:t>noteze</a:t>
            </a:r>
            <a:r>
              <a:rPr lang="en-US" sz="1100" dirty="0"/>
              <a:t> </a:t>
            </a:r>
            <a:r>
              <a:rPr lang="en-US" sz="1100" dirty="0" err="1"/>
              <a:t>în</a:t>
            </a:r>
            <a:r>
              <a:rPr lang="en-US" sz="1100" dirty="0"/>
              <a:t> </a:t>
            </a:r>
            <a:r>
              <a:rPr lang="en-US" sz="1100" dirty="0" err="1"/>
              <a:t>foaia</a:t>
            </a:r>
            <a:r>
              <a:rPr lang="en-US" sz="1100" dirty="0"/>
              <a:t> de </a:t>
            </a:r>
            <a:r>
              <a:rPr lang="en-US" sz="1100" dirty="0" err="1"/>
              <a:t>observaţie</a:t>
            </a:r>
            <a:r>
              <a:rPr lang="en-US" sz="1100" dirty="0"/>
              <a:t> (FO) a </a:t>
            </a:r>
            <a:r>
              <a:rPr lang="en-US" sz="1100" dirty="0" err="1"/>
              <a:t>bolnavului</a:t>
            </a:r>
            <a:r>
              <a:rPr lang="en-US" sz="1100" dirty="0"/>
              <a:t> </a:t>
            </a:r>
            <a:r>
              <a:rPr lang="en-US" sz="1100" dirty="0" err="1"/>
              <a:t>rezultatele</a:t>
            </a:r>
            <a:r>
              <a:rPr lang="en-US" sz="1100" dirty="0"/>
              <a:t> </a:t>
            </a:r>
            <a:r>
              <a:rPr lang="en-US" sz="1100" dirty="0" err="1"/>
              <a:t>obţinute</a:t>
            </a:r>
            <a:r>
              <a:rPr lang="en-US" sz="1100" dirty="0"/>
              <a:t>. </a:t>
            </a:r>
          </a:p>
          <a:p>
            <a:pPr marL="114300" indent="0">
              <a:buNone/>
            </a:pPr>
            <a:endParaRPr lang="en-US" sz="1100" dirty="0"/>
          </a:p>
          <a:p>
            <a:pPr marL="114300" indent="0">
              <a:buNone/>
            </a:pPr>
            <a:r>
              <a:rPr lang="en-US" sz="1100" dirty="0" err="1"/>
              <a:t>Urmărirea</a:t>
            </a:r>
            <a:r>
              <a:rPr lang="en-US" sz="1100" dirty="0"/>
              <a:t> </a:t>
            </a:r>
            <a:r>
              <a:rPr lang="en-US" sz="1100" b="1" dirty="0" err="1"/>
              <a:t>funcţiilor</a:t>
            </a:r>
            <a:r>
              <a:rPr lang="en-US" sz="1100" b="1" dirty="0"/>
              <a:t> </a:t>
            </a:r>
            <a:r>
              <a:rPr lang="en-US" sz="1100" b="1" dirty="0" err="1"/>
              <a:t>vitale</a:t>
            </a:r>
            <a:r>
              <a:rPr lang="en-US" sz="1100" b="1" dirty="0"/>
              <a:t> </a:t>
            </a:r>
            <a:r>
              <a:rPr lang="en-US" sz="1100" dirty="0"/>
              <a:t>(T.A., </a:t>
            </a:r>
            <a:r>
              <a:rPr lang="en-US" sz="1100" dirty="0" err="1"/>
              <a:t>puls</a:t>
            </a:r>
            <a:r>
              <a:rPr lang="en-US" sz="1100" dirty="0"/>
              <a:t>, </a:t>
            </a:r>
            <a:r>
              <a:rPr lang="en-US" sz="1100" dirty="0" err="1"/>
              <a:t>respiraţie</a:t>
            </a:r>
            <a:r>
              <a:rPr lang="en-US" sz="1100" dirty="0"/>
              <a:t>, </a:t>
            </a:r>
            <a:r>
              <a:rPr lang="en-US" sz="1100" dirty="0" err="1"/>
              <a:t>temperatură</a:t>
            </a:r>
            <a:r>
              <a:rPr lang="en-US" sz="1100" dirty="0"/>
              <a:t>) </a:t>
            </a:r>
            <a:r>
              <a:rPr lang="en-US" sz="1100" dirty="0" err="1"/>
              <a:t>este</a:t>
            </a:r>
            <a:r>
              <a:rPr lang="en-US" sz="1100" dirty="0"/>
              <a:t> </a:t>
            </a:r>
            <a:r>
              <a:rPr lang="en-US" sz="1100" dirty="0" err="1"/>
              <a:t>obligatorie</a:t>
            </a:r>
            <a:r>
              <a:rPr lang="en-US" sz="1100" dirty="0"/>
              <a:t> </a:t>
            </a:r>
            <a:r>
              <a:rPr lang="en-US" sz="1100" dirty="0" err="1"/>
              <a:t>în</a:t>
            </a:r>
            <a:r>
              <a:rPr lang="en-US" sz="1100" dirty="0"/>
              <a:t> </a:t>
            </a:r>
            <a:r>
              <a:rPr lang="en-US" sz="1100" dirty="0" err="1"/>
              <a:t>cursul</a:t>
            </a:r>
            <a:r>
              <a:rPr lang="en-US" sz="1100" dirty="0"/>
              <a:t> </a:t>
            </a:r>
            <a:r>
              <a:rPr lang="en-US" sz="1100" dirty="0" err="1"/>
              <a:t>oricărei</a:t>
            </a:r>
            <a:r>
              <a:rPr lang="en-US" sz="1100" dirty="0"/>
              <a:t> </a:t>
            </a:r>
            <a:r>
              <a:rPr lang="en-US" sz="1100" dirty="0" err="1"/>
              <a:t>boli</a:t>
            </a:r>
            <a:r>
              <a:rPr lang="en-US" sz="1100" dirty="0"/>
              <a:t> </a:t>
            </a:r>
            <a:r>
              <a:rPr lang="en-US" sz="1100" dirty="0" err="1"/>
              <a:t>căci</a:t>
            </a:r>
            <a:r>
              <a:rPr lang="en-US" sz="1100" dirty="0"/>
              <a:t> </a:t>
            </a:r>
            <a:r>
              <a:rPr lang="en-US" sz="1100" dirty="0" err="1"/>
              <a:t>modificarea</a:t>
            </a:r>
            <a:r>
              <a:rPr lang="en-US" sz="1100" dirty="0"/>
              <a:t> </a:t>
            </a:r>
            <a:r>
              <a:rPr lang="en-US" sz="1100" dirty="0" err="1"/>
              <a:t>lor</a:t>
            </a:r>
            <a:r>
              <a:rPr lang="en-US" sz="1100" dirty="0"/>
              <a:t> </a:t>
            </a:r>
            <a:r>
              <a:rPr lang="en-US" sz="1100" dirty="0" err="1"/>
              <a:t>reflectă</a:t>
            </a:r>
            <a:r>
              <a:rPr lang="en-US" sz="1100" dirty="0"/>
              <a:t> </a:t>
            </a:r>
            <a:r>
              <a:rPr lang="en-US" sz="1100" dirty="0" err="1"/>
              <a:t>în</a:t>
            </a:r>
            <a:r>
              <a:rPr lang="en-US" sz="1100" dirty="0"/>
              <a:t> mare </a:t>
            </a:r>
            <a:r>
              <a:rPr lang="en-US" sz="1100" dirty="0" err="1"/>
              <a:t>măsură</a:t>
            </a:r>
            <a:r>
              <a:rPr lang="en-US" sz="1100" dirty="0"/>
              <a:t> </a:t>
            </a:r>
            <a:r>
              <a:rPr lang="en-US" sz="1100" dirty="0" err="1"/>
              <a:t>starea</a:t>
            </a:r>
            <a:r>
              <a:rPr lang="en-US" sz="1100" dirty="0"/>
              <a:t> </a:t>
            </a:r>
            <a:r>
              <a:rPr lang="en-US" sz="1100" dirty="0" err="1"/>
              <a:t>generală</a:t>
            </a:r>
            <a:r>
              <a:rPr lang="en-US" sz="1100" dirty="0"/>
              <a:t> a </a:t>
            </a:r>
            <a:r>
              <a:rPr lang="en-US" sz="1100" dirty="0" err="1"/>
              <a:t>bolnavului</a:t>
            </a:r>
            <a:r>
              <a:rPr lang="en-US" sz="1100" dirty="0"/>
              <a:t> precum </a:t>
            </a:r>
            <a:r>
              <a:rPr lang="en-US" sz="1100" dirty="0" err="1"/>
              <a:t>şi</a:t>
            </a:r>
            <a:r>
              <a:rPr lang="en-US" sz="1100" dirty="0"/>
              <a:t> </a:t>
            </a:r>
            <a:r>
              <a:rPr lang="en-US" sz="1100" dirty="0" err="1"/>
              <a:t>evoluţia</a:t>
            </a:r>
            <a:r>
              <a:rPr lang="en-US" sz="1100" dirty="0"/>
              <a:t> </a:t>
            </a:r>
            <a:r>
              <a:rPr lang="en-US" sz="1100" dirty="0" err="1"/>
              <a:t>şi</a:t>
            </a:r>
            <a:r>
              <a:rPr lang="en-US" sz="1100" dirty="0"/>
              <a:t> </a:t>
            </a:r>
            <a:r>
              <a:rPr lang="en-US" sz="1100" dirty="0" err="1"/>
              <a:t>gravitatea</a:t>
            </a:r>
            <a:r>
              <a:rPr lang="en-US" sz="1100" dirty="0"/>
              <a:t> </a:t>
            </a:r>
            <a:r>
              <a:rPr lang="en-US" sz="1100" dirty="0" err="1"/>
              <a:t>bolii</a:t>
            </a:r>
            <a:r>
              <a:rPr lang="en-US" sz="1100" dirty="0"/>
              <a:t> de care </a:t>
            </a:r>
            <a:r>
              <a:rPr lang="en-US" sz="1100" dirty="0" err="1"/>
              <a:t>suferă</a:t>
            </a:r>
            <a:r>
              <a:rPr lang="en-US" sz="1100" dirty="0"/>
              <a:t>. </a:t>
            </a:r>
          </a:p>
          <a:p>
            <a:pPr marL="114300" indent="0">
              <a:buNone/>
            </a:pPr>
            <a:endParaRPr lang="en-US" sz="1100" dirty="0"/>
          </a:p>
          <a:p>
            <a:pPr marL="114300" indent="0">
              <a:buNone/>
            </a:pPr>
            <a:r>
              <a:rPr lang="en-US" sz="1100" dirty="0" err="1">
                <a:effectLst>
                  <a:outerShdw blurRad="38100" dist="38100" dir="2700000" algn="tl">
                    <a:srgbClr val="000000">
                      <a:alpha val="43137"/>
                    </a:srgbClr>
                  </a:outerShdw>
                </a:effectLst>
              </a:rPr>
              <a:t>Tensiunea</a:t>
            </a:r>
            <a:r>
              <a:rPr lang="en-US" sz="1100" dirty="0">
                <a:effectLst>
                  <a:outerShdw blurRad="38100" dist="38100" dir="2700000" algn="tl">
                    <a:srgbClr val="000000">
                      <a:alpha val="43137"/>
                    </a:srgbClr>
                  </a:outerShdw>
                </a:effectLst>
              </a:rPr>
              <a:t> arterial</a:t>
            </a:r>
            <a:r>
              <a:rPr lang="ro-RO" sz="1100" dirty="0">
                <a:effectLst>
                  <a:outerShdw blurRad="38100" dist="38100" dir="2700000" algn="tl">
                    <a:srgbClr val="000000">
                      <a:alpha val="43137"/>
                    </a:srgbClr>
                  </a:outerShdw>
                </a:effectLst>
              </a:rPr>
              <a:t>ă</a:t>
            </a:r>
            <a:r>
              <a:rPr lang="en-US" sz="1100" dirty="0">
                <a:effectLst>
                  <a:outerShdw blurRad="38100" dist="38100" dir="2700000" algn="tl">
                    <a:srgbClr val="000000">
                      <a:alpha val="43137"/>
                    </a:srgbClr>
                  </a:outerShdw>
                </a:effectLst>
              </a:rPr>
              <a:t>:</a:t>
            </a:r>
            <a:endParaRPr lang="ro-RO" sz="1100" dirty="0">
              <a:effectLst>
                <a:outerShdw blurRad="38100" dist="38100" dir="2700000" algn="tl">
                  <a:srgbClr val="000000">
                    <a:alpha val="43137"/>
                  </a:srgbClr>
                </a:outerShdw>
              </a:effectLst>
            </a:endParaRPr>
          </a:p>
          <a:p>
            <a:pPr marL="114300" indent="0">
              <a:buNone/>
            </a:pPr>
            <a:endParaRPr lang="ro-RO" sz="1100" dirty="0">
              <a:effectLst>
                <a:outerShdw blurRad="38100" dist="38100" dir="2700000" algn="tl">
                  <a:srgbClr val="000000">
                    <a:alpha val="43137"/>
                  </a:srgbClr>
                </a:outerShdw>
              </a:effectLst>
            </a:endParaRPr>
          </a:p>
          <a:p>
            <a:pPr marL="114300" indent="0">
              <a:buNone/>
            </a:pPr>
            <a:r>
              <a:rPr lang="en-US" sz="1100" dirty="0"/>
              <a:t>Se </a:t>
            </a:r>
            <a:r>
              <a:rPr lang="en-US" sz="1100" dirty="0" err="1"/>
              <a:t>notează</a:t>
            </a:r>
            <a:r>
              <a:rPr lang="en-US" sz="1100" dirty="0"/>
              <a:t> </a:t>
            </a:r>
            <a:r>
              <a:rPr lang="en-US" sz="1100" dirty="0" err="1"/>
              <a:t>în</a:t>
            </a:r>
            <a:r>
              <a:rPr lang="en-US" sz="1100" dirty="0"/>
              <a:t> FT </a:t>
            </a:r>
            <a:r>
              <a:rPr lang="en-US" sz="1100" dirty="0" err="1"/>
              <a:t>valorile</a:t>
            </a:r>
            <a:r>
              <a:rPr lang="en-US" sz="1100" dirty="0"/>
              <a:t> </a:t>
            </a:r>
            <a:r>
              <a:rPr lang="en-US" sz="1100" dirty="0" err="1"/>
              <a:t>obţinute</a:t>
            </a:r>
            <a:r>
              <a:rPr lang="en-US" sz="1100" dirty="0"/>
              <a:t> cu o </a:t>
            </a:r>
            <a:r>
              <a:rPr lang="en-US" sz="1100" dirty="0" err="1"/>
              <a:t>linei</a:t>
            </a:r>
            <a:r>
              <a:rPr lang="en-US" sz="1100" dirty="0"/>
              <a:t> </a:t>
            </a:r>
            <a:r>
              <a:rPr lang="en-US" sz="1100" dirty="0" err="1"/>
              <a:t>orizontală</a:t>
            </a:r>
            <a:r>
              <a:rPr lang="en-US" sz="1100" dirty="0"/>
              <a:t> de </a:t>
            </a:r>
            <a:r>
              <a:rPr lang="en-US" sz="1100" dirty="0" err="1"/>
              <a:t>culoare</a:t>
            </a:r>
            <a:r>
              <a:rPr lang="en-US" sz="1100" dirty="0"/>
              <a:t> </a:t>
            </a:r>
            <a:r>
              <a:rPr lang="en-US" sz="1100" dirty="0" err="1"/>
              <a:t>roşie</a:t>
            </a:r>
            <a:r>
              <a:rPr lang="en-US" sz="1100" dirty="0"/>
              <a:t>, </a:t>
            </a:r>
            <a:r>
              <a:rPr lang="en-US" sz="1100" dirty="0" err="1"/>
              <a:t>socotindu</a:t>
            </a:r>
            <a:r>
              <a:rPr lang="en-US" sz="1100" dirty="0"/>
              <a:t>-se </a:t>
            </a:r>
            <a:r>
              <a:rPr lang="en-US" sz="1100" dirty="0" err="1"/>
              <a:t>pentru</a:t>
            </a:r>
            <a:r>
              <a:rPr lang="en-US" sz="1100" dirty="0"/>
              <a:t> </a:t>
            </a:r>
            <a:r>
              <a:rPr lang="en-US" sz="1100" dirty="0" err="1"/>
              <a:t>fiecare</a:t>
            </a:r>
            <a:r>
              <a:rPr lang="en-US" sz="1100" dirty="0"/>
              <a:t> </a:t>
            </a:r>
            <a:r>
              <a:rPr lang="en-US" sz="1100" dirty="0" err="1"/>
              <a:t>linie</a:t>
            </a:r>
            <a:r>
              <a:rPr lang="en-US" sz="1100" dirty="0"/>
              <a:t> a </a:t>
            </a:r>
            <a:r>
              <a:rPr lang="en-US" sz="1100" dirty="0" err="1"/>
              <a:t>foii</a:t>
            </a:r>
            <a:r>
              <a:rPr lang="en-US" sz="1100" dirty="0"/>
              <a:t> o </a:t>
            </a:r>
            <a:r>
              <a:rPr lang="en-US" sz="1100" dirty="0" err="1"/>
              <a:t>unitate</a:t>
            </a:r>
            <a:r>
              <a:rPr lang="en-US" sz="1100" dirty="0"/>
              <a:t> </a:t>
            </a:r>
            <a:r>
              <a:rPr lang="en-US" sz="1100" dirty="0" err="1"/>
              <a:t>coloană</a:t>
            </a:r>
            <a:r>
              <a:rPr lang="en-US" sz="1100" dirty="0"/>
              <a:t> de </a:t>
            </a:r>
            <a:r>
              <a:rPr lang="en-US" sz="1100" dirty="0" err="1"/>
              <a:t>mercur</a:t>
            </a:r>
            <a:r>
              <a:rPr lang="en-US" sz="1100" dirty="0"/>
              <a:t>. Se </a:t>
            </a:r>
            <a:r>
              <a:rPr lang="en-US" sz="1100" dirty="0" err="1"/>
              <a:t>unesc</a:t>
            </a:r>
            <a:r>
              <a:rPr lang="en-US" sz="1100" dirty="0"/>
              <a:t> </a:t>
            </a:r>
            <a:r>
              <a:rPr lang="en-US" sz="1100" dirty="0" err="1"/>
              <a:t>apoi</a:t>
            </a:r>
            <a:r>
              <a:rPr lang="en-US" sz="1100" dirty="0"/>
              <a:t> </a:t>
            </a:r>
            <a:r>
              <a:rPr lang="en-US" sz="1100" dirty="0" err="1"/>
              <a:t>liniile</a:t>
            </a:r>
            <a:r>
              <a:rPr lang="en-US" sz="1100" dirty="0"/>
              <a:t> </a:t>
            </a:r>
            <a:r>
              <a:rPr lang="en-US" sz="1100" dirty="0" err="1"/>
              <a:t>orizontale</a:t>
            </a:r>
            <a:r>
              <a:rPr lang="en-US" sz="1100" dirty="0"/>
              <a:t> de TA </a:t>
            </a:r>
            <a:r>
              <a:rPr lang="en-US" sz="1100" dirty="0" err="1"/>
              <a:t>maxime</a:t>
            </a:r>
            <a:r>
              <a:rPr lang="en-US" sz="1100" dirty="0"/>
              <a:t> </a:t>
            </a:r>
            <a:r>
              <a:rPr lang="en-US" sz="1100" dirty="0" err="1"/>
              <a:t>şi</a:t>
            </a:r>
            <a:r>
              <a:rPr lang="en-US" sz="1100" dirty="0"/>
              <a:t> TA </a:t>
            </a:r>
            <a:r>
              <a:rPr lang="en-US" sz="1100" dirty="0" err="1"/>
              <a:t>minime</a:t>
            </a:r>
            <a:r>
              <a:rPr lang="en-US" sz="1100" dirty="0"/>
              <a:t> cu </a:t>
            </a:r>
            <a:r>
              <a:rPr lang="en-US" sz="1100" dirty="0" err="1"/>
              <a:t>linii</a:t>
            </a:r>
            <a:r>
              <a:rPr lang="en-US" sz="1100" dirty="0"/>
              <a:t> </a:t>
            </a:r>
            <a:r>
              <a:rPr lang="en-US" sz="1100" dirty="0" err="1"/>
              <a:t>verticale</a:t>
            </a:r>
            <a:r>
              <a:rPr lang="en-US" sz="1100" dirty="0"/>
              <a:t> </a:t>
            </a:r>
            <a:r>
              <a:rPr lang="en-US" sz="1100" dirty="0" err="1"/>
              <a:t>şi</a:t>
            </a:r>
            <a:r>
              <a:rPr lang="en-US" sz="1100" dirty="0"/>
              <a:t> se </a:t>
            </a:r>
            <a:r>
              <a:rPr lang="en-US" sz="1100" dirty="0" err="1"/>
              <a:t>haşurează</a:t>
            </a:r>
            <a:r>
              <a:rPr lang="en-US" sz="1100" dirty="0"/>
              <a:t> </a:t>
            </a:r>
            <a:r>
              <a:rPr lang="en-US" sz="1100" dirty="0" err="1"/>
              <a:t>spaţiul</a:t>
            </a:r>
            <a:r>
              <a:rPr lang="en-US" sz="1100" dirty="0"/>
              <a:t> </a:t>
            </a:r>
            <a:r>
              <a:rPr lang="en-US" sz="1100" dirty="0" err="1"/>
              <a:t>rezultat</a:t>
            </a:r>
            <a:r>
              <a:rPr lang="en-US" sz="1100" dirty="0"/>
              <a:t> </a:t>
            </a:r>
            <a:r>
              <a:rPr lang="en-US" sz="1100" dirty="0" err="1"/>
              <a:t>obţinându</a:t>
            </a:r>
            <a:r>
              <a:rPr lang="en-US" sz="1100" dirty="0"/>
              <a:t>-se </a:t>
            </a:r>
            <a:r>
              <a:rPr lang="en-US" sz="1100" dirty="0" err="1"/>
              <a:t>astfel</a:t>
            </a:r>
            <a:r>
              <a:rPr lang="en-US" sz="1100" dirty="0"/>
              <a:t> </a:t>
            </a:r>
            <a:r>
              <a:rPr lang="en-US" sz="1100" dirty="0" err="1"/>
              <a:t>graficul</a:t>
            </a:r>
            <a:r>
              <a:rPr lang="en-US" sz="1100" dirty="0"/>
              <a:t> </a:t>
            </a:r>
            <a:r>
              <a:rPr lang="en-US" sz="1100" dirty="0" err="1"/>
              <a:t>pentru</a:t>
            </a:r>
            <a:r>
              <a:rPr lang="en-US" sz="1100" dirty="0"/>
              <a:t> TA. </a:t>
            </a:r>
            <a:r>
              <a:rPr lang="en-US" sz="1100" dirty="0" err="1"/>
              <a:t>Tensiunea</a:t>
            </a:r>
            <a:r>
              <a:rPr lang="en-US" sz="1100" dirty="0"/>
              <a:t> </a:t>
            </a:r>
            <a:r>
              <a:rPr lang="en-US" sz="1100" dirty="0" err="1"/>
              <a:t>arterială</a:t>
            </a:r>
            <a:r>
              <a:rPr lang="en-US" sz="1100" dirty="0"/>
              <a:t> </a:t>
            </a:r>
            <a:r>
              <a:rPr lang="en-US" sz="1100" dirty="0" err="1"/>
              <a:t>mai</a:t>
            </a:r>
            <a:r>
              <a:rPr lang="en-US" sz="1100" dirty="0"/>
              <a:t> </a:t>
            </a:r>
            <a:r>
              <a:rPr lang="en-US" sz="1100" dirty="0" err="1"/>
              <a:t>poate</a:t>
            </a:r>
            <a:r>
              <a:rPr lang="en-US" sz="1100" dirty="0"/>
              <a:t> fi </a:t>
            </a:r>
            <a:r>
              <a:rPr lang="en-US" sz="1100" dirty="0" err="1"/>
              <a:t>notată</a:t>
            </a:r>
            <a:r>
              <a:rPr lang="en-US" sz="1100" dirty="0"/>
              <a:t> </a:t>
            </a:r>
            <a:r>
              <a:rPr lang="en-US" sz="1100" dirty="0" err="1"/>
              <a:t>şi</a:t>
            </a:r>
            <a:r>
              <a:rPr lang="en-US" sz="1100" dirty="0"/>
              <a:t> sub </a:t>
            </a:r>
            <a:r>
              <a:rPr lang="en-US" sz="1100" dirty="0" err="1"/>
              <a:t>formă</a:t>
            </a:r>
            <a:r>
              <a:rPr lang="en-US" sz="1100" dirty="0"/>
              <a:t> de </a:t>
            </a:r>
            <a:r>
              <a:rPr lang="en-US" sz="1100" dirty="0" err="1"/>
              <a:t>cifre</a:t>
            </a:r>
            <a:r>
              <a:rPr lang="en-US" sz="1100" dirty="0"/>
              <a:t> cu </a:t>
            </a:r>
            <a:r>
              <a:rPr lang="en-US" sz="1100" dirty="0" err="1"/>
              <a:t>culoare</a:t>
            </a:r>
            <a:r>
              <a:rPr lang="en-US" sz="1100" dirty="0"/>
              <a:t> </a:t>
            </a:r>
            <a:r>
              <a:rPr lang="en-US" sz="1100" dirty="0" err="1"/>
              <a:t>roşie</a:t>
            </a:r>
            <a:r>
              <a:rPr lang="en-US" sz="1100" dirty="0"/>
              <a:t>. </a:t>
            </a:r>
          </a:p>
        </p:txBody>
      </p:sp>
      <p:graphicFrame>
        <p:nvGraphicFramePr>
          <p:cNvPr id="5" name="Table 4">
            <a:extLst>
              <a:ext uri="{FF2B5EF4-FFF2-40B4-BE49-F238E27FC236}">
                <a16:creationId xmlns:a16="http://schemas.microsoft.com/office/drawing/2014/main" id="{93DB1675-8D0E-4EC2-89B9-6D4F8241F3D7}"/>
              </a:ext>
            </a:extLst>
          </p:cNvPr>
          <p:cNvGraphicFramePr>
            <a:graphicFrameLocks noGrp="1"/>
          </p:cNvGraphicFramePr>
          <p:nvPr>
            <p:extLst>
              <p:ext uri="{D42A27DB-BD31-4B8C-83A1-F6EECF244321}">
                <p14:modId xmlns:p14="http://schemas.microsoft.com/office/powerpoint/2010/main" val="2953937854"/>
              </p:ext>
            </p:extLst>
          </p:nvPr>
        </p:nvGraphicFramePr>
        <p:xfrm>
          <a:off x="2238685" y="3893954"/>
          <a:ext cx="4207510" cy="825500"/>
        </p:xfrm>
        <a:graphic>
          <a:graphicData uri="http://schemas.openxmlformats.org/drawingml/2006/table">
            <a:tbl>
              <a:tblPr firstRow="1" firstCol="1" bandRow="1">
                <a:tableStyleId>{9D7B26C5-4107-4FEC-AEDC-1716B250A1EF}</a:tableStyleId>
              </a:tblPr>
              <a:tblGrid>
                <a:gridCol w="893445">
                  <a:extLst>
                    <a:ext uri="{9D8B030D-6E8A-4147-A177-3AD203B41FA5}">
                      <a16:colId xmlns:a16="http://schemas.microsoft.com/office/drawing/2014/main" val="2532779947"/>
                    </a:ext>
                  </a:extLst>
                </a:gridCol>
                <a:gridCol w="1620520">
                  <a:extLst>
                    <a:ext uri="{9D8B030D-6E8A-4147-A177-3AD203B41FA5}">
                      <a16:colId xmlns:a16="http://schemas.microsoft.com/office/drawing/2014/main" val="2164381183"/>
                    </a:ext>
                  </a:extLst>
                </a:gridCol>
                <a:gridCol w="1693545">
                  <a:extLst>
                    <a:ext uri="{9D8B030D-6E8A-4147-A177-3AD203B41FA5}">
                      <a16:colId xmlns:a16="http://schemas.microsoft.com/office/drawing/2014/main" val="872300096"/>
                    </a:ext>
                  </a:extLst>
                </a:gridCol>
              </a:tblGrid>
              <a:tr h="275590">
                <a:tc>
                  <a:txBody>
                    <a:bodyPr/>
                    <a:lstStyle/>
                    <a:p>
                      <a:pPr marL="33020" indent="1270" algn="ctr">
                        <a:lnSpc>
                          <a:spcPct val="107000"/>
                        </a:lnSpc>
                        <a:spcAft>
                          <a:spcPts val="0"/>
                        </a:spcAft>
                      </a:pPr>
                      <a:r>
                        <a:rPr lang="ro-RO" sz="1200">
                          <a:effectLst/>
                        </a:rPr>
                        <a:t> </a:t>
                      </a:r>
                      <a:endParaRPr lang="ro-RO" sz="1200">
                        <a:solidFill>
                          <a:srgbClr val="000000"/>
                        </a:solidFill>
                        <a:effectLst/>
                        <a:latin typeface="Arial" panose="020B0604020202020204" pitchFamily="34" charset="0"/>
                        <a:ea typeface="Arial" panose="020B0604020202020204" pitchFamily="34" charset="0"/>
                      </a:endParaRPr>
                    </a:p>
                  </a:txBody>
                  <a:tcPr marL="73025" marR="73025" marT="10160" marB="0"/>
                </a:tc>
                <a:tc>
                  <a:txBody>
                    <a:bodyPr/>
                    <a:lstStyle/>
                    <a:p>
                      <a:pPr marR="5715" indent="1270" algn="ctr">
                        <a:lnSpc>
                          <a:spcPct val="107000"/>
                        </a:lnSpc>
                        <a:spcAft>
                          <a:spcPts val="0"/>
                        </a:spcAft>
                      </a:pPr>
                      <a:r>
                        <a:rPr lang="en-US" sz="1200">
                          <a:effectLst/>
                        </a:rPr>
                        <a:t>T.A. minimă </a:t>
                      </a:r>
                      <a:endParaRPr lang="ro-RO" sz="1200">
                        <a:solidFill>
                          <a:srgbClr val="000000"/>
                        </a:solidFill>
                        <a:effectLst/>
                        <a:latin typeface="Arial" panose="020B0604020202020204" pitchFamily="34" charset="0"/>
                        <a:ea typeface="Arial" panose="020B0604020202020204" pitchFamily="34" charset="0"/>
                      </a:endParaRPr>
                    </a:p>
                  </a:txBody>
                  <a:tcPr marL="73025" marR="73025" marT="10160" marB="0"/>
                </a:tc>
                <a:tc>
                  <a:txBody>
                    <a:bodyPr/>
                    <a:lstStyle/>
                    <a:p>
                      <a:pPr marR="5715" indent="1270" algn="ctr">
                        <a:lnSpc>
                          <a:spcPct val="107000"/>
                        </a:lnSpc>
                        <a:spcAft>
                          <a:spcPts val="0"/>
                        </a:spcAft>
                      </a:pPr>
                      <a:r>
                        <a:rPr lang="en-US" sz="1200">
                          <a:effectLst/>
                        </a:rPr>
                        <a:t>T.A. maximă </a:t>
                      </a:r>
                      <a:endParaRPr lang="ro-RO" sz="1200">
                        <a:solidFill>
                          <a:srgbClr val="000000"/>
                        </a:solidFill>
                        <a:effectLst/>
                        <a:latin typeface="Arial" panose="020B0604020202020204" pitchFamily="34" charset="0"/>
                        <a:ea typeface="Arial" panose="020B0604020202020204" pitchFamily="34" charset="0"/>
                      </a:endParaRPr>
                    </a:p>
                  </a:txBody>
                  <a:tcPr marL="73025" marR="73025" marT="10160" marB="0"/>
                </a:tc>
                <a:extLst>
                  <a:ext uri="{0D108BD9-81ED-4DB2-BD59-A6C34878D82A}">
                    <a16:rowId xmlns:a16="http://schemas.microsoft.com/office/drawing/2014/main" val="4149640249"/>
                  </a:ext>
                </a:extLst>
              </a:tr>
              <a:tr h="274320">
                <a:tc>
                  <a:txBody>
                    <a:bodyPr/>
                    <a:lstStyle/>
                    <a:p>
                      <a:pPr marR="9525" indent="1270" algn="ctr">
                        <a:lnSpc>
                          <a:spcPct val="107000"/>
                        </a:lnSpc>
                        <a:spcAft>
                          <a:spcPts val="0"/>
                        </a:spcAft>
                      </a:pPr>
                      <a:r>
                        <a:rPr lang="en-US" sz="1200">
                          <a:effectLst/>
                        </a:rPr>
                        <a:t>copii </a:t>
                      </a:r>
                      <a:endParaRPr lang="ro-RO" sz="1200">
                        <a:solidFill>
                          <a:srgbClr val="000000"/>
                        </a:solidFill>
                        <a:effectLst/>
                        <a:latin typeface="Arial" panose="020B0604020202020204" pitchFamily="34" charset="0"/>
                        <a:ea typeface="Arial" panose="020B0604020202020204" pitchFamily="34" charset="0"/>
                      </a:endParaRPr>
                    </a:p>
                  </a:txBody>
                  <a:tcPr marL="73025" marR="73025" marT="10160" marB="0"/>
                </a:tc>
                <a:tc>
                  <a:txBody>
                    <a:bodyPr/>
                    <a:lstStyle/>
                    <a:p>
                      <a:pPr marR="6985" indent="1270" algn="ctr">
                        <a:lnSpc>
                          <a:spcPct val="107000"/>
                        </a:lnSpc>
                        <a:spcAft>
                          <a:spcPts val="0"/>
                        </a:spcAft>
                      </a:pPr>
                      <a:r>
                        <a:rPr lang="en-US" sz="1200">
                          <a:effectLst/>
                        </a:rPr>
                        <a:t>60-65 mm/Hg </a:t>
                      </a:r>
                      <a:endParaRPr lang="ro-RO" sz="1200">
                        <a:solidFill>
                          <a:srgbClr val="000000"/>
                        </a:solidFill>
                        <a:effectLst/>
                        <a:latin typeface="Arial" panose="020B0604020202020204" pitchFamily="34" charset="0"/>
                        <a:ea typeface="Arial" panose="020B0604020202020204" pitchFamily="34" charset="0"/>
                      </a:endParaRPr>
                    </a:p>
                  </a:txBody>
                  <a:tcPr marL="73025" marR="73025" marT="10160" marB="0"/>
                </a:tc>
                <a:tc>
                  <a:txBody>
                    <a:bodyPr/>
                    <a:lstStyle/>
                    <a:p>
                      <a:pPr marR="4445" indent="1270" algn="ctr">
                        <a:lnSpc>
                          <a:spcPct val="107000"/>
                        </a:lnSpc>
                        <a:spcAft>
                          <a:spcPts val="0"/>
                        </a:spcAft>
                      </a:pPr>
                      <a:r>
                        <a:rPr lang="en-US" sz="1200">
                          <a:effectLst/>
                        </a:rPr>
                        <a:t>90-110 mm/Hg </a:t>
                      </a:r>
                      <a:endParaRPr lang="ro-RO" sz="1200">
                        <a:solidFill>
                          <a:srgbClr val="000000"/>
                        </a:solidFill>
                        <a:effectLst/>
                        <a:latin typeface="Arial" panose="020B0604020202020204" pitchFamily="34" charset="0"/>
                        <a:ea typeface="Arial" panose="020B0604020202020204" pitchFamily="34" charset="0"/>
                      </a:endParaRPr>
                    </a:p>
                  </a:txBody>
                  <a:tcPr marL="73025" marR="73025" marT="10160" marB="0"/>
                </a:tc>
                <a:extLst>
                  <a:ext uri="{0D108BD9-81ED-4DB2-BD59-A6C34878D82A}">
                    <a16:rowId xmlns:a16="http://schemas.microsoft.com/office/drawing/2014/main" val="4163821136"/>
                  </a:ext>
                </a:extLst>
              </a:tr>
              <a:tr h="275590">
                <a:tc>
                  <a:txBody>
                    <a:bodyPr/>
                    <a:lstStyle/>
                    <a:p>
                      <a:pPr marR="9525" indent="1270" algn="ctr">
                        <a:lnSpc>
                          <a:spcPct val="107000"/>
                        </a:lnSpc>
                        <a:spcAft>
                          <a:spcPts val="0"/>
                        </a:spcAft>
                      </a:pPr>
                      <a:r>
                        <a:rPr lang="en-US" sz="1200">
                          <a:effectLst/>
                        </a:rPr>
                        <a:t>adulţi </a:t>
                      </a:r>
                      <a:endParaRPr lang="ro-RO" sz="1200">
                        <a:solidFill>
                          <a:srgbClr val="000000"/>
                        </a:solidFill>
                        <a:effectLst/>
                        <a:latin typeface="Arial" panose="020B0604020202020204" pitchFamily="34" charset="0"/>
                        <a:ea typeface="Arial" panose="020B0604020202020204" pitchFamily="34" charset="0"/>
                      </a:endParaRPr>
                    </a:p>
                  </a:txBody>
                  <a:tcPr marL="73025" marR="73025" marT="10160" marB="0"/>
                </a:tc>
                <a:tc>
                  <a:txBody>
                    <a:bodyPr/>
                    <a:lstStyle/>
                    <a:p>
                      <a:pPr marR="6985" indent="1270" algn="ctr">
                        <a:lnSpc>
                          <a:spcPct val="107000"/>
                        </a:lnSpc>
                        <a:spcAft>
                          <a:spcPts val="0"/>
                        </a:spcAft>
                      </a:pPr>
                      <a:r>
                        <a:rPr lang="en-US" sz="1200" dirty="0">
                          <a:effectLst/>
                        </a:rPr>
                        <a:t>75-90 mm/Hg </a:t>
                      </a:r>
                      <a:endParaRPr lang="ro-RO" sz="1200" dirty="0">
                        <a:solidFill>
                          <a:srgbClr val="000000"/>
                        </a:solidFill>
                        <a:effectLst/>
                        <a:latin typeface="Arial" panose="020B0604020202020204" pitchFamily="34" charset="0"/>
                        <a:ea typeface="Arial" panose="020B0604020202020204" pitchFamily="34" charset="0"/>
                      </a:endParaRPr>
                    </a:p>
                  </a:txBody>
                  <a:tcPr marL="73025" marR="73025" marT="10160" marB="0"/>
                </a:tc>
                <a:tc>
                  <a:txBody>
                    <a:bodyPr/>
                    <a:lstStyle/>
                    <a:p>
                      <a:pPr marR="5715" indent="1270" algn="ctr">
                        <a:lnSpc>
                          <a:spcPct val="107000"/>
                        </a:lnSpc>
                        <a:spcAft>
                          <a:spcPts val="0"/>
                        </a:spcAft>
                      </a:pPr>
                      <a:r>
                        <a:rPr lang="en-US" sz="1200" dirty="0">
                          <a:effectLst/>
                        </a:rPr>
                        <a:t>115-140 mm/Hg </a:t>
                      </a:r>
                      <a:endParaRPr lang="ro-RO" sz="1200" dirty="0">
                        <a:solidFill>
                          <a:srgbClr val="000000"/>
                        </a:solidFill>
                        <a:effectLst/>
                        <a:latin typeface="Arial" panose="020B0604020202020204" pitchFamily="34" charset="0"/>
                        <a:ea typeface="Arial" panose="020B0604020202020204" pitchFamily="34" charset="0"/>
                      </a:endParaRPr>
                    </a:p>
                  </a:txBody>
                  <a:tcPr marL="73025" marR="73025" marT="10160" marB="0"/>
                </a:tc>
                <a:extLst>
                  <a:ext uri="{0D108BD9-81ED-4DB2-BD59-A6C34878D82A}">
                    <a16:rowId xmlns:a16="http://schemas.microsoft.com/office/drawing/2014/main" val="3533295139"/>
                  </a:ext>
                </a:extLst>
              </a:tr>
            </a:tbl>
          </a:graphicData>
        </a:graphic>
      </p:graphicFrame>
    </p:spTree>
    <p:extLst>
      <p:ext uri="{BB962C8B-B14F-4D97-AF65-F5344CB8AC3E}">
        <p14:creationId xmlns:p14="http://schemas.microsoft.com/office/powerpoint/2010/main" val="35784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7"/>
            <a:ext cx="8174519" cy="4473317"/>
          </a:xfrm>
        </p:spPr>
        <p:txBody>
          <a:bodyPr/>
          <a:lstStyle/>
          <a:p>
            <a:pPr marL="114300" indent="0">
              <a:buNone/>
            </a:pPr>
            <a:r>
              <a:rPr lang="en-US" sz="1100" dirty="0" err="1">
                <a:effectLst>
                  <a:outerShdw blurRad="38100" dist="38100" dir="2700000" algn="tl">
                    <a:srgbClr val="000000">
                      <a:alpha val="43137"/>
                    </a:srgbClr>
                  </a:outerShdw>
                </a:effectLst>
              </a:rPr>
              <a:t>Pulsul</a:t>
            </a:r>
            <a:r>
              <a:rPr lang="en-US" sz="1100" dirty="0">
                <a:effectLst>
                  <a:outerShdw blurRad="38100" dist="38100" dir="2700000" algn="tl">
                    <a:srgbClr val="000000">
                      <a:alpha val="43137"/>
                    </a:srgbClr>
                  </a:outerShdw>
                </a:effectLst>
              </a:rPr>
              <a:t>:</a:t>
            </a:r>
          </a:p>
          <a:p>
            <a:pPr marL="114300" indent="0">
              <a:buNone/>
            </a:pPr>
            <a:endParaRPr lang="en-US" sz="1100" dirty="0">
              <a:effectLst>
                <a:outerShdw blurRad="38100" dist="38100" dir="2700000" algn="tl">
                  <a:srgbClr val="000000">
                    <a:alpha val="43137"/>
                  </a:srgbClr>
                </a:outerShdw>
              </a:effectLst>
            </a:endParaRPr>
          </a:p>
          <a:p>
            <a:pPr marL="114300" indent="0">
              <a:buNone/>
            </a:pPr>
            <a:r>
              <a:rPr lang="en-US" sz="1100" dirty="0" err="1"/>
              <a:t>În</a:t>
            </a:r>
            <a:r>
              <a:rPr lang="en-US" sz="1100" dirty="0"/>
              <a:t> mod normal </a:t>
            </a:r>
            <a:r>
              <a:rPr lang="en-US" sz="1100" dirty="0" err="1"/>
              <a:t>pulsul</a:t>
            </a:r>
            <a:r>
              <a:rPr lang="en-US" sz="1100" dirty="0"/>
              <a:t> se </a:t>
            </a:r>
            <a:r>
              <a:rPr lang="en-US" sz="1100" dirty="0" err="1"/>
              <a:t>va</a:t>
            </a:r>
            <a:r>
              <a:rPr lang="en-US" sz="1100" dirty="0"/>
              <a:t> </a:t>
            </a:r>
            <a:r>
              <a:rPr lang="en-US" sz="1100" dirty="0" err="1"/>
              <a:t>lua</a:t>
            </a:r>
            <a:r>
              <a:rPr lang="en-US" sz="1100" dirty="0"/>
              <a:t> de 2 </a:t>
            </a:r>
            <a:r>
              <a:rPr lang="en-US" sz="1100" dirty="0" err="1"/>
              <a:t>ori</a:t>
            </a:r>
            <a:r>
              <a:rPr lang="en-US" sz="1100" dirty="0"/>
              <a:t>/</a:t>
            </a:r>
            <a:r>
              <a:rPr lang="en-US" sz="1100" dirty="0" err="1"/>
              <a:t>zi</a:t>
            </a:r>
            <a:r>
              <a:rPr lang="en-US" sz="1100" dirty="0"/>
              <a:t>, </a:t>
            </a:r>
            <a:r>
              <a:rPr lang="en-US" sz="1100" dirty="0" err="1"/>
              <a:t>dar</a:t>
            </a:r>
            <a:r>
              <a:rPr lang="en-US" sz="1100" dirty="0"/>
              <a:t> la </a:t>
            </a:r>
            <a:r>
              <a:rPr lang="en-US" sz="1100" dirty="0" err="1"/>
              <a:t>indicaţia</a:t>
            </a:r>
            <a:r>
              <a:rPr lang="en-US" sz="1100" dirty="0"/>
              <a:t> </a:t>
            </a:r>
            <a:r>
              <a:rPr lang="en-US" sz="1100" dirty="0" err="1"/>
              <a:t>medicului</a:t>
            </a:r>
            <a:r>
              <a:rPr lang="en-US" sz="1100" dirty="0"/>
              <a:t> se </a:t>
            </a:r>
            <a:r>
              <a:rPr lang="en-US" sz="1100" dirty="0" err="1"/>
              <a:t>poate</a:t>
            </a:r>
            <a:r>
              <a:rPr lang="en-US" sz="1100" dirty="0"/>
              <a:t> </a:t>
            </a:r>
            <a:r>
              <a:rPr lang="en-US" sz="1100" dirty="0" err="1"/>
              <a:t>efectua</a:t>
            </a:r>
            <a:r>
              <a:rPr lang="en-US" sz="1100" dirty="0"/>
              <a:t> </a:t>
            </a:r>
            <a:r>
              <a:rPr lang="en-US" sz="1100" dirty="0" err="1"/>
              <a:t>şi</a:t>
            </a:r>
            <a:r>
              <a:rPr lang="en-US" sz="1100" dirty="0"/>
              <a:t> de </a:t>
            </a:r>
            <a:r>
              <a:rPr lang="en-US" sz="1100" dirty="0" err="1"/>
              <a:t>mai</a:t>
            </a:r>
            <a:r>
              <a:rPr lang="en-US" sz="1100" dirty="0"/>
              <a:t> </a:t>
            </a:r>
            <a:r>
              <a:rPr lang="en-US" sz="1100" dirty="0" err="1"/>
              <a:t>multe</a:t>
            </a:r>
            <a:r>
              <a:rPr lang="en-US" sz="1100" dirty="0"/>
              <a:t> </a:t>
            </a:r>
            <a:r>
              <a:rPr lang="en-US" sz="1100" dirty="0" err="1"/>
              <a:t>ori</a:t>
            </a:r>
            <a:r>
              <a:rPr lang="en-US" sz="1100" dirty="0"/>
              <a:t> pe </a:t>
            </a:r>
            <a:r>
              <a:rPr lang="en-US" sz="1100" dirty="0" err="1"/>
              <a:t>zi</a:t>
            </a:r>
            <a:r>
              <a:rPr lang="en-US" sz="1100" dirty="0"/>
              <a:t>. Se </a:t>
            </a:r>
            <a:r>
              <a:rPr lang="en-US" sz="1100" dirty="0" err="1"/>
              <a:t>va</a:t>
            </a:r>
            <a:r>
              <a:rPr lang="en-US" sz="1100" dirty="0"/>
              <a:t> </a:t>
            </a:r>
            <a:r>
              <a:rPr lang="en-US" sz="1100" dirty="0" err="1"/>
              <a:t>ţine</a:t>
            </a:r>
            <a:r>
              <a:rPr lang="en-US" sz="1100" dirty="0"/>
              <a:t> </a:t>
            </a:r>
            <a:r>
              <a:rPr lang="en-US" sz="1100" dirty="0" err="1"/>
              <a:t>cont</a:t>
            </a:r>
            <a:r>
              <a:rPr lang="en-US" sz="1100" dirty="0"/>
              <a:t> </a:t>
            </a:r>
            <a:r>
              <a:rPr lang="en-US" sz="1100" dirty="0" err="1"/>
              <a:t>în</a:t>
            </a:r>
            <a:r>
              <a:rPr lang="en-US" sz="1100" dirty="0"/>
              <a:t> </a:t>
            </a:r>
            <a:r>
              <a:rPr lang="en-US" sz="1100" dirty="0" err="1"/>
              <a:t>măsurarea</a:t>
            </a:r>
            <a:r>
              <a:rPr lang="en-US" sz="1100" dirty="0"/>
              <a:t> </a:t>
            </a:r>
            <a:r>
              <a:rPr lang="en-US" sz="1100" dirty="0" err="1"/>
              <a:t>pulsului</a:t>
            </a:r>
            <a:r>
              <a:rPr lang="en-US" sz="1100" dirty="0"/>
              <a:t> de: </a:t>
            </a:r>
            <a:r>
              <a:rPr lang="en-US" sz="1100" dirty="0" err="1"/>
              <a:t>frecvenţă</a:t>
            </a:r>
            <a:r>
              <a:rPr lang="en-US" sz="1100" dirty="0"/>
              <a:t>, </a:t>
            </a:r>
            <a:r>
              <a:rPr lang="en-US" sz="1100" dirty="0" err="1"/>
              <a:t>ritmicitate</a:t>
            </a:r>
            <a:r>
              <a:rPr lang="en-US" sz="1100" dirty="0"/>
              <a:t>, </a:t>
            </a:r>
            <a:r>
              <a:rPr lang="en-US" sz="1100" dirty="0" err="1"/>
              <a:t>volum</a:t>
            </a:r>
            <a:r>
              <a:rPr lang="en-US" sz="1100" dirty="0"/>
              <a:t>, </a:t>
            </a:r>
            <a:r>
              <a:rPr lang="en-US" sz="1100" dirty="0" err="1"/>
              <a:t>tensiune</a:t>
            </a:r>
            <a:r>
              <a:rPr lang="en-US" sz="1100" dirty="0"/>
              <a:t> </a:t>
            </a:r>
            <a:r>
              <a:rPr lang="en-US" sz="1100" dirty="0" err="1"/>
              <a:t>şi</a:t>
            </a:r>
            <a:r>
              <a:rPr lang="en-US" sz="1100" dirty="0"/>
              <a:t> </a:t>
            </a:r>
            <a:r>
              <a:rPr lang="en-US" sz="1100" dirty="0" err="1"/>
              <a:t>celeritate</a:t>
            </a:r>
            <a:r>
              <a:rPr lang="en-US" sz="1100" dirty="0"/>
              <a:t>.</a:t>
            </a:r>
          </a:p>
          <a:p>
            <a:pPr marL="114300" indent="0">
              <a:buNone/>
            </a:pPr>
            <a:endParaRPr lang="en-US" sz="1100" dirty="0"/>
          </a:p>
          <a:p>
            <a:pPr marL="114300" indent="0">
              <a:buNone/>
            </a:pPr>
            <a:endParaRPr lang="en-US" sz="1100" dirty="0"/>
          </a:p>
          <a:p>
            <a:pPr marL="114300" indent="0">
              <a:buNone/>
            </a:pPr>
            <a:endParaRPr lang="en-US" sz="1100" dirty="0"/>
          </a:p>
          <a:p>
            <a:pPr marL="114300" indent="0">
              <a:buNone/>
            </a:pPr>
            <a:endParaRPr lang="en-US" sz="1100" dirty="0"/>
          </a:p>
          <a:p>
            <a:pPr marL="114300" indent="0">
              <a:buNone/>
            </a:pPr>
            <a:endParaRPr lang="en-US" sz="1100" dirty="0"/>
          </a:p>
          <a:p>
            <a:pPr marL="114300" indent="0">
              <a:buNone/>
            </a:pPr>
            <a:endParaRPr lang="en-US" sz="1100" dirty="0"/>
          </a:p>
          <a:p>
            <a:pPr marL="114300" indent="0">
              <a:buNone/>
            </a:pPr>
            <a:r>
              <a:rPr lang="en-US" sz="1100" dirty="0" err="1">
                <a:effectLst>
                  <a:outerShdw blurRad="38100" dist="38100" dir="2700000" algn="tl">
                    <a:srgbClr val="000000">
                      <a:alpha val="43137"/>
                    </a:srgbClr>
                  </a:outerShdw>
                </a:effectLst>
              </a:rPr>
              <a:t>Respira</a:t>
            </a:r>
            <a:r>
              <a:rPr lang="ro-RO" sz="1100" dirty="0">
                <a:effectLst>
                  <a:outerShdw blurRad="38100" dist="38100" dir="2700000" algn="tl">
                    <a:srgbClr val="000000">
                      <a:alpha val="43137"/>
                    </a:srgbClr>
                  </a:outerShdw>
                </a:effectLst>
              </a:rPr>
              <a:t>ţia</a:t>
            </a:r>
            <a:r>
              <a:rPr lang="en-US" sz="1100" dirty="0">
                <a:effectLst>
                  <a:outerShdw blurRad="38100" dist="38100" dir="2700000" algn="tl">
                    <a:srgbClr val="000000">
                      <a:alpha val="43137"/>
                    </a:srgbClr>
                  </a:outerShdw>
                </a:effectLst>
              </a:rPr>
              <a:t>:</a:t>
            </a:r>
          </a:p>
          <a:p>
            <a:pPr marL="114300" indent="0">
              <a:buNone/>
            </a:pPr>
            <a:endParaRPr lang="en-US" sz="1100" dirty="0">
              <a:effectLst>
                <a:outerShdw blurRad="38100" dist="38100" dir="2700000" algn="tl">
                  <a:srgbClr val="000000">
                    <a:alpha val="43137"/>
                  </a:srgbClr>
                </a:outerShdw>
              </a:effectLst>
            </a:endParaRPr>
          </a:p>
          <a:p>
            <a:pPr marL="114300" indent="0">
              <a:buNone/>
            </a:pPr>
            <a:r>
              <a:rPr lang="en-US" sz="1100" dirty="0" err="1"/>
              <a:t>În</a:t>
            </a:r>
            <a:r>
              <a:rPr lang="en-US" sz="1100" dirty="0"/>
              <a:t> </a:t>
            </a:r>
            <a:r>
              <a:rPr lang="en-US" sz="1100" dirty="0" err="1"/>
              <a:t>înregistrarea</a:t>
            </a:r>
            <a:r>
              <a:rPr lang="en-US" sz="1100" dirty="0"/>
              <a:t> </a:t>
            </a:r>
            <a:r>
              <a:rPr lang="en-US" sz="1100" dirty="0" err="1"/>
              <a:t>respiraţiei</a:t>
            </a:r>
            <a:r>
              <a:rPr lang="en-US" sz="1100" dirty="0"/>
              <a:t> </a:t>
            </a:r>
            <a:r>
              <a:rPr lang="en-US" sz="1100" dirty="0" err="1"/>
              <a:t>asistenta</a:t>
            </a:r>
            <a:r>
              <a:rPr lang="en-US" sz="1100" dirty="0"/>
              <a:t> </a:t>
            </a:r>
            <a:r>
              <a:rPr lang="en-US" sz="1100" dirty="0" err="1"/>
              <a:t>va</a:t>
            </a:r>
            <a:r>
              <a:rPr lang="en-US" sz="1100" dirty="0"/>
              <a:t> </a:t>
            </a:r>
            <a:r>
              <a:rPr lang="en-US" sz="1100" dirty="0" err="1"/>
              <a:t>urmări</a:t>
            </a:r>
            <a:r>
              <a:rPr lang="en-US" sz="1100" dirty="0"/>
              <a:t>: </a:t>
            </a:r>
            <a:r>
              <a:rPr lang="en-US" sz="1100" dirty="0" err="1"/>
              <a:t>frecvenţa</a:t>
            </a:r>
            <a:r>
              <a:rPr lang="en-US" sz="1100" dirty="0"/>
              <a:t>, </a:t>
            </a:r>
            <a:r>
              <a:rPr lang="en-US" sz="1100" dirty="0" err="1"/>
              <a:t>amplitudinea</a:t>
            </a:r>
            <a:r>
              <a:rPr lang="en-US" sz="1100" dirty="0"/>
              <a:t>, </a:t>
            </a:r>
            <a:r>
              <a:rPr lang="en-US" sz="1100" dirty="0" err="1"/>
              <a:t>ritmul</a:t>
            </a:r>
            <a:r>
              <a:rPr lang="en-US" sz="1100" dirty="0"/>
              <a:t>, </a:t>
            </a:r>
            <a:r>
              <a:rPr lang="en-US" sz="1100" dirty="0" err="1"/>
              <a:t>zgomotele</a:t>
            </a:r>
            <a:r>
              <a:rPr lang="en-US" sz="1100" dirty="0"/>
              <a:t>, </a:t>
            </a:r>
            <a:r>
              <a:rPr lang="en-US" sz="1100" dirty="0" err="1"/>
              <a:t>simetria</a:t>
            </a:r>
            <a:r>
              <a:rPr lang="en-US" sz="1100" dirty="0"/>
              <a:t> </a:t>
            </a:r>
            <a:r>
              <a:rPr lang="en-US" sz="1100" dirty="0" err="1"/>
              <a:t>mişcărilor</a:t>
            </a:r>
            <a:r>
              <a:rPr lang="en-US" sz="1100" dirty="0"/>
              <a:t> </a:t>
            </a:r>
            <a:r>
              <a:rPr lang="en-US" sz="1100" dirty="0" err="1"/>
              <a:t>respiratorii</a:t>
            </a:r>
            <a:r>
              <a:rPr lang="en-US" sz="1100" dirty="0"/>
              <a:t> </a:t>
            </a:r>
            <a:r>
              <a:rPr lang="en-US" sz="1100" dirty="0" err="1"/>
              <a:t>şi</a:t>
            </a:r>
            <a:r>
              <a:rPr lang="en-US" sz="1100" dirty="0"/>
              <a:t> </a:t>
            </a:r>
            <a:r>
              <a:rPr lang="en-US" sz="1100" dirty="0" err="1"/>
              <a:t>timpul</a:t>
            </a:r>
            <a:r>
              <a:rPr lang="en-US" sz="1100" dirty="0"/>
              <a:t> de </a:t>
            </a:r>
            <a:r>
              <a:rPr lang="en-US" sz="1100" dirty="0" err="1"/>
              <a:t>respiraţie</a:t>
            </a:r>
            <a:r>
              <a:rPr lang="en-US" sz="1100" dirty="0"/>
              <a:t>.</a:t>
            </a:r>
          </a:p>
          <a:p>
            <a:pPr marL="114300" indent="0">
              <a:buNone/>
            </a:pPr>
            <a:endParaRPr lang="en-US" sz="1100" dirty="0"/>
          </a:p>
          <a:p>
            <a:pPr marL="114300" indent="0">
              <a:buNone/>
            </a:pPr>
            <a:r>
              <a:rPr lang="en-US" sz="1100" dirty="0"/>
              <a:t> </a:t>
            </a:r>
          </a:p>
          <a:p>
            <a:pPr marL="114300" indent="0">
              <a:buNone/>
            </a:pPr>
            <a:endParaRPr lang="en-US" sz="1100" dirty="0"/>
          </a:p>
          <a:p>
            <a:pPr marL="114300" indent="0">
              <a:buNone/>
            </a:pPr>
            <a:endParaRPr lang="en-US" sz="1100" dirty="0"/>
          </a:p>
          <a:p>
            <a:pPr marL="114300" indent="0">
              <a:buNone/>
            </a:pPr>
            <a:endParaRPr lang="en-US" sz="1100" dirty="0"/>
          </a:p>
          <a:p>
            <a:pPr marL="114300" indent="0">
              <a:buNone/>
            </a:pPr>
            <a:endParaRPr lang="en-US" sz="1100" dirty="0"/>
          </a:p>
          <a:p>
            <a:pPr marL="114300" indent="0">
              <a:buNone/>
            </a:pPr>
            <a:r>
              <a:rPr lang="en-US" sz="1100" dirty="0" err="1">
                <a:effectLst>
                  <a:outerShdw blurRad="38100" dist="38100" dir="2700000" algn="tl">
                    <a:srgbClr val="000000">
                      <a:alpha val="43137"/>
                    </a:srgbClr>
                  </a:outerShdw>
                </a:effectLst>
              </a:rPr>
              <a:t>Temperatura</a:t>
            </a:r>
            <a:r>
              <a:rPr lang="en-US" sz="1100" dirty="0">
                <a:effectLst>
                  <a:outerShdw blurRad="38100" dist="38100" dir="2700000" algn="tl">
                    <a:srgbClr val="000000">
                      <a:alpha val="43137"/>
                    </a:srgbClr>
                  </a:outerShdw>
                </a:effectLst>
              </a:rPr>
              <a:t>:</a:t>
            </a:r>
          </a:p>
          <a:p>
            <a:pPr marL="114300" indent="0">
              <a:buNone/>
            </a:pPr>
            <a:endParaRPr lang="en-US" sz="1100" dirty="0">
              <a:effectLst>
                <a:outerShdw blurRad="38100" dist="38100" dir="2700000" algn="tl">
                  <a:srgbClr val="000000">
                    <a:alpha val="43137"/>
                  </a:srgbClr>
                </a:outerShdw>
              </a:effectLst>
            </a:endParaRPr>
          </a:p>
          <a:p>
            <a:pPr marL="114300" indent="0">
              <a:buNone/>
            </a:pPr>
            <a:r>
              <a:rPr lang="en-US" sz="1100" dirty="0" err="1"/>
              <a:t>Asistenta</a:t>
            </a:r>
            <a:r>
              <a:rPr lang="en-US" sz="1100" dirty="0"/>
              <a:t> are </a:t>
            </a:r>
            <a:r>
              <a:rPr lang="en-US" sz="1100" dirty="0" err="1"/>
              <a:t>sarcina</a:t>
            </a:r>
            <a:r>
              <a:rPr lang="en-US" sz="1100" dirty="0"/>
              <a:t> </a:t>
            </a:r>
            <a:r>
              <a:rPr lang="en-US" sz="1100" dirty="0" err="1"/>
              <a:t>să</a:t>
            </a:r>
            <a:r>
              <a:rPr lang="en-US" sz="1100" dirty="0"/>
              <a:t> </a:t>
            </a:r>
            <a:r>
              <a:rPr lang="en-US" sz="1100" dirty="0" err="1"/>
              <a:t>termometrizeze</a:t>
            </a:r>
            <a:r>
              <a:rPr lang="en-US" sz="1100" dirty="0"/>
              <a:t> </a:t>
            </a:r>
            <a:r>
              <a:rPr lang="en-US" sz="1100" dirty="0" err="1"/>
              <a:t>pacientul</a:t>
            </a:r>
            <a:r>
              <a:rPr lang="en-US" sz="1100" dirty="0"/>
              <a:t> de 2 </a:t>
            </a:r>
            <a:r>
              <a:rPr lang="en-US" sz="1100" dirty="0" err="1"/>
              <a:t>ori</a:t>
            </a:r>
            <a:r>
              <a:rPr lang="en-US" sz="1100" dirty="0"/>
              <a:t>/</a:t>
            </a:r>
            <a:r>
              <a:rPr lang="en-US" sz="1100" dirty="0" err="1"/>
              <a:t>zi</a:t>
            </a:r>
            <a:r>
              <a:rPr lang="en-US" sz="1100" dirty="0"/>
              <a:t> (</a:t>
            </a:r>
            <a:r>
              <a:rPr lang="en-US" sz="1100" dirty="0" err="1"/>
              <a:t>dimineaţa</a:t>
            </a:r>
            <a:r>
              <a:rPr lang="en-US" sz="1100" dirty="0"/>
              <a:t> </a:t>
            </a:r>
            <a:r>
              <a:rPr lang="en-US" sz="1100" dirty="0" err="1"/>
              <a:t>şi</a:t>
            </a:r>
            <a:r>
              <a:rPr lang="en-US" sz="1100" dirty="0"/>
              <a:t> </a:t>
            </a:r>
            <a:r>
              <a:rPr lang="en-US" sz="1100" dirty="0" err="1"/>
              <a:t>seară</a:t>
            </a:r>
            <a:r>
              <a:rPr lang="en-US" sz="1100" dirty="0"/>
              <a:t>)</a:t>
            </a:r>
            <a:r>
              <a:rPr lang="en-US" sz="1100" dirty="0" err="1"/>
              <a:t>sau</a:t>
            </a:r>
            <a:r>
              <a:rPr lang="en-US" sz="1100" dirty="0"/>
              <a:t> </a:t>
            </a:r>
            <a:r>
              <a:rPr lang="en-US" sz="1100" dirty="0" err="1"/>
              <a:t>ori</a:t>
            </a:r>
            <a:r>
              <a:rPr lang="en-US" sz="1100" dirty="0"/>
              <a:t> de </a:t>
            </a:r>
            <a:r>
              <a:rPr lang="en-US" sz="1100" dirty="0" err="1"/>
              <a:t>câte</a:t>
            </a:r>
            <a:r>
              <a:rPr lang="en-US" sz="1100" dirty="0"/>
              <a:t> </a:t>
            </a:r>
            <a:r>
              <a:rPr lang="en-US" sz="1100" dirty="0" err="1"/>
              <a:t>ori</a:t>
            </a:r>
            <a:r>
              <a:rPr lang="en-US" sz="1100" dirty="0"/>
              <a:t> </a:t>
            </a:r>
            <a:r>
              <a:rPr lang="en-US" sz="1100" dirty="0" err="1"/>
              <a:t>este</a:t>
            </a:r>
            <a:r>
              <a:rPr lang="en-US" sz="1100" dirty="0"/>
              <a:t> </a:t>
            </a:r>
            <a:r>
              <a:rPr lang="en-US" sz="1100" dirty="0" err="1"/>
              <a:t>nevoie</a:t>
            </a:r>
            <a:r>
              <a:rPr lang="en-US" sz="1100" dirty="0"/>
              <a:t> (</a:t>
            </a:r>
            <a:r>
              <a:rPr lang="en-US" sz="1100" dirty="0" err="1"/>
              <a:t>dacă</a:t>
            </a:r>
            <a:r>
              <a:rPr lang="en-US" sz="1100" dirty="0"/>
              <a:t> </a:t>
            </a:r>
            <a:r>
              <a:rPr lang="en-US" sz="1100" dirty="0" err="1"/>
              <a:t>pacientul</a:t>
            </a:r>
            <a:r>
              <a:rPr lang="en-US" sz="1100" dirty="0"/>
              <a:t> </a:t>
            </a:r>
            <a:r>
              <a:rPr lang="en-US" sz="1100" dirty="0" err="1"/>
              <a:t>prezintă</a:t>
            </a:r>
            <a:r>
              <a:rPr lang="en-US" sz="1100" dirty="0"/>
              <a:t> </a:t>
            </a:r>
            <a:r>
              <a:rPr lang="en-US" sz="1100" dirty="0" err="1"/>
              <a:t>febră</a:t>
            </a:r>
            <a:r>
              <a:rPr lang="en-US" sz="1100" dirty="0"/>
              <a:t>). </a:t>
            </a:r>
          </a:p>
          <a:p>
            <a:pPr marL="114300" indent="0">
              <a:buNone/>
            </a:pPr>
            <a:endParaRPr lang="en-US" sz="1100" dirty="0">
              <a:effectLst>
                <a:outerShdw blurRad="38100" dist="38100" dir="2700000" algn="tl">
                  <a:srgbClr val="000000">
                    <a:alpha val="43137"/>
                  </a:srgbClr>
                </a:outerShdw>
              </a:effectLst>
            </a:endParaRPr>
          </a:p>
        </p:txBody>
      </p:sp>
      <p:graphicFrame>
        <p:nvGraphicFramePr>
          <p:cNvPr id="2" name="Table 1">
            <a:extLst>
              <a:ext uri="{FF2B5EF4-FFF2-40B4-BE49-F238E27FC236}">
                <a16:creationId xmlns:a16="http://schemas.microsoft.com/office/drawing/2014/main" id="{0B55ECA8-4507-4319-A831-D95A9C434231}"/>
              </a:ext>
            </a:extLst>
          </p:cNvPr>
          <p:cNvGraphicFramePr>
            <a:graphicFrameLocks noGrp="1"/>
          </p:cNvGraphicFramePr>
          <p:nvPr>
            <p:extLst>
              <p:ext uri="{D42A27DB-BD31-4B8C-83A1-F6EECF244321}">
                <p14:modId xmlns:p14="http://schemas.microsoft.com/office/powerpoint/2010/main" val="3560270572"/>
              </p:ext>
            </p:extLst>
          </p:nvPr>
        </p:nvGraphicFramePr>
        <p:xfrm>
          <a:off x="2867017" y="1606889"/>
          <a:ext cx="2950845" cy="551180"/>
        </p:xfrm>
        <a:graphic>
          <a:graphicData uri="http://schemas.openxmlformats.org/drawingml/2006/table">
            <a:tbl>
              <a:tblPr firstRow="1" firstCol="1" bandRow="1">
                <a:tableStyleId>{9D7B26C5-4107-4FEC-AEDC-1716B250A1EF}</a:tableStyleId>
              </a:tblPr>
              <a:tblGrid>
                <a:gridCol w="894715">
                  <a:extLst>
                    <a:ext uri="{9D8B030D-6E8A-4147-A177-3AD203B41FA5}">
                      <a16:colId xmlns:a16="http://schemas.microsoft.com/office/drawing/2014/main" val="2330856106"/>
                    </a:ext>
                  </a:extLst>
                </a:gridCol>
                <a:gridCol w="2056130">
                  <a:extLst>
                    <a:ext uri="{9D8B030D-6E8A-4147-A177-3AD203B41FA5}">
                      <a16:colId xmlns:a16="http://schemas.microsoft.com/office/drawing/2014/main" val="3451044143"/>
                    </a:ext>
                  </a:extLst>
                </a:gridCol>
              </a:tblGrid>
              <a:tr h="275590">
                <a:tc>
                  <a:txBody>
                    <a:bodyPr/>
                    <a:lstStyle/>
                    <a:p>
                      <a:pPr indent="1270" algn="l">
                        <a:lnSpc>
                          <a:spcPct val="107000"/>
                        </a:lnSpc>
                        <a:spcAft>
                          <a:spcPts val="0"/>
                        </a:spcAft>
                      </a:pPr>
                      <a:r>
                        <a:rPr lang="en-US" sz="1200">
                          <a:effectLst/>
                        </a:rPr>
                        <a:t>Copii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0160" marB="0"/>
                </a:tc>
                <a:tc>
                  <a:txBody>
                    <a:bodyPr/>
                    <a:lstStyle/>
                    <a:p>
                      <a:pPr indent="1270" algn="l">
                        <a:lnSpc>
                          <a:spcPct val="107000"/>
                        </a:lnSpc>
                        <a:spcAft>
                          <a:spcPts val="0"/>
                        </a:spcAft>
                      </a:pPr>
                      <a:r>
                        <a:rPr lang="en-US" sz="1200">
                          <a:effectLst/>
                        </a:rPr>
                        <a:t>90-100 pulsaţii/minut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0160" marB="0"/>
                </a:tc>
                <a:extLst>
                  <a:ext uri="{0D108BD9-81ED-4DB2-BD59-A6C34878D82A}">
                    <a16:rowId xmlns:a16="http://schemas.microsoft.com/office/drawing/2014/main" val="2652889634"/>
                  </a:ext>
                </a:extLst>
              </a:tr>
              <a:tr h="275590">
                <a:tc>
                  <a:txBody>
                    <a:bodyPr/>
                    <a:lstStyle/>
                    <a:p>
                      <a:pPr indent="1270" algn="l">
                        <a:lnSpc>
                          <a:spcPct val="107000"/>
                        </a:lnSpc>
                        <a:spcAft>
                          <a:spcPts val="0"/>
                        </a:spcAft>
                      </a:pPr>
                      <a:r>
                        <a:rPr lang="en-US" sz="1200">
                          <a:effectLst/>
                        </a:rPr>
                        <a:t>Adulţi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0160" marB="0"/>
                </a:tc>
                <a:tc>
                  <a:txBody>
                    <a:bodyPr/>
                    <a:lstStyle/>
                    <a:p>
                      <a:pPr indent="1270" algn="l">
                        <a:lnSpc>
                          <a:spcPct val="107000"/>
                        </a:lnSpc>
                        <a:spcAft>
                          <a:spcPts val="0"/>
                        </a:spcAft>
                      </a:pPr>
                      <a:r>
                        <a:rPr lang="en-US" sz="1200" dirty="0">
                          <a:effectLst/>
                        </a:rPr>
                        <a:t>60-80 </a:t>
                      </a:r>
                      <a:r>
                        <a:rPr lang="en-US" sz="1200" dirty="0" err="1">
                          <a:effectLst/>
                        </a:rPr>
                        <a:t>pulsaţii</a:t>
                      </a:r>
                      <a:r>
                        <a:rPr lang="en-US" sz="1200" dirty="0">
                          <a:effectLst/>
                        </a:rPr>
                        <a:t>/</a:t>
                      </a:r>
                      <a:r>
                        <a:rPr lang="en-US" sz="1200" dirty="0" err="1">
                          <a:effectLst/>
                        </a:rPr>
                        <a:t>minut</a:t>
                      </a:r>
                      <a:r>
                        <a:rPr lang="en-US" sz="1200" dirty="0">
                          <a:effectLst/>
                        </a:rPr>
                        <a:t> </a:t>
                      </a:r>
                      <a:endParaRPr lang="ro-RO" sz="1200" dirty="0">
                        <a:solidFill>
                          <a:srgbClr val="000000"/>
                        </a:solidFill>
                        <a:effectLst/>
                        <a:latin typeface="Arial" panose="020B0604020202020204" pitchFamily="34" charset="0"/>
                        <a:ea typeface="Arial" panose="020B0604020202020204" pitchFamily="34" charset="0"/>
                      </a:endParaRPr>
                    </a:p>
                  </a:txBody>
                  <a:tcPr marL="68580" marR="73025" marT="10160" marB="0"/>
                </a:tc>
                <a:extLst>
                  <a:ext uri="{0D108BD9-81ED-4DB2-BD59-A6C34878D82A}">
                    <a16:rowId xmlns:a16="http://schemas.microsoft.com/office/drawing/2014/main" val="2511009236"/>
                  </a:ext>
                </a:extLst>
              </a:tr>
            </a:tbl>
          </a:graphicData>
        </a:graphic>
      </p:graphicFrame>
      <p:graphicFrame>
        <p:nvGraphicFramePr>
          <p:cNvPr id="3" name="Table 2">
            <a:extLst>
              <a:ext uri="{FF2B5EF4-FFF2-40B4-BE49-F238E27FC236}">
                <a16:creationId xmlns:a16="http://schemas.microsoft.com/office/drawing/2014/main" id="{4350DFE4-F4B8-4698-98B7-51B507C5E03A}"/>
              </a:ext>
            </a:extLst>
          </p:cNvPr>
          <p:cNvGraphicFramePr>
            <a:graphicFrameLocks noGrp="1"/>
          </p:cNvGraphicFramePr>
          <p:nvPr>
            <p:extLst>
              <p:ext uri="{D42A27DB-BD31-4B8C-83A1-F6EECF244321}">
                <p14:modId xmlns:p14="http://schemas.microsoft.com/office/powerpoint/2010/main" val="1026911475"/>
              </p:ext>
            </p:extLst>
          </p:nvPr>
        </p:nvGraphicFramePr>
        <p:xfrm>
          <a:off x="2867017" y="3192481"/>
          <a:ext cx="2950845" cy="551180"/>
        </p:xfrm>
        <a:graphic>
          <a:graphicData uri="http://schemas.openxmlformats.org/drawingml/2006/table">
            <a:tbl>
              <a:tblPr firstRow="1" firstCol="1" bandRow="1">
                <a:tableStyleId>{9D7B26C5-4107-4FEC-AEDC-1716B250A1EF}</a:tableStyleId>
              </a:tblPr>
              <a:tblGrid>
                <a:gridCol w="918432">
                  <a:extLst>
                    <a:ext uri="{9D8B030D-6E8A-4147-A177-3AD203B41FA5}">
                      <a16:colId xmlns:a16="http://schemas.microsoft.com/office/drawing/2014/main" val="1218196508"/>
                    </a:ext>
                  </a:extLst>
                </a:gridCol>
                <a:gridCol w="2032413">
                  <a:extLst>
                    <a:ext uri="{9D8B030D-6E8A-4147-A177-3AD203B41FA5}">
                      <a16:colId xmlns:a16="http://schemas.microsoft.com/office/drawing/2014/main" val="3159525644"/>
                    </a:ext>
                  </a:extLst>
                </a:gridCol>
              </a:tblGrid>
              <a:tr h="275590">
                <a:tc>
                  <a:txBody>
                    <a:bodyPr/>
                    <a:lstStyle/>
                    <a:p>
                      <a:pPr indent="1270" algn="l">
                        <a:lnSpc>
                          <a:spcPct val="107000"/>
                        </a:lnSpc>
                        <a:spcAft>
                          <a:spcPts val="0"/>
                        </a:spcAft>
                      </a:pPr>
                      <a:r>
                        <a:rPr lang="en-US" sz="1200">
                          <a:effectLst/>
                        </a:rPr>
                        <a:t>copii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0160" marB="0"/>
                </a:tc>
                <a:tc>
                  <a:txBody>
                    <a:bodyPr/>
                    <a:lstStyle/>
                    <a:p>
                      <a:pPr indent="1270" algn="l">
                        <a:lnSpc>
                          <a:spcPct val="107000"/>
                        </a:lnSpc>
                        <a:spcAft>
                          <a:spcPts val="0"/>
                        </a:spcAft>
                      </a:pPr>
                      <a:r>
                        <a:rPr lang="en-US" sz="1200">
                          <a:effectLst/>
                        </a:rPr>
                        <a:t>25-35 respiraţii/minut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0160" marB="0"/>
                </a:tc>
                <a:extLst>
                  <a:ext uri="{0D108BD9-81ED-4DB2-BD59-A6C34878D82A}">
                    <a16:rowId xmlns:a16="http://schemas.microsoft.com/office/drawing/2014/main" val="2607628671"/>
                  </a:ext>
                </a:extLst>
              </a:tr>
              <a:tr h="275590">
                <a:tc>
                  <a:txBody>
                    <a:bodyPr/>
                    <a:lstStyle/>
                    <a:p>
                      <a:pPr indent="1270" algn="l">
                        <a:lnSpc>
                          <a:spcPct val="107000"/>
                        </a:lnSpc>
                        <a:spcAft>
                          <a:spcPts val="0"/>
                        </a:spcAft>
                      </a:pPr>
                      <a:r>
                        <a:rPr lang="en-US" sz="1200">
                          <a:effectLst/>
                        </a:rPr>
                        <a:t>adulţi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0160" marB="0"/>
                </a:tc>
                <a:tc>
                  <a:txBody>
                    <a:bodyPr/>
                    <a:lstStyle/>
                    <a:p>
                      <a:pPr indent="1270" algn="l">
                        <a:lnSpc>
                          <a:spcPct val="107000"/>
                        </a:lnSpc>
                        <a:spcAft>
                          <a:spcPts val="0"/>
                        </a:spcAft>
                      </a:pPr>
                      <a:r>
                        <a:rPr lang="en-US" sz="1200" dirty="0">
                          <a:effectLst/>
                        </a:rPr>
                        <a:t>16-18 </a:t>
                      </a:r>
                      <a:r>
                        <a:rPr lang="en-US" sz="1200" dirty="0" err="1">
                          <a:effectLst/>
                        </a:rPr>
                        <a:t>respiraţii</a:t>
                      </a:r>
                      <a:r>
                        <a:rPr lang="en-US" sz="1200" dirty="0">
                          <a:effectLst/>
                        </a:rPr>
                        <a:t>/</a:t>
                      </a:r>
                      <a:r>
                        <a:rPr lang="en-US" sz="1200" dirty="0" err="1">
                          <a:effectLst/>
                        </a:rPr>
                        <a:t>minut</a:t>
                      </a:r>
                      <a:r>
                        <a:rPr lang="en-US" sz="1200" dirty="0">
                          <a:effectLst/>
                        </a:rPr>
                        <a:t> </a:t>
                      </a:r>
                      <a:endParaRPr lang="ro-RO" sz="1200" dirty="0">
                        <a:solidFill>
                          <a:srgbClr val="000000"/>
                        </a:solidFill>
                        <a:effectLst/>
                        <a:latin typeface="Arial" panose="020B0604020202020204" pitchFamily="34" charset="0"/>
                        <a:ea typeface="Arial" panose="020B0604020202020204" pitchFamily="34" charset="0"/>
                      </a:endParaRPr>
                    </a:p>
                  </a:txBody>
                  <a:tcPr marL="68580" marR="73025" marT="10160" marB="0"/>
                </a:tc>
                <a:extLst>
                  <a:ext uri="{0D108BD9-81ED-4DB2-BD59-A6C34878D82A}">
                    <a16:rowId xmlns:a16="http://schemas.microsoft.com/office/drawing/2014/main" val="3099037356"/>
                  </a:ext>
                </a:extLst>
              </a:tr>
            </a:tbl>
          </a:graphicData>
        </a:graphic>
      </p:graphicFrame>
      <p:graphicFrame>
        <p:nvGraphicFramePr>
          <p:cNvPr id="4" name="Table 3">
            <a:extLst>
              <a:ext uri="{FF2B5EF4-FFF2-40B4-BE49-F238E27FC236}">
                <a16:creationId xmlns:a16="http://schemas.microsoft.com/office/drawing/2014/main" id="{52ABF973-DC32-44F8-AD08-D9F152ED65DC}"/>
              </a:ext>
            </a:extLst>
          </p:cNvPr>
          <p:cNvGraphicFramePr>
            <a:graphicFrameLocks noGrp="1"/>
          </p:cNvGraphicFramePr>
          <p:nvPr>
            <p:extLst>
              <p:ext uri="{D42A27DB-BD31-4B8C-83A1-F6EECF244321}">
                <p14:modId xmlns:p14="http://schemas.microsoft.com/office/powerpoint/2010/main" val="1089551742"/>
              </p:ext>
            </p:extLst>
          </p:nvPr>
        </p:nvGraphicFramePr>
        <p:xfrm>
          <a:off x="2867017" y="4494614"/>
          <a:ext cx="2950845" cy="551180"/>
        </p:xfrm>
        <a:graphic>
          <a:graphicData uri="http://schemas.openxmlformats.org/drawingml/2006/table">
            <a:tbl>
              <a:tblPr firstRow="1" firstCol="1" bandRow="1">
                <a:tableStyleId>{9D7B26C5-4107-4FEC-AEDC-1716B250A1EF}</a:tableStyleId>
              </a:tblPr>
              <a:tblGrid>
                <a:gridCol w="1118071">
                  <a:extLst>
                    <a:ext uri="{9D8B030D-6E8A-4147-A177-3AD203B41FA5}">
                      <a16:colId xmlns:a16="http://schemas.microsoft.com/office/drawing/2014/main" val="2179340137"/>
                    </a:ext>
                  </a:extLst>
                </a:gridCol>
                <a:gridCol w="1832774">
                  <a:extLst>
                    <a:ext uri="{9D8B030D-6E8A-4147-A177-3AD203B41FA5}">
                      <a16:colId xmlns:a16="http://schemas.microsoft.com/office/drawing/2014/main" val="3650257388"/>
                    </a:ext>
                  </a:extLst>
                </a:gridCol>
              </a:tblGrid>
              <a:tr h="275590">
                <a:tc>
                  <a:txBody>
                    <a:bodyPr/>
                    <a:lstStyle/>
                    <a:p>
                      <a:pPr indent="1270" algn="l">
                        <a:lnSpc>
                          <a:spcPct val="107000"/>
                        </a:lnSpc>
                        <a:spcAft>
                          <a:spcPts val="0"/>
                        </a:spcAft>
                      </a:pPr>
                      <a:r>
                        <a:rPr lang="en-US" sz="1200">
                          <a:effectLst/>
                        </a:rPr>
                        <a:t>copii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1430" marB="0"/>
                </a:tc>
                <a:tc>
                  <a:txBody>
                    <a:bodyPr/>
                    <a:lstStyle/>
                    <a:p>
                      <a:pPr marL="1270" indent="1270" algn="l">
                        <a:lnSpc>
                          <a:spcPct val="107000"/>
                        </a:lnSpc>
                        <a:spcAft>
                          <a:spcPts val="0"/>
                        </a:spcAft>
                      </a:pPr>
                      <a:r>
                        <a:rPr lang="en-US" sz="1200">
                          <a:effectLst/>
                        </a:rPr>
                        <a:t>36 -37ºC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1430" marB="0"/>
                </a:tc>
                <a:extLst>
                  <a:ext uri="{0D108BD9-81ED-4DB2-BD59-A6C34878D82A}">
                    <a16:rowId xmlns:a16="http://schemas.microsoft.com/office/drawing/2014/main" val="4250741059"/>
                  </a:ext>
                </a:extLst>
              </a:tr>
              <a:tr h="275590">
                <a:tc>
                  <a:txBody>
                    <a:bodyPr/>
                    <a:lstStyle/>
                    <a:p>
                      <a:pPr indent="1270" algn="l">
                        <a:lnSpc>
                          <a:spcPct val="107000"/>
                        </a:lnSpc>
                        <a:spcAft>
                          <a:spcPts val="0"/>
                        </a:spcAft>
                      </a:pPr>
                      <a:r>
                        <a:rPr lang="en-US" sz="1200">
                          <a:effectLst/>
                        </a:rPr>
                        <a:t>adulţi </a:t>
                      </a:r>
                      <a:endParaRPr lang="ro-RO" sz="1200">
                        <a:solidFill>
                          <a:srgbClr val="000000"/>
                        </a:solidFill>
                        <a:effectLst/>
                        <a:latin typeface="Arial" panose="020B0604020202020204" pitchFamily="34" charset="0"/>
                        <a:ea typeface="Arial" panose="020B0604020202020204" pitchFamily="34" charset="0"/>
                      </a:endParaRPr>
                    </a:p>
                  </a:txBody>
                  <a:tcPr marL="68580" marR="73025" marT="11430" marB="0"/>
                </a:tc>
                <a:tc>
                  <a:txBody>
                    <a:bodyPr/>
                    <a:lstStyle/>
                    <a:p>
                      <a:pPr marL="1270" indent="1270" algn="l">
                        <a:lnSpc>
                          <a:spcPct val="107000"/>
                        </a:lnSpc>
                        <a:spcAft>
                          <a:spcPts val="0"/>
                        </a:spcAft>
                      </a:pPr>
                      <a:r>
                        <a:rPr lang="en-US" sz="1200" dirty="0">
                          <a:effectLst/>
                        </a:rPr>
                        <a:t>36-37ºC </a:t>
                      </a:r>
                      <a:endParaRPr lang="ro-RO" sz="1200" dirty="0">
                        <a:solidFill>
                          <a:srgbClr val="000000"/>
                        </a:solidFill>
                        <a:effectLst/>
                        <a:latin typeface="Arial" panose="020B0604020202020204" pitchFamily="34" charset="0"/>
                        <a:ea typeface="Arial" panose="020B0604020202020204" pitchFamily="34" charset="0"/>
                      </a:endParaRPr>
                    </a:p>
                  </a:txBody>
                  <a:tcPr marL="68580" marR="73025" marT="11430" marB="0"/>
                </a:tc>
                <a:extLst>
                  <a:ext uri="{0D108BD9-81ED-4DB2-BD59-A6C34878D82A}">
                    <a16:rowId xmlns:a16="http://schemas.microsoft.com/office/drawing/2014/main" val="1627180204"/>
                  </a:ext>
                </a:extLst>
              </a:tr>
            </a:tbl>
          </a:graphicData>
        </a:graphic>
      </p:graphicFrame>
    </p:spTree>
    <p:extLst>
      <p:ext uri="{BB962C8B-B14F-4D97-AF65-F5344CB8AC3E}">
        <p14:creationId xmlns:p14="http://schemas.microsoft.com/office/powerpoint/2010/main" val="52961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7"/>
            <a:ext cx="8174519" cy="4473317"/>
          </a:xfrm>
        </p:spPr>
        <p:txBody>
          <a:bodyPr/>
          <a:lstStyle/>
          <a:p>
            <a:pPr marL="114300" indent="0">
              <a:buNone/>
            </a:pPr>
            <a:r>
              <a:rPr lang="en-US" sz="1100" b="1" dirty="0" err="1"/>
              <a:t>Regimul</a:t>
            </a:r>
            <a:r>
              <a:rPr lang="en-US" sz="1100" dirty="0"/>
              <a:t> </a:t>
            </a:r>
            <a:r>
              <a:rPr lang="en-US" sz="1100" dirty="0" err="1"/>
              <a:t>trebuie</a:t>
            </a:r>
            <a:r>
              <a:rPr lang="en-US" sz="1100" dirty="0"/>
              <a:t> </a:t>
            </a:r>
            <a:r>
              <a:rPr lang="en-US" sz="1100" dirty="0" err="1"/>
              <a:t>să</a:t>
            </a:r>
            <a:r>
              <a:rPr lang="en-US" sz="1100" dirty="0"/>
              <a:t> </a:t>
            </a:r>
            <a:r>
              <a:rPr lang="en-US" sz="1100" dirty="0" err="1"/>
              <a:t>conţină</a:t>
            </a:r>
            <a:r>
              <a:rPr lang="en-US" sz="1100" dirty="0"/>
              <a:t> </a:t>
            </a:r>
            <a:r>
              <a:rPr lang="en-US" sz="1100" dirty="0" err="1"/>
              <a:t>toţi</a:t>
            </a:r>
            <a:r>
              <a:rPr lang="en-US" sz="1100" dirty="0"/>
              <a:t> </a:t>
            </a:r>
            <a:r>
              <a:rPr lang="en-US" sz="1100" dirty="0" err="1"/>
              <a:t>factorii</a:t>
            </a:r>
            <a:r>
              <a:rPr lang="en-US" sz="1100" dirty="0"/>
              <a:t> </a:t>
            </a:r>
            <a:r>
              <a:rPr lang="en-US" sz="1100" dirty="0" err="1"/>
              <a:t>nutritivi</a:t>
            </a:r>
            <a:r>
              <a:rPr lang="en-US" sz="1100" dirty="0"/>
              <a:t> care </a:t>
            </a:r>
            <a:r>
              <a:rPr lang="en-US" sz="1100" dirty="0" err="1"/>
              <a:t>contribuie</a:t>
            </a:r>
            <a:r>
              <a:rPr lang="en-US" sz="1100" dirty="0"/>
              <a:t> la </a:t>
            </a:r>
            <a:r>
              <a:rPr lang="en-US" sz="1100" dirty="0" err="1"/>
              <a:t>regenerarea</a:t>
            </a:r>
            <a:r>
              <a:rPr lang="en-US" sz="1100" dirty="0"/>
              <a:t> </a:t>
            </a:r>
            <a:r>
              <a:rPr lang="en-US" sz="1100" dirty="0" err="1"/>
              <a:t>ficatului</a:t>
            </a:r>
            <a:r>
              <a:rPr lang="en-US" sz="1100" dirty="0"/>
              <a:t> </a:t>
            </a:r>
            <a:r>
              <a:rPr lang="en-US" sz="1100" dirty="0" err="1"/>
              <a:t>şi</a:t>
            </a:r>
            <a:r>
              <a:rPr lang="en-US" sz="1100" dirty="0"/>
              <a:t> </a:t>
            </a:r>
            <a:r>
              <a:rPr lang="en-US" sz="1100" dirty="0" err="1"/>
              <a:t>să</a:t>
            </a:r>
            <a:r>
              <a:rPr lang="en-US" sz="1100" dirty="0"/>
              <a:t> fie </a:t>
            </a:r>
            <a:r>
              <a:rPr lang="en-US" sz="1100" dirty="0" err="1"/>
              <a:t>lipsit</a:t>
            </a:r>
            <a:r>
              <a:rPr lang="en-US" sz="1100" dirty="0"/>
              <a:t> de </a:t>
            </a:r>
            <a:r>
              <a:rPr lang="en-US" sz="1100" dirty="0" err="1"/>
              <a:t>orice</a:t>
            </a:r>
            <a:r>
              <a:rPr lang="en-US" sz="1100" dirty="0"/>
              <a:t> </a:t>
            </a:r>
            <a:r>
              <a:rPr lang="en-US" sz="1100" dirty="0" err="1"/>
              <a:t>substanţă</a:t>
            </a:r>
            <a:r>
              <a:rPr lang="en-US" sz="1100" dirty="0"/>
              <a:t> </a:t>
            </a:r>
            <a:r>
              <a:rPr lang="en-US" sz="1100" dirty="0" err="1"/>
              <a:t>hepatotoxică</a:t>
            </a:r>
            <a:r>
              <a:rPr lang="en-US" sz="1100" dirty="0"/>
              <a:t> </a:t>
            </a:r>
            <a:r>
              <a:rPr lang="en-US" sz="1100" dirty="0" err="1"/>
              <a:t>sau</a:t>
            </a:r>
            <a:r>
              <a:rPr lang="en-US" sz="1100" dirty="0"/>
              <a:t> </a:t>
            </a:r>
            <a:r>
              <a:rPr lang="en-US" sz="1100" dirty="0" err="1"/>
              <a:t>alimente</a:t>
            </a:r>
            <a:r>
              <a:rPr lang="en-US" sz="1100" dirty="0"/>
              <a:t> </a:t>
            </a:r>
            <a:r>
              <a:rPr lang="en-US" sz="1100" dirty="0" err="1"/>
              <a:t>greu</a:t>
            </a:r>
            <a:r>
              <a:rPr lang="en-US" sz="1100" dirty="0"/>
              <a:t> </a:t>
            </a:r>
            <a:r>
              <a:rPr lang="en-US" sz="1100" dirty="0" err="1"/>
              <a:t>digestibile</a:t>
            </a:r>
            <a:r>
              <a:rPr lang="en-US" sz="1100" dirty="0"/>
              <a:t>.</a:t>
            </a:r>
          </a:p>
          <a:p>
            <a:pPr marL="114300" indent="0">
              <a:buNone/>
            </a:pPr>
            <a:endParaRPr lang="en-US" sz="1100" dirty="0"/>
          </a:p>
          <a:p>
            <a:pPr marL="114300" indent="0">
              <a:buNone/>
            </a:pPr>
            <a:r>
              <a:rPr lang="en-US" sz="1100" dirty="0" err="1"/>
              <a:t>Alimentele</a:t>
            </a:r>
            <a:r>
              <a:rPr lang="en-US" sz="1100" dirty="0"/>
              <a:t> </a:t>
            </a:r>
            <a:r>
              <a:rPr lang="en-US" sz="1100" b="1" dirty="0" err="1"/>
              <a:t>permise</a:t>
            </a:r>
            <a:r>
              <a:rPr lang="en-US" sz="1100" dirty="0"/>
              <a:t> </a:t>
            </a:r>
            <a:r>
              <a:rPr lang="en-US" sz="1100" dirty="0" err="1"/>
              <a:t>în</a:t>
            </a:r>
            <a:r>
              <a:rPr lang="en-US" sz="1100" dirty="0"/>
              <a:t> </a:t>
            </a:r>
            <a:r>
              <a:rPr lang="en-US" sz="1100" dirty="0" err="1"/>
              <a:t>hepatita</a:t>
            </a:r>
            <a:r>
              <a:rPr lang="en-US" sz="1100" dirty="0"/>
              <a:t> C </a:t>
            </a:r>
            <a:r>
              <a:rPr lang="en-US" sz="1100" dirty="0" err="1"/>
              <a:t>includ</a:t>
            </a:r>
            <a:r>
              <a:rPr lang="en-US" sz="1100" dirty="0"/>
              <a:t> </a:t>
            </a:r>
            <a:r>
              <a:rPr lang="en-US" sz="1100" dirty="0" err="1"/>
              <a:t>ciorbe</a:t>
            </a:r>
            <a:r>
              <a:rPr lang="en-US" sz="1100" dirty="0"/>
              <a:t> </a:t>
            </a:r>
            <a:r>
              <a:rPr lang="en-US" sz="1100" dirty="0" err="1"/>
              <a:t>şi</a:t>
            </a:r>
            <a:r>
              <a:rPr lang="en-US" sz="1100" dirty="0"/>
              <a:t> </a:t>
            </a:r>
            <a:r>
              <a:rPr lang="en-US" sz="1100" dirty="0" err="1"/>
              <a:t>supe</a:t>
            </a:r>
            <a:r>
              <a:rPr lang="en-US" sz="1100" dirty="0"/>
              <a:t> de carne de </a:t>
            </a:r>
            <a:r>
              <a:rPr lang="en-US" sz="1100" dirty="0" err="1"/>
              <a:t>pui</a:t>
            </a:r>
            <a:r>
              <a:rPr lang="en-US" sz="1100" dirty="0"/>
              <a:t>, </a:t>
            </a:r>
            <a:r>
              <a:rPr lang="en-US" sz="1100" dirty="0" err="1"/>
              <a:t>vită</a:t>
            </a:r>
            <a:r>
              <a:rPr lang="en-US" sz="1100" dirty="0"/>
              <a:t>, de legume </a:t>
            </a:r>
            <a:r>
              <a:rPr lang="en-US" sz="1100" dirty="0" err="1"/>
              <a:t>neprăjite</a:t>
            </a:r>
            <a:r>
              <a:rPr lang="en-US" sz="1100" dirty="0"/>
              <a:t>, </a:t>
            </a:r>
            <a:r>
              <a:rPr lang="en-US" sz="1100" dirty="0" err="1"/>
              <a:t>sote-uri</a:t>
            </a:r>
            <a:r>
              <a:rPr lang="en-US" sz="1100" dirty="0"/>
              <a:t> </a:t>
            </a:r>
            <a:r>
              <a:rPr lang="en-US" sz="1100" dirty="0" err="1"/>
              <a:t>şi</a:t>
            </a:r>
            <a:r>
              <a:rPr lang="en-US" sz="1100" dirty="0"/>
              <a:t> </a:t>
            </a:r>
            <a:r>
              <a:rPr lang="en-US" sz="1100" dirty="0" err="1"/>
              <a:t>piureuri</a:t>
            </a:r>
            <a:r>
              <a:rPr lang="en-US" sz="1100" dirty="0"/>
              <a:t> de legume, carne </a:t>
            </a:r>
            <a:r>
              <a:rPr lang="en-US" sz="1100" dirty="0" err="1"/>
              <a:t>friptă</a:t>
            </a:r>
            <a:r>
              <a:rPr lang="en-US" sz="1100" dirty="0"/>
              <a:t>, </a:t>
            </a:r>
            <a:r>
              <a:rPr lang="en-US" sz="1100" dirty="0" err="1"/>
              <a:t>peşte</a:t>
            </a:r>
            <a:r>
              <a:rPr lang="en-US" sz="1100" dirty="0"/>
              <a:t> slab, </a:t>
            </a:r>
            <a:r>
              <a:rPr lang="en-US" sz="1100" dirty="0" err="1"/>
              <a:t>lapte</a:t>
            </a:r>
            <a:r>
              <a:rPr lang="en-US" sz="1100" dirty="0"/>
              <a:t> </a:t>
            </a:r>
            <a:r>
              <a:rPr lang="en-US" sz="1100" dirty="0" err="1"/>
              <a:t>şi</a:t>
            </a:r>
            <a:r>
              <a:rPr lang="en-US" sz="1100" dirty="0"/>
              <a:t> lactate, paste </a:t>
            </a:r>
            <a:r>
              <a:rPr lang="en-US" sz="1100" dirty="0" err="1"/>
              <a:t>făinoase</a:t>
            </a:r>
            <a:r>
              <a:rPr lang="en-US" sz="1100" dirty="0"/>
              <a:t>, </a:t>
            </a:r>
            <a:r>
              <a:rPr lang="en-US" sz="1100" dirty="0" err="1"/>
              <a:t>fructe</a:t>
            </a:r>
            <a:r>
              <a:rPr lang="en-US" sz="1100" dirty="0"/>
              <a:t> crude </a:t>
            </a:r>
            <a:r>
              <a:rPr lang="en-US" sz="1100" dirty="0" err="1"/>
              <a:t>şi</a:t>
            </a:r>
            <a:r>
              <a:rPr lang="en-US" sz="1100" dirty="0"/>
              <a:t> </a:t>
            </a:r>
            <a:r>
              <a:rPr lang="en-US" sz="1100" dirty="0" err="1"/>
              <a:t>coapte</a:t>
            </a:r>
            <a:r>
              <a:rPr lang="en-US" sz="1100" dirty="0"/>
              <a:t>, </a:t>
            </a:r>
            <a:r>
              <a:rPr lang="en-US" sz="1100" dirty="0" err="1"/>
              <a:t>băuturi</a:t>
            </a:r>
            <a:r>
              <a:rPr lang="en-US" sz="1100" dirty="0"/>
              <a:t> precum </a:t>
            </a:r>
            <a:r>
              <a:rPr lang="en-US" sz="1100" dirty="0" err="1"/>
              <a:t>apă</a:t>
            </a:r>
            <a:r>
              <a:rPr lang="en-US" sz="1100" dirty="0"/>
              <a:t> </a:t>
            </a:r>
            <a:r>
              <a:rPr lang="en-US" sz="1100" dirty="0" err="1"/>
              <a:t>plată</a:t>
            </a:r>
            <a:r>
              <a:rPr lang="en-US" sz="1100" dirty="0"/>
              <a:t> </a:t>
            </a:r>
            <a:r>
              <a:rPr lang="en-US" sz="1100" dirty="0" err="1"/>
              <a:t>şi</a:t>
            </a:r>
            <a:r>
              <a:rPr lang="en-US" sz="1100" dirty="0"/>
              <a:t> </a:t>
            </a:r>
            <a:r>
              <a:rPr lang="en-US" sz="1100" dirty="0" err="1"/>
              <a:t>sucuri</a:t>
            </a:r>
            <a:r>
              <a:rPr lang="en-US" sz="1100" dirty="0"/>
              <a:t> de </a:t>
            </a:r>
            <a:r>
              <a:rPr lang="en-US" sz="1100" dirty="0" err="1"/>
              <a:t>fructe</a:t>
            </a:r>
            <a:r>
              <a:rPr lang="en-US" sz="1100" dirty="0"/>
              <a:t> </a:t>
            </a:r>
            <a:r>
              <a:rPr lang="en-US" sz="1100" dirty="0" err="1"/>
              <a:t>sau</a:t>
            </a:r>
            <a:r>
              <a:rPr lang="en-US" sz="1100" dirty="0"/>
              <a:t> legume.</a:t>
            </a:r>
          </a:p>
          <a:p>
            <a:pPr marL="114300" indent="0">
              <a:buNone/>
            </a:pPr>
            <a:endParaRPr lang="en-US" sz="1100" dirty="0"/>
          </a:p>
          <a:p>
            <a:pPr marL="114300" indent="0">
              <a:buNone/>
            </a:pPr>
            <a:r>
              <a:rPr lang="it-IT" sz="1100" dirty="0"/>
              <a:t>Asistenta trebuie s</a:t>
            </a:r>
            <a:r>
              <a:rPr lang="ro-RO" sz="1100" dirty="0"/>
              <a:t>ă</a:t>
            </a:r>
            <a:r>
              <a:rPr lang="it-IT" sz="1100" dirty="0"/>
              <a:t> </a:t>
            </a:r>
            <a:r>
              <a:rPr lang="it-IT" sz="1100" b="1" dirty="0"/>
              <a:t>verifice calitatea medicamentelor </a:t>
            </a:r>
            <a:r>
              <a:rPr lang="ro-RO" sz="1100" b="1" dirty="0"/>
              <a:t>ş</a:t>
            </a:r>
            <a:r>
              <a:rPr lang="it-IT" sz="1100" dirty="0"/>
              <a:t>i s</a:t>
            </a:r>
            <a:r>
              <a:rPr lang="ro-RO" sz="1100" dirty="0"/>
              <a:t>ă</a:t>
            </a:r>
            <a:r>
              <a:rPr lang="it-IT" sz="1100" dirty="0"/>
              <a:t> evite incompatibilitatile medicamentoase.</a:t>
            </a:r>
          </a:p>
          <a:p>
            <a:pPr marL="114300" indent="0">
              <a:buNone/>
            </a:pPr>
            <a:endParaRPr lang="it-IT" sz="1100" dirty="0"/>
          </a:p>
          <a:p>
            <a:pPr marL="114300" indent="0">
              <a:buNone/>
            </a:pPr>
            <a:r>
              <a:rPr lang="it-IT" sz="1100" dirty="0"/>
              <a:t>Este </a:t>
            </a:r>
            <a:r>
              <a:rPr lang="it-IT" sz="1100" b="1" dirty="0"/>
              <a:t>important</a:t>
            </a:r>
            <a:r>
              <a:rPr lang="it-IT" sz="1100" dirty="0"/>
              <a:t> s</a:t>
            </a:r>
            <a:r>
              <a:rPr lang="ro-RO" sz="1100" dirty="0"/>
              <a:t>ă</a:t>
            </a:r>
            <a:r>
              <a:rPr lang="it-IT" sz="1100" dirty="0"/>
              <a:t> se </a:t>
            </a:r>
            <a:r>
              <a:rPr lang="it-IT" sz="1100" b="1" dirty="0"/>
              <a:t>respecte medicamentul prescris</a:t>
            </a:r>
            <a:r>
              <a:rPr lang="it-IT" sz="1100" dirty="0"/>
              <a:t>, </a:t>
            </a:r>
            <a:r>
              <a:rPr lang="it-IT" sz="1100" b="1" dirty="0"/>
              <a:t>calea</a:t>
            </a:r>
            <a:r>
              <a:rPr lang="it-IT" sz="1100" dirty="0"/>
              <a:t>, de administrare </a:t>
            </a:r>
            <a:r>
              <a:rPr lang="it-IT" sz="1100" b="1" dirty="0"/>
              <a:t>doza</a:t>
            </a:r>
            <a:r>
              <a:rPr lang="it-IT" sz="1100" dirty="0"/>
              <a:t> </a:t>
            </a:r>
            <a:r>
              <a:rPr lang="ro-RO" sz="1100" dirty="0"/>
              <a:t>ş</a:t>
            </a:r>
            <a:r>
              <a:rPr lang="it-IT" sz="1100" dirty="0"/>
              <a:t>i </a:t>
            </a:r>
            <a:r>
              <a:rPr lang="it-IT" sz="1100" b="1" dirty="0"/>
              <a:t>orarul</a:t>
            </a:r>
            <a:r>
              <a:rPr lang="it-IT" sz="1100" dirty="0"/>
              <a:t> de administrare.</a:t>
            </a:r>
          </a:p>
          <a:p>
            <a:pPr marL="114300" indent="0">
              <a:buNone/>
            </a:pPr>
            <a:endParaRPr lang="it-IT" sz="1100" dirty="0"/>
          </a:p>
          <a:p>
            <a:pPr marL="114300" indent="0">
              <a:buNone/>
            </a:pPr>
            <a:r>
              <a:rPr lang="en-US" sz="1100" dirty="0" err="1"/>
              <a:t>Medicamentele</a:t>
            </a:r>
            <a:r>
              <a:rPr lang="en-US" sz="1100" dirty="0"/>
              <a:t> </a:t>
            </a:r>
            <a:r>
              <a:rPr lang="en-US" sz="1100" dirty="0" err="1"/>
              <a:t>trebuie</a:t>
            </a:r>
            <a:r>
              <a:rPr lang="en-US" sz="1100" dirty="0"/>
              <a:t> </a:t>
            </a:r>
            <a:r>
              <a:rPr lang="en-US" sz="1100" dirty="0" err="1"/>
              <a:t>depozitate</a:t>
            </a:r>
            <a:r>
              <a:rPr lang="en-US" sz="1100" dirty="0"/>
              <a:t> </a:t>
            </a:r>
            <a:r>
              <a:rPr lang="ro-RO" sz="1100" dirty="0"/>
              <a:t>ş</a:t>
            </a:r>
            <a:r>
              <a:rPr lang="en-US" sz="1100" dirty="0" err="1"/>
              <a:t>i</a:t>
            </a:r>
            <a:r>
              <a:rPr lang="en-US" sz="1100" dirty="0"/>
              <a:t> </a:t>
            </a:r>
            <a:r>
              <a:rPr lang="en-US" sz="1100" dirty="0" err="1"/>
              <a:t>preluate</a:t>
            </a:r>
            <a:r>
              <a:rPr lang="en-US" sz="1100" dirty="0"/>
              <a:t> cu </a:t>
            </a:r>
            <a:r>
              <a:rPr lang="en-US" sz="1100" dirty="0" err="1"/>
              <a:t>aten</a:t>
            </a:r>
            <a:r>
              <a:rPr lang="ro-RO" sz="1100" dirty="0"/>
              <a:t>ţ</a:t>
            </a:r>
            <a:r>
              <a:rPr lang="en-US" sz="1100" dirty="0" err="1"/>
              <a:t>ie</a:t>
            </a:r>
            <a:r>
              <a:rPr lang="en-US" sz="1100" dirty="0"/>
              <a:t>, </a:t>
            </a:r>
            <a:r>
              <a:rPr lang="en-US" sz="1100" dirty="0" err="1"/>
              <a:t>iar</a:t>
            </a:r>
            <a:r>
              <a:rPr lang="en-US" sz="1100" dirty="0"/>
              <a:t> </a:t>
            </a:r>
            <a:r>
              <a:rPr lang="en-US" sz="1100" dirty="0" err="1"/>
              <a:t>administrarea</a:t>
            </a:r>
            <a:r>
              <a:rPr lang="en-US" sz="1100" dirty="0"/>
              <a:t> </a:t>
            </a:r>
            <a:r>
              <a:rPr lang="en-US" sz="1100" dirty="0" err="1"/>
              <a:t>injec</a:t>
            </a:r>
            <a:r>
              <a:rPr lang="ro-RO" sz="1100" dirty="0"/>
              <a:t>ţ</a:t>
            </a:r>
            <a:r>
              <a:rPr lang="en-US" sz="1100" dirty="0" err="1"/>
              <a:t>iilor</a:t>
            </a:r>
            <a:r>
              <a:rPr lang="en-US" sz="1100" dirty="0"/>
              <a:t> </a:t>
            </a:r>
            <a:r>
              <a:rPr lang="en-US" sz="1100" dirty="0" err="1"/>
              <a:t>trebuie</a:t>
            </a:r>
            <a:r>
              <a:rPr lang="en-US" sz="1100" dirty="0"/>
              <a:t> f</a:t>
            </a:r>
            <a:r>
              <a:rPr lang="ro-RO" sz="1100" dirty="0"/>
              <a:t>ă</a:t>
            </a:r>
            <a:r>
              <a:rPr lang="en-US" sz="1100" dirty="0" err="1"/>
              <a:t>cuta</a:t>
            </a:r>
            <a:r>
              <a:rPr lang="en-US" sz="1100" dirty="0"/>
              <a:t> </a:t>
            </a:r>
            <a:r>
              <a:rPr lang="ro-RO" sz="1100" dirty="0"/>
              <a:t>î</a:t>
            </a:r>
            <a:r>
              <a:rPr lang="en-US" sz="1100" dirty="0"/>
              <a:t>n </a:t>
            </a:r>
            <a:r>
              <a:rPr lang="en-US" sz="1100" dirty="0" err="1"/>
              <a:t>conditii</a:t>
            </a:r>
            <a:r>
              <a:rPr lang="en-US" sz="1100" dirty="0"/>
              <a:t> de </a:t>
            </a:r>
            <a:r>
              <a:rPr lang="en-US" sz="1100" dirty="0" err="1"/>
              <a:t>asepsie</a:t>
            </a:r>
            <a:r>
              <a:rPr lang="en-US" sz="1100" dirty="0"/>
              <a:t> perfect</a:t>
            </a:r>
            <a:r>
              <a:rPr lang="ro-RO" sz="1100" dirty="0"/>
              <a:t>ă</a:t>
            </a:r>
            <a:r>
              <a:rPr lang="en-US" sz="1100" dirty="0"/>
              <a:t>.</a:t>
            </a:r>
          </a:p>
          <a:p>
            <a:pPr marL="114300" indent="0">
              <a:buNone/>
            </a:pPr>
            <a:endParaRPr lang="en-US" sz="1100" dirty="0"/>
          </a:p>
          <a:p>
            <a:pPr marL="114300" indent="0">
              <a:buNone/>
            </a:pPr>
            <a:r>
              <a:rPr lang="en-US" sz="1100" b="1" dirty="0" err="1"/>
              <a:t>Sterilizarea</a:t>
            </a:r>
            <a:r>
              <a:rPr lang="en-US" sz="1100" b="1" dirty="0"/>
              <a:t> </a:t>
            </a:r>
            <a:r>
              <a:rPr lang="en-US" sz="1100" b="1" dirty="0" err="1"/>
              <a:t>corectă</a:t>
            </a:r>
            <a:r>
              <a:rPr lang="en-US" sz="1100" b="1" dirty="0"/>
              <a:t> </a:t>
            </a:r>
            <a:r>
              <a:rPr lang="en-US" sz="1100" dirty="0"/>
              <a:t>a </a:t>
            </a:r>
            <a:r>
              <a:rPr lang="en-US" sz="1100" dirty="0" err="1"/>
              <a:t>instrumentelor</a:t>
            </a:r>
            <a:r>
              <a:rPr lang="en-US" sz="1100" dirty="0"/>
              <a:t> </a:t>
            </a:r>
            <a:r>
              <a:rPr lang="en-US" sz="1100" dirty="0" err="1"/>
              <a:t>medicale</a:t>
            </a:r>
            <a:r>
              <a:rPr lang="en-US" sz="1100" dirty="0"/>
              <a:t> </a:t>
            </a:r>
            <a:r>
              <a:rPr lang="en-US" sz="1100" dirty="0" err="1"/>
              <a:t>și</a:t>
            </a:r>
            <a:r>
              <a:rPr lang="en-US" sz="1100" dirty="0"/>
              <a:t> </a:t>
            </a:r>
            <a:r>
              <a:rPr lang="en-US" sz="1100" dirty="0" err="1"/>
              <a:t>folosirea</a:t>
            </a:r>
            <a:r>
              <a:rPr lang="en-US" sz="1100" dirty="0"/>
              <a:t> </a:t>
            </a:r>
            <a:r>
              <a:rPr lang="en-US" sz="1100" dirty="0" err="1"/>
              <a:t>seringilor</a:t>
            </a:r>
            <a:r>
              <a:rPr lang="en-US" sz="1100" dirty="0"/>
              <a:t> de </a:t>
            </a:r>
            <a:r>
              <a:rPr lang="en-US" sz="1100" dirty="0" err="1"/>
              <a:t>unică</a:t>
            </a:r>
            <a:r>
              <a:rPr lang="en-US" sz="1100" dirty="0"/>
              <a:t> </a:t>
            </a:r>
            <a:r>
              <a:rPr lang="en-US" sz="1100" dirty="0" err="1"/>
              <a:t>utilizare</a:t>
            </a:r>
            <a:r>
              <a:rPr lang="en-US" sz="1100" dirty="0"/>
              <a:t> sunt </a:t>
            </a:r>
            <a:r>
              <a:rPr lang="en-US" sz="1100" dirty="0" err="1"/>
              <a:t>importante</a:t>
            </a:r>
            <a:r>
              <a:rPr lang="en-US" sz="1100" dirty="0"/>
              <a:t> </a:t>
            </a:r>
            <a:r>
              <a:rPr lang="en-US" sz="1100" dirty="0" err="1"/>
              <a:t>pentru</a:t>
            </a:r>
            <a:r>
              <a:rPr lang="en-US" sz="1100" dirty="0"/>
              <a:t> </a:t>
            </a:r>
            <a:r>
              <a:rPr lang="en-US" sz="1100" dirty="0" err="1"/>
              <a:t>prevenirea</a:t>
            </a:r>
            <a:r>
              <a:rPr lang="en-US" sz="1100" dirty="0"/>
              <a:t> </a:t>
            </a:r>
            <a:r>
              <a:rPr lang="en-US" sz="1100" dirty="0" err="1"/>
              <a:t>hepatitelor</a:t>
            </a:r>
            <a:r>
              <a:rPr lang="en-US" sz="1100" dirty="0"/>
              <a:t> </a:t>
            </a:r>
            <a:r>
              <a:rPr lang="en-US" sz="1100" dirty="0" err="1"/>
              <a:t>posttransfuzionale</a:t>
            </a:r>
            <a:r>
              <a:rPr lang="en-US" sz="1100" dirty="0"/>
              <a:t>.</a:t>
            </a:r>
          </a:p>
          <a:p>
            <a:pPr marL="114300" indent="0">
              <a:buNone/>
            </a:pPr>
            <a:endParaRPr lang="en-US" sz="1100" dirty="0"/>
          </a:p>
          <a:p>
            <a:pPr marL="114300" indent="0">
              <a:buNone/>
            </a:pPr>
            <a:r>
              <a:rPr lang="en-US" sz="1100" dirty="0" err="1"/>
              <a:t>Asistenta</a:t>
            </a:r>
            <a:r>
              <a:rPr lang="en-US" sz="1100" dirty="0"/>
              <a:t> are un </a:t>
            </a:r>
            <a:r>
              <a:rPr lang="en-US" sz="1100" dirty="0" err="1"/>
              <a:t>rol</a:t>
            </a:r>
            <a:r>
              <a:rPr lang="en-US" sz="1100" dirty="0"/>
              <a:t> important </a:t>
            </a:r>
            <a:r>
              <a:rPr lang="en-US" sz="1100" dirty="0" err="1"/>
              <a:t>în</a:t>
            </a:r>
            <a:r>
              <a:rPr lang="en-US" sz="1100" dirty="0"/>
              <a:t> </a:t>
            </a:r>
            <a:r>
              <a:rPr lang="en-US" sz="1100" b="1" dirty="0" err="1"/>
              <a:t>explicarea</a:t>
            </a:r>
            <a:r>
              <a:rPr lang="en-US" sz="1100" b="1" dirty="0"/>
              <a:t> </a:t>
            </a:r>
            <a:r>
              <a:rPr lang="en-US" sz="1100" b="1" dirty="0" err="1"/>
              <a:t>măsurilor</a:t>
            </a:r>
            <a:r>
              <a:rPr lang="en-US" sz="1100" b="1" dirty="0"/>
              <a:t> de </a:t>
            </a:r>
            <a:r>
              <a:rPr lang="en-US" sz="1100" b="1" dirty="0" err="1"/>
              <a:t>prevenire</a:t>
            </a:r>
            <a:r>
              <a:rPr lang="en-US" sz="1100" b="1" dirty="0"/>
              <a:t> </a:t>
            </a:r>
            <a:r>
              <a:rPr lang="en-US" sz="1100" dirty="0" err="1"/>
              <a:t>și</a:t>
            </a:r>
            <a:r>
              <a:rPr lang="en-US" sz="1100" dirty="0"/>
              <a:t> </a:t>
            </a:r>
            <a:r>
              <a:rPr lang="en-US" sz="1100" b="1" dirty="0" err="1"/>
              <a:t>încurajarea</a:t>
            </a:r>
            <a:r>
              <a:rPr lang="en-US" sz="1100" dirty="0"/>
              <a:t> </a:t>
            </a:r>
            <a:r>
              <a:rPr lang="en-US" sz="1100" dirty="0" err="1"/>
              <a:t>pacientului</a:t>
            </a:r>
            <a:r>
              <a:rPr lang="en-US" sz="1100" dirty="0"/>
              <a:t> </a:t>
            </a:r>
            <a:r>
              <a:rPr lang="en-US" sz="1100" dirty="0" err="1"/>
              <a:t>și</a:t>
            </a:r>
            <a:r>
              <a:rPr lang="en-US" sz="1100" dirty="0"/>
              <a:t> a </a:t>
            </a:r>
            <a:r>
              <a:rPr lang="en-US" sz="1100" dirty="0" err="1"/>
              <a:t>familiei</a:t>
            </a:r>
            <a:r>
              <a:rPr lang="en-US" sz="1100" dirty="0"/>
              <a:t> </a:t>
            </a:r>
            <a:r>
              <a:rPr lang="en-US" sz="1100" dirty="0" err="1"/>
              <a:t>să</a:t>
            </a:r>
            <a:r>
              <a:rPr lang="en-US" sz="1100" dirty="0"/>
              <a:t> </a:t>
            </a:r>
            <a:r>
              <a:rPr lang="en-US" sz="1100" dirty="0" err="1"/>
              <a:t>pună</a:t>
            </a:r>
            <a:r>
              <a:rPr lang="en-US" sz="1100" dirty="0"/>
              <a:t> </a:t>
            </a:r>
            <a:r>
              <a:rPr lang="en-US" sz="1100" dirty="0" err="1"/>
              <a:t>întrebări</a:t>
            </a:r>
            <a:r>
              <a:rPr lang="en-US" sz="1100" dirty="0"/>
              <a:t> </a:t>
            </a:r>
            <a:r>
              <a:rPr lang="en-US" sz="1100" dirty="0" err="1"/>
              <a:t>despre</a:t>
            </a:r>
            <a:r>
              <a:rPr lang="en-US" sz="1100" dirty="0"/>
              <a:t> </a:t>
            </a:r>
            <a:r>
              <a:rPr lang="en-US" sz="1100" dirty="0" err="1"/>
              <a:t>boală</a:t>
            </a:r>
            <a:r>
              <a:rPr lang="en-US" sz="1100" dirty="0"/>
              <a:t> </a:t>
            </a:r>
            <a:r>
              <a:rPr lang="en-US" sz="1100" dirty="0" err="1"/>
              <a:t>și</a:t>
            </a:r>
            <a:r>
              <a:rPr lang="en-US" sz="1100" dirty="0"/>
              <a:t> </a:t>
            </a:r>
            <a:r>
              <a:rPr lang="en-US" sz="1100" dirty="0" err="1"/>
              <a:t>regimul</a:t>
            </a:r>
            <a:r>
              <a:rPr lang="en-US" sz="1100" dirty="0"/>
              <a:t> </a:t>
            </a:r>
            <a:r>
              <a:rPr lang="en-US" sz="1100" dirty="0" err="1"/>
              <a:t>alimentar</a:t>
            </a:r>
            <a:r>
              <a:rPr lang="en-US" sz="1100" dirty="0"/>
              <a:t>.</a:t>
            </a:r>
          </a:p>
          <a:p>
            <a:pPr marL="114300" indent="0">
              <a:buNone/>
            </a:pPr>
            <a:endParaRPr lang="en-US" sz="1100" dirty="0"/>
          </a:p>
          <a:p>
            <a:pPr marL="114300" indent="0">
              <a:buNone/>
            </a:pPr>
            <a:r>
              <a:rPr lang="it-IT" sz="1100" dirty="0"/>
              <a:t>Asistenta are sarcini legate de plecarea bolnavului din spital. Trebuie să </a:t>
            </a:r>
            <a:r>
              <a:rPr lang="it-IT" sz="1100" b="1" dirty="0"/>
              <a:t>strângă documentația </a:t>
            </a:r>
            <a:r>
              <a:rPr lang="it-IT" sz="1100" dirty="0"/>
              <a:t>bolnavului și să o pună la dispoziția medicului de salon.</a:t>
            </a:r>
          </a:p>
          <a:p>
            <a:pPr marL="114300" indent="0">
              <a:buNone/>
            </a:pPr>
            <a:endParaRPr lang="it-IT" sz="1100" dirty="0"/>
          </a:p>
          <a:p>
            <a:pPr marL="114300" indent="0">
              <a:buNone/>
            </a:pPr>
            <a:r>
              <a:rPr lang="en-US" sz="1100" dirty="0" err="1"/>
              <a:t>Asistenta</a:t>
            </a:r>
            <a:r>
              <a:rPr lang="en-US" sz="1100" dirty="0"/>
              <a:t> </a:t>
            </a:r>
            <a:r>
              <a:rPr lang="en-US" sz="1100" dirty="0" err="1"/>
              <a:t>trebuie</a:t>
            </a:r>
            <a:r>
              <a:rPr lang="en-US" sz="1100" dirty="0"/>
              <a:t> </a:t>
            </a:r>
            <a:r>
              <a:rPr lang="en-US" sz="1100" dirty="0" err="1"/>
              <a:t>să</a:t>
            </a:r>
            <a:r>
              <a:rPr lang="en-US" sz="1100" dirty="0"/>
              <a:t> </a:t>
            </a:r>
            <a:r>
              <a:rPr lang="en-US" sz="1100" b="1" dirty="0" err="1"/>
              <a:t>însoțească</a:t>
            </a:r>
            <a:r>
              <a:rPr lang="en-US" sz="1100" b="1" dirty="0"/>
              <a:t> </a:t>
            </a:r>
            <a:r>
              <a:rPr lang="en-US" sz="1100" b="1" dirty="0" err="1"/>
              <a:t>bolnavul</a:t>
            </a:r>
            <a:r>
              <a:rPr lang="en-US" sz="1100" b="1" dirty="0"/>
              <a:t> </a:t>
            </a:r>
            <a:r>
              <a:rPr lang="en-US" sz="1100" dirty="0" err="1"/>
              <a:t>până</a:t>
            </a:r>
            <a:r>
              <a:rPr lang="en-US" sz="1100" dirty="0"/>
              <a:t> la </a:t>
            </a:r>
            <a:r>
              <a:rPr lang="en-US" sz="1100" dirty="0" err="1"/>
              <a:t>magazia</a:t>
            </a:r>
            <a:r>
              <a:rPr lang="en-US" sz="1100" dirty="0"/>
              <a:t> de </a:t>
            </a:r>
            <a:r>
              <a:rPr lang="en-US" sz="1100" dirty="0" err="1"/>
              <a:t>efecte</a:t>
            </a:r>
            <a:r>
              <a:rPr lang="en-US" sz="1100" dirty="0"/>
              <a:t> </a:t>
            </a:r>
            <a:r>
              <a:rPr lang="en-US" sz="1100" dirty="0" err="1"/>
              <a:t>și</a:t>
            </a:r>
            <a:r>
              <a:rPr lang="en-US" sz="1100" dirty="0"/>
              <a:t> </a:t>
            </a:r>
            <a:r>
              <a:rPr lang="en-US" sz="1100" dirty="0" err="1"/>
              <a:t>să</a:t>
            </a:r>
            <a:r>
              <a:rPr lang="en-US" sz="1100" dirty="0"/>
              <a:t> </a:t>
            </a:r>
            <a:r>
              <a:rPr lang="en-US" sz="1100" b="1" dirty="0" err="1"/>
              <a:t>verifice</a:t>
            </a:r>
            <a:r>
              <a:rPr lang="en-US" sz="1100" dirty="0"/>
              <a:t> </a:t>
            </a:r>
            <a:r>
              <a:rPr lang="en-US" sz="1100" dirty="0" err="1"/>
              <a:t>dacă</a:t>
            </a:r>
            <a:r>
              <a:rPr lang="en-US" sz="1100" dirty="0"/>
              <a:t> </a:t>
            </a:r>
            <a:r>
              <a:rPr lang="en-US" sz="1100" dirty="0" err="1"/>
              <a:t>acesta</a:t>
            </a:r>
            <a:r>
              <a:rPr lang="en-US" sz="1100" dirty="0"/>
              <a:t> are </a:t>
            </a:r>
            <a:r>
              <a:rPr lang="en-US" sz="1100" b="1" dirty="0" err="1"/>
              <a:t>biletul</a:t>
            </a:r>
            <a:r>
              <a:rPr lang="en-US" sz="1100" b="1" dirty="0"/>
              <a:t> de </a:t>
            </a:r>
            <a:r>
              <a:rPr lang="en-US" sz="1100" b="1" dirty="0" err="1"/>
              <a:t>ieșire</a:t>
            </a:r>
            <a:r>
              <a:rPr lang="en-US" sz="1100" b="1" dirty="0"/>
              <a:t> </a:t>
            </a:r>
            <a:r>
              <a:rPr lang="en-US" sz="1100" dirty="0" err="1"/>
              <a:t>și</a:t>
            </a:r>
            <a:r>
              <a:rPr lang="en-US" sz="1100" dirty="0"/>
              <a:t> </a:t>
            </a:r>
            <a:r>
              <a:rPr lang="en-US" sz="1100" b="1" dirty="0" err="1"/>
              <a:t>rețeta</a:t>
            </a:r>
            <a:r>
              <a:rPr lang="en-US" sz="1100" b="1" dirty="0"/>
              <a:t> </a:t>
            </a:r>
            <a:r>
              <a:rPr lang="en-US" sz="1100" dirty="0" err="1"/>
              <a:t>pentru</a:t>
            </a:r>
            <a:r>
              <a:rPr lang="en-US" sz="1100" dirty="0"/>
              <a:t> </a:t>
            </a:r>
            <a:r>
              <a:rPr lang="en-US" sz="1100" dirty="0" err="1"/>
              <a:t>tratamentul</a:t>
            </a:r>
            <a:r>
              <a:rPr lang="en-US" sz="1100" dirty="0"/>
              <a:t> post-</a:t>
            </a:r>
            <a:r>
              <a:rPr lang="en-US" sz="1100" dirty="0" err="1"/>
              <a:t>spitalicesc</a:t>
            </a:r>
            <a:r>
              <a:rPr lang="en-US" sz="1100" dirty="0"/>
              <a:t>.</a:t>
            </a:r>
          </a:p>
        </p:txBody>
      </p:sp>
    </p:spTree>
    <p:extLst>
      <p:ext uri="{BB962C8B-B14F-4D97-AF65-F5344CB8AC3E}">
        <p14:creationId xmlns:p14="http://schemas.microsoft.com/office/powerpoint/2010/main" val="123950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0D6E5F6F-01B0-4D9E-B111-5730036401C9}"/>
              </a:ext>
            </a:extLst>
          </p:cNvPr>
          <p:cNvSpPr>
            <a:spLocks noGrp="1"/>
          </p:cNvSpPr>
          <p:nvPr>
            <p:ph type="subTitle" idx="1"/>
          </p:nvPr>
        </p:nvSpPr>
        <p:spPr>
          <a:xfrm>
            <a:off x="180753" y="350874"/>
            <a:ext cx="8527312" cy="4253526"/>
          </a:xfrm>
        </p:spPr>
        <p:txBody>
          <a:bodyPr/>
          <a:lstStyle/>
          <a:p>
            <a:pPr marL="114300" indent="0">
              <a:buNone/>
            </a:pPr>
            <a:r>
              <a:rPr lang="ro-RO" sz="1600" b="1" dirty="0"/>
              <a:t>Hepatitele</a:t>
            </a:r>
            <a:r>
              <a:rPr lang="ro-RO" sz="1600" dirty="0"/>
              <a:t> cronice sunt boli ale ficatului caracterizate prin inflamații difuze și cronice în ficat, având cauze și evoluții variate.</a:t>
            </a:r>
            <a:endParaRPr lang="en-US" sz="1600" dirty="0"/>
          </a:p>
          <a:p>
            <a:pPr marL="114300" indent="0">
              <a:buNone/>
            </a:pPr>
            <a:endParaRPr lang="en-US" sz="1600" dirty="0"/>
          </a:p>
          <a:p>
            <a:pPr marL="114300" indent="0">
              <a:buNone/>
            </a:pPr>
            <a:r>
              <a:rPr lang="en-US" sz="1600" dirty="0" err="1"/>
              <a:t>Infecția</a:t>
            </a:r>
            <a:r>
              <a:rPr lang="en-US" sz="1600" dirty="0"/>
              <a:t> cu </a:t>
            </a:r>
            <a:r>
              <a:rPr lang="en-US" sz="1600" dirty="0" err="1"/>
              <a:t>virusul</a:t>
            </a:r>
            <a:r>
              <a:rPr lang="en-US" sz="1600" dirty="0"/>
              <a:t> </a:t>
            </a:r>
            <a:r>
              <a:rPr lang="en-US" sz="1600" b="1" dirty="0" err="1"/>
              <a:t>hepatitei</a:t>
            </a:r>
            <a:r>
              <a:rPr lang="en-US" sz="1600" b="1" dirty="0"/>
              <a:t> C (HCV) </a:t>
            </a:r>
            <a:r>
              <a:rPr lang="en-US" sz="1600" dirty="0" err="1"/>
              <a:t>este</a:t>
            </a:r>
            <a:r>
              <a:rPr lang="en-US" sz="1600" dirty="0"/>
              <a:t> </a:t>
            </a:r>
            <a:r>
              <a:rPr lang="en-US" sz="1600" dirty="0" err="1"/>
              <a:t>asociată</a:t>
            </a:r>
            <a:r>
              <a:rPr lang="en-US" sz="1600" dirty="0"/>
              <a:t> cu </a:t>
            </a:r>
            <a:r>
              <a:rPr lang="en-US" sz="1600" dirty="0" err="1"/>
              <a:t>inegalitatea</a:t>
            </a:r>
            <a:r>
              <a:rPr lang="en-US" sz="1600" dirty="0"/>
              <a:t> </a:t>
            </a:r>
            <a:r>
              <a:rPr lang="en-US" sz="1600" dirty="0" err="1"/>
              <a:t>socială</a:t>
            </a:r>
            <a:r>
              <a:rPr lang="en-US" sz="1600" dirty="0"/>
              <a:t> </a:t>
            </a:r>
            <a:r>
              <a:rPr lang="en-US" sz="1600" dirty="0" err="1"/>
              <a:t>și</a:t>
            </a:r>
            <a:r>
              <a:rPr lang="en-US" sz="1600" dirty="0"/>
              <a:t> cu </a:t>
            </a:r>
            <a:r>
              <a:rPr lang="en-US" sz="1600" dirty="0" err="1"/>
              <a:t>sistemele</a:t>
            </a:r>
            <a:r>
              <a:rPr lang="en-US" sz="1600" dirty="0"/>
              <a:t> de </a:t>
            </a:r>
            <a:r>
              <a:rPr lang="en-US" sz="1600" dirty="0" err="1"/>
              <a:t>sănătate</a:t>
            </a:r>
            <a:r>
              <a:rPr lang="en-US" sz="1600" dirty="0"/>
              <a:t> </a:t>
            </a:r>
            <a:r>
              <a:rPr lang="en-US" sz="1600" dirty="0" err="1"/>
              <a:t>ineficiente</a:t>
            </a:r>
            <a:r>
              <a:rPr lang="en-US" sz="1600" dirty="0"/>
              <a:t>. </a:t>
            </a:r>
            <a:r>
              <a:rPr lang="en-US" sz="1600" dirty="0" err="1"/>
              <a:t>În</a:t>
            </a:r>
            <a:r>
              <a:rPr lang="en-US" sz="1600" dirty="0"/>
              <a:t> </a:t>
            </a:r>
            <a:r>
              <a:rPr lang="en-US" sz="1600" dirty="0" err="1"/>
              <a:t>țările</a:t>
            </a:r>
            <a:r>
              <a:rPr lang="en-US" sz="1600" dirty="0"/>
              <a:t> cu </a:t>
            </a:r>
            <a:r>
              <a:rPr lang="en-US" sz="1600" dirty="0" err="1"/>
              <a:t>venit</a:t>
            </a:r>
            <a:r>
              <a:rPr lang="en-US" sz="1600" dirty="0"/>
              <a:t> </a:t>
            </a:r>
            <a:r>
              <a:rPr lang="en-US" sz="1600" dirty="0" err="1"/>
              <a:t>scăzut</a:t>
            </a:r>
            <a:r>
              <a:rPr lang="en-US" sz="1600" dirty="0"/>
              <a:t> </a:t>
            </a:r>
            <a:r>
              <a:rPr lang="en-US" sz="1600" dirty="0" err="1"/>
              <a:t>sau</a:t>
            </a:r>
            <a:r>
              <a:rPr lang="en-US" sz="1600" dirty="0"/>
              <a:t> </a:t>
            </a:r>
            <a:r>
              <a:rPr lang="en-US" sz="1600" dirty="0" err="1"/>
              <a:t>mediu</a:t>
            </a:r>
            <a:r>
              <a:rPr lang="en-US" sz="1600" dirty="0"/>
              <a:t>, </a:t>
            </a:r>
            <a:r>
              <a:rPr lang="en-US" sz="1600" dirty="0" err="1"/>
              <a:t>infecția</a:t>
            </a:r>
            <a:r>
              <a:rPr lang="en-US" sz="1600" dirty="0"/>
              <a:t> </a:t>
            </a:r>
            <a:r>
              <a:rPr lang="en-US" sz="1600" dirty="0" err="1"/>
              <a:t>este</a:t>
            </a:r>
            <a:r>
              <a:rPr lang="en-US" sz="1600" dirty="0"/>
              <a:t> </a:t>
            </a:r>
            <a:r>
              <a:rPr lang="en-US" sz="1600" dirty="0" err="1"/>
              <a:t>cel</a:t>
            </a:r>
            <a:r>
              <a:rPr lang="en-US" sz="1600" dirty="0"/>
              <a:t> </a:t>
            </a:r>
            <a:r>
              <a:rPr lang="en-US" sz="1600" dirty="0" err="1"/>
              <a:t>mai</a:t>
            </a:r>
            <a:r>
              <a:rPr lang="en-US" sz="1600" dirty="0"/>
              <a:t> </a:t>
            </a:r>
            <a:r>
              <a:rPr lang="en-US" sz="1600" dirty="0" err="1"/>
              <a:t>frecvent</a:t>
            </a:r>
            <a:r>
              <a:rPr lang="en-US" sz="1600" dirty="0"/>
              <a:t> </a:t>
            </a:r>
            <a:r>
              <a:rPr lang="en-US" sz="1600" dirty="0" err="1"/>
              <a:t>asociată</a:t>
            </a:r>
            <a:r>
              <a:rPr lang="en-US" sz="1600" dirty="0"/>
              <a:t> cu </a:t>
            </a:r>
            <a:r>
              <a:rPr lang="en-US" sz="1600" dirty="0" err="1"/>
              <a:t>administrarea</a:t>
            </a:r>
            <a:r>
              <a:rPr lang="en-US" sz="1600" dirty="0"/>
              <a:t> </a:t>
            </a:r>
            <a:r>
              <a:rPr lang="en-US" sz="1600" dirty="0" err="1"/>
              <a:t>injectabilă</a:t>
            </a:r>
            <a:r>
              <a:rPr lang="en-US" sz="1600" dirty="0"/>
              <a:t> cu ace contaminate, cu </a:t>
            </a:r>
            <a:r>
              <a:rPr lang="en-US" sz="1600" dirty="0" err="1"/>
              <a:t>dializa</a:t>
            </a:r>
            <a:r>
              <a:rPr lang="en-US" sz="1600" dirty="0"/>
              <a:t> </a:t>
            </a:r>
            <a:r>
              <a:rPr lang="en-US" sz="1600" dirty="0" err="1"/>
              <a:t>renală</a:t>
            </a:r>
            <a:r>
              <a:rPr lang="en-US" sz="1600" dirty="0"/>
              <a:t> </a:t>
            </a:r>
            <a:r>
              <a:rPr lang="en-US" sz="1600" dirty="0" err="1"/>
              <a:t>sau</a:t>
            </a:r>
            <a:r>
              <a:rPr lang="en-US" sz="1600" dirty="0"/>
              <a:t> cu </a:t>
            </a:r>
            <a:r>
              <a:rPr lang="en-US" sz="1600" dirty="0" err="1"/>
              <a:t>administrarea</a:t>
            </a:r>
            <a:r>
              <a:rPr lang="en-US" sz="1600" dirty="0"/>
              <a:t> de </a:t>
            </a:r>
            <a:r>
              <a:rPr lang="en-US" sz="1600" dirty="0" err="1"/>
              <a:t>produse</a:t>
            </a:r>
            <a:r>
              <a:rPr lang="en-US" sz="1600" dirty="0"/>
              <a:t> de </a:t>
            </a:r>
            <a:r>
              <a:rPr lang="en-US" sz="1600" dirty="0" err="1"/>
              <a:t>sânge</a:t>
            </a:r>
            <a:r>
              <a:rPr lang="en-US" sz="1600" dirty="0"/>
              <a:t> </a:t>
            </a:r>
            <a:r>
              <a:rPr lang="en-US" sz="1600" dirty="0" err="1"/>
              <a:t>netestate</a:t>
            </a:r>
            <a:r>
              <a:rPr lang="en-US" sz="1600" dirty="0"/>
              <a:t>. </a:t>
            </a:r>
          </a:p>
          <a:p>
            <a:pPr marL="114300" indent="0">
              <a:buNone/>
            </a:pPr>
            <a:endParaRPr lang="en-US" sz="1600" dirty="0"/>
          </a:p>
          <a:p>
            <a:pPr marL="114300" indent="0">
              <a:buNone/>
            </a:pPr>
            <a:r>
              <a:rPr lang="en-US" sz="1600" dirty="0"/>
              <a:t>HIV </a:t>
            </a:r>
            <a:r>
              <a:rPr lang="en-US" sz="1600" dirty="0" err="1"/>
              <a:t>și</a:t>
            </a:r>
            <a:r>
              <a:rPr lang="en-US" sz="1600" dirty="0"/>
              <a:t> HCV au </a:t>
            </a:r>
            <a:r>
              <a:rPr lang="en-US" sz="1600" dirty="0" err="1"/>
              <a:t>aceleași</a:t>
            </a:r>
            <a:r>
              <a:rPr lang="en-US" sz="1600" dirty="0"/>
              <a:t> </a:t>
            </a:r>
            <a:r>
              <a:rPr lang="en-US" sz="1600" dirty="0" err="1"/>
              <a:t>căi</a:t>
            </a:r>
            <a:r>
              <a:rPr lang="en-US" sz="1600" dirty="0"/>
              <a:t> de </a:t>
            </a:r>
            <a:r>
              <a:rPr lang="en-US" sz="1600" dirty="0" err="1"/>
              <a:t>transmitere</a:t>
            </a:r>
            <a:r>
              <a:rPr lang="en-US" sz="1600" dirty="0"/>
              <a:t>, </a:t>
            </a:r>
            <a:r>
              <a:rPr lang="en-US" sz="1600" dirty="0" err="1"/>
              <a:t>ceea</a:t>
            </a:r>
            <a:r>
              <a:rPr lang="en-US" sz="1600" dirty="0"/>
              <a:t> </a:t>
            </a:r>
            <a:r>
              <a:rPr lang="en-US" sz="1600" dirty="0" err="1"/>
              <a:t>ce</a:t>
            </a:r>
            <a:r>
              <a:rPr lang="en-US" sz="1600" dirty="0"/>
              <a:t> duce la </a:t>
            </a:r>
            <a:r>
              <a:rPr lang="en-US" sz="1600" dirty="0" err="1"/>
              <a:t>coinfectarea</a:t>
            </a:r>
            <a:r>
              <a:rPr lang="en-US" sz="1600" dirty="0"/>
              <a:t> a </a:t>
            </a:r>
            <a:r>
              <a:rPr lang="en-US" sz="1600" dirty="0" err="1"/>
              <a:t>între</a:t>
            </a:r>
            <a:r>
              <a:rPr lang="en-US" sz="1600" dirty="0"/>
              <a:t> 4 </a:t>
            </a:r>
            <a:r>
              <a:rPr lang="en-US" sz="1600" dirty="0" err="1"/>
              <a:t>și</a:t>
            </a:r>
            <a:r>
              <a:rPr lang="en-US" sz="1600" dirty="0"/>
              <a:t> 5 </a:t>
            </a:r>
            <a:r>
              <a:rPr lang="en-US" sz="1600" dirty="0" err="1"/>
              <a:t>milioane</a:t>
            </a:r>
            <a:r>
              <a:rPr lang="en-US" sz="1600" dirty="0"/>
              <a:t> de </a:t>
            </a:r>
            <a:r>
              <a:rPr lang="en-US" sz="1600" dirty="0" err="1"/>
              <a:t>persoane</a:t>
            </a:r>
            <a:r>
              <a:rPr lang="en-US" sz="1600" dirty="0"/>
              <a:t> la </a:t>
            </a:r>
            <a:r>
              <a:rPr lang="en-US" sz="1600" dirty="0" err="1"/>
              <a:t>nivel</a:t>
            </a:r>
            <a:r>
              <a:rPr lang="en-US" sz="1600" dirty="0"/>
              <a:t> </a:t>
            </a:r>
            <a:r>
              <a:rPr lang="en-US" sz="1600" dirty="0" err="1"/>
              <a:t>mondial</a:t>
            </a:r>
            <a:r>
              <a:rPr lang="en-US" sz="1600" dirty="0"/>
              <a:t>. </a:t>
            </a:r>
            <a:r>
              <a:rPr lang="en-US" sz="1600" dirty="0" err="1"/>
              <a:t>În</a:t>
            </a:r>
            <a:r>
              <a:rPr lang="en-US" sz="1600" dirty="0"/>
              <a:t> </a:t>
            </a:r>
            <a:r>
              <a:rPr lang="en-US" sz="1600" dirty="0" err="1"/>
              <a:t>unele</a:t>
            </a:r>
            <a:r>
              <a:rPr lang="en-US" sz="1600" dirty="0"/>
              <a:t> </a:t>
            </a:r>
            <a:r>
              <a:rPr lang="en-US" sz="1600" dirty="0" err="1"/>
              <a:t>regiuni</a:t>
            </a:r>
            <a:r>
              <a:rPr lang="en-US" sz="1600" dirty="0"/>
              <a:t> din Asia, Africa </a:t>
            </a:r>
            <a:r>
              <a:rPr lang="en-US" sz="1600" dirty="0" err="1"/>
              <a:t>Subsahariană</a:t>
            </a:r>
            <a:r>
              <a:rPr lang="en-US" sz="1600" dirty="0"/>
              <a:t> </a:t>
            </a:r>
            <a:r>
              <a:rPr lang="en-US" sz="1600" dirty="0" err="1"/>
              <a:t>și</a:t>
            </a:r>
            <a:r>
              <a:rPr lang="en-US" sz="1600" dirty="0"/>
              <a:t> America de Sud, </a:t>
            </a:r>
            <a:r>
              <a:rPr lang="en-US" sz="1600" dirty="0" err="1"/>
              <a:t>există</a:t>
            </a:r>
            <a:r>
              <a:rPr lang="en-US" sz="1600" dirty="0"/>
              <a:t> </a:t>
            </a:r>
            <a:r>
              <a:rPr lang="en-US" sz="1600" dirty="0" err="1"/>
              <a:t>epidemii</a:t>
            </a:r>
            <a:r>
              <a:rPr lang="en-US" sz="1600" dirty="0"/>
              <a:t> de </a:t>
            </a:r>
            <a:r>
              <a:rPr lang="en-US" sz="1600" dirty="0" err="1"/>
              <a:t>hepatită</a:t>
            </a:r>
            <a:r>
              <a:rPr lang="en-US" sz="1600" dirty="0"/>
              <a:t> B </a:t>
            </a:r>
            <a:r>
              <a:rPr lang="en-US" sz="1600" dirty="0" err="1"/>
              <a:t>și</a:t>
            </a:r>
            <a:r>
              <a:rPr lang="en-US" sz="1600" dirty="0"/>
              <a:t> C, </a:t>
            </a:r>
            <a:r>
              <a:rPr lang="en-US" sz="1600" dirty="0" err="1"/>
              <a:t>iar</a:t>
            </a:r>
            <a:r>
              <a:rPr lang="en-US" sz="1600" dirty="0"/>
              <a:t> </a:t>
            </a:r>
            <a:r>
              <a:rPr lang="en-US" sz="1600" dirty="0" err="1"/>
              <a:t>ratele</a:t>
            </a:r>
            <a:r>
              <a:rPr lang="en-US" sz="1600" dirty="0"/>
              <a:t> de </a:t>
            </a:r>
            <a:r>
              <a:rPr lang="en-US" sz="1600" dirty="0" err="1"/>
              <a:t>coinfectare</a:t>
            </a:r>
            <a:r>
              <a:rPr lang="en-US" sz="1600" dirty="0"/>
              <a:t> pot </a:t>
            </a:r>
            <a:r>
              <a:rPr lang="en-US" sz="1600" dirty="0" err="1"/>
              <a:t>atinge</a:t>
            </a:r>
            <a:r>
              <a:rPr lang="en-US" sz="1600" dirty="0"/>
              <a:t> 25%. </a:t>
            </a:r>
            <a:r>
              <a:rPr lang="en-US" sz="1600" dirty="0" err="1"/>
              <a:t>În</a:t>
            </a:r>
            <a:r>
              <a:rPr lang="en-US" sz="1600" dirty="0"/>
              <a:t> plus, </a:t>
            </a:r>
            <a:r>
              <a:rPr lang="en-US" sz="1600" dirty="0" err="1"/>
              <a:t>Organizația</a:t>
            </a:r>
            <a:r>
              <a:rPr lang="en-US" sz="1600" dirty="0"/>
              <a:t> </a:t>
            </a:r>
            <a:r>
              <a:rPr lang="en-US" sz="1600" dirty="0" err="1"/>
              <a:t>Mondială</a:t>
            </a:r>
            <a:r>
              <a:rPr lang="en-US" sz="1600" dirty="0"/>
              <a:t> a </a:t>
            </a:r>
            <a:r>
              <a:rPr lang="en-US" sz="1600" dirty="0" err="1"/>
              <a:t>Sănătății</a:t>
            </a:r>
            <a:r>
              <a:rPr lang="en-US" sz="1600" dirty="0"/>
              <a:t> a </a:t>
            </a:r>
            <a:r>
              <a:rPr lang="en-US" sz="1600" dirty="0" err="1"/>
              <a:t>constatat</a:t>
            </a:r>
            <a:r>
              <a:rPr lang="en-US" sz="1600" dirty="0"/>
              <a:t> </a:t>
            </a:r>
            <a:r>
              <a:rPr lang="en-US" sz="1600" dirty="0" err="1"/>
              <a:t>că</a:t>
            </a:r>
            <a:r>
              <a:rPr lang="en-US" sz="1600" dirty="0"/>
              <a:t> 39 de </a:t>
            </a:r>
            <a:r>
              <a:rPr lang="en-US" sz="1600" dirty="0" err="1"/>
              <a:t>țări</a:t>
            </a:r>
            <a:r>
              <a:rPr lang="en-US" sz="1600" dirty="0"/>
              <a:t> nu </a:t>
            </a:r>
            <a:r>
              <a:rPr lang="en-US" sz="1600" dirty="0" err="1"/>
              <a:t>efectuează</a:t>
            </a:r>
            <a:r>
              <a:rPr lang="en-US" sz="1600" dirty="0"/>
              <a:t> teste de </a:t>
            </a:r>
            <a:r>
              <a:rPr lang="en-US" sz="1600" dirty="0" err="1"/>
              <a:t>rutină</a:t>
            </a:r>
            <a:r>
              <a:rPr lang="en-US" sz="1600" dirty="0"/>
              <a:t> </a:t>
            </a:r>
            <a:r>
              <a:rPr lang="en-US" sz="1600" dirty="0" err="1"/>
              <a:t>pentru</a:t>
            </a:r>
            <a:r>
              <a:rPr lang="en-US" sz="1600" dirty="0"/>
              <a:t> </a:t>
            </a:r>
            <a:r>
              <a:rPr lang="en-US" sz="1600" dirty="0" err="1"/>
              <a:t>screeningul</a:t>
            </a:r>
            <a:r>
              <a:rPr lang="en-US" sz="1600" dirty="0"/>
              <a:t> </a:t>
            </a:r>
            <a:r>
              <a:rPr lang="en-US" sz="1600" dirty="0" err="1"/>
              <a:t>produselor</a:t>
            </a:r>
            <a:r>
              <a:rPr lang="en-US" sz="1600" dirty="0"/>
              <a:t> de </a:t>
            </a:r>
            <a:r>
              <a:rPr lang="en-US" sz="1600" dirty="0" err="1"/>
              <a:t>sânge</a:t>
            </a:r>
            <a:r>
              <a:rPr lang="en-US" sz="1600" dirty="0"/>
              <a:t>, </a:t>
            </a:r>
            <a:r>
              <a:rPr lang="en-US" sz="1600" dirty="0" err="1"/>
              <a:t>ceea</a:t>
            </a:r>
            <a:r>
              <a:rPr lang="en-US" sz="1600" dirty="0"/>
              <a:t> </a:t>
            </a:r>
            <a:r>
              <a:rPr lang="en-US" sz="1600" dirty="0" err="1"/>
              <a:t>ce</a:t>
            </a:r>
            <a:r>
              <a:rPr lang="en-US" sz="1600" dirty="0"/>
              <a:t> a </a:t>
            </a:r>
            <a:r>
              <a:rPr lang="en-US" sz="1600" dirty="0" err="1"/>
              <a:t>dus</a:t>
            </a:r>
            <a:r>
              <a:rPr lang="en-US" sz="1600" dirty="0"/>
              <a:t> la </a:t>
            </a:r>
            <a:r>
              <a:rPr lang="en-US" sz="1600" dirty="0" err="1"/>
              <a:t>apariția</a:t>
            </a:r>
            <a:r>
              <a:rPr lang="en-US" sz="1600" dirty="0"/>
              <a:t> </a:t>
            </a:r>
            <a:r>
              <a:rPr lang="en-US" sz="1600" dirty="0" err="1"/>
              <a:t>unor</a:t>
            </a:r>
            <a:r>
              <a:rPr lang="en-US" sz="1600" dirty="0"/>
              <a:t> </a:t>
            </a:r>
            <a:r>
              <a:rPr lang="en-US" sz="1600" dirty="0" err="1"/>
              <a:t>epidemii</a:t>
            </a:r>
            <a:r>
              <a:rPr lang="en-US" sz="1600" dirty="0"/>
              <a:t> </a:t>
            </a:r>
            <a:r>
              <a:rPr lang="en-US" sz="1600" dirty="0" err="1"/>
              <a:t>în</a:t>
            </a:r>
            <a:r>
              <a:rPr lang="en-US" sz="1600" dirty="0"/>
              <a:t> </a:t>
            </a:r>
            <a:r>
              <a:rPr lang="en-US" sz="1600" dirty="0" err="1"/>
              <a:t>unele</a:t>
            </a:r>
            <a:r>
              <a:rPr lang="en-US" sz="1600" dirty="0"/>
              <a:t> </a:t>
            </a:r>
            <a:r>
              <a:rPr lang="en-US" sz="1600" dirty="0" err="1"/>
              <a:t>țări</a:t>
            </a:r>
            <a:r>
              <a:rPr lang="en-US" sz="1600" dirty="0"/>
              <a:t>, cum </a:t>
            </a:r>
            <a:r>
              <a:rPr lang="en-US" sz="1600" dirty="0" err="1"/>
              <a:t>ar</a:t>
            </a:r>
            <a:r>
              <a:rPr lang="en-US" sz="1600" dirty="0"/>
              <a:t> fi </a:t>
            </a:r>
            <a:r>
              <a:rPr lang="en-US" sz="1600" dirty="0" err="1"/>
              <a:t>Egiptul</a:t>
            </a:r>
            <a:r>
              <a:rPr lang="en-US" sz="1600" dirty="0"/>
              <a:t>, care are o </a:t>
            </a:r>
            <a:r>
              <a:rPr lang="en-US" sz="1600" dirty="0" err="1"/>
              <a:t>prevalență</a:t>
            </a:r>
            <a:r>
              <a:rPr lang="en-US" sz="1600" dirty="0"/>
              <a:t> de 25% </a:t>
            </a:r>
            <a:r>
              <a:rPr lang="en-US" sz="1600" dirty="0" err="1"/>
              <a:t>în</a:t>
            </a:r>
            <a:r>
              <a:rPr lang="en-US" sz="1600" dirty="0"/>
              <a:t> </a:t>
            </a:r>
            <a:r>
              <a:rPr lang="en-US" sz="1600" dirty="0" err="1"/>
              <a:t>anumite</a:t>
            </a:r>
            <a:r>
              <a:rPr lang="en-US" sz="1600" dirty="0"/>
              <a:t> zone. </a:t>
            </a:r>
          </a:p>
          <a:p>
            <a:pPr marL="114300" indent="0">
              <a:buNone/>
            </a:pPr>
            <a:endParaRPr lang="en-US" sz="1600" dirty="0"/>
          </a:p>
          <a:p>
            <a:pPr marL="114300" indent="0">
              <a:buNone/>
            </a:pPr>
            <a:r>
              <a:rPr lang="en-US" sz="1600" dirty="0" err="1"/>
              <a:t>În</a:t>
            </a:r>
            <a:r>
              <a:rPr lang="en-US" sz="1600" dirty="0"/>
              <a:t> </a:t>
            </a:r>
            <a:r>
              <a:rPr lang="en-US" sz="1600" dirty="0" err="1"/>
              <a:t>acest</a:t>
            </a:r>
            <a:r>
              <a:rPr lang="en-US" sz="1600" dirty="0"/>
              <a:t> context, </a:t>
            </a:r>
            <a:r>
              <a:rPr lang="en-US" sz="1600" dirty="0" err="1"/>
              <a:t>este</a:t>
            </a:r>
            <a:r>
              <a:rPr lang="en-US" sz="1600" dirty="0"/>
              <a:t> important </a:t>
            </a:r>
            <a:r>
              <a:rPr lang="en-US" sz="1600" dirty="0" err="1"/>
              <a:t>să</a:t>
            </a:r>
            <a:r>
              <a:rPr lang="en-US" sz="1600" dirty="0"/>
              <a:t> se </a:t>
            </a:r>
            <a:r>
              <a:rPr lang="en-US" sz="1600" dirty="0" err="1"/>
              <a:t>realizeze</a:t>
            </a:r>
            <a:r>
              <a:rPr lang="en-US" sz="1600" dirty="0"/>
              <a:t> </a:t>
            </a:r>
            <a:r>
              <a:rPr lang="en-US" sz="1600" dirty="0" err="1"/>
              <a:t>planuri</a:t>
            </a:r>
            <a:r>
              <a:rPr lang="en-US" sz="1600" dirty="0"/>
              <a:t> de </a:t>
            </a:r>
            <a:r>
              <a:rPr lang="en-US" sz="1600" dirty="0" err="1"/>
              <a:t>îngrijire</a:t>
            </a:r>
            <a:r>
              <a:rPr lang="en-US" sz="1600" dirty="0"/>
              <a:t> a </a:t>
            </a:r>
            <a:r>
              <a:rPr lang="en-US" sz="1600" dirty="0" err="1"/>
              <a:t>bolnavilor</a:t>
            </a:r>
            <a:r>
              <a:rPr lang="en-US" sz="1600" dirty="0"/>
              <a:t> cu HCV </a:t>
            </a:r>
            <a:r>
              <a:rPr lang="en-US" sz="1600" dirty="0" err="1"/>
              <a:t>și</a:t>
            </a:r>
            <a:r>
              <a:rPr lang="en-US" sz="1600" dirty="0"/>
              <a:t> </a:t>
            </a:r>
            <a:r>
              <a:rPr lang="en-US" sz="1600" dirty="0" err="1"/>
              <a:t>să</a:t>
            </a:r>
            <a:r>
              <a:rPr lang="en-US" sz="1600" dirty="0"/>
              <a:t> se </a:t>
            </a:r>
            <a:r>
              <a:rPr lang="en-US" sz="1600" dirty="0" err="1"/>
              <a:t>facă</a:t>
            </a:r>
            <a:r>
              <a:rPr lang="en-US" sz="1600" dirty="0"/>
              <a:t> </a:t>
            </a:r>
            <a:r>
              <a:rPr lang="en-US" sz="1600" dirty="0" err="1"/>
              <a:t>eforturi</a:t>
            </a:r>
            <a:r>
              <a:rPr lang="en-US" sz="1600" dirty="0"/>
              <a:t> </a:t>
            </a:r>
            <a:r>
              <a:rPr lang="en-US" sz="1600" dirty="0" err="1"/>
              <a:t>pentru</a:t>
            </a:r>
            <a:r>
              <a:rPr lang="en-US" sz="1600" dirty="0"/>
              <a:t> </a:t>
            </a:r>
            <a:r>
              <a:rPr lang="en-US" sz="1600" dirty="0" err="1"/>
              <a:t>prevenirea</a:t>
            </a:r>
            <a:r>
              <a:rPr lang="en-US" sz="1600" dirty="0"/>
              <a:t> </a:t>
            </a:r>
            <a:r>
              <a:rPr lang="en-US" sz="1600" dirty="0" err="1"/>
              <a:t>și</a:t>
            </a:r>
            <a:r>
              <a:rPr lang="en-US" sz="1600" dirty="0"/>
              <a:t> </a:t>
            </a:r>
            <a:r>
              <a:rPr lang="en-US" sz="1600" dirty="0" err="1"/>
              <a:t>tratarea</a:t>
            </a:r>
            <a:r>
              <a:rPr lang="en-US" sz="1600" dirty="0"/>
              <a:t> </a:t>
            </a:r>
            <a:r>
              <a:rPr lang="en-US" sz="1600" dirty="0" err="1"/>
              <a:t>acestei</a:t>
            </a:r>
            <a:r>
              <a:rPr lang="en-US" sz="1600" dirty="0"/>
              <a:t> </a:t>
            </a:r>
            <a:r>
              <a:rPr lang="en-US" sz="1600" dirty="0" err="1"/>
              <a:t>boli</a:t>
            </a:r>
            <a:r>
              <a:rPr lang="en-US" sz="1600" dirty="0"/>
              <a:t>, precum </a:t>
            </a:r>
            <a:r>
              <a:rPr lang="en-US" sz="1600" dirty="0" err="1"/>
              <a:t>și</a:t>
            </a:r>
            <a:r>
              <a:rPr lang="en-US" sz="1600" dirty="0"/>
              <a:t> </a:t>
            </a:r>
            <a:r>
              <a:rPr lang="en-US" sz="1600" dirty="0" err="1"/>
              <a:t>pentru</a:t>
            </a:r>
            <a:r>
              <a:rPr lang="en-US" sz="1600" dirty="0"/>
              <a:t> </a:t>
            </a:r>
            <a:r>
              <a:rPr lang="en-US" sz="1600" dirty="0" err="1"/>
              <a:t>îmbunătățirea</a:t>
            </a:r>
            <a:r>
              <a:rPr lang="en-US" sz="1600" dirty="0"/>
              <a:t> </a:t>
            </a:r>
            <a:r>
              <a:rPr lang="en-US" sz="1600" dirty="0" err="1"/>
              <a:t>sistemelor</a:t>
            </a:r>
            <a:r>
              <a:rPr lang="en-US" sz="1600" dirty="0"/>
              <a:t> de </a:t>
            </a:r>
            <a:r>
              <a:rPr lang="en-US" sz="1600" dirty="0" err="1"/>
              <a:t>sănătate</a:t>
            </a:r>
            <a:r>
              <a:rPr lang="en-US" sz="1600"/>
              <a:t>.</a:t>
            </a:r>
            <a:endParaRPr lang="en-US" sz="1600" dirty="0"/>
          </a:p>
        </p:txBody>
      </p:sp>
    </p:spTree>
    <p:extLst>
      <p:ext uri="{BB962C8B-B14F-4D97-AF65-F5344CB8AC3E}">
        <p14:creationId xmlns:p14="http://schemas.microsoft.com/office/powerpoint/2010/main" val="174242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8"/>
            <a:ext cx="8174519" cy="3998544"/>
          </a:xfrm>
        </p:spPr>
        <p:txBody>
          <a:bodyPr/>
          <a:lstStyle/>
          <a:p>
            <a:pPr marL="114300" indent="0">
              <a:buNone/>
            </a:pPr>
            <a:r>
              <a:rPr lang="ro-RO" dirty="0"/>
              <a:t>Se estimează că pe plan mondial sunt infectate cu virusul hepatic C, 170 miloane de persoane cu o prevalenţă de 3%. În România, un studiu recent a demonstrat o prevalenţă de 3,5%. </a:t>
            </a:r>
          </a:p>
          <a:p>
            <a:pPr marL="114300" indent="0">
              <a:buNone/>
            </a:pPr>
            <a:endParaRPr lang="ro-RO" dirty="0">
              <a:effectLst>
                <a:outerShdw blurRad="38100" dist="38100" dir="2700000" algn="tl">
                  <a:srgbClr val="000000">
                    <a:alpha val="43137"/>
                  </a:srgbClr>
                </a:outerShdw>
              </a:effectLst>
            </a:endParaRPr>
          </a:p>
          <a:p>
            <a:pPr marL="114300" indent="0">
              <a:buNone/>
            </a:pPr>
            <a:r>
              <a:rPr lang="pt-BR" dirty="0">
                <a:effectLst>
                  <a:outerShdw blurRad="38100" dist="38100" dir="2700000" algn="tl">
                    <a:srgbClr val="000000">
                      <a:alpha val="43137"/>
                    </a:srgbClr>
                  </a:outerShdw>
                </a:effectLst>
              </a:rPr>
              <a:t>Factori de risc pentru infectarea cu HCV</a:t>
            </a:r>
            <a:r>
              <a:rPr lang="pt-BR" dirty="0"/>
              <a:t>:</a:t>
            </a:r>
          </a:p>
          <a:p>
            <a:pPr marL="114300" indent="0">
              <a:buNone/>
            </a:pPr>
            <a:endParaRPr lang="pt-BR" dirty="0"/>
          </a:p>
          <a:p>
            <a:pPr marL="114300" indent="0">
              <a:buNone/>
            </a:pPr>
            <a:r>
              <a:rPr lang="ro-RO" dirty="0"/>
              <a:t>Folosirea de droguri intravenoase (principalul factor de risc)</a:t>
            </a:r>
            <a:endParaRPr lang="en-US" dirty="0"/>
          </a:p>
          <a:p>
            <a:pPr marL="114300" indent="0">
              <a:buNone/>
            </a:pPr>
            <a:endParaRPr lang="ro-RO" dirty="0"/>
          </a:p>
          <a:p>
            <a:pPr marL="114300" indent="0">
              <a:buNone/>
            </a:pPr>
            <a:r>
              <a:rPr lang="ro-RO" dirty="0"/>
              <a:t>Transfuzii de sânge înainte de anul 1992 (când a început testarea sângelui pentru HCV)</a:t>
            </a:r>
            <a:endParaRPr lang="en-US" dirty="0"/>
          </a:p>
          <a:p>
            <a:pPr marL="114300" indent="0">
              <a:buNone/>
            </a:pPr>
            <a:endParaRPr lang="ro-RO" dirty="0"/>
          </a:p>
          <a:p>
            <a:pPr marL="114300" indent="0">
              <a:buNone/>
            </a:pPr>
            <a:r>
              <a:rPr lang="ro-RO" dirty="0"/>
              <a:t>Transplantul de organe de la o persoană infectată cu HCV</a:t>
            </a:r>
            <a:endParaRPr lang="en-US" dirty="0"/>
          </a:p>
          <a:p>
            <a:pPr marL="114300" indent="0">
              <a:buNone/>
            </a:pPr>
            <a:endParaRPr lang="ro-RO" dirty="0"/>
          </a:p>
          <a:p>
            <a:pPr marL="114300" indent="0">
              <a:buNone/>
            </a:pPr>
            <a:r>
              <a:rPr lang="ro-RO" dirty="0"/>
              <a:t>Contact sexual cu o persoană infectată cu HCV (mai rar)</a:t>
            </a:r>
            <a:endParaRPr lang="en-US" dirty="0"/>
          </a:p>
          <a:p>
            <a:pPr marL="114300" indent="0">
              <a:buNone/>
            </a:pPr>
            <a:endParaRPr lang="en-US" dirty="0"/>
          </a:p>
          <a:p>
            <a:pPr marL="114300" indent="0">
              <a:buNone/>
            </a:pPr>
            <a:r>
              <a:rPr lang="ro-RO" dirty="0">
                <a:effectLst>
                  <a:outerShdw blurRad="38100" dist="38100" dir="2700000" algn="tl">
                    <a:srgbClr val="000000">
                      <a:alpha val="43137"/>
                    </a:srgbClr>
                  </a:outerShdw>
                </a:effectLst>
              </a:rPr>
              <a:t>Grupuri care prezintă un risc ridicat de a contacta hepatita C: </a:t>
            </a:r>
            <a:endParaRPr lang="en-US" dirty="0">
              <a:effectLst>
                <a:outerShdw blurRad="38100" dist="38100" dir="2700000" algn="tl">
                  <a:srgbClr val="000000">
                    <a:alpha val="43137"/>
                  </a:srgbClr>
                </a:outerShdw>
              </a:effectLst>
            </a:endParaRPr>
          </a:p>
          <a:p>
            <a:pPr marL="114300" indent="0">
              <a:buNone/>
            </a:pPr>
            <a:endParaRPr lang="ro-RO" dirty="0">
              <a:effectLst>
                <a:outerShdw blurRad="38100" dist="38100" dir="2700000" algn="tl">
                  <a:srgbClr val="000000">
                    <a:alpha val="43137"/>
                  </a:srgbClr>
                </a:outerShdw>
              </a:effectLst>
            </a:endParaRPr>
          </a:p>
          <a:p>
            <a:pPr marL="285750" indent="-171450">
              <a:buFont typeface="Arial" panose="020B0604020202020204" pitchFamily="34" charset="0"/>
              <a:buChar char="•"/>
            </a:pPr>
            <a:r>
              <a:rPr lang="ro-RO" dirty="0"/>
              <a:t>persoane care au suferit transfuzii de sânge sau transplanturi de organe</a:t>
            </a:r>
          </a:p>
          <a:p>
            <a:pPr marL="285750" indent="-171450">
              <a:buFont typeface="Arial" panose="020B0604020202020204" pitchFamily="34" charset="0"/>
              <a:buChar char="•"/>
            </a:pPr>
            <a:r>
              <a:rPr lang="ro-RO" dirty="0"/>
              <a:t>persoane afectate de hemofilie (peste 60% din cazuri) </a:t>
            </a:r>
          </a:p>
          <a:p>
            <a:pPr marL="285750" indent="-171450">
              <a:buFont typeface="Arial" panose="020B0604020202020204" pitchFamily="34" charset="0"/>
              <a:buChar char="•"/>
            </a:pPr>
            <a:r>
              <a:rPr lang="ro-RO" dirty="0"/>
              <a:t>utilizatori ai drogurilor injectate</a:t>
            </a:r>
          </a:p>
          <a:p>
            <a:pPr marL="285750" indent="-171450">
              <a:buFont typeface="Arial" panose="020B0604020202020204" pitchFamily="34" charset="0"/>
              <a:buChar char="•"/>
            </a:pPr>
            <a:r>
              <a:rPr lang="ro-RO" dirty="0"/>
              <a:t>personal al spitalelor</a:t>
            </a:r>
          </a:p>
          <a:p>
            <a:pPr marL="285750" indent="-171450">
              <a:buFont typeface="Arial" panose="020B0604020202020204" pitchFamily="34" charset="0"/>
              <a:buChar char="•"/>
            </a:pPr>
            <a:r>
              <a:rPr lang="ro-RO" dirty="0"/>
              <a:t>copii născuţi din mame infectate cu virusul hepatic C</a:t>
            </a:r>
          </a:p>
          <a:p>
            <a:pPr marL="285750" indent="-171450">
              <a:buFont typeface="Arial" panose="020B0604020202020204" pitchFamily="34" charset="0"/>
              <a:buChar char="•"/>
            </a:pPr>
            <a:r>
              <a:rPr lang="ro-RO" dirty="0"/>
              <a:t>familii ale persoanelor infectate</a:t>
            </a:r>
          </a:p>
          <a:p>
            <a:pPr marL="285750" indent="-171450">
              <a:buFont typeface="Arial" panose="020B0604020202020204" pitchFamily="34" charset="0"/>
              <a:buChar char="•"/>
            </a:pPr>
            <a:r>
              <a:rPr lang="ro-RO" dirty="0"/>
              <a:t>persoane cu parteneri sexuali multipli</a:t>
            </a:r>
          </a:p>
          <a:p>
            <a:pPr marL="285750" indent="-171450">
              <a:buFont typeface="Arial" panose="020B0604020202020204" pitchFamily="34" charset="0"/>
              <a:buChar char="•"/>
            </a:pPr>
            <a:r>
              <a:rPr lang="ro-RO" dirty="0"/>
              <a:t>adepţi ai tatuajelor si a piercingurilor numeroase</a:t>
            </a:r>
          </a:p>
          <a:p>
            <a:pPr marL="114300" indent="0">
              <a:buNone/>
            </a:pPr>
            <a:endParaRPr lang="ro-RO" dirty="0"/>
          </a:p>
        </p:txBody>
      </p:sp>
      <p:sp>
        <p:nvSpPr>
          <p:cNvPr id="8" name="Title 7">
            <a:extLst>
              <a:ext uri="{FF2B5EF4-FFF2-40B4-BE49-F238E27FC236}">
                <a16:creationId xmlns:a16="http://schemas.microsoft.com/office/drawing/2014/main" id="{0201D932-D861-424C-8B3E-7FEA4B633A3D}"/>
              </a:ext>
            </a:extLst>
          </p:cNvPr>
          <p:cNvSpPr>
            <a:spLocks noGrp="1"/>
          </p:cNvSpPr>
          <p:nvPr>
            <p:ph type="title"/>
          </p:nvPr>
        </p:nvSpPr>
        <p:spPr>
          <a:xfrm>
            <a:off x="714301" y="97705"/>
            <a:ext cx="965644" cy="327597"/>
          </a:xfrm>
        </p:spPr>
        <p:txBody>
          <a:bodyPr/>
          <a:lstStyle/>
          <a:p>
            <a:r>
              <a:rPr lang="en-US" sz="1200" dirty="0" err="1"/>
              <a:t>Etiologie</a:t>
            </a:r>
            <a:endParaRPr lang="ro-RO" sz="1200" dirty="0"/>
          </a:p>
        </p:txBody>
      </p:sp>
    </p:spTree>
    <p:extLst>
      <p:ext uri="{BB962C8B-B14F-4D97-AF65-F5344CB8AC3E}">
        <p14:creationId xmlns:p14="http://schemas.microsoft.com/office/powerpoint/2010/main" val="9009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41"/>
          <p:cNvSpPr txBox="1">
            <a:spLocks noGrp="1"/>
          </p:cNvSpPr>
          <p:nvPr>
            <p:ph type="subTitle" idx="1"/>
          </p:nvPr>
        </p:nvSpPr>
        <p:spPr>
          <a:xfrm>
            <a:off x="1660051" y="261082"/>
            <a:ext cx="6563547" cy="4204592"/>
          </a:xfrm>
          <a:prstGeom prst="rect">
            <a:avLst/>
          </a:prstGeom>
        </p:spPr>
        <p:txBody>
          <a:bodyPr spcFirstLastPara="1" wrap="square" lIns="91425" tIns="91425" rIns="91425" bIns="91425" anchor="t" anchorCtr="0">
            <a:noAutofit/>
          </a:bodyPr>
          <a:lstStyle/>
          <a:p>
            <a:pPr marL="0" lvl="0" indent="0"/>
            <a:r>
              <a:rPr lang="ro-RO" dirty="0"/>
              <a:t>Ficatul este cel mai voluminos viscer </a:t>
            </a:r>
            <a:r>
              <a:rPr lang="en-US" dirty="0"/>
              <a:t>(~</a:t>
            </a:r>
            <a:r>
              <a:rPr lang="pl-PL" dirty="0"/>
              <a:t>700</a:t>
            </a:r>
            <a:r>
              <a:rPr lang="en-US" dirty="0"/>
              <a:t>g) </a:t>
            </a:r>
            <a:r>
              <a:rPr lang="ro-RO" dirty="0"/>
              <a:t>și are multiple funcții în organismul uman.</a:t>
            </a:r>
          </a:p>
          <a:p>
            <a:pPr marL="0" lvl="0" indent="0"/>
            <a:endParaRPr lang="ro-RO" dirty="0"/>
          </a:p>
          <a:p>
            <a:pPr marL="0" lvl="0" indent="0"/>
            <a:r>
              <a:rPr lang="ro-RO" dirty="0"/>
              <a:t>Este un organ glandular cu proveniență din epiteliul ansei duodenale a intestinului primar și își vărsa produsul de secreție externă, bila, în duoden.</a:t>
            </a:r>
          </a:p>
          <a:p>
            <a:pPr marL="0" lvl="0" indent="0"/>
            <a:endParaRPr lang="ro-RO" dirty="0"/>
          </a:p>
          <a:p>
            <a:pPr marL="0" lvl="0" indent="0"/>
            <a:r>
              <a:rPr lang="ro-RO" dirty="0"/>
              <a:t>         </a:t>
            </a:r>
            <a:r>
              <a:rPr lang="en-US" dirty="0"/>
              <a:t>   </a:t>
            </a:r>
            <a:r>
              <a:rPr lang="ro-RO" dirty="0"/>
              <a:t> În timpul vieții intrauterine, ficatul are un rol hematopoietic important.</a:t>
            </a:r>
          </a:p>
          <a:p>
            <a:pPr marL="0" lvl="0" indent="0"/>
            <a:r>
              <a:rPr lang="ro-RO" dirty="0"/>
              <a:t>	</a:t>
            </a:r>
          </a:p>
          <a:p>
            <a:pPr marL="0" lvl="0" indent="0"/>
            <a:r>
              <a:rPr lang="ro-RO" dirty="0"/>
              <a:t>	</a:t>
            </a:r>
            <a:r>
              <a:rPr lang="en-US" dirty="0"/>
              <a:t>I</a:t>
            </a:r>
            <a:r>
              <a:rPr lang="ro-RO" dirty="0"/>
              <a:t>ntervine în distribuția masei circulante sanguine în organism și este un </a:t>
            </a:r>
            <a:r>
              <a:rPr lang="en-US" dirty="0"/>
              <a:t>	   </a:t>
            </a:r>
            <a:r>
              <a:rPr lang="ro-RO" dirty="0"/>
              <a:t>organ foarte vascularizat.</a:t>
            </a:r>
            <a:endParaRPr lang="en-US" dirty="0"/>
          </a:p>
          <a:p>
            <a:pPr marL="0" lvl="0" indent="0"/>
            <a:endParaRPr lang="en-US" dirty="0"/>
          </a:p>
          <a:p>
            <a:pPr marL="0" lvl="0" indent="0"/>
            <a:r>
              <a:rPr lang="en-US" dirty="0"/>
              <a:t>	          </a:t>
            </a:r>
            <a:r>
              <a:rPr lang="en-US" dirty="0" err="1"/>
              <a:t>Caracterele</a:t>
            </a:r>
            <a:r>
              <a:rPr lang="en-US" dirty="0"/>
              <a:t> </a:t>
            </a:r>
            <a:r>
              <a:rPr lang="en-US" dirty="0" err="1"/>
              <a:t>lui</a:t>
            </a:r>
            <a:r>
              <a:rPr lang="en-US" dirty="0"/>
              <a:t> </a:t>
            </a:r>
            <a:r>
              <a:rPr lang="en-US" dirty="0" err="1"/>
              <a:t>morfologice</a:t>
            </a:r>
            <a:r>
              <a:rPr lang="en-US" dirty="0"/>
              <a:t> sunt </a:t>
            </a:r>
            <a:r>
              <a:rPr lang="en-US" dirty="0" err="1"/>
              <a:t>condiționate</a:t>
            </a:r>
            <a:r>
              <a:rPr lang="en-US" dirty="0"/>
              <a:t> de </a:t>
            </a:r>
            <a:r>
              <a:rPr lang="en-US" dirty="0" err="1"/>
              <a:t>cantitatea</a:t>
            </a:r>
            <a:r>
              <a:rPr lang="en-US" dirty="0"/>
              <a:t> de </a:t>
            </a:r>
            <a:r>
              <a:rPr lang="en-US" dirty="0" err="1"/>
              <a:t>sânge</a:t>
            </a:r>
            <a:r>
              <a:rPr lang="en-US" dirty="0"/>
              <a:t> 	        pe care o </a:t>
            </a:r>
            <a:r>
              <a:rPr lang="en-US" dirty="0" err="1"/>
              <a:t>conține</a:t>
            </a:r>
            <a:r>
              <a:rPr lang="en-US" dirty="0"/>
              <a:t>.	</a:t>
            </a:r>
          </a:p>
          <a:p>
            <a:pPr marL="0" lvl="0" indent="0"/>
            <a:endParaRPr lang="en-US" dirty="0"/>
          </a:p>
          <a:p>
            <a:pPr marL="0" lvl="0" indent="0"/>
            <a:r>
              <a:rPr lang="en-US" dirty="0"/>
              <a:t>	Are </a:t>
            </a:r>
            <a:r>
              <a:rPr lang="en-US" dirty="0" err="1"/>
              <a:t>dimensiuni</a:t>
            </a:r>
            <a:r>
              <a:rPr lang="en-US" dirty="0"/>
              <a:t> </a:t>
            </a:r>
            <a:r>
              <a:rPr lang="en-US" dirty="0" err="1"/>
              <a:t>medii</a:t>
            </a:r>
            <a:r>
              <a:rPr lang="en-US" dirty="0"/>
              <a:t> de 28cm </a:t>
            </a:r>
            <a:r>
              <a:rPr lang="en-US" dirty="0" err="1"/>
              <a:t>în</a:t>
            </a:r>
            <a:r>
              <a:rPr lang="en-US" dirty="0"/>
              <a:t> </a:t>
            </a:r>
            <a:r>
              <a:rPr lang="en-US" dirty="0" err="1"/>
              <a:t>sens</a:t>
            </a:r>
            <a:r>
              <a:rPr lang="en-US" dirty="0"/>
              <a:t> transversal, 8cm </a:t>
            </a:r>
            <a:r>
              <a:rPr lang="en-US" dirty="0" err="1"/>
              <a:t>în</a:t>
            </a:r>
            <a:r>
              <a:rPr lang="en-US" dirty="0"/>
              <a:t> </a:t>
            </a:r>
            <a:r>
              <a:rPr lang="en-US" dirty="0" err="1"/>
              <a:t>sens</a:t>
            </a:r>
            <a:r>
              <a:rPr lang="en-US" dirty="0"/>
              <a:t> vertical la   	</a:t>
            </a:r>
            <a:r>
              <a:rPr lang="en-US" dirty="0" err="1"/>
              <a:t>nivelul</a:t>
            </a:r>
            <a:r>
              <a:rPr lang="en-US" dirty="0"/>
              <a:t> </a:t>
            </a:r>
            <a:r>
              <a:rPr lang="en-US" dirty="0" err="1"/>
              <a:t>lobului</a:t>
            </a:r>
            <a:r>
              <a:rPr lang="en-US" dirty="0"/>
              <a:t> </a:t>
            </a:r>
            <a:r>
              <a:rPr lang="en-US" dirty="0" err="1"/>
              <a:t>drept</a:t>
            </a:r>
            <a:r>
              <a:rPr lang="en-US" dirty="0"/>
              <a:t> </a:t>
            </a:r>
            <a:r>
              <a:rPr lang="en-US" dirty="0" err="1"/>
              <a:t>și</a:t>
            </a:r>
            <a:r>
              <a:rPr lang="en-US" dirty="0"/>
              <a:t> 18cm la </a:t>
            </a:r>
            <a:r>
              <a:rPr lang="en-US" dirty="0" err="1"/>
              <a:t>nivel</a:t>
            </a:r>
            <a:r>
              <a:rPr lang="en-US" dirty="0"/>
              <a:t> antero-posterior.</a:t>
            </a:r>
          </a:p>
          <a:p>
            <a:pPr marL="0" lvl="0" indent="0"/>
            <a:endParaRPr lang="en-US" dirty="0"/>
          </a:p>
          <a:p>
            <a:pPr marL="0" lvl="0" indent="0"/>
            <a:r>
              <a:rPr lang="en-US" dirty="0"/>
              <a:t>             </a:t>
            </a:r>
            <a:r>
              <a:rPr lang="en-US" dirty="0" err="1"/>
              <a:t>Culoarea</a:t>
            </a:r>
            <a:r>
              <a:rPr lang="en-US" dirty="0"/>
              <a:t> </a:t>
            </a:r>
            <a:r>
              <a:rPr lang="en-US" dirty="0" err="1"/>
              <a:t>ficatului</a:t>
            </a:r>
            <a:r>
              <a:rPr lang="en-US" dirty="0"/>
              <a:t> la omul </a:t>
            </a:r>
            <a:r>
              <a:rPr lang="en-US" dirty="0" err="1"/>
              <a:t>viu</a:t>
            </a:r>
            <a:r>
              <a:rPr lang="en-US" dirty="0"/>
              <a:t> </a:t>
            </a:r>
            <a:r>
              <a:rPr lang="en-US" dirty="0" err="1"/>
              <a:t>este</a:t>
            </a:r>
            <a:r>
              <a:rPr lang="en-US" dirty="0"/>
              <a:t> </a:t>
            </a:r>
            <a:r>
              <a:rPr lang="en-US" dirty="0" err="1"/>
              <a:t>roșie-brună</a:t>
            </a:r>
            <a:r>
              <a:rPr lang="en-US" dirty="0"/>
              <a:t> </a:t>
            </a:r>
            <a:r>
              <a:rPr lang="en-US" dirty="0" err="1"/>
              <a:t>și</a:t>
            </a:r>
            <a:r>
              <a:rPr lang="en-US" dirty="0"/>
              <a:t> </a:t>
            </a:r>
            <a:r>
              <a:rPr lang="en-US" dirty="0" err="1"/>
              <a:t>variază</a:t>
            </a:r>
            <a:r>
              <a:rPr lang="en-US" dirty="0"/>
              <a:t> </a:t>
            </a:r>
            <a:r>
              <a:rPr lang="en-US" dirty="0" err="1"/>
              <a:t>în</a:t>
            </a:r>
            <a:r>
              <a:rPr lang="en-US" dirty="0"/>
              <a:t> </a:t>
            </a:r>
            <a:r>
              <a:rPr lang="en-US" dirty="0" err="1"/>
              <a:t>funcție</a:t>
            </a:r>
            <a:r>
              <a:rPr lang="en-US" dirty="0"/>
              <a:t> de                   </a:t>
            </a:r>
            <a:r>
              <a:rPr lang="en-US" dirty="0" err="1"/>
              <a:t>cantitatea</a:t>
            </a:r>
            <a:r>
              <a:rPr lang="en-US" dirty="0"/>
              <a:t> de </a:t>
            </a:r>
            <a:r>
              <a:rPr lang="en-US" dirty="0" err="1"/>
              <a:t>sânge</a:t>
            </a:r>
            <a:r>
              <a:rPr lang="en-US" dirty="0"/>
              <a:t> pe care o </a:t>
            </a:r>
            <a:r>
              <a:rPr lang="en-US" dirty="0" err="1"/>
              <a:t>conține</a:t>
            </a:r>
            <a:r>
              <a:rPr lang="en-US" dirty="0"/>
              <a:t>.</a:t>
            </a:r>
          </a:p>
          <a:p>
            <a:pPr marL="0" lvl="0" indent="0"/>
            <a:endParaRPr lang="en-US" dirty="0"/>
          </a:p>
          <a:p>
            <a:pPr marL="0" lvl="0" indent="0"/>
            <a:r>
              <a:rPr lang="en-US" dirty="0"/>
              <a:t>Are un aspect </a:t>
            </a:r>
            <a:r>
              <a:rPr lang="en-US" dirty="0" err="1"/>
              <a:t>granitat</a:t>
            </a:r>
            <a:r>
              <a:rPr lang="en-US" dirty="0"/>
              <a:t>, </a:t>
            </a:r>
            <a:r>
              <a:rPr lang="en-US" dirty="0" err="1"/>
              <a:t>fiind</a:t>
            </a:r>
            <a:r>
              <a:rPr lang="en-US" dirty="0"/>
              <a:t> format din </a:t>
            </a:r>
            <a:r>
              <a:rPr lang="en-US" dirty="0" err="1"/>
              <a:t>numeroase</a:t>
            </a:r>
            <a:r>
              <a:rPr lang="en-US" dirty="0"/>
              <a:t> granule </a:t>
            </a:r>
            <a:r>
              <a:rPr lang="en-US" dirty="0" err="1"/>
              <a:t>alăturate</a:t>
            </a:r>
            <a:r>
              <a:rPr lang="en-US" dirty="0"/>
              <a:t>, </a:t>
            </a:r>
            <a:r>
              <a:rPr lang="en-US" dirty="0" err="1"/>
              <a:t>fiecare</a:t>
            </a:r>
            <a:r>
              <a:rPr lang="en-US" dirty="0"/>
              <a:t> </a:t>
            </a:r>
            <a:r>
              <a:rPr lang="en-US" dirty="0" err="1"/>
              <a:t>reprezentând</a:t>
            </a:r>
            <a:r>
              <a:rPr lang="en-US" dirty="0"/>
              <a:t> un </a:t>
            </a:r>
            <a:r>
              <a:rPr lang="en-US" dirty="0" err="1"/>
              <a:t>lobul</a:t>
            </a:r>
            <a:r>
              <a:rPr lang="en-US" dirty="0"/>
              <a:t> hepatic.</a:t>
            </a:r>
          </a:p>
          <a:p>
            <a:pPr marL="0" lvl="0" indent="0"/>
            <a:endParaRPr lang="en-US" dirty="0"/>
          </a:p>
          <a:p>
            <a:pPr marL="0" lvl="0" indent="0"/>
            <a:r>
              <a:rPr lang="en-US" dirty="0"/>
              <a:t>		</a:t>
            </a:r>
            <a:endParaRPr lang="ro-RO" dirty="0"/>
          </a:p>
          <a:p>
            <a:pPr marL="0" lvl="0" indent="0"/>
            <a:endParaRPr lang="ro-RO" dirty="0"/>
          </a:p>
        </p:txBody>
      </p:sp>
      <p:sp>
        <p:nvSpPr>
          <p:cNvPr id="1317" name="Google Shape;1317;p41"/>
          <p:cNvSpPr/>
          <p:nvPr/>
        </p:nvSpPr>
        <p:spPr>
          <a:xfrm>
            <a:off x="-1506475" y="439700"/>
            <a:ext cx="18950" cy="6675"/>
          </a:xfrm>
          <a:custGeom>
            <a:avLst/>
            <a:gdLst/>
            <a:ahLst/>
            <a:cxnLst/>
            <a:rect l="l" t="t" r="r" b="b"/>
            <a:pathLst>
              <a:path w="758" h="267" extrusionOk="0">
                <a:moveTo>
                  <a:pt x="633" y="1"/>
                </a:moveTo>
                <a:cubicBezTo>
                  <a:pt x="406" y="1"/>
                  <a:pt x="186" y="81"/>
                  <a:pt x="26" y="241"/>
                </a:cubicBezTo>
                <a:cubicBezTo>
                  <a:pt x="0" y="241"/>
                  <a:pt x="0" y="267"/>
                  <a:pt x="26" y="267"/>
                </a:cubicBezTo>
                <a:cubicBezTo>
                  <a:pt x="261" y="241"/>
                  <a:pt x="522" y="162"/>
                  <a:pt x="731" y="58"/>
                </a:cubicBezTo>
                <a:cubicBezTo>
                  <a:pt x="757" y="58"/>
                  <a:pt x="757" y="6"/>
                  <a:pt x="731" y="6"/>
                </a:cubicBezTo>
                <a:cubicBezTo>
                  <a:pt x="698" y="3"/>
                  <a:pt x="666" y="1"/>
                  <a:pt x="633"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8" name="Google Shape;1318;p41"/>
          <p:cNvPicPr preferRelativeResize="0"/>
          <p:nvPr/>
        </p:nvPicPr>
        <p:blipFill>
          <a:blip r:embed="rId3"/>
          <a:srcRect/>
          <a:stretch/>
        </p:blipFill>
        <p:spPr>
          <a:xfrm>
            <a:off x="342995" y="1418117"/>
            <a:ext cx="2380160" cy="2307266"/>
          </a:xfrm>
          <a:prstGeom prst="ellipse">
            <a:avLst/>
          </a:prstGeom>
          <a:noFill/>
          <a:ln w="19050" cap="flat" cmpd="sng">
            <a:solidFill>
              <a:schemeClr val="dk1"/>
            </a:solidFill>
            <a:prstDash val="solid"/>
            <a:round/>
            <a:headEnd type="none" w="sm" len="sm"/>
            <a:tailEnd type="none" w="sm" len="sm"/>
          </a:ln>
        </p:spPr>
      </p:pic>
      <p:grpSp>
        <p:nvGrpSpPr>
          <p:cNvPr id="1319" name="Google Shape;1319;p41"/>
          <p:cNvGrpSpPr/>
          <p:nvPr/>
        </p:nvGrpSpPr>
        <p:grpSpPr>
          <a:xfrm rot="1613524">
            <a:off x="8120475" y="4135216"/>
            <a:ext cx="690818" cy="660915"/>
            <a:chOff x="4058550" y="928275"/>
            <a:chExt cx="427975" cy="409450"/>
          </a:xfrm>
        </p:grpSpPr>
        <p:sp>
          <p:nvSpPr>
            <p:cNvPr id="1320" name="Google Shape;1320;p41"/>
            <p:cNvSpPr/>
            <p:nvPr/>
          </p:nvSpPr>
          <p:spPr>
            <a:xfrm>
              <a:off x="4072900" y="933075"/>
              <a:ext cx="407750" cy="399625"/>
            </a:xfrm>
            <a:custGeom>
              <a:avLst/>
              <a:gdLst/>
              <a:ahLst/>
              <a:cxnLst/>
              <a:rect l="l" t="t" r="r" b="b"/>
              <a:pathLst>
                <a:path w="16310" h="15985" extrusionOk="0">
                  <a:moveTo>
                    <a:pt x="7167" y="1"/>
                  </a:moveTo>
                  <a:cubicBezTo>
                    <a:pt x="7007" y="1"/>
                    <a:pt x="6850" y="33"/>
                    <a:pt x="6707" y="99"/>
                  </a:cubicBezTo>
                  <a:lnTo>
                    <a:pt x="6080" y="333"/>
                  </a:lnTo>
                  <a:lnTo>
                    <a:pt x="5480" y="542"/>
                  </a:lnTo>
                  <a:lnTo>
                    <a:pt x="5063" y="673"/>
                  </a:lnTo>
                  <a:cubicBezTo>
                    <a:pt x="4932" y="699"/>
                    <a:pt x="4802" y="751"/>
                    <a:pt x="4671" y="803"/>
                  </a:cubicBezTo>
                  <a:cubicBezTo>
                    <a:pt x="4515" y="855"/>
                    <a:pt x="4332" y="907"/>
                    <a:pt x="4202" y="960"/>
                  </a:cubicBezTo>
                  <a:cubicBezTo>
                    <a:pt x="3419" y="1325"/>
                    <a:pt x="3601" y="1925"/>
                    <a:pt x="3836" y="2525"/>
                  </a:cubicBezTo>
                  <a:lnTo>
                    <a:pt x="5193" y="6492"/>
                  </a:lnTo>
                  <a:cubicBezTo>
                    <a:pt x="5193" y="6544"/>
                    <a:pt x="5167" y="6596"/>
                    <a:pt x="5115" y="6596"/>
                  </a:cubicBezTo>
                  <a:lnTo>
                    <a:pt x="2479" y="7510"/>
                  </a:lnTo>
                  <a:lnTo>
                    <a:pt x="1148" y="7979"/>
                  </a:lnTo>
                  <a:lnTo>
                    <a:pt x="992" y="8032"/>
                  </a:lnTo>
                  <a:lnTo>
                    <a:pt x="835" y="8084"/>
                  </a:lnTo>
                  <a:cubicBezTo>
                    <a:pt x="600" y="8136"/>
                    <a:pt x="365" y="8267"/>
                    <a:pt x="209" y="8449"/>
                  </a:cubicBezTo>
                  <a:cubicBezTo>
                    <a:pt x="0" y="8788"/>
                    <a:pt x="157" y="9180"/>
                    <a:pt x="261" y="9519"/>
                  </a:cubicBezTo>
                  <a:lnTo>
                    <a:pt x="287" y="9571"/>
                  </a:lnTo>
                  <a:cubicBezTo>
                    <a:pt x="365" y="9806"/>
                    <a:pt x="470" y="10067"/>
                    <a:pt x="548" y="10302"/>
                  </a:cubicBezTo>
                  <a:lnTo>
                    <a:pt x="653" y="10615"/>
                  </a:lnTo>
                  <a:cubicBezTo>
                    <a:pt x="705" y="10746"/>
                    <a:pt x="731" y="10876"/>
                    <a:pt x="783" y="11007"/>
                  </a:cubicBezTo>
                  <a:cubicBezTo>
                    <a:pt x="861" y="11320"/>
                    <a:pt x="992" y="11607"/>
                    <a:pt x="1096" y="11894"/>
                  </a:cubicBezTo>
                  <a:cubicBezTo>
                    <a:pt x="1294" y="12318"/>
                    <a:pt x="1560" y="12451"/>
                    <a:pt x="1858" y="12451"/>
                  </a:cubicBezTo>
                  <a:cubicBezTo>
                    <a:pt x="2111" y="12451"/>
                    <a:pt x="2387" y="12355"/>
                    <a:pt x="2662" y="12259"/>
                  </a:cubicBezTo>
                  <a:lnTo>
                    <a:pt x="6628" y="10902"/>
                  </a:lnTo>
                  <a:cubicBezTo>
                    <a:pt x="6681" y="10902"/>
                    <a:pt x="6733" y="10902"/>
                    <a:pt x="6733" y="10954"/>
                  </a:cubicBezTo>
                  <a:lnTo>
                    <a:pt x="7203" y="12285"/>
                  </a:lnTo>
                  <a:cubicBezTo>
                    <a:pt x="7490" y="13173"/>
                    <a:pt x="7803" y="14060"/>
                    <a:pt x="8116" y="14947"/>
                  </a:cubicBezTo>
                  <a:cubicBezTo>
                    <a:pt x="8116" y="14973"/>
                    <a:pt x="8142" y="15025"/>
                    <a:pt x="8168" y="15078"/>
                  </a:cubicBezTo>
                  <a:cubicBezTo>
                    <a:pt x="8220" y="15391"/>
                    <a:pt x="8377" y="15652"/>
                    <a:pt x="8586" y="15887"/>
                  </a:cubicBezTo>
                  <a:cubicBezTo>
                    <a:pt x="8729" y="15952"/>
                    <a:pt x="8892" y="15984"/>
                    <a:pt x="9055" y="15984"/>
                  </a:cubicBezTo>
                  <a:cubicBezTo>
                    <a:pt x="9218" y="15984"/>
                    <a:pt x="9382" y="15952"/>
                    <a:pt x="9525" y="15887"/>
                  </a:cubicBezTo>
                  <a:lnTo>
                    <a:pt x="9708" y="15808"/>
                  </a:lnTo>
                  <a:lnTo>
                    <a:pt x="10151" y="15652"/>
                  </a:lnTo>
                  <a:lnTo>
                    <a:pt x="10752" y="15443"/>
                  </a:lnTo>
                  <a:lnTo>
                    <a:pt x="11143" y="15312"/>
                  </a:lnTo>
                  <a:cubicBezTo>
                    <a:pt x="11300" y="15286"/>
                    <a:pt x="11430" y="15234"/>
                    <a:pt x="11561" y="15182"/>
                  </a:cubicBezTo>
                  <a:cubicBezTo>
                    <a:pt x="11717" y="15130"/>
                    <a:pt x="11874" y="15078"/>
                    <a:pt x="12030" y="14999"/>
                  </a:cubicBezTo>
                  <a:cubicBezTo>
                    <a:pt x="12813" y="14660"/>
                    <a:pt x="12604" y="14060"/>
                    <a:pt x="12396" y="13460"/>
                  </a:cubicBezTo>
                  <a:lnTo>
                    <a:pt x="11039" y="9493"/>
                  </a:lnTo>
                  <a:cubicBezTo>
                    <a:pt x="11013" y="9467"/>
                    <a:pt x="11039" y="9415"/>
                    <a:pt x="11091" y="9389"/>
                  </a:cubicBezTo>
                  <a:lnTo>
                    <a:pt x="14301" y="8293"/>
                  </a:lnTo>
                  <a:cubicBezTo>
                    <a:pt x="14431" y="8240"/>
                    <a:pt x="14562" y="8188"/>
                    <a:pt x="14692" y="8162"/>
                  </a:cubicBezTo>
                  <a:lnTo>
                    <a:pt x="15136" y="8032"/>
                  </a:lnTo>
                  <a:cubicBezTo>
                    <a:pt x="15371" y="7953"/>
                    <a:pt x="15605" y="7849"/>
                    <a:pt x="15788" y="7719"/>
                  </a:cubicBezTo>
                  <a:cubicBezTo>
                    <a:pt x="16310" y="7353"/>
                    <a:pt x="16049" y="6675"/>
                    <a:pt x="15840" y="6127"/>
                  </a:cubicBezTo>
                  <a:cubicBezTo>
                    <a:pt x="15788" y="6048"/>
                    <a:pt x="15762" y="5944"/>
                    <a:pt x="15736" y="5866"/>
                  </a:cubicBezTo>
                  <a:lnTo>
                    <a:pt x="15579" y="5448"/>
                  </a:lnTo>
                  <a:cubicBezTo>
                    <a:pt x="15475" y="5135"/>
                    <a:pt x="15344" y="4796"/>
                    <a:pt x="15240" y="4457"/>
                  </a:cubicBezTo>
                  <a:cubicBezTo>
                    <a:pt x="15087" y="3976"/>
                    <a:pt x="14879" y="3514"/>
                    <a:pt x="14356" y="3514"/>
                  </a:cubicBezTo>
                  <a:cubicBezTo>
                    <a:pt x="14255" y="3514"/>
                    <a:pt x="14141" y="3531"/>
                    <a:pt x="14014" y="3569"/>
                  </a:cubicBezTo>
                  <a:cubicBezTo>
                    <a:pt x="13805" y="3648"/>
                    <a:pt x="13622" y="3700"/>
                    <a:pt x="13439" y="3778"/>
                  </a:cubicBezTo>
                  <a:lnTo>
                    <a:pt x="9603" y="5083"/>
                  </a:lnTo>
                  <a:cubicBezTo>
                    <a:pt x="9551" y="5083"/>
                    <a:pt x="9499" y="5057"/>
                    <a:pt x="9499" y="5005"/>
                  </a:cubicBezTo>
                  <a:lnTo>
                    <a:pt x="9029" y="3700"/>
                  </a:lnTo>
                  <a:cubicBezTo>
                    <a:pt x="8742" y="2812"/>
                    <a:pt x="8429" y="1925"/>
                    <a:pt x="8116" y="1038"/>
                  </a:cubicBezTo>
                  <a:lnTo>
                    <a:pt x="8064" y="881"/>
                  </a:lnTo>
                  <a:cubicBezTo>
                    <a:pt x="8012" y="594"/>
                    <a:pt x="7855" y="307"/>
                    <a:pt x="7646" y="99"/>
                  </a:cubicBezTo>
                  <a:cubicBezTo>
                    <a:pt x="7490" y="33"/>
                    <a:pt x="7327" y="1"/>
                    <a:pt x="7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a:off x="4075500" y="1054050"/>
              <a:ext cx="405150" cy="279125"/>
            </a:xfrm>
            <a:custGeom>
              <a:avLst/>
              <a:gdLst/>
              <a:ahLst/>
              <a:cxnLst/>
              <a:rect l="l" t="t" r="r" b="b"/>
              <a:pathLst>
                <a:path w="16206" h="11165" extrusionOk="0">
                  <a:moveTo>
                    <a:pt x="14152" y="1"/>
                  </a:moveTo>
                  <a:cubicBezTo>
                    <a:pt x="13767" y="1"/>
                    <a:pt x="13295" y="114"/>
                    <a:pt x="12709" y="374"/>
                  </a:cubicBezTo>
                  <a:cubicBezTo>
                    <a:pt x="10073" y="1549"/>
                    <a:pt x="8142" y="3871"/>
                    <a:pt x="5663" y="5333"/>
                  </a:cubicBezTo>
                  <a:cubicBezTo>
                    <a:pt x="4684" y="5896"/>
                    <a:pt x="3544" y="6436"/>
                    <a:pt x="2394" y="6436"/>
                  </a:cubicBezTo>
                  <a:cubicBezTo>
                    <a:pt x="2318" y="6436"/>
                    <a:pt x="2242" y="6433"/>
                    <a:pt x="2166" y="6429"/>
                  </a:cubicBezTo>
                  <a:cubicBezTo>
                    <a:pt x="783" y="6324"/>
                    <a:pt x="235" y="5228"/>
                    <a:pt x="1" y="4054"/>
                  </a:cubicBezTo>
                  <a:lnTo>
                    <a:pt x="1" y="4054"/>
                  </a:lnTo>
                  <a:cubicBezTo>
                    <a:pt x="27" y="4263"/>
                    <a:pt x="79" y="4497"/>
                    <a:pt x="157" y="4706"/>
                  </a:cubicBezTo>
                  <a:lnTo>
                    <a:pt x="183" y="4758"/>
                  </a:lnTo>
                  <a:cubicBezTo>
                    <a:pt x="261" y="4993"/>
                    <a:pt x="366" y="5254"/>
                    <a:pt x="444" y="5489"/>
                  </a:cubicBezTo>
                  <a:lnTo>
                    <a:pt x="549" y="5802"/>
                  </a:lnTo>
                  <a:cubicBezTo>
                    <a:pt x="601" y="5933"/>
                    <a:pt x="627" y="6063"/>
                    <a:pt x="679" y="6194"/>
                  </a:cubicBezTo>
                  <a:cubicBezTo>
                    <a:pt x="757" y="6507"/>
                    <a:pt x="888" y="6794"/>
                    <a:pt x="992" y="7081"/>
                  </a:cubicBezTo>
                  <a:cubicBezTo>
                    <a:pt x="1190" y="7505"/>
                    <a:pt x="1456" y="7638"/>
                    <a:pt x="1754" y="7638"/>
                  </a:cubicBezTo>
                  <a:cubicBezTo>
                    <a:pt x="2007" y="7638"/>
                    <a:pt x="2283" y="7542"/>
                    <a:pt x="2558" y="7446"/>
                  </a:cubicBezTo>
                  <a:lnTo>
                    <a:pt x="6524" y="6089"/>
                  </a:lnTo>
                  <a:cubicBezTo>
                    <a:pt x="6577" y="6089"/>
                    <a:pt x="6629" y="6089"/>
                    <a:pt x="6629" y="6141"/>
                  </a:cubicBezTo>
                  <a:lnTo>
                    <a:pt x="7099" y="7472"/>
                  </a:lnTo>
                  <a:cubicBezTo>
                    <a:pt x="7386" y="8360"/>
                    <a:pt x="7699" y="9247"/>
                    <a:pt x="8012" y="10108"/>
                  </a:cubicBezTo>
                  <a:cubicBezTo>
                    <a:pt x="8012" y="10160"/>
                    <a:pt x="8038" y="10212"/>
                    <a:pt x="8064" y="10265"/>
                  </a:cubicBezTo>
                  <a:cubicBezTo>
                    <a:pt x="8116" y="10578"/>
                    <a:pt x="8273" y="10839"/>
                    <a:pt x="8482" y="11048"/>
                  </a:cubicBezTo>
                  <a:cubicBezTo>
                    <a:pt x="8625" y="11126"/>
                    <a:pt x="8788" y="11165"/>
                    <a:pt x="8951" y="11165"/>
                  </a:cubicBezTo>
                  <a:cubicBezTo>
                    <a:pt x="9114" y="11165"/>
                    <a:pt x="9278" y="11126"/>
                    <a:pt x="9421" y="11048"/>
                  </a:cubicBezTo>
                  <a:lnTo>
                    <a:pt x="9604" y="10995"/>
                  </a:lnTo>
                  <a:lnTo>
                    <a:pt x="10047" y="10839"/>
                  </a:lnTo>
                  <a:lnTo>
                    <a:pt x="10648" y="10630"/>
                  </a:lnTo>
                  <a:lnTo>
                    <a:pt x="11039" y="10500"/>
                  </a:lnTo>
                  <a:cubicBezTo>
                    <a:pt x="11196" y="10473"/>
                    <a:pt x="11326" y="10421"/>
                    <a:pt x="11457" y="10369"/>
                  </a:cubicBezTo>
                  <a:cubicBezTo>
                    <a:pt x="11613" y="10317"/>
                    <a:pt x="11770" y="10265"/>
                    <a:pt x="11926" y="10186"/>
                  </a:cubicBezTo>
                  <a:cubicBezTo>
                    <a:pt x="12709" y="9847"/>
                    <a:pt x="12500" y="9247"/>
                    <a:pt x="12292" y="8647"/>
                  </a:cubicBezTo>
                  <a:lnTo>
                    <a:pt x="10935" y="4654"/>
                  </a:lnTo>
                  <a:cubicBezTo>
                    <a:pt x="10909" y="4628"/>
                    <a:pt x="10935" y="4576"/>
                    <a:pt x="10987" y="4550"/>
                  </a:cubicBezTo>
                  <a:lnTo>
                    <a:pt x="14197" y="3454"/>
                  </a:lnTo>
                  <a:cubicBezTo>
                    <a:pt x="14327" y="3401"/>
                    <a:pt x="14458" y="3349"/>
                    <a:pt x="14588" y="3323"/>
                  </a:cubicBezTo>
                  <a:lnTo>
                    <a:pt x="15032" y="3193"/>
                  </a:lnTo>
                  <a:cubicBezTo>
                    <a:pt x="15267" y="3114"/>
                    <a:pt x="15501" y="3010"/>
                    <a:pt x="15684" y="2880"/>
                  </a:cubicBezTo>
                  <a:cubicBezTo>
                    <a:pt x="16206" y="2514"/>
                    <a:pt x="15945" y="1836"/>
                    <a:pt x="15736" y="1288"/>
                  </a:cubicBezTo>
                  <a:cubicBezTo>
                    <a:pt x="15431" y="551"/>
                    <a:pt x="15002" y="1"/>
                    <a:pt x="14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a:off x="4058550" y="928275"/>
              <a:ext cx="427975" cy="409450"/>
            </a:xfrm>
            <a:custGeom>
              <a:avLst/>
              <a:gdLst/>
              <a:ahLst/>
              <a:cxnLst/>
              <a:rect l="l" t="t" r="r" b="b"/>
              <a:pathLst>
                <a:path w="17119" h="16378" extrusionOk="0">
                  <a:moveTo>
                    <a:pt x="7820" y="241"/>
                  </a:moveTo>
                  <a:cubicBezTo>
                    <a:pt x="7949" y="241"/>
                    <a:pt x="8075" y="269"/>
                    <a:pt x="8194" y="343"/>
                  </a:cubicBezTo>
                  <a:cubicBezTo>
                    <a:pt x="8455" y="525"/>
                    <a:pt x="8559" y="969"/>
                    <a:pt x="8664" y="1256"/>
                  </a:cubicBezTo>
                  <a:cubicBezTo>
                    <a:pt x="9107" y="2561"/>
                    <a:pt x="9577" y="3918"/>
                    <a:pt x="10021" y="5223"/>
                  </a:cubicBezTo>
                  <a:cubicBezTo>
                    <a:pt x="10040" y="5281"/>
                    <a:pt x="10089" y="5311"/>
                    <a:pt x="10146" y="5311"/>
                  </a:cubicBezTo>
                  <a:cubicBezTo>
                    <a:pt x="10164" y="5311"/>
                    <a:pt x="10184" y="5307"/>
                    <a:pt x="10203" y="5301"/>
                  </a:cubicBezTo>
                  <a:lnTo>
                    <a:pt x="13753" y="4074"/>
                  </a:lnTo>
                  <a:cubicBezTo>
                    <a:pt x="14040" y="3996"/>
                    <a:pt x="14301" y="3892"/>
                    <a:pt x="14588" y="3813"/>
                  </a:cubicBezTo>
                  <a:cubicBezTo>
                    <a:pt x="14717" y="3776"/>
                    <a:pt x="14832" y="3759"/>
                    <a:pt x="14934" y="3759"/>
                  </a:cubicBezTo>
                  <a:cubicBezTo>
                    <a:pt x="15409" y="3759"/>
                    <a:pt x="15616" y="4133"/>
                    <a:pt x="15788" y="4649"/>
                  </a:cubicBezTo>
                  <a:cubicBezTo>
                    <a:pt x="15945" y="5118"/>
                    <a:pt x="16101" y="5588"/>
                    <a:pt x="16258" y="6058"/>
                  </a:cubicBezTo>
                  <a:cubicBezTo>
                    <a:pt x="16440" y="6606"/>
                    <a:pt x="16936" y="7467"/>
                    <a:pt x="16336" y="7884"/>
                  </a:cubicBezTo>
                  <a:lnTo>
                    <a:pt x="16310" y="7884"/>
                  </a:lnTo>
                  <a:cubicBezTo>
                    <a:pt x="15840" y="8119"/>
                    <a:pt x="15344" y="8302"/>
                    <a:pt x="14849" y="8432"/>
                  </a:cubicBezTo>
                  <a:lnTo>
                    <a:pt x="11639" y="9555"/>
                  </a:lnTo>
                  <a:cubicBezTo>
                    <a:pt x="11560" y="9555"/>
                    <a:pt x="11534" y="9633"/>
                    <a:pt x="11534" y="9711"/>
                  </a:cubicBezTo>
                  <a:lnTo>
                    <a:pt x="12917" y="13652"/>
                  </a:lnTo>
                  <a:cubicBezTo>
                    <a:pt x="13152" y="14304"/>
                    <a:pt x="13309" y="14852"/>
                    <a:pt x="12552" y="15165"/>
                  </a:cubicBezTo>
                  <a:cubicBezTo>
                    <a:pt x="12161" y="15348"/>
                    <a:pt x="11717" y="15478"/>
                    <a:pt x="11300" y="15609"/>
                  </a:cubicBezTo>
                  <a:cubicBezTo>
                    <a:pt x="10934" y="15739"/>
                    <a:pt x="10595" y="15844"/>
                    <a:pt x="10230" y="15974"/>
                  </a:cubicBezTo>
                  <a:cubicBezTo>
                    <a:pt x="10010" y="16059"/>
                    <a:pt x="9757" y="16154"/>
                    <a:pt x="9521" y="16154"/>
                  </a:cubicBezTo>
                  <a:cubicBezTo>
                    <a:pt x="9393" y="16154"/>
                    <a:pt x="9270" y="16126"/>
                    <a:pt x="9160" y="16052"/>
                  </a:cubicBezTo>
                  <a:cubicBezTo>
                    <a:pt x="8899" y="15870"/>
                    <a:pt x="8794" y="15426"/>
                    <a:pt x="8690" y="15139"/>
                  </a:cubicBezTo>
                  <a:cubicBezTo>
                    <a:pt x="8220" y="13834"/>
                    <a:pt x="7777" y="12477"/>
                    <a:pt x="7333" y="11172"/>
                  </a:cubicBezTo>
                  <a:cubicBezTo>
                    <a:pt x="7313" y="11114"/>
                    <a:pt x="7264" y="11084"/>
                    <a:pt x="7208" y="11084"/>
                  </a:cubicBezTo>
                  <a:cubicBezTo>
                    <a:pt x="7189" y="11084"/>
                    <a:pt x="7170" y="11088"/>
                    <a:pt x="7150" y="11094"/>
                  </a:cubicBezTo>
                  <a:lnTo>
                    <a:pt x="3210" y="12451"/>
                  </a:lnTo>
                  <a:cubicBezTo>
                    <a:pt x="2922" y="12543"/>
                    <a:pt x="2659" y="12625"/>
                    <a:pt x="2427" y="12625"/>
                  </a:cubicBezTo>
                  <a:cubicBezTo>
                    <a:pt x="2132" y="12625"/>
                    <a:pt x="1886" y="12494"/>
                    <a:pt x="1696" y="12086"/>
                  </a:cubicBezTo>
                  <a:cubicBezTo>
                    <a:pt x="1514" y="11668"/>
                    <a:pt x="1383" y="11225"/>
                    <a:pt x="1253" y="10807"/>
                  </a:cubicBezTo>
                  <a:cubicBezTo>
                    <a:pt x="1122" y="10468"/>
                    <a:pt x="1018" y="10129"/>
                    <a:pt x="887" y="9763"/>
                  </a:cubicBezTo>
                  <a:cubicBezTo>
                    <a:pt x="757" y="9424"/>
                    <a:pt x="600" y="9007"/>
                    <a:pt x="809" y="8693"/>
                  </a:cubicBezTo>
                  <a:cubicBezTo>
                    <a:pt x="992" y="8406"/>
                    <a:pt x="1435" y="8328"/>
                    <a:pt x="1722" y="8224"/>
                  </a:cubicBezTo>
                  <a:cubicBezTo>
                    <a:pt x="3027" y="7754"/>
                    <a:pt x="4384" y="7310"/>
                    <a:pt x="5715" y="6841"/>
                  </a:cubicBezTo>
                  <a:cubicBezTo>
                    <a:pt x="5767" y="6814"/>
                    <a:pt x="5819" y="6762"/>
                    <a:pt x="5793" y="6684"/>
                  </a:cubicBezTo>
                  <a:lnTo>
                    <a:pt x="4436" y="2744"/>
                  </a:lnTo>
                  <a:cubicBezTo>
                    <a:pt x="4201" y="2091"/>
                    <a:pt x="4045" y="1543"/>
                    <a:pt x="4802" y="1230"/>
                  </a:cubicBezTo>
                  <a:cubicBezTo>
                    <a:pt x="5193" y="1047"/>
                    <a:pt x="5637" y="917"/>
                    <a:pt x="6054" y="786"/>
                  </a:cubicBezTo>
                  <a:cubicBezTo>
                    <a:pt x="6420" y="656"/>
                    <a:pt x="6759" y="551"/>
                    <a:pt x="7098" y="421"/>
                  </a:cubicBezTo>
                  <a:cubicBezTo>
                    <a:pt x="7335" y="336"/>
                    <a:pt x="7582" y="241"/>
                    <a:pt x="7820" y="241"/>
                  </a:cubicBezTo>
                  <a:close/>
                  <a:moveTo>
                    <a:pt x="7791" y="1"/>
                  </a:moveTo>
                  <a:cubicBezTo>
                    <a:pt x="7234" y="1"/>
                    <a:pt x="6572" y="339"/>
                    <a:pt x="6106" y="499"/>
                  </a:cubicBezTo>
                  <a:cubicBezTo>
                    <a:pt x="5324" y="760"/>
                    <a:pt x="3810" y="969"/>
                    <a:pt x="3967" y="2091"/>
                  </a:cubicBezTo>
                  <a:cubicBezTo>
                    <a:pt x="4097" y="2587"/>
                    <a:pt x="4228" y="3083"/>
                    <a:pt x="4436" y="3552"/>
                  </a:cubicBezTo>
                  <a:lnTo>
                    <a:pt x="5506" y="6632"/>
                  </a:lnTo>
                  <a:lnTo>
                    <a:pt x="2557" y="7650"/>
                  </a:lnTo>
                  <a:cubicBezTo>
                    <a:pt x="2035" y="7806"/>
                    <a:pt x="1514" y="7989"/>
                    <a:pt x="992" y="8224"/>
                  </a:cubicBezTo>
                  <a:cubicBezTo>
                    <a:pt x="0" y="8719"/>
                    <a:pt x="705" y="9998"/>
                    <a:pt x="966" y="10755"/>
                  </a:cubicBezTo>
                  <a:cubicBezTo>
                    <a:pt x="1214" y="11500"/>
                    <a:pt x="1415" y="12906"/>
                    <a:pt x="2400" y="12906"/>
                  </a:cubicBezTo>
                  <a:cubicBezTo>
                    <a:pt x="2451" y="12906"/>
                    <a:pt x="2503" y="12902"/>
                    <a:pt x="2557" y="12895"/>
                  </a:cubicBezTo>
                  <a:cubicBezTo>
                    <a:pt x="3079" y="12764"/>
                    <a:pt x="3575" y="12608"/>
                    <a:pt x="4045" y="12425"/>
                  </a:cubicBezTo>
                  <a:lnTo>
                    <a:pt x="7124" y="11355"/>
                  </a:lnTo>
                  <a:cubicBezTo>
                    <a:pt x="7463" y="12347"/>
                    <a:pt x="7803" y="13312"/>
                    <a:pt x="8142" y="14304"/>
                  </a:cubicBezTo>
                  <a:cubicBezTo>
                    <a:pt x="8298" y="14826"/>
                    <a:pt x="8481" y="15348"/>
                    <a:pt x="8716" y="15844"/>
                  </a:cubicBezTo>
                  <a:cubicBezTo>
                    <a:pt x="8910" y="16243"/>
                    <a:pt x="9225" y="16377"/>
                    <a:pt x="9583" y="16377"/>
                  </a:cubicBezTo>
                  <a:cubicBezTo>
                    <a:pt x="10138" y="16377"/>
                    <a:pt x="10798" y="16054"/>
                    <a:pt x="11273" y="15896"/>
                  </a:cubicBezTo>
                  <a:cubicBezTo>
                    <a:pt x="12030" y="15609"/>
                    <a:pt x="13544" y="15400"/>
                    <a:pt x="13387" y="14278"/>
                  </a:cubicBezTo>
                  <a:cubicBezTo>
                    <a:pt x="13283" y="13782"/>
                    <a:pt x="13126" y="13286"/>
                    <a:pt x="12917" y="12817"/>
                  </a:cubicBezTo>
                  <a:cubicBezTo>
                    <a:pt x="12552" y="11773"/>
                    <a:pt x="12213" y="10755"/>
                    <a:pt x="11848" y="9737"/>
                  </a:cubicBezTo>
                  <a:lnTo>
                    <a:pt x="15188" y="8589"/>
                  </a:lnTo>
                  <a:cubicBezTo>
                    <a:pt x="15710" y="8432"/>
                    <a:pt x="16362" y="8302"/>
                    <a:pt x="16754" y="7884"/>
                  </a:cubicBezTo>
                  <a:cubicBezTo>
                    <a:pt x="17119" y="7467"/>
                    <a:pt x="16806" y="6788"/>
                    <a:pt x="16649" y="6371"/>
                  </a:cubicBezTo>
                  <a:cubicBezTo>
                    <a:pt x="16440" y="5771"/>
                    <a:pt x="16232" y="5170"/>
                    <a:pt x="16023" y="4570"/>
                  </a:cubicBezTo>
                  <a:cubicBezTo>
                    <a:pt x="15892" y="4179"/>
                    <a:pt x="15736" y="3735"/>
                    <a:pt x="15344" y="3526"/>
                  </a:cubicBezTo>
                  <a:cubicBezTo>
                    <a:pt x="15239" y="3470"/>
                    <a:pt x="15125" y="3448"/>
                    <a:pt x="15007" y="3448"/>
                  </a:cubicBezTo>
                  <a:cubicBezTo>
                    <a:pt x="14684" y="3448"/>
                    <a:pt x="14333" y="3614"/>
                    <a:pt x="14066" y="3709"/>
                  </a:cubicBezTo>
                  <a:cubicBezTo>
                    <a:pt x="12787" y="4127"/>
                    <a:pt x="11508" y="4570"/>
                    <a:pt x="10230" y="5014"/>
                  </a:cubicBezTo>
                  <a:cubicBezTo>
                    <a:pt x="9890" y="4048"/>
                    <a:pt x="9551" y="3057"/>
                    <a:pt x="9212" y="2091"/>
                  </a:cubicBezTo>
                  <a:cubicBezTo>
                    <a:pt x="9055" y="1543"/>
                    <a:pt x="8873" y="1021"/>
                    <a:pt x="8638" y="525"/>
                  </a:cubicBezTo>
                  <a:cubicBezTo>
                    <a:pt x="8447" y="133"/>
                    <a:pt x="8140" y="1"/>
                    <a:pt x="7791" y="1"/>
                  </a:cubicBezTo>
                  <a:close/>
                </a:path>
              </a:pathLst>
            </a:custGeom>
            <a:solidFill>
              <a:srgbClr val="33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41"/>
          <p:cNvSpPr/>
          <p:nvPr/>
        </p:nvSpPr>
        <p:spPr>
          <a:xfrm>
            <a:off x="8730511" y="3162469"/>
            <a:ext cx="192900" cy="193200"/>
          </a:xfrm>
          <a:prstGeom prst="star4">
            <a:avLst>
              <a:gd name="adj" fmla="val 1822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56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0D6E5F6F-01B0-4D9E-B111-5730036401C9}"/>
              </a:ext>
            </a:extLst>
          </p:cNvPr>
          <p:cNvSpPr>
            <a:spLocks noGrp="1"/>
          </p:cNvSpPr>
          <p:nvPr>
            <p:ph type="subTitle" idx="1"/>
          </p:nvPr>
        </p:nvSpPr>
        <p:spPr>
          <a:xfrm>
            <a:off x="180753" y="265814"/>
            <a:ext cx="8527312" cy="4338586"/>
          </a:xfrm>
        </p:spPr>
        <p:txBody>
          <a:bodyPr/>
          <a:lstStyle/>
          <a:p>
            <a:pPr marL="114300" indent="0">
              <a:buNone/>
            </a:pPr>
            <a:r>
              <a:rPr lang="ro-RO" sz="1200" dirty="0"/>
              <a:t>Faţa superioară-diafragmatică a ficatului este divizată în doi lobi stâng şi drept prin ligamentul falciform. Faţa inferioară-viscerală este parcursă de trei şanţuri, dintre care două sunt sagitale, iar al treilea transvers, care reprezintă hilul ficatului, locul de intrare şi ieşire al elementelor pediculului hepatic.</a:t>
            </a:r>
            <a:endParaRPr lang="en-US" sz="1200" dirty="0"/>
          </a:p>
          <a:p>
            <a:pPr marL="114300" indent="0">
              <a:buNone/>
            </a:pPr>
            <a:endParaRPr lang="ro-RO" sz="1200" dirty="0"/>
          </a:p>
          <a:p>
            <a:pPr marL="114300" indent="0">
              <a:buNone/>
            </a:pPr>
            <a:r>
              <a:rPr lang="ro-RO" sz="1200" dirty="0"/>
              <a:t>Ficatul este </a:t>
            </a:r>
            <a:r>
              <a:rPr lang="ro-RO" sz="1200" b="1" dirty="0"/>
              <a:t>alcătuit</a:t>
            </a:r>
            <a:r>
              <a:rPr lang="ro-RO" sz="1200" dirty="0"/>
              <a:t> din lame anastomozate între ele de celule hepatice, cuprinse într-o vastă reţea de capilare sanguine, iar între lamele de celule hepatice se formează un sistem de canalicule biliare.</a:t>
            </a:r>
            <a:endParaRPr lang="en-US" sz="1200" dirty="0"/>
          </a:p>
          <a:p>
            <a:pPr marL="114300" indent="0">
              <a:buNone/>
            </a:pPr>
            <a:endParaRPr lang="en-US" sz="1200" dirty="0"/>
          </a:p>
          <a:p>
            <a:pPr marL="114300" indent="0">
              <a:buNone/>
            </a:pPr>
            <a:r>
              <a:rPr lang="en-US" sz="1200" dirty="0" err="1"/>
              <a:t>Acesta</a:t>
            </a:r>
            <a:r>
              <a:rPr lang="en-US" sz="1200" dirty="0"/>
              <a:t> are o </a:t>
            </a:r>
            <a:r>
              <a:rPr lang="en-US" sz="1200" b="1" dirty="0" err="1"/>
              <a:t>dublă</a:t>
            </a:r>
            <a:r>
              <a:rPr lang="en-US" sz="1200" b="1" dirty="0"/>
              <a:t> </a:t>
            </a:r>
            <a:r>
              <a:rPr lang="en-US" sz="1200" b="1" dirty="0" err="1"/>
              <a:t>circulaţie</a:t>
            </a:r>
            <a:r>
              <a:rPr lang="en-US" sz="1200" b="1" dirty="0"/>
              <a:t> </a:t>
            </a:r>
            <a:r>
              <a:rPr lang="en-US" sz="1200" b="1" dirty="0" err="1"/>
              <a:t>sanguină</a:t>
            </a:r>
            <a:r>
              <a:rPr lang="en-US" sz="1200" dirty="0"/>
              <a:t>: </a:t>
            </a:r>
            <a:r>
              <a:rPr lang="en-US" sz="1200" dirty="0" err="1"/>
              <a:t>nutritivă</a:t>
            </a:r>
            <a:r>
              <a:rPr lang="en-US" sz="1200" dirty="0"/>
              <a:t> </a:t>
            </a:r>
            <a:r>
              <a:rPr lang="en-US" sz="1200" dirty="0" err="1"/>
              <a:t>şi</a:t>
            </a:r>
            <a:r>
              <a:rPr lang="en-US" sz="1200" dirty="0"/>
              <a:t> </a:t>
            </a:r>
            <a:r>
              <a:rPr lang="en-US" sz="1200" dirty="0" err="1"/>
              <a:t>funcţională</a:t>
            </a:r>
            <a:r>
              <a:rPr lang="en-US" sz="1200" dirty="0"/>
              <a:t>.</a:t>
            </a:r>
          </a:p>
          <a:p>
            <a:pPr marL="114300" indent="0">
              <a:buNone/>
            </a:pPr>
            <a:endParaRPr lang="en-US" sz="1200" dirty="0"/>
          </a:p>
          <a:p>
            <a:pPr marL="114300" indent="0">
              <a:buNone/>
            </a:pPr>
            <a:r>
              <a:rPr lang="en-US" sz="1200" b="1" dirty="0" err="1"/>
              <a:t>Circulaţia</a:t>
            </a:r>
            <a:r>
              <a:rPr lang="en-US" sz="1200" b="1" dirty="0"/>
              <a:t> </a:t>
            </a:r>
            <a:r>
              <a:rPr lang="en-US" sz="1200" b="1" dirty="0" err="1"/>
              <a:t>nutritivă</a:t>
            </a:r>
            <a:r>
              <a:rPr lang="en-US" sz="1200" b="1" dirty="0"/>
              <a:t> </a:t>
            </a:r>
            <a:r>
              <a:rPr lang="en-US" sz="1200" dirty="0" err="1"/>
              <a:t>este</a:t>
            </a:r>
            <a:r>
              <a:rPr lang="en-US" sz="1200" dirty="0"/>
              <a:t> </a:t>
            </a:r>
            <a:r>
              <a:rPr lang="en-US" sz="1200" dirty="0" err="1"/>
              <a:t>asigurată</a:t>
            </a:r>
            <a:r>
              <a:rPr lang="en-US" sz="1200" dirty="0"/>
              <a:t> de </a:t>
            </a:r>
            <a:r>
              <a:rPr lang="en-US" sz="1200" dirty="0" err="1"/>
              <a:t>artera</a:t>
            </a:r>
            <a:r>
              <a:rPr lang="en-US" sz="1200" dirty="0"/>
              <a:t> </a:t>
            </a:r>
            <a:r>
              <a:rPr lang="en-US" sz="1200" dirty="0" err="1"/>
              <a:t>hepatică</a:t>
            </a:r>
            <a:r>
              <a:rPr lang="en-US" sz="1200" dirty="0"/>
              <a:t>, </a:t>
            </a:r>
            <a:r>
              <a:rPr lang="en-US" sz="1200" dirty="0" err="1"/>
              <a:t>iar</a:t>
            </a:r>
            <a:r>
              <a:rPr lang="en-US" sz="1200" dirty="0"/>
              <a:t> </a:t>
            </a:r>
            <a:r>
              <a:rPr lang="en-US" sz="1200" b="1" dirty="0" err="1"/>
              <a:t>circulaţia</a:t>
            </a:r>
            <a:r>
              <a:rPr lang="en-US" sz="1200" b="1" dirty="0"/>
              <a:t> </a:t>
            </a:r>
            <a:r>
              <a:rPr lang="en-US" sz="1200" b="1" dirty="0" err="1"/>
              <a:t>funcţională</a:t>
            </a:r>
            <a:r>
              <a:rPr lang="en-US" sz="1200" b="1" dirty="0"/>
              <a:t> </a:t>
            </a:r>
            <a:r>
              <a:rPr lang="en-US" sz="1200" dirty="0" err="1"/>
              <a:t>este</a:t>
            </a:r>
            <a:r>
              <a:rPr lang="en-US" sz="1200" dirty="0"/>
              <a:t> </a:t>
            </a:r>
            <a:r>
              <a:rPr lang="en-US" sz="1200" dirty="0" err="1"/>
              <a:t>asigurată</a:t>
            </a:r>
            <a:r>
              <a:rPr lang="en-US" sz="1200" dirty="0"/>
              <a:t> de vena </a:t>
            </a:r>
            <a:r>
              <a:rPr lang="en-US" sz="1200" dirty="0" err="1"/>
              <a:t>portă</a:t>
            </a:r>
            <a:r>
              <a:rPr lang="en-US" sz="1200" dirty="0"/>
              <a:t>.</a:t>
            </a:r>
          </a:p>
          <a:p>
            <a:pPr marL="114300" indent="0">
              <a:buNone/>
            </a:pPr>
            <a:endParaRPr lang="en-US" sz="1200" dirty="0"/>
          </a:p>
          <a:p>
            <a:pPr marL="114300" indent="0">
              <a:buNone/>
            </a:pPr>
            <a:r>
              <a:rPr lang="en-US" sz="1200" b="1" dirty="0" err="1"/>
              <a:t>Sistemul</a:t>
            </a:r>
            <a:r>
              <a:rPr lang="en-US" sz="1200" b="1" dirty="0"/>
              <a:t> vascular </a:t>
            </a:r>
            <a:r>
              <a:rPr lang="en-US" sz="1200" dirty="0"/>
              <a:t>al </a:t>
            </a:r>
            <a:r>
              <a:rPr lang="en-US" sz="1200" dirty="0" err="1"/>
              <a:t>ficatului</a:t>
            </a:r>
            <a:r>
              <a:rPr lang="en-US" sz="1200" dirty="0"/>
              <a:t> </a:t>
            </a:r>
            <a:r>
              <a:rPr lang="en-US" sz="1200" dirty="0" err="1"/>
              <a:t>este</a:t>
            </a:r>
            <a:r>
              <a:rPr lang="en-US" sz="1200" dirty="0"/>
              <a:t> format din </a:t>
            </a:r>
            <a:r>
              <a:rPr lang="en-US" sz="1200" dirty="0" err="1"/>
              <a:t>doi</a:t>
            </a:r>
            <a:r>
              <a:rPr lang="en-US" sz="1200" dirty="0"/>
              <a:t> pediculi: </a:t>
            </a:r>
            <a:r>
              <a:rPr lang="en-US" sz="1200" dirty="0" err="1"/>
              <a:t>pediculul</a:t>
            </a:r>
            <a:r>
              <a:rPr lang="en-US" sz="1200" dirty="0"/>
              <a:t> </a:t>
            </a:r>
            <a:r>
              <a:rPr lang="en-US" sz="1200" dirty="0" err="1"/>
              <a:t>aferent</a:t>
            </a:r>
            <a:r>
              <a:rPr lang="en-US" sz="1200" dirty="0"/>
              <a:t> </a:t>
            </a:r>
            <a:r>
              <a:rPr lang="en-US" sz="1200" dirty="0" err="1"/>
              <a:t>şi</a:t>
            </a:r>
            <a:r>
              <a:rPr lang="en-US" sz="1200" dirty="0"/>
              <a:t> </a:t>
            </a:r>
            <a:r>
              <a:rPr lang="en-US" sz="1200" dirty="0" err="1"/>
              <a:t>pediculul</a:t>
            </a:r>
            <a:r>
              <a:rPr lang="en-US" sz="1200" dirty="0"/>
              <a:t> </a:t>
            </a:r>
            <a:r>
              <a:rPr lang="en-US" sz="1200" dirty="0" err="1"/>
              <a:t>eferent</a:t>
            </a:r>
            <a:r>
              <a:rPr lang="en-US" sz="1200" dirty="0"/>
              <a:t>.</a:t>
            </a:r>
          </a:p>
          <a:p>
            <a:pPr marL="114300" indent="0">
              <a:buNone/>
            </a:pPr>
            <a:endParaRPr lang="en-US" sz="1200" dirty="0"/>
          </a:p>
          <a:p>
            <a:pPr marL="114300" indent="0">
              <a:buNone/>
            </a:pPr>
            <a:r>
              <a:rPr lang="ro-RO" sz="1200" b="1" dirty="0"/>
              <a:t>Căile biliare </a:t>
            </a:r>
            <a:r>
              <a:rPr lang="ro-RO" sz="1200" dirty="0"/>
              <a:t>sunt conducte prin care bila ajunge în duoden numai atunci când ajung aici produşii digestiei gastrice.</a:t>
            </a:r>
            <a:endParaRPr lang="en-US" sz="1200" dirty="0"/>
          </a:p>
          <a:p>
            <a:pPr marL="114300" indent="0">
              <a:buNone/>
            </a:pPr>
            <a:endParaRPr lang="en-US" sz="1200" dirty="0"/>
          </a:p>
          <a:p>
            <a:pPr marL="114300" indent="0">
              <a:buNone/>
            </a:pPr>
            <a:r>
              <a:rPr lang="ro-RO" sz="1200" b="1" dirty="0"/>
              <a:t>Secreţia biliară </a:t>
            </a:r>
            <a:r>
              <a:rPr lang="ro-RO" sz="1200" dirty="0"/>
              <a:t>este necesară pentru digestia şi absorbţia lipidelor şi pentru excreţia unor substanţe insolubile în apă.</a:t>
            </a:r>
            <a:endParaRPr lang="en-US" sz="1200" dirty="0"/>
          </a:p>
          <a:p>
            <a:pPr marL="114300" indent="0">
              <a:buNone/>
            </a:pPr>
            <a:endParaRPr lang="en-US" sz="1200" dirty="0"/>
          </a:p>
          <a:p>
            <a:pPr marL="114300" indent="0">
              <a:buNone/>
            </a:pPr>
            <a:r>
              <a:rPr lang="en-US" sz="1200" b="1" dirty="0" err="1"/>
              <a:t>Bila</a:t>
            </a:r>
            <a:r>
              <a:rPr lang="en-US" sz="1200" b="1" dirty="0"/>
              <a:t> </a:t>
            </a:r>
            <a:r>
              <a:rPr lang="en-US" sz="1200" b="1" dirty="0" err="1"/>
              <a:t>este</a:t>
            </a:r>
            <a:r>
              <a:rPr lang="en-US" sz="1200" b="1" dirty="0"/>
              <a:t> </a:t>
            </a:r>
            <a:r>
              <a:rPr lang="en-US" sz="1200" b="1" dirty="0" err="1"/>
              <a:t>formată</a:t>
            </a:r>
            <a:r>
              <a:rPr lang="en-US" sz="1200" b="1" dirty="0"/>
              <a:t> </a:t>
            </a:r>
            <a:r>
              <a:rPr lang="en-US" sz="1200" dirty="0"/>
              <a:t>din </a:t>
            </a:r>
            <a:r>
              <a:rPr lang="en-US" sz="1200" dirty="0" err="1"/>
              <a:t>acizi</a:t>
            </a:r>
            <a:r>
              <a:rPr lang="en-US" sz="1200" dirty="0"/>
              <a:t> </a:t>
            </a:r>
            <a:r>
              <a:rPr lang="en-US" sz="1200" dirty="0" err="1"/>
              <a:t>biliari</a:t>
            </a:r>
            <a:r>
              <a:rPr lang="en-US" sz="1200" dirty="0"/>
              <a:t> </a:t>
            </a:r>
            <a:r>
              <a:rPr lang="en-US" sz="1200" dirty="0" err="1"/>
              <a:t>primari</a:t>
            </a:r>
            <a:r>
              <a:rPr lang="en-US" sz="1200" dirty="0"/>
              <a:t> </a:t>
            </a:r>
            <a:r>
              <a:rPr lang="en-US" sz="1200" dirty="0" err="1"/>
              <a:t>şi</a:t>
            </a:r>
            <a:r>
              <a:rPr lang="en-US" sz="1200" dirty="0"/>
              <a:t> </a:t>
            </a:r>
            <a:r>
              <a:rPr lang="en-US" sz="1200" dirty="0" err="1"/>
              <a:t>secundari</a:t>
            </a:r>
            <a:r>
              <a:rPr lang="en-US" sz="1200" dirty="0"/>
              <a:t>, </a:t>
            </a:r>
            <a:r>
              <a:rPr lang="en-US" sz="1200" dirty="0" err="1"/>
              <a:t>pigmenţi</a:t>
            </a:r>
            <a:r>
              <a:rPr lang="en-US" sz="1200" dirty="0"/>
              <a:t> </a:t>
            </a:r>
            <a:r>
              <a:rPr lang="en-US" sz="1200" dirty="0" err="1"/>
              <a:t>biliari</a:t>
            </a:r>
            <a:r>
              <a:rPr lang="en-US" sz="1200" dirty="0"/>
              <a:t>, </a:t>
            </a:r>
            <a:r>
              <a:rPr lang="en-US" sz="1200" dirty="0" err="1"/>
              <a:t>fosfolipide</a:t>
            </a:r>
            <a:r>
              <a:rPr lang="en-US" sz="1200" dirty="0"/>
              <a:t>, </a:t>
            </a:r>
            <a:r>
              <a:rPr lang="en-US" sz="1200" dirty="0" err="1"/>
              <a:t>colesterol</a:t>
            </a:r>
            <a:r>
              <a:rPr lang="en-US" sz="1200" dirty="0"/>
              <a:t> </a:t>
            </a:r>
            <a:r>
              <a:rPr lang="en-US" sz="1200" dirty="0" err="1"/>
              <a:t>şi</a:t>
            </a:r>
            <a:r>
              <a:rPr lang="en-US" sz="1200" dirty="0"/>
              <a:t> </a:t>
            </a:r>
            <a:r>
              <a:rPr lang="en-US" sz="1200" dirty="0" err="1"/>
              <a:t>electroliţi</a:t>
            </a:r>
            <a:endParaRPr lang="en-US" sz="1200" dirty="0"/>
          </a:p>
          <a:p>
            <a:pPr marL="114300" indent="0">
              <a:buNone/>
            </a:pPr>
            <a:endParaRPr lang="en-US" sz="1200" dirty="0"/>
          </a:p>
          <a:p>
            <a:pPr marL="114300" indent="0">
              <a:buNone/>
            </a:pPr>
            <a:r>
              <a:rPr lang="ro-RO" sz="1200" b="1" dirty="0"/>
              <a:t>Circuitul enterohepatic </a:t>
            </a:r>
            <a:r>
              <a:rPr lang="ro-RO" sz="1200" dirty="0"/>
              <a:t>este recircularea sărurilor biliare din intestinal subţire înapoi la ficat.</a:t>
            </a:r>
            <a:endParaRPr lang="en-US" sz="1200" dirty="0"/>
          </a:p>
          <a:p>
            <a:pPr marL="114300" indent="0">
              <a:buNone/>
            </a:pPr>
            <a:endParaRPr lang="en-US" sz="1200" dirty="0"/>
          </a:p>
          <a:p>
            <a:pPr marL="114300" indent="0">
              <a:buNone/>
            </a:pPr>
            <a:r>
              <a:rPr lang="ro-RO" sz="1200" b="1" dirty="0"/>
              <a:t>Sărurile biliare </a:t>
            </a:r>
            <a:r>
              <a:rPr lang="ro-RO" sz="1200" dirty="0"/>
              <a:t>au două roluri importante la nivelul tractului gastro-intestinal: de detergent asupra lipidelor din alimente şi ajută la absorbţia din tractul intestinal a acizilor graşi, monogliceridelor, colesterolului şi a altor lipide prin formarea cu acestea a unor complexe numite micelii.</a:t>
            </a:r>
          </a:p>
        </p:txBody>
      </p:sp>
    </p:spTree>
    <p:extLst>
      <p:ext uri="{BB962C8B-B14F-4D97-AF65-F5344CB8AC3E}">
        <p14:creationId xmlns:p14="http://schemas.microsoft.com/office/powerpoint/2010/main" val="383394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67;p34">
            <a:extLst>
              <a:ext uri="{FF2B5EF4-FFF2-40B4-BE49-F238E27FC236}">
                <a16:creationId xmlns:a16="http://schemas.microsoft.com/office/drawing/2014/main" id="{1B8A2E7D-C504-4935-9087-DDB364439BC5}"/>
              </a:ext>
            </a:extLst>
          </p:cNvPr>
          <p:cNvSpPr/>
          <p:nvPr/>
        </p:nvSpPr>
        <p:spPr>
          <a:xfrm>
            <a:off x="920577" y="2549578"/>
            <a:ext cx="4107815" cy="216344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8"/>
            <a:ext cx="8174519" cy="3998544"/>
          </a:xfrm>
        </p:spPr>
        <p:txBody>
          <a:bodyPr/>
          <a:lstStyle/>
          <a:p>
            <a:pPr marL="114300" indent="0">
              <a:buNone/>
            </a:pPr>
            <a:r>
              <a:rPr lang="ro-RO" dirty="0"/>
              <a:t>Macroscopic (laparoscopic) ficatul este clar, necolestatic, uneori pătat, alteori congestiv, poate avea o consistenţă mai crescută datorita fibrozei. </a:t>
            </a:r>
          </a:p>
          <a:p>
            <a:pPr marL="114300" indent="0">
              <a:buNone/>
            </a:pPr>
            <a:endParaRPr lang="ro-RO" dirty="0"/>
          </a:p>
          <a:p>
            <a:pPr marL="114300" indent="0">
              <a:buNone/>
            </a:pPr>
            <a:r>
              <a:rPr lang="ro-RO" dirty="0"/>
              <a:t>Histologic, hepatita cronică se manifestă prin reacţii inflamatorii ale mezemchimului. Hepatita cronica persistenta (sau portala) prezinta un infiltrat portal mononuclear, limfoplasmocitar. Nu exista fibroza, nici proliferare ductalara. Arhitectura lobulară este respectata ţi necrozele hepatocitare, minime. Nu exista colestază. Hepatita cronica agresiva (periportala) prezintă infiltrate limfoplasmocitare ţi histiocitare, cu predominanta limfocitară, portal şi periportal, in parenchimul adiacent. Se însoţeşte de necroză hepatocitară la periferia lobulilor sau alte alterari hepatocitare. Se constată proliferare ductulara, precum si fibroză protală. Acest ansamblu lezional denumit de Popper, in 1965, "piece meal necrosis", conditioneaza agresivitatea. </a:t>
            </a:r>
          </a:p>
        </p:txBody>
      </p:sp>
      <p:sp>
        <p:nvSpPr>
          <p:cNvPr id="8" name="Title 7">
            <a:extLst>
              <a:ext uri="{FF2B5EF4-FFF2-40B4-BE49-F238E27FC236}">
                <a16:creationId xmlns:a16="http://schemas.microsoft.com/office/drawing/2014/main" id="{0201D932-D861-424C-8B3E-7FEA4B633A3D}"/>
              </a:ext>
            </a:extLst>
          </p:cNvPr>
          <p:cNvSpPr>
            <a:spLocks noGrp="1"/>
          </p:cNvSpPr>
          <p:nvPr>
            <p:ph type="title"/>
          </p:nvPr>
        </p:nvSpPr>
        <p:spPr>
          <a:xfrm>
            <a:off x="714301" y="97705"/>
            <a:ext cx="965644" cy="327597"/>
          </a:xfrm>
        </p:spPr>
        <p:txBody>
          <a:bodyPr/>
          <a:lstStyle/>
          <a:p>
            <a:r>
              <a:rPr lang="en-US" sz="1200" dirty="0" err="1"/>
              <a:t>Patogenie</a:t>
            </a:r>
            <a:endParaRPr lang="ro-RO" sz="1200" dirty="0"/>
          </a:p>
        </p:txBody>
      </p:sp>
      <p:pic>
        <p:nvPicPr>
          <p:cNvPr id="5" name="Picture 4">
            <a:extLst>
              <a:ext uri="{FF2B5EF4-FFF2-40B4-BE49-F238E27FC236}">
                <a16:creationId xmlns:a16="http://schemas.microsoft.com/office/drawing/2014/main" id="{7A41648F-73CA-47F7-B5EE-4D797E9ECF01}"/>
              </a:ext>
            </a:extLst>
          </p:cNvPr>
          <p:cNvPicPr/>
          <p:nvPr/>
        </p:nvPicPr>
        <p:blipFill>
          <a:blip r:embed="rId2"/>
          <a:stretch>
            <a:fillRect/>
          </a:stretch>
        </p:blipFill>
        <p:spPr>
          <a:xfrm>
            <a:off x="1026700" y="2656463"/>
            <a:ext cx="3895568" cy="1949674"/>
          </a:xfrm>
          <a:prstGeom prst="rect">
            <a:avLst/>
          </a:prstGeom>
        </p:spPr>
      </p:pic>
    </p:spTree>
    <p:extLst>
      <p:ext uri="{BB962C8B-B14F-4D97-AF65-F5344CB8AC3E}">
        <p14:creationId xmlns:p14="http://schemas.microsoft.com/office/powerpoint/2010/main" val="80665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0D6E5F6F-01B0-4D9E-B111-5730036401C9}"/>
              </a:ext>
            </a:extLst>
          </p:cNvPr>
          <p:cNvSpPr>
            <a:spLocks noGrp="1"/>
          </p:cNvSpPr>
          <p:nvPr>
            <p:ph type="subTitle" idx="1"/>
          </p:nvPr>
        </p:nvSpPr>
        <p:spPr>
          <a:xfrm>
            <a:off x="180753" y="191386"/>
            <a:ext cx="8527312" cy="4413014"/>
          </a:xfrm>
        </p:spPr>
        <p:txBody>
          <a:bodyPr/>
          <a:lstStyle/>
          <a:p>
            <a:pPr marL="114300" indent="0">
              <a:buNone/>
            </a:pPr>
            <a:r>
              <a:rPr lang="en-US" sz="1200" dirty="0" err="1">
                <a:effectLst>
                  <a:outerShdw blurRad="38100" dist="38100" dir="2700000" algn="tl">
                    <a:srgbClr val="000000">
                      <a:alpha val="43137"/>
                    </a:srgbClr>
                  </a:outerShdw>
                </a:effectLst>
              </a:rPr>
              <a:t>Tablou</a:t>
            </a:r>
            <a:r>
              <a:rPr lang="en-US" sz="1200" dirty="0">
                <a:effectLst>
                  <a:outerShdw blurRad="38100" dist="38100" dir="2700000" algn="tl">
                    <a:srgbClr val="000000">
                      <a:alpha val="43137"/>
                    </a:srgbClr>
                  </a:outerShdw>
                </a:effectLst>
              </a:rPr>
              <a:t> clinic</a:t>
            </a:r>
          </a:p>
          <a:p>
            <a:pPr marL="114300" indent="0">
              <a:buNone/>
            </a:pPr>
            <a:endParaRPr lang="en-US" sz="1200" dirty="0">
              <a:effectLst>
                <a:outerShdw blurRad="38100" dist="38100" dir="2700000" algn="tl">
                  <a:srgbClr val="000000">
                    <a:alpha val="43137"/>
                  </a:srgbClr>
                </a:outerShdw>
              </a:effectLst>
            </a:endParaRPr>
          </a:p>
          <a:p>
            <a:pPr marL="114300" indent="0">
              <a:buNone/>
            </a:pPr>
            <a:r>
              <a:rPr lang="ro-RO" sz="1200" dirty="0"/>
              <a:t>Tipurile de hepatite cronice: virale (B, C, D, G), metabolice, medicamentoase si toxice, reactive, nutriționale și autoimmune.</a:t>
            </a:r>
            <a:endParaRPr lang="en-US" sz="1200" dirty="0"/>
          </a:p>
          <a:p>
            <a:pPr marL="114300" indent="0">
              <a:buNone/>
            </a:pPr>
            <a:endParaRPr lang="en-US" sz="1200" dirty="0"/>
          </a:p>
          <a:p>
            <a:pPr marL="114300" indent="0">
              <a:buNone/>
            </a:pPr>
            <a:r>
              <a:rPr lang="ro-RO" sz="1200" dirty="0"/>
              <a:t>Clasificarea histopatologică a hepatitelor cronice: persistenta, lobulara şi activă, cu caracteristici specifice pentru fiecare tip.</a:t>
            </a:r>
            <a:endParaRPr lang="en-US" sz="1200" dirty="0"/>
          </a:p>
          <a:p>
            <a:pPr marL="114300" indent="0">
              <a:buNone/>
            </a:pPr>
            <a:endParaRPr lang="en-US" sz="1200" dirty="0"/>
          </a:p>
          <a:p>
            <a:pPr>
              <a:buFont typeface="Wingdings" panose="05000000000000000000" pitchFamily="2" charset="2"/>
              <a:buChar char="§"/>
            </a:pPr>
            <a:r>
              <a:rPr lang="ro-RO" sz="1200" dirty="0"/>
              <a:t>75% din cazuri, hepatita cronică urmează unei hepatite virale,</a:t>
            </a:r>
            <a:r>
              <a:rPr lang="en-US" sz="1200" dirty="0"/>
              <a:t> </a:t>
            </a:r>
            <a:r>
              <a:rPr lang="ro-RO" sz="1200" dirty="0"/>
              <a:t>clinic evidentă</a:t>
            </a:r>
          </a:p>
          <a:p>
            <a:pPr>
              <a:buFont typeface="Wingdings" panose="05000000000000000000" pitchFamily="2" charset="2"/>
              <a:buChar char="§"/>
            </a:pPr>
            <a:r>
              <a:rPr lang="ro-RO" sz="1200" dirty="0"/>
              <a:t>25% din cazuri nu există episod inaugural icter sau anicteric</a:t>
            </a:r>
          </a:p>
          <a:p>
            <a:pPr>
              <a:buFont typeface="Wingdings" panose="05000000000000000000" pitchFamily="2" charset="2"/>
              <a:buChar char="§"/>
            </a:pPr>
            <a:r>
              <a:rPr lang="ro-RO" sz="1200" dirty="0"/>
              <a:t>Icter recidivant</a:t>
            </a:r>
          </a:p>
          <a:p>
            <a:pPr>
              <a:buFont typeface="Wingdings" panose="05000000000000000000" pitchFamily="2" charset="2"/>
              <a:buChar char="§"/>
            </a:pPr>
            <a:r>
              <a:rPr lang="ro-RO" sz="1200" dirty="0"/>
              <a:t>Stare de oboseală accentuată</a:t>
            </a:r>
          </a:p>
          <a:p>
            <a:pPr>
              <a:buFont typeface="Wingdings" panose="05000000000000000000" pitchFamily="2" charset="2"/>
              <a:buChar char="§"/>
            </a:pPr>
            <a:r>
              <a:rPr lang="ro-RO" sz="1200" dirty="0"/>
              <a:t>Dureri musculare și articulare</a:t>
            </a:r>
          </a:p>
          <a:p>
            <a:pPr>
              <a:buFont typeface="Wingdings" panose="05000000000000000000" pitchFamily="2" charset="2"/>
              <a:buChar char="§"/>
            </a:pPr>
            <a:r>
              <a:rPr lang="ro-RO" sz="1200" dirty="0"/>
              <a:t>Senzație de mâncărime a pielii</a:t>
            </a:r>
          </a:p>
          <a:p>
            <a:pPr>
              <a:buFont typeface="Wingdings" panose="05000000000000000000" pitchFamily="2" charset="2"/>
              <a:buChar char="§"/>
            </a:pPr>
            <a:r>
              <a:rPr lang="ro-RO" sz="1200" dirty="0"/>
              <a:t>Urină de culoare închisă/materii fecale de culoare deschisă</a:t>
            </a:r>
          </a:p>
          <a:p>
            <a:pPr>
              <a:buFont typeface="Wingdings" panose="05000000000000000000" pitchFamily="2" charset="2"/>
              <a:buChar char="§"/>
            </a:pPr>
            <a:r>
              <a:rPr lang="ro-RO" sz="1200" dirty="0"/>
              <a:t>Disconfort abdominal</a:t>
            </a:r>
          </a:p>
          <a:p>
            <a:pPr>
              <a:buFont typeface="Wingdings" panose="05000000000000000000" pitchFamily="2" charset="2"/>
              <a:buChar char="§"/>
            </a:pPr>
            <a:r>
              <a:rPr lang="ro-RO" sz="1200" dirty="0"/>
              <a:t>Febra</a:t>
            </a:r>
          </a:p>
          <a:p>
            <a:pPr>
              <a:buFont typeface="Wingdings" panose="05000000000000000000" pitchFamily="2" charset="2"/>
              <a:buChar char="§"/>
            </a:pPr>
            <a:r>
              <a:rPr lang="ro-RO" sz="1200" dirty="0"/>
              <a:t>Lipsa apetitului</a:t>
            </a:r>
          </a:p>
          <a:p>
            <a:pPr>
              <a:buFont typeface="Wingdings" panose="05000000000000000000" pitchFamily="2" charset="2"/>
              <a:buChar char="§"/>
            </a:pPr>
            <a:r>
              <a:rPr lang="ro-RO" sz="1200" dirty="0"/>
              <a:t>Dureri abdominal</a:t>
            </a:r>
          </a:p>
          <a:p>
            <a:pPr>
              <a:buFont typeface="Wingdings" panose="05000000000000000000" pitchFamily="2" charset="2"/>
              <a:buChar char="§"/>
            </a:pPr>
            <a:r>
              <a:rPr lang="ro-RO" sz="1200" dirty="0"/>
              <a:t>Diaree</a:t>
            </a:r>
          </a:p>
          <a:p>
            <a:pPr>
              <a:buFont typeface="Wingdings" panose="05000000000000000000" pitchFamily="2" charset="2"/>
              <a:buChar char="§"/>
            </a:pPr>
            <a:r>
              <a:rPr lang="ro-RO" sz="1200" dirty="0"/>
              <a:t>Fecale deschise la culoare</a:t>
            </a:r>
          </a:p>
          <a:p>
            <a:pPr>
              <a:buFont typeface="Wingdings" panose="05000000000000000000" pitchFamily="2" charset="2"/>
              <a:buChar char="§"/>
            </a:pPr>
            <a:r>
              <a:rPr lang="ro-RO" sz="1200" dirty="0"/>
              <a:t>Similar, examenul fizic poate fi normal sau poate releva sensibilitate la palparea ficatului sau hepatomegalie usoara</a:t>
            </a:r>
          </a:p>
          <a:p>
            <a:pPr>
              <a:buFont typeface="Wingdings" panose="05000000000000000000" pitchFamily="2" charset="2"/>
              <a:buChar char="§"/>
            </a:pPr>
            <a:r>
              <a:rPr lang="ro-RO" sz="1200" dirty="0"/>
              <a:t>Unii pacienti au stelute vasculare sau eritem palmar</a:t>
            </a:r>
            <a:endParaRPr lang="en-US" sz="1200" dirty="0"/>
          </a:p>
          <a:p>
            <a:pPr>
              <a:buFont typeface="Wingdings" panose="05000000000000000000" pitchFamily="2" charset="2"/>
              <a:buChar char="§"/>
            </a:pPr>
            <a:endParaRPr lang="en-US" sz="1200" dirty="0"/>
          </a:p>
          <a:p>
            <a:pPr marL="114300" indent="0">
              <a:buNone/>
            </a:pPr>
            <a:r>
              <a:rPr lang="ro-RO" sz="1200" dirty="0"/>
              <a:t>Majoritatea persoanelor infectate cu virusul hepatic C nu manifestă nici un fel de simptome, iar puţinii care totuşi prezintă simptome, sunt rareori diagnosticaţi cu hepatita C. Evoluția bolii hepatice cronice C este de lungă durată și poate dura chiar mai mult de 20 de ani de la infectare până la dezvoltarea cirozei.</a:t>
            </a:r>
          </a:p>
          <a:p>
            <a:pPr marL="114300" indent="0">
              <a:buNone/>
            </a:pPr>
            <a:endParaRPr lang="ro-RO" sz="1200" dirty="0"/>
          </a:p>
        </p:txBody>
      </p:sp>
    </p:spTree>
    <p:extLst>
      <p:ext uri="{BB962C8B-B14F-4D97-AF65-F5344CB8AC3E}">
        <p14:creationId xmlns:p14="http://schemas.microsoft.com/office/powerpoint/2010/main" val="93027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7"/>
            <a:ext cx="8174519" cy="4473317"/>
          </a:xfrm>
        </p:spPr>
        <p:txBody>
          <a:bodyPr/>
          <a:lstStyle/>
          <a:p>
            <a:pPr marL="114300" indent="0">
              <a:buNone/>
            </a:pPr>
            <a:r>
              <a:rPr lang="ro-RO" b="1" dirty="0"/>
              <a:t>Diagnosticul pozitiv </a:t>
            </a:r>
            <a:r>
              <a:rPr lang="ro-RO" dirty="0"/>
              <a:t>se bazează pe date clinice si epidemiologice, sprijinite si de datele de laborator. Se suspectează</a:t>
            </a:r>
            <a:r>
              <a:rPr lang="en-US" dirty="0"/>
              <a:t>:</a:t>
            </a:r>
          </a:p>
          <a:p>
            <a:pPr marL="114300" indent="0">
              <a:buNone/>
            </a:pPr>
            <a:endParaRPr lang="en-US" dirty="0"/>
          </a:p>
          <a:p>
            <a:pPr marL="114300" indent="0">
              <a:buNone/>
            </a:pPr>
            <a:r>
              <a:rPr lang="en-US" dirty="0" err="1"/>
              <a:t>Pacient</a:t>
            </a:r>
            <a:r>
              <a:rPr lang="en-US" dirty="0"/>
              <a:t> cu HVA </a:t>
            </a:r>
            <a:r>
              <a:rPr lang="en-US" dirty="0" err="1"/>
              <a:t>cunoscută</a:t>
            </a:r>
            <a:r>
              <a:rPr lang="en-US" dirty="0"/>
              <a:t>, </a:t>
            </a:r>
            <a:r>
              <a:rPr lang="en-US" dirty="0" err="1"/>
              <a:t>nerezolvată</a:t>
            </a:r>
            <a:r>
              <a:rPr lang="en-US" dirty="0"/>
              <a:t> clinic/biologic </a:t>
            </a:r>
            <a:r>
              <a:rPr lang="en-US" dirty="0" err="1"/>
              <a:t>în</a:t>
            </a:r>
            <a:r>
              <a:rPr lang="en-US" dirty="0"/>
              <a:t> 6 </a:t>
            </a:r>
            <a:r>
              <a:rPr lang="en-US" dirty="0" err="1"/>
              <a:t>luni</a:t>
            </a:r>
            <a:r>
              <a:rPr lang="en-US" dirty="0"/>
              <a:t>; </a:t>
            </a:r>
          </a:p>
          <a:p>
            <a:pPr marL="114300" indent="0">
              <a:buNone/>
            </a:pPr>
            <a:r>
              <a:rPr lang="en-US" dirty="0" err="1"/>
              <a:t>Subiect</a:t>
            </a:r>
            <a:r>
              <a:rPr lang="en-US" dirty="0"/>
              <a:t> </a:t>
            </a:r>
            <a:r>
              <a:rPr lang="en-US" dirty="0" err="1"/>
              <a:t>simptomatic</a:t>
            </a:r>
            <a:r>
              <a:rPr lang="en-US" dirty="0"/>
              <a:t> </a:t>
            </a:r>
            <a:r>
              <a:rPr lang="en-US" dirty="0" err="1"/>
              <a:t>şi</a:t>
            </a:r>
            <a:r>
              <a:rPr lang="en-US" dirty="0"/>
              <a:t> cu </a:t>
            </a:r>
            <a:r>
              <a:rPr lang="en-US" dirty="0" err="1"/>
              <a:t>modificări</a:t>
            </a:r>
            <a:r>
              <a:rPr lang="en-US" dirty="0"/>
              <a:t> la </a:t>
            </a:r>
            <a:r>
              <a:rPr lang="en-US" dirty="0" err="1"/>
              <a:t>examenul</a:t>
            </a:r>
            <a:r>
              <a:rPr lang="en-US" dirty="0"/>
              <a:t> </a:t>
            </a:r>
            <a:r>
              <a:rPr lang="en-US" dirty="0" err="1"/>
              <a:t>fizic</a:t>
            </a:r>
            <a:r>
              <a:rPr lang="en-US" dirty="0"/>
              <a:t> </a:t>
            </a:r>
            <a:r>
              <a:rPr lang="en-US" dirty="0" err="1"/>
              <a:t>şi</a:t>
            </a:r>
            <a:r>
              <a:rPr lang="en-US" dirty="0"/>
              <a:t> TFH </a:t>
            </a:r>
            <a:r>
              <a:rPr lang="en-US" dirty="0" err="1"/>
              <a:t>alterate</a:t>
            </a:r>
            <a:r>
              <a:rPr lang="en-US" dirty="0"/>
              <a:t>, </a:t>
            </a:r>
            <a:r>
              <a:rPr lang="en-US" dirty="0" err="1"/>
              <a:t>mai</a:t>
            </a:r>
            <a:r>
              <a:rPr lang="en-US" dirty="0"/>
              <a:t> ales </a:t>
            </a:r>
            <a:r>
              <a:rPr lang="en-US" dirty="0" err="1"/>
              <a:t>dacă</a:t>
            </a:r>
            <a:r>
              <a:rPr lang="en-US" dirty="0"/>
              <a:t> </a:t>
            </a:r>
            <a:r>
              <a:rPr lang="en-US" dirty="0" err="1"/>
              <a:t>aparţine</a:t>
            </a:r>
            <a:r>
              <a:rPr lang="en-US" dirty="0"/>
              <a:t> </a:t>
            </a:r>
            <a:r>
              <a:rPr lang="en-US" dirty="0" err="1"/>
              <a:t>grupelor</a:t>
            </a:r>
            <a:r>
              <a:rPr lang="en-US" dirty="0"/>
              <a:t> </a:t>
            </a:r>
            <a:r>
              <a:rPr lang="en-US" dirty="0" err="1"/>
              <a:t>populaţionale</a:t>
            </a:r>
            <a:r>
              <a:rPr lang="en-US" dirty="0"/>
              <a:t> cu </a:t>
            </a:r>
            <a:r>
              <a:rPr lang="en-US" dirty="0" err="1"/>
              <a:t>risc</a:t>
            </a:r>
            <a:r>
              <a:rPr lang="en-US" dirty="0"/>
              <a:t>; </a:t>
            </a:r>
          </a:p>
          <a:p>
            <a:pPr marL="114300" indent="0">
              <a:buNone/>
            </a:pPr>
            <a:r>
              <a:rPr lang="en-US" dirty="0"/>
              <a:t>Donator </a:t>
            </a:r>
            <a:r>
              <a:rPr lang="en-US" dirty="0" err="1"/>
              <a:t>refuzat</a:t>
            </a:r>
            <a:r>
              <a:rPr lang="en-US" dirty="0"/>
              <a:t> de </a:t>
            </a:r>
            <a:r>
              <a:rPr lang="en-US" dirty="0" err="1"/>
              <a:t>centrele</a:t>
            </a:r>
            <a:r>
              <a:rPr lang="en-US" dirty="0"/>
              <a:t> de </a:t>
            </a:r>
            <a:r>
              <a:rPr lang="en-US" dirty="0" err="1"/>
              <a:t>donare</a:t>
            </a:r>
            <a:r>
              <a:rPr lang="en-US" dirty="0"/>
              <a:t>, </a:t>
            </a:r>
            <a:r>
              <a:rPr lang="en-US" dirty="0" err="1"/>
              <a:t>mai</a:t>
            </a:r>
            <a:r>
              <a:rPr lang="en-US" dirty="0"/>
              <a:t> ales </a:t>
            </a:r>
            <a:r>
              <a:rPr lang="en-US" dirty="0" err="1"/>
              <a:t>în</a:t>
            </a:r>
            <a:r>
              <a:rPr lang="en-US" dirty="0"/>
              <a:t> </a:t>
            </a:r>
            <a:r>
              <a:rPr lang="en-US" dirty="0" err="1"/>
              <a:t>prezenţa</a:t>
            </a:r>
            <a:r>
              <a:rPr lang="en-US" dirty="0"/>
              <a:t> AT </a:t>
            </a:r>
            <a:r>
              <a:rPr lang="en-US" dirty="0" err="1"/>
              <a:t>crescute</a:t>
            </a:r>
            <a:r>
              <a:rPr lang="en-US" dirty="0"/>
              <a:t>; </a:t>
            </a:r>
          </a:p>
          <a:p>
            <a:pPr marL="114300" indent="0">
              <a:buNone/>
            </a:pPr>
            <a:r>
              <a:rPr lang="en-US" dirty="0" err="1"/>
              <a:t>Pacient</a:t>
            </a:r>
            <a:r>
              <a:rPr lang="en-US" dirty="0"/>
              <a:t> cu </a:t>
            </a:r>
            <a:r>
              <a:rPr lang="en-US" dirty="0" err="1"/>
              <a:t>hepatopatie</a:t>
            </a:r>
            <a:r>
              <a:rPr lang="en-US" dirty="0"/>
              <a:t> </a:t>
            </a:r>
            <a:r>
              <a:rPr lang="en-US" dirty="0" err="1"/>
              <a:t>alcoolică</a:t>
            </a:r>
            <a:r>
              <a:rPr lang="en-US" dirty="0"/>
              <a:t>; </a:t>
            </a:r>
          </a:p>
          <a:p>
            <a:pPr marL="114300" indent="0">
              <a:buNone/>
            </a:pPr>
            <a:r>
              <a:rPr lang="en-US" dirty="0" err="1"/>
              <a:t>Pacienţi</a:t>
            </a:r>
            <a:r>
              <a:rPr lang="en-US" dirty="0"/>
              <a:t> cu </a:t>
            </a:r>
            <a:r>
              <a:rPr lang="en-US" dirty="0" err="1"/>
              <a:t>crioglobulinemie</a:t>
            </a:r>
            <a:r>
              <a:rPr lang="en-US" dirty="0"/>
              <a:t>, </a:t>
            </a:r>
            <a:r>
              <a:rPr lang="en-US" dirty="0" err="1"/>
              <a:t>porfirie</a:t>
            </a:r>
            <a:r>
              <a:rPr lang="en-US" dirty="0"/>
              <a:t> cutanea </a:t>
            </a:r>
            <a:r>
              <a:rPr lang="en-US" dirty="0" err="1"/>
              <a:t>tarda</a:t>
            </a:r>
            <a:r>
              <a:rPr lang="en-US" dirty="0"/>
              <a:t>; </a:t>
            </a:r>
          </a:p>
          <a:p>
            <a:pPr marL="114300" indent="0">
              <a:buNone/>
            </a:pPr>
            <a:endParaRPr lang="en-US" dirty="0"/>
          </a:p>
          <a:p>
            <a:pPr marL="114300" indent="0">
              <a:buNone/>
            </a:pPr>
            <a:r>
              <a:rPr lang="en-US" dirty="0">
                <a:effectLst>
                  <a:outerShdw blurRad="38100" dist="38100" dir="2700000" algn="tl">
                    <a:srgbClr val="000000">
                      <a:alpha val="43137"/>
                    </a:srgbClr>
                  </a:outerShdw>
                </a:effectLst>
              </a:rPr>
              <a:t>Teste </a:t>
            </a:r>
            <a:r>
              <a:rPr lang="en-US" dirty="0" err="1">
                <a:effectLst>
                  <a:outerShdw blurRad="38100" dist="38100" dir="2700000" algn="tl">
                    <a:srgbClr val="000000">
                      <a:alpha val="43137"/>
                    </a:srgbClr>
                  </a:outerShdw>
                </a:effectLst>
              </a:rPr>
              <a:t>nespecifice</a:t>
            </a:r>
            <a:endParaRPr lang="en-US" dirty="0">
              <a:effectLst>
                <a:outerShdw blurRad="38100" dist="38100" dir="2700000" algn="tl">
                  <a:srgbClr val="000000">
                    <a:alpha val="43137"/>
                  </a:srgbClr>
                </a:outerShdw>
              </a:effectLst>
            </a:endParaRPr>
          </a:p>
          <a:p>
            <a:pPr marL="114300" indent="0">
              <a:buNone/>
            </a:pPr>
            <a:endParaRPr lang="en-US" dirty="0">
              <a:effectLst>
                <a:outerShdw blurRad="38100" dist="38100" dir="2700000" algn="tl">
                  <a:srgbClr val="000000">
                    <a:alpha val="43137"/>
                  </a:srgbClr>
                </a:outerShdw>
              </a:effectLst>
            </a:endParaRPr>
          </a:p>
          <a:p>
            <a:pPr marL="285750" indent="-171450">
              <a:buFont typeface="Arial" panose="020B0604020202020204" pitchFamily="34" charset="0"/>
              <a:buChar char="•"/>
            </a:pPr>
            <a:r>
              <a:rPr lang="en-US" b="1" dirty="0"/>
              <a:t>ALT</a:t>
            </a:r>
            <a:r>
              <a:rPr lang="en-US" dirty="0"/>
              <a:t> – </a:t>
            </a:r>
            <a:r>
              <a:rPr lang="en-US" dirty="0" err="1"/>
              <a:t>creste</a:t>
            </a:r>
            <a:r>
              <a:rPr lang="en-US" dirty="0"/>
              <a:t> de 5-20 de </a:t>
            </a:r>
            <a:r>
              <a:rPr lang="en-US" dirty="0" err="1"/>
              <a:t>ori</a:t>
            </a:r>
            <a:r>
              <a:rPr lang="en-US" dirty="0"/>
              <a:t> fata de </a:t>
            </a:r>
            <a:r>
              <a:rPr lang="en-US" dirty="0" err="1"/>
              <a:t>limita</a:t>
            </a:r>
            <a:r>
              <a:rPr lang="en-US" dirty="0"/>
              <a:t> </a:t>
            </a:r>
            <a:r>
              <a:rPr lang="en-US" dirty="0" err="1"/>
              <a:t>superioara</a:t>
            </a:r>
            <a:r>
              <a:rPr lang="en-US" dirty="0"/>
              <a:t> a </a:t>
            </a:r>
            <a:r>
              <a:rPr lang="en-US" dirty="0" err="1"/>
              <a:t>normalitatii</a:t>
            </a:r>
            <a:r>
              <a:rPr lang="en-US" dirty="0"/>
              <a:t>, </a:t>
            </a:r>
            <a:r>
              <a:rPr lang="en-US" dirty="0" err="1"/>
              <a:t>fiind</a:t>
            </a:r>
            <a:r>
              <a:rPr lang="en-US" dirty="0"/>
              <a:t> </a:t>
            </a:r>
            <a:r>
              <a:rPr lang="en-US" dirty="0" err="1"/>
              <a:t>mai</a:t>
            </a:r>
            <a:r>
              <a:rPr lang="en-US" dirty="0"/>
              <a:t> mare </a:t>
            </a:r>
            <a:r>
              <a:rPr lang="en-US" dirty="0" err="1"/>
              <a:t>decat</a:t>
            </a:r>
            <a:r>
              <a:rPr lang="en-US" dirty="0"/>
              <a:t> AST, a </a:t>
            </a:r>
            <a:r>
              <a:rPr lang="en-US" dirty="0" err="1"/>
              <a:t>carui</a:t>
            </a:r>
            <a:r>
              <a:rPr lang="en-US" dirty="0"/>
              <a:t> </a:t>
            </a:r>
            <a:r>
              <a:rPr lang="en-US" dirty="0" err="1"/>
              <a:t>valoare</a:t>
            </a:r>
            <a:r>
              <a:rPr lang="en-US" dirty="0"/>
              <a:t> </a:t>
            </a:r>
            <a:r>
              <a:rPr lang="en-US" dirty="0" err="1"/>
              <a:t>crescuta</a:t>
            </a:r>
            <a:r>
              <a:rPr lang="en-US" dirty="0"/>
              <a:t> </a:t>
            </a:r>
            <a:r>
              <a:rPr lang="en-US" dirty="0" err="1"/>
              <a:t>indica</a:t>
            </a:r>
            <a:r>
              <a:rPr lang="en-US" dirty="0"/>
              <a:t> </a:t>
            </a:r>
            <a:r>
              <a:rPr lang="en-US" dirty="0" err="1"/>
              <a:t>aparitia</a:t>
            </a:r>
            <a:r>
              <a:rPr lang="en-US" dirty="0"/>
              <a:t> </a:t>
            </a:r>
            <a:r>
              <a:rPr lang="en-US" dirty="0" err="1"/>
              <a:t>cirozei</a:t>
            </a:r>
            <a:endParaRPr lang="en-US" dirty="0"/>
          </a:p>
          <a:p>
            <a:pPr marL="285750" indent="-171450">
              <a:buFont typeface="Arial" panose="020B0604020202020204" pitchFamily="34" charset="0"/>
              <a:buChar char="•"/>
            </a:pPr>
            <a:r>
              <a:rPr lang="en-US" b="1" dirty="0"/>
              <a:t>FOSFATAZA ALCALINA </a:t>
            </a:r>
            <a:r>
              <a:rPr lang="en-US" dirty="0" err="1"/>
              <a:t>si</a:t>
            </a:r>
            <a:r>
              <a:rPr lang="en-US" dirty="0"/>
              <a:t> </a:t>
            </a:r>
            <a:r>
              <a:rPr lang="en-US" b="1" dirty="0"/>
              <a:t>GGT-</a:t>
            </a:r>
            <a:r>
              <a:rPr lang="en-US" dirty="0"/>
              <a:t> sunt in </a:t>
            </a:r>
            <a:r>
              <a:rPr lang="en-US" dirty="0" err="1"/>
              <a:t>limite</a:t>
            </a:r>
            <a:r>
              <a:rPr lang="en-US" dirty="0"/>
              <a:t> </a:t>
            </a:r>
            <a:r>
              <a:rPr lang="en-US" dirty="0" err="1"/>
              <a:t>normale</a:t>
            </a:r>
            <a:r>
              <a:rPr lang="en-US" dirty="0"/>
              <a:t>, </a:t>
            </a:r>
            <a:r>
              <a:rPr lang="en-US" dirty="0" err="1"/>
              <a:t>dar</a:t>
            </a:r>
            <a:r>
              <a:rPr lang="en-US" dirty="0"/>
              <a:t> le </a:t>
            </a:r>
            <a:r>
              <a:rPr lang="en-US" dirty="0" err="1"/>
              <a:t>gasim</a:t>
            </a:r>
            <a:r>
              <a:rPr lang="en-US" dirty="0"/>
              <a:t> </a:t>
            </a:r>
            <a:r>
              <a:rPr lang="en-US" dirty="0" err="1"/>
              <a:t>crescute</a:t>
            </a:r>
            <a:r>
              <a:rPr lang="en-US" dirty="0"/>
              <a:t> in </a:t>
            </a:r>
            <a:r>
              <a:rPr lang="en-US" dirty="0" err="1"/>
              <a:t>ciroza</a:t>
            </a:r>
            <a:r>
              <a:rPr lang="en-US" dirty="0"/>
              <a:t> </a:t>
            </a:r>
          </a:p>
          <a:p>
            <a:pPr marL="285750" indent="-171450">
              <a:buFont typeface="Arial" panose="020B0604020202020204" pitchFamily="34" charset="0"/>
              <a:buChar char="•"/>
            </a:pPr>
            <a:r>
              <a:rPr lang="en-US" b="1" dirty="0" err="1"/>
              <a:t>Trombocitopenia</a:t>
            </a:r>
            <a:r>
              <a:rPr lang="en-US" dirty="0"/>
              <a:t>, </a:t>
            </a:r>
            <a:r>
              <a:rPr lang="en-US" b="1" dirty="0"/>
              <a:t>leucopenia</a:t>
            </a:r>
            <a:r>
              <a:rPr lang="en-US" dirty="0"/>
              <a:t>, </a:t>
            </a:r>
            <a:r>
              <a:rPr lang="en-US" dirty="0" err="1"/>
              <a:t>prezenta</a:t>
            </a:r>
            <a:r>
              <a:rPr lang="en-US" dirty="0"/>
              <a:t> </a:t>
            </a:r>
            <a:r>
              <a:rPr lang="en-US" b="1" dirty="0" err="1"/>
              <a:t>factorului</a:t>
            </a:r>
            <a:r>
              <a:rPr lang="en-US" b="1" dirty="0"/>
              <a:t> </a:t>
            </a:r>
            <a:r>
              <a:rPr lang="en-US" b="1" dirty="0" err="1"/>
              <a:t>reumatoid</a:t>
            </a:r>
            <a:r>
              <a:rPr lang="en-US" b="1" dirty="0"/>
              <a:t> </a:t>
            </a:r>
            <a:r>
              <a:rPr lang="en-US" dirty="0"/>
              <a:t>– </a:t>
            </a:r>
            <a:r>
              <a:rPr lang="en-US" dirty="0" err="1"/>
              <a:t>traduc</a:t>
            </a:r>
            <a:r>
              <a:rPr lang="en-US" dirty="0"/>
              <a:t> </a:t>
            </a:r>
            <a:r>
              <a:rPr lang="en-US" dirty="0" err="1"/>
              <a:t>stadiul</a:t>
            </a:r>
            <a:r>
              <a:rPr lang="en-US" dirty="0"/>
              <a:t> </a:t>
            </a:r>
            <a:r>
              <a:rPr lang="en-US" dirty="0" err="1"/>
              <a:t>avansat</a:t>
            </a:r>
            <a:r>
              <a:rPr lang="en-US" dirty="0"/>
              <a:t> al </a:t>
            </a:r>
            <a:r>
              <a:rPr lang="en-US" dirty="0" err="1"/>
              <a:t>bolii</a:t>
            </a:r>
            <a:endParaRPr lang="en-US" dirty="0"/>
          </a:p>
          <a:p>
            <a:pPr marL="285750" indent="-171450">
              <a:buFont typeface="Arial" panose="020B0604020202020204" pitchFamily="34" charset="0"/>
              <a:buChar char="•"/>
            </a:pPr>
            <a:r>
              <a:rPr lang="en-US" b="1" dirty="0"/>
              <a:t>LDH</a:t>
            </a:r>
            <a:r>
              <a:rPr lang="en-US" dirty="0"/>
              <a:t> </a:t>
            </a:r>
            <a:r>
              <a:rPr lang="en-US" dirty="0" err="1"/>
              <a:t>si</a:t>
            </a:r>
            <a:r>
              <a:rPr lang="en-US" dirty="0"/>
              <a:t> </a:t>
            </a:r>
            <a:r>
              <a:rPr lang="en-US" b="1" dirty="0"/>
              <a:t>CK</a:t>
            </a:r>
            <a:r>
              <a:rPr lang="en-US" dirty="0"/>
              <a:t> sunt, de </a:t>
            </a:r>
            <a:r>
              <a:rPr lang="en-US" dirty="0" err="1"/>
              <a:t>obicei</a:t>
            </a:r>
            <a:r>
              <a:rPr lang="en-US" dirty="0"/>
              <a:t>, </a:t>
            </a:r>
            <a:r>
              <a:rPr lang="en-US" dirty="0" err="1"/>
              <a:t>normale</a:t>
            </a:r>
            <a:endParaRPr lang="en-US" dirty="0"/>
          </a:p>
          <a:p>
            <a:pPr marL="285750" indent="-171450">
              <a:buFont typeface="Arial" panose="020B0604020202020204" pitchFamily="34" charset="0"/>
              <a:buChar char="•"/>
            </a:pPr>
            <a:r>
              <a:rPr lang="en-US" dirty="0" err="1"/>
              <a:t>scaderea</a:t>
            </a:r>
            <a:r>
              <a:rPr lang="en-US" dirty="0"/>
              <a:t> </a:t>
            </a:r>
            <a:r>
              <a:rPr lang="en-US" dirty="0" err="1"/>
              <a:t>nivelului</a:t>
            </a:r>
            <a:r>
              <a:rPr lang="en-US" dirty="0"/>
              <a:t> </a:t>
            </a:r>
            <a:r>
              <a:rPr lang="en-US" b="1" dirty="0" err="1"/>
              <a:t>albuminei</a:t>
            </a:r>
            <a:r>
              <a:rPr lang="en-US" b="1" dirty="0"/>
              <a:t> </a:t>
            </a:r>
            <a:r>
              <a:rPr lang="en-US" b="1" dirty="0" err="1"/>
              <a:t>serice</a:t>
            </a:r>
            <a:r>
              <a:rPr lang="en-US" b="1" dirty="0"/>
              <a:t> </a:t>
            </a:r>
            <a:r>
              <a:rPr lang="en-US" dirty="0" err="1"/>
              <a:t>si</a:t>
            </a:r>
            <a:r>
              <a:rPr lang="en-US" dirty="0"/>
              <a:t> </a:t>
            </a:r>
            <a:r>
              <a:rPr lang="en-US" dirty="0" err="1"/>
              <a:t>cresterea</a:t>
            </a:r>
            <a:r>
              <a:rPr lang="en-US" dirty="0"/>
              <a:t> </a:t>
            </a:r>
            <a:r>
              <a:rPr lang="en-US" b="1" dirty="0" err="1"/>
              <a:t>timpului</a:t>
            </a:r>
            <a:r>
              <a:rPr lang="en-US" b="1" dirty="0"/>
              <a:t> de </a:t>
            </a:r>
            <a:r>
              <a:rPr lang="en-US" b="1" dirty="0" err="1"/>
              <a:t>protrombina</a:t>
            </a:r>
            <a:r>
              <a:rPr lang="en-US" b="1" dirty="0"/>
              <a:t> </a:t>
            </a:r>
            <a:r>
              <a:rPr lang="en-US" dirty="0" err="1"/>
              <a:t>traduc</a:t>
            </a:r>
            <a:r>
              <a:rPr lang="en-US" dirty="0"/>
              <a:t> </a:t>
            </a:r>
            <a:r>
              <a:rPr lang="en-US" dirty="0" err="1"/>
              <a:t>stadiul</a:t>
            </a:r>
            <a:r>
              <a:rPr lang="en-US" dirty="0"/>
              <a:t> </a:t>
            </a:r>
            <a:r>
              <a:rPr lang="en-US" dirty="0" err="1"/>
              <a:t>avansat</a:t>
            </a:r>
            <a:r>
              <a:rPr lang="en-US" dirty="0"/>
              <a:t> al </a:t>
            </a:r>
            <a:r>
              <a:rPr lang="en-US" dirty="0" err="1"/>
              <a:t>bolii</a:t>
            </a:r>
            <a:endParaRPr lang="en-US" dirty="0"/>
          </a:p>
          <a:p>
            <a:pPr marL="285750" indent="-171450">
              <a:buFont typeface="Arial" panose="020B0604020202020204" pitchFamily="34" charset="0"/>
              <a:buChar char="•"/>
            </a:pPr>
            <a:r>
              <a:rPr lang="en-US" dirty="0" err="1"/>
              <a:t>nivelul</a:t>
            </a:r>
            <a:r>
              <a:rPr lang="en-US" dirty="0"/>
              <a:t> de </a:t>
            </a:r>
            <a:r>
              <a:rPr lang="en-US" b="1" dirty="0"/>
              <a:t>FIER</a:t>
            </a:r>
            <a:r>
              <a:rPr lang="en-US" dirty="0"/>
              <a:t> </a:t>
            </a:r>
            <a:r>
              <a:rPr lang="en-US" dirty="0" err="1"/>
              <a:t>si</a:t>
            </a:r>
            <a:r>
              <a:rPr lang="en-US" dirty="0"/>
              <a:t> </a:t>
            </a:r>
            <a:r>
              <a:rPr lang="en-US" b="1" dirty="0"/>
              <a:t>FERITINA</a:t>
            </a:r>
            <a:r>
              <a:rPr lang="en-US" dirty="0"/>
              <a:t> pot fi </a:t>
            </a:r>
            <a:r>
              <a:rPr lang="en-US" dirty="0" err="1"/>
              <a:t>crescute</a:t>
            </a:r>
            <a:endParaRPr lang="en-US" dirty="0"/>
          </a:p>
          <a:p>
            <a:pPr marL="114300" indent="0">
              <a:buNone/>
            </a:pPr>
            <a:endParaRPr lang="en-US" dirty="0"/>
          </a:p>
          <a:p>
            <a:pPr marL="114300" indent="0">
              <a:buNone/>
            </a:pPr>
            <a:r>
              <a:rPr lang="en-US" dirty="0">
                <a:effectLst>
                  <a:outerShdw blurRad="38100" dist="38100" dir="2700000" algn="tl">
                    <a:srgbClr val="000000">
                      <a:alpha val="43137"/>
                    </a:srgbClr>
                  </a:outerShdw>
                </a:effectLst>
              </a:rPr>
              <a:t>Teste </a:t>
            </a:r>
            <a:r>
              <a:rPr lang="en-US" dirty="0" err="1">
                <a:effectLst>
                  <a:outerShdw blurRad="38100" dist="38100" dir="2700000" algn="tl">
                    <a:srgbClr val="000000">
                      <a:alpha val="43137"/>
                    </a:srgbClr>
                  </a:outerShdw>
                </a:effectLst>
              </a:rPr>
              <a:t>specifice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directe</a:t>
            </a:r>
            <a:r>
              <a:rPr lang="en-US" dirty="0">
                <a:effectLst>
                  <a:outerShdw blurRad="38100" dist="38100" dir="2700000" algn="tl">
                    <a:srgbClr val="000000">
                      <a:alpha val="43137"/>
                    </a:srgbClr>
                  </a:outerShdw>
                </a:effectLst>
              </a:rPr>
              <a:t> </a:t>
            </a:r>
          </a:p>
          <a:p>
            <a:pPr marL="114300" indent="0">
              <a:buNone/>
            </a:pPr>
            <a:endParaRPr lang="en-US" dirty="0">
              <a:effectLst>
                <a:outerShdw blurRad="38100" dist="38100" dir="2700000" algn="tl">
                  <a:srgbClr val="000000">
                    <a:alpha val="43137"/>
                  </a:srgbClr>
                </a:outerShdw>
              </a:effectLst>
            </a:endParaRPr>
          </a:p>
          <a:p>
            <a:pPr marL="285750" indent="-171450">
              <a:buFont typeface="Arial" panose="020B0604020202020204" pitchFamily="34" charset="0"/>
              <a:buChar char="•"/>
            </a:pPr>
            <a:r>
              <a:rPr lang="en-US" dirty="0" err="1"/>
              <a:t>Calitative</a:t>
            </a:r>
            <a:r>
              <a:rPr lang="en-US" dirty="0"/>
              <a:t> – </a:t>
            </a:r>
            <a:r>
              <a:rPr lang="en-US" b="1" dirty="0"/>
              <a:t>PCR</a:t>
            </a:r>
            <a:r>
              <a:rPr lang="en-US" dirty="0"/>
              <a:t> – </a:t>
            </a:r>
            <a:r>
              <a:rPr lang="en-US" dirty="0" err="1"/>
              <a:t>evidentiaza</a:t>
            </a:r>
            <a:r>
              <a:rPr lang="en-US" dirty="0"/>
              <a:t> </a:t>
            </a:r>
            <a:r>
              <a:rPr lang="en-US" dirty="0" err="1"/>
              <a:t>prezenta</a:t>
            </a:r>
            <a:r>
              <a:rPr lang="en-US" dirty="0"/>
              <a:t> ARN HCV </a:t>
            </a:r>
            <a:r>
              <a:rPr lang="en-US" dirty="0" err="1"/>
              <a:t>precoce</a:t>
            </a:r>
            <a:r>
              <a:rPr lang="en-US" dirty="0"/>
              <a:t>, la 1-2 </a:t>
            </a:r>
            <a:r>
              <a:rPr lang="en-US" dirty="0" err="1"/>
              <a:t>saptamani</a:t>
            </a:r>
            <a:r>
              <a:rPr lang="en-US" dirty="0"/>
              <a:t> de la </a:t>
            </a:r>
            <a:r>
              <a:rPr lang="en-US" dirty="0" err="1"/>
              <a:t>contactul</a:t>
            </a:r>
            <a:r>
              <a:rPr lang="en-US" dirty="0"/>
              <a:t> infectant</a:t>
            </a:r>
          </a:p>
          <a:p>
            <a:pPr marL="285750" indent="-171450">
              <a:buFont typeface="Arial" panose="020B0604020202020204" pitchFamily="34" charset="0"/>
              <a:buChar char="•"/>
            </a:pPr>
            <a:r>
              <a:rPr lang="en-US" dirty="0" err="1"/>
              <a:t>Calitative</a:t>
            </a:r>
            <a:r>
              <a:rPr lang="en-US" dirty="0"/>
              <a:t> – </a:t>
            </a:r>
            <a:r>
              <a:rPr lang="en-US" b="1" dirty="0"/>
              <a:t>PCR</a:t>
            </a:r>
            <a:r>
              <a:rPr lang="en-US" dirty="0"/>
              <a:t> (</a:t>
            </a:r>
            <a:r>
              <a:rPr lang="en-US" dirty="0" err="1"/>
              <a:t>incarcatura</a:t>
            </a:r>
            <a:r>
              <a:rPr lang="en-US" dirty="0"/>
              <a:t> </a:t>
            </a:r>
            <a:r>
              <a:rPr lang="en-US" dirty="0" err="1"/>
              <a:t>virala</a:t>
            </a:r>
            <a:r>
              <a:rPr lang="en-US" dirty="0"/>
              <a:t>, viremia)</a:t>
            </a:r>
          </a:p>
          <a:p>
            <a:pPr marL="285750" indent="-171450">
              <a:buFont typeface="Arial" panose="020B0604020202020204" pitchFamily="34" charset="0"/>
              <a:buChar char="•"/>
            </a:pPr>
            <a:r>
              <a:rPr lang="en-US" b="1" dirty="0" err="1"/>
              <a:t>Genotiparea</a:t>
            </a:r>
            <a:r>
              <a:rPr lang="en-US" dirty="0"/>
              <a:t>: </a:t>
            </a:r>
            <a:r>
              <a:rPr lang="en-US" dirty="0" err="1"/>
              <a:t>hibridizare</a:t>
            </a:r>
            <a:r>
              <a:rPr lang="en-US" dirty="0"/>
              <a:t>, </a:t>
            </a:r>
            <a:r>
              <a:rPr lang="en-US" dirty="0" err="1"/>
              <a:t>secventiere</a:t>
            </a:r>
            <a:endParaRPr lang="en-US" dirty="0"/>
          </a:p>
          <a:p>
            <a:pPr marL="285750" indent="-171450">
              <a:buFont typeface="Arial" panose="020B0604020202020204" pitchFamily="34" charset="0"/>
              <a:buChar char="•"/>
            </a:pPr>
            <a:r>
              <a:rPr lang="en-US" b="1" dirty="0"/>
              <a:t>ELISA</a:t>
            </a:r>
            <a:r>
              <a:rPr lang="en-US" dirty="0"/>
              <a:t> </a:t>
            </a:r>
          </a:p>
          <a:p>
            <a:pPr marL="114300" indent="0">
              <a:buNone/>
            </a:pPr>
            <a:endParaRPr lang="en-US" dirty="0"/>
          </a:p>
          <a:p>
            <a:pPr marL="114300" indent="0">
              <a:buNone/>
            </a:pPr>
            <a:endParaRPr lang="en-US" dirty="0"/>
          </a:p>
        </p:txBody>
      </p:sp>
      <p:sp>
        <p:nvSpPr>
          <p:cNvPr id="8" name="Title 7">
            <a:extLst>
              <a:ext uri="{FF2B5EF4-FFF2-40B4-BE49-F238E27FC236}">
                <a16:creationId xmlns:a16="http://schemas.microsoft.com/office/drawing/2014/main" id="{0201D932-D861-424C-8B3E-7FEA4B633A3D}"/>
              </a:ext>
            </a:extLst>
          </p:cNvPr>
          <p:cNvSpPr>
            <a:spLocks noGrp="1"/>
          </p:cNvSpPr>
          <p:nvPr>
            <p:ph type="title"/>
          </p:nvPr>
        </p:nvSpPr>
        <p:spPr>
          <a:xfrm>
            <a:off x="714300" y="97705"/>
            <a:ext cx="1869411" cy="327597"/>
          </a:xfrm>
        </p:spPr>
        <p:txBody>
          <a:bodyPr/>
          <a:lstStyle/>
          <a:p>
            <a:r>
              <a:rPr lang="ro-RO" sz="1200" dirty="0"/>
              <a:t>Investigatii si diagnostic</a:t>
            </a:r>
          </a:p>
        </p:txBody>
      </p:sp>
    </p:spTree>
    <p:extLst>
      <p:ext uri="{BB962C8B-B14F-4D97-AF65-F5344CB8AC3E}">
        <p14:creationId xmlns:p14="http://schemas.microsoft.com/office/powerpoint/2010/main" val="63652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25C3128-C605-4B91-8F7F-070457EB22E5}"/>
              </a:ext>
            </a:extLst>
          </p:cNvPr>
          <p:cNvSpPr>
            <a:spLocks noGrp="1"/>
          </p:cNvSpPr>
          <p:nvPr>
            <p:ph type="subTitle" idx="1"/>
          </p:nvPr>
        </p:nvSpPr>
        <p:spPr>
          <a:xfrm>
            <a:off x="255181" y="572477"/>
            <a:ext cx="8174519" cy="4473317"/>
          </a:xfrm>
        </p:spPr>
        <p:txBody>
          <a:bodyPr/>
          <a:lstStyle/>
          <a:p>
            <a:pPr marL="114300" indent="0">
              <a:buNone/>
            </a:pPr>
            <a:r>
              <a:rPr lang="en-US" dirty="0">
                <a:effectLst>
                  <a:outerShdw blurRad="38100" dist="38100" dir="2700000" algn="tl">
                    <a:srgbClr val="000000">
                      <a:alpha val="43137"/>
                    </a:srgbClr>
                  </a:outerShdw>
                </a:effectLst>
              </a:rPr>
              <a:t>Teste </a:t>
            </a:r>
            <a:r>
              <a:rPr lang="en-US" dirty="0" err="1">
                <a:effectLst>
                  <a:outerShdw blurRad="38100" dist="38100" dir="2700000" algn="tl">
                    <a:srgbClr val="000000">
                      <a:alpha val="43137"/>
                    </a:srgbClr>
                  </a:outerShdw>
                </a:effectLst>
              </a:rPr>
              <a:t>specifice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indirecte</a:t>
            </a:r>
            <a:endParaRPr lang="en-US" dirty="0">
              <a:effectLst>
                <a:outerShdw blurRad="38100" dist="38100" dir="2700000" algn="tl">
                  <a:srgbClr val="000000">
                    <a:alpha val="43137"/>
                  </a:srgbClr>
                </a:outerShdw>
              </a:effectLst>
            </a:endParaRPr>
          </a:p>
          <a:p>
            <a:pPr marL="114300" indent="0">
              <a:buNone/>
            </a:pPr>
            <a:r>
              <a:rPr lang="en-US" dirty="0">
                <a:effectLst>
                  <a:outerShdw blurRad="38100" dist="38100" dir="2700000" algn="tl">
                    <a:srgbClr val="000000">
                      <a:alpha val="43137"/>
                    </a:srgbClr>
                  </a:outerShdw>
                </a:effectLst>
              </a:rPr>
              <a:t> </a:t>
            </a:r>
            <a:endParaRPr lang="ro-RO" dirty="0">
              <a:effectLst>
                <a:outerShdw blurRad="38100" dist="38100" dir="2700000" algn="tl">
                  <a:srgbClr val="000000">
                    <a:alpha val="43137"/>
                  </a:srgbClr>
                </a:outerShdw>
              </a:effectLst>
            </a:endParaRPr>
          </a:p>
          <a:p>
            <a:pPr marL="114300" lvl="0" indent="0" fontAlgn="base">
              <a:buNone/>
            </a:pPr>
            <a:r>
              <a:rPr lang="it-IT" b="1" dirty="0"/>
              <a:t>ELISA</a:t>
            </a:r>
            <a:r>
              <a:rPr lang="it-IT" dirty="0"/>
              <a:t> – indica infectia actuala sau in antecedente, fara a diferentia intre forma acuta si cronica</a:t>
            </a:r>
            <a:endParaRPr lang="ro-RO" dirty="0"/>
          </a:p>
          <a:p>
            <a:pPr marL="114300" lvl="0" indent="0" fontAlgn="base">
              <a:buNone/>
            </a:pPr>
            <a:r>
              <a:rPr lang="it-IT" b="1" dirty="0"/>
              <a:t>RIBA</a:t>
            </a:r>
            <a:r>
              <a:rPr lang="it-IT" dirty="0"/>
              <a:t> – tehnica folosita pentru confirmarea prezentei anticorpilor detectati prin metoda ELISA</a:t>
            </a:r>
            <a:endParaRPr lang="ro-RO" dirty="0"/>
          </a:p>
          <a:p>
            <a:pPr marL="114300" lvl="0" indent="0" fontAlgn="base">
              <a:buNone/>
            </a:pPr>
            <a:r>
              <a:rPr lang="en-US" b="1" dirty="0"/>
              <a:t>SEROTIPARE ELISA</a:t>
            </a:r>
            <a:endParaRPr lang="ro-RO" dirty="0"/>
          </a:p>
          <a:p>
            <a:pPr marL="114300" lvl="0" indent="0" fontAlgn="base">
              <a:buNone/>
            </a:pPr>
            <a:r>
              <a:rPr lang="it-IT" b="1" dirty="0"/>
              <a:t>BIOPSIA HEPATICA</a:t>
            </a:r>
            <a:r>
              <a:rPr lang="it-IT" dirty="0"/>
              <a:t> – furnizeaza informatii histologice si despre gradul fibrozei care nu pot fi obtinute pe alte cai</a:t>
            </a:r>
          </a:p>
          <a:p>
            <a:pPr marL="114300" lvl="0" indent="0" fontAlgn="base">
              <a:buNone/>
            </a:pPr>
            <a:endParaRPr lang="ro-RO" dirty="0"/>
          </a:p>
          <a:p>
            <a:pPr marL="114300" indent="0">
              <a:buNone/>
            </a:pPr>
            <a:r>
              <a:rPr lang="it-IT" dirty="0">
                <a:effectLst>
                  <a:outerShdw blurRad="38100" dist="38100" dir="2700000" algn="tl">
                    <a:srgbClr val="000000">
                      <a:alpha val="43137"/>
                    </a:srgbClr>
                  </a:outerShdw>
                </a:effectLst>
              </a:rPr>
              <a:t>Diagnostic diferenţial: </a:t>
            </a:r>
            <a:endParaRPr lang="ro-RO" dirty="0">
              <a:effectLst>
                <a:outerShdw blurRad="38100" dist="38100" dir="2700000" algn="tl">
                  <a:srgbClr val="000000">
                    <a:alpha val="43137"/>
                  </a:srgbClr>
                </a:outerShdw>
              </a:effectLst>
            </a:endParaRPr>
          </a:p>
          <a:p>
            <a:pPr marL="114300" indent="0">
              <a:buNone/>
            </a:pPr>
            <a:endParaRPr lang="en-US" dirty="0"/>
          </a:p>
          <a:p>
            <a:pPr marL="285750" indent="-171450">
              <a:buFont typeface="Arial" panose="020B0604020202020204" pitchFamily="34" charset="0"/>
              <a:buChar char="•"/>
            </a:pPr>
            <a:r>
              <a:rPr lang="en-US" b="1" dirty="0"/>
              <a:t>HC</a:t>
            </a:r>
            <a:r>
              <a:rPr lang="en-US" dirty="0"/>
              <a:t> </a:t>
            </a:r>
            <a:r>
              <a:rPr lang="en-US" dirty="0" err="1"/>
              <a:t>virale</a:t>
            </a:r>
            <a:r>
              <a:rPr lang="en-US" dirty="0"/>
              <a:t> de </a:t>
            </a:r>
            <a:r>
              <a:rPr lang="en-US" dirty="0" err="1"/>
              <a:t>etiologie</a:t>
            </a:r>
            <a:r>
              <a:rPr lang="en-US" dirty="0"/>
              <a:t> </a:t>
            </a:r>
            <a:r>
              <a:rPr lang="en-US" dirty="0" err="1"/>
              <a:t>mixtă</a:t>
            </a:r>
            <a:r>
              <a:rPr lang="en-US" dirty="0"/>
              <a:t> (B+C, C+G) – </a:t>
            </a:r>
            <a:r>
              <a:rPr lang="en-US" dirty="0" err="1"/>
              <a:t>tranşarea</a:t>
            </a:r>
            <a:r>
              <a:rPr lang="en-US" dirty="0"/>
              <a:t> </a:t>
            </a:r>
            <a:r>
              <a:rPr lang="en-US" dirty="0" err="1"/>
              <a:t>este</a:t>
            </a:r>
            <a:r>
              <a:rPr lang="en-US" dirty="0"/>
              <a:t> </a:t>
            </a:r>
            <a:r>
              <a:rPr lang="en-US" dirty="0" err="1"/>
              <a:t>dată</a:t>
            </a:r>
            <a:r>
              <a:rPr lang="en-US" dirty="0"/>
              <a:t> de </a:t>
            </a:r>
            <a:r>
              <a:rPr lang="en-US" dirty="0" err="1"/>
              <a:t>testele</a:t>
            </a:r>
            <a:r>
              <a:rPr lang="en-US" dirty="0"/>
              <a:t> </a:t>
            </a:r>
            <a:r>
              <a:rPr lang="en-US" dirty="0" err="1"/>
              <a:t>virale</a:t>
            </a:r>
            <a:endParaRPr lang="en-US" dirty="0"/>
          </a:p>
          <a:p>
            <a:pPr marL="285750" indent="-171450">
              <a:buFont typeface="Arial" panose="020B0604020202020204" pitchFamily="34" charset="0"/>
              <a:buChar char="•"/>
            </a:pPr>
            <a:r>
              <a:rPr lang="en-US" b="1" dirty="0"/>
              <a:t>HAI</a:t>
            </a:r>
            <a:r>
              <a:rPr lang="en-US" dirty="0"/>
              <a:t> – </a:t>
            </a:r>
            <a:r>
              <a:rPr lang="en-US" dirty="0" err="1"/>
              <a:t>diagnosticul</a:t>
            </a:r>
            <a:r>
              <a:rPr lang="en-US" dirty="0"/>
              <a:t> </a:t>
            </a:r>
            <a:r>
              <a:rPr lang="en-US" dirty="0" err="1"/>
              <a:t>este</a:t>
            </a:r>
            <a:r>
              <a:rPr lang="en-US" dirty="0"/>
              <a:t> </a:t>
            </a:r>
            <a:r>
              <a:rPr lang="en-US" dirty="0" err="1"/>
              <a:t>argumentat</a:t>
            </a:r>
            <a:r>
              <a:rPr lang="en-US" dirty="0"/>
              <a:t> de </a:t>
            </a:r>
            <a:r>
              <a:rPr lang="en-US" dirty="0" err="1"/>
              <a:t>asocierea</a:t>
            </a:r>
            <a:r>
              <a:rPr lang="en-US" dirty="0"/>
              <a:t> </a:t>
            </a:r>
            <a:r>
              <a:rPr lang="en-US" dirty="0" err="1"/>
              <a:t>prezenţei</a:t>
            </a:r>
            <a:r>
              <a:rPr lang="en-US" dirty="0"/>
              <a:t> </a:t>
            </a:r>
            <a:r>
              <a:rPr lang="en-US" dirty="0" err="1"/>
              <a:t>AAc</a:t>
            </a:r>
            <a:r>
              <a:rPr lang="en-US" dirty="0"/>
              <a:t> </a:t>
            </a:r>
            <a:r>
              <a:rPr lang="en-US" dirty="0" err="1"/>
              <a:t>în</a:t>
            </a:r>
            <a:r>
              <a:rPr lang="en-US" dirty="0"/>
              <a:t> </a:t>
            </a:r>
            <a:r>
              <a:rPr lang="en-US" dirty="0" err="1"/>
              <a:t>titruri</a:t>
            </a:r>
            <a:r>
              <a:rPr lang="en-US" dirty="0"/>
              <a:t> </a:t>
            </a:r>
            <a:r>
              <a:rPr lang="en-US" dirty="0" err="1"/>
              <a:t>semnificative</a:t>
            </a:r>
            <a:r>
              <a:rPr lang="en-US" dirty="0"/>
              <a:t>, </a:t>
            </a:r>
            <a:r>
              <a:rPr lang="en-US" dirty="0" err="1"/>
              <a:t>hiper</a:t>
            </a:r>
            <a:r>
              <a:rPr lang="en-US" dirty="0"/>
              <a:t>-y-</a:t>
            </a:r>
            <a:r>
              <a:rPr lang="en-US" dirty="0" err="1"/>
              <a:t>globulinemiei</a:t>
            </a:r>
            <a:r>
              <a:rPr lang="en-US" dirty="0"/>
              <a:t> </a:t>
            </a:r>
            <a:r>
              <a:rPr lang="en-US" dirty="0" err="1"/>
              <a:t>şi</a:t>
            </a:r>
            <a:r>
              <a:rPr lang="en-US" dirty="0"/>
              <a:t> </a:t>
            </a:r>
            <a:r>
              <a:rPr lang="en-US" dirty="0" err="1"/>
              <a:t>prezenţa</a:t>
            </a:r>
            <a:r>
              <a:rPr lang="en-US" dirty="0"/>
              <a:t>/</a:t>
            </a:r>
            <a:r>
              <a:rPr lang="en-US" dirty="0" err="1"/>
              <a:t>absenţa</a:t>
            </a:r>
            <a:r>
              <a:rPr lang="en-US" dirty="0"/>
              <a:t> </a:t>
            </a:r>
            <a:r>
              <a:rPr lang="en-US" dirty="0" err="1"/>
              <a:t>asocierii</a:t>
            </a:r>
            <a:r>
              <a:rPr lang="en-US" dirty="0"/>
              <a:t> VHC</a:t>
            </a:r>
          </a:p>
          <a:p>
            <a:pPr marL="285750" indent="-171450">
              <a:buFont typeface="Arial" panose="020B0604020202020204" pitchFamily="34" charset="0"/>
              <a:buChar char="•"/>
            </a:pPr>
            <a:r>
              <a:rPr lang="en-US" b="1" dirty="0" err="1"/>
              <a:t>Hepatopatia</a:t>
            </a:r>
            <a:r>
              <a:rPr lang="en-US" b="1" dirty="0"/>
              <a:t> </a:t>
            </a:r>
            <a:r>
              <a:rPr lang="en-US" b="1" dirty="0" err="1"/>
              <a:t>alcoolică</a:t>
            </a:r>
            <a:r>
              <a:rPr lang="en-US" b="1" dirty="0"/>
              <a:t>- </a:t>
            </a:r>
            <a:r>
              <a:rPr lang="en-US" dirty="0"/>
              <a:t>diagnostic </a:t>
            </a:r>
            <a:r>
              <a:rPr lang="en-US" dirty="0" err="1"/>
              <a:t>argumentat</a:t>
            </a:r>
            <a:r>
              <a:rPr lang="en-US" dirty="0"/>
              <a:t> de </a:t>
            </a:r>
            <a:r>
              <a:rPr lang="en-US" dirty="0" err="1"/>
              <a:t>consumul</a:t>
            </a:r>
            <a:r>
              <a:rPr lang="en-US" dirty="0"/>
              <a:t> de </a:t>
            </a:r>
            <a:r>
              <a:rPr lang="en-US" dirty="0" err="1"/>
              <a:t>etanol</a:t>
            </a:r>
            <a:r>
              <a:rPr lang="en-US" dirty="0"/>
              <a:t>, </a:t>
            </a:r>
            <a:r>
              <a:rPr lang="en-US" dirty="0" err="1"/>
              <a:t>semnele</a:t>
            </a:r>
            <a:r>
              <a:rPr lang="en-US" dirty="0"/>
              <a:t> </a:t>
            </a:r>
            <a:r>
              <a:rPr lang="en-US" dirty="0" err="1"/>
              <a:t>clinice</a:t>
            </a:r>
            <a:r>
              <a:rPr lang="en-US" dirty="0"/>
              <a:t>, </a:t>
            </a:r>
            <a:r>
              <a:rPr lang="en-US" dirty="0" err="1"/>
              <a:t>markerii</a:t>
            </a:r>
            <a:r>
              <a:rPr lang="en-US" dirty="0"/>
              <a:t> </a:t>
            </a:r>
            <a:r>
              <a:rPr lang="en-US" dirty="0" err="1"/>
              <a:t>biochimici</a:t>
            </a:r>
            <a:r>
              <a:rPr lang="en-US" dirty="0"/>
              <a:t> </a:t>
            </a:r>
            <a:r>
              <a:rPr lang="en-US" dirty="0" err="1"/>
              <a:t>şi</a:t>
            </a:r>
            <a:r>
              <a:rPr lang="en-US" dirty="0"/>
              <a:t> </a:t>
            </a:r>
            <a:r>
              <a:rPr lang="en-US" dirty="0" err="1"/>
              <a:t>hepatopatie</a:t>
            </a:r>
            <a:r>
              <a:rPr lang="en-US" dirty="0"/>
              <a:t> </a:t>
            </a:r>
            <a:r>
              <a:rPr lang="en-US" dirty="0" err="1"/>
              <a:t>alcoolică</a:t>
            </a:r>
            <a:r>
              <a:rPr lang="en-US" dirty="0"/>
              <a:t> </a:t>
            </a:r>
            <a:r>
              <a:rPr lang="en-US" dirty="0" err="1"/>
              <a:t>şi</a:t>
            </a:r>
            <a:r>
              <a:rPr lang="en-US" dirty="0"/>
              <a:t> BH</a:t>
            </a:r>
          </a:p>
          <a:p>
            <a:pPr marL="285750" indent="-171450">
              <a:buFont typeface="Arial" panose="020B0604020202020204" pitchFamily="34" charset="0"/>
              <a:buChar char="•"/>
            </a:pPr>
            <a:r>
              <a:rPr lang="en-US" b="1" dirty="0"/>
              <a:t>CBP</a:t>
            </a:r>
            <a:r>
              <a:rPr lang="en-US" dirty="0"/>
              <a:t> –diagnostic </a:t>
            </a:r>
            <a:r>
              <a:rPr lang="en-US" dirty="0" err="1"/>
              <a:t>tranşat</a:t>
            </a:r>
            <a:r>
              <a:rPr lang="en-US" dirty="0"/>
              <a:t> de </a:t>
            </a:r>
            <a:r>
              <a:rPr lang="en-US" dirty="0" err="1"/>
              <a:t>istoric</a:t>
            </a:r>
            <a:r>
              <a:rPr lang="en-US" dirty="0"/>
              <a:t> </a:t>
            </a:r>
            <a:r>
              <a:rPr lang="en-US" dirty="0" err="1"/>
              <a:t>şi</a:t>
            </a:r>
            <a:r>
              <a:rPr lang="en-US" dirty="0"/>
              <a:t> </a:t>
            </a:r>
            <a:r>
              <a:rPr lang="en-US" dirty="0" err="1"/>
              <a:t>prurit</a:t>
            </a:r>
            <a:r>
              <a:rPr lang="en-US" dirty="0"/>
              <a:t> </a:t>
            </a:r>
            <a:r>
              <a:rPr lang="en-US" dirty="0" err="1"/>
              <a:t>cutanat</a:t>
            </a:r>
            <a:r>
              <a:rPr lang="en-US" dirty="0"/>
              <a:t> ± </a:t>
            </a:r>
            <a:r>
              <a:rPr lang="en-US" dirty="0" err="1"/>
              <a:t>icter</a:t>
            </a:r>
            <a:r>
              <a:rPr lang="en-US" dirty="0"/>
              <a:t> fluctuant, </a:t>
            </a:r>
            <a:r>
              <a:rPr lang="en-US" dirty="0" err="1"/>
              <a:t>histologie</a:t>
            </a:r>
            <a:r>
              <a:rPr lang="en-US" dirty="0"/>
              <a:t> </a:t>
            </a:r>
            <a:r>
              <a:rPr lang="en-US" dirty="0" err="1"/>
              <a:t>relevând</a:t>
            </a:r>
            <a:r>
              <a:rPr lang="en-US" dirty="0"/>
              <a:t> </a:t>
            </a:r>
            <a:r>
              <a:rPr lang="en-US" dirty="0" err="1"/>
              <a:t>afectarea</a:t>
            </a:r>
            <a:r>
              <a:rPr lang="en-US" dirty="0"/>
              <a:t> de </a:t>
            </a:r>
            <a:r>
              <a:rPr lang="en-US" dirty="0" err="1"/>
              <a:t>ducte</a:t>
            </a:r>
            <a:r>
              <a:rPr lang="en-US" dirty="0"/>
              <a:t> </a:t>
            </a:r>
            <a:r>
              <a:rPr lang="en-US" dirty="0" err="1"/>
              <a:t>biliare</a:t>
            </a:r>
            <a:r>
              <a:rPr lang="en-US" dirty="0"/>
              <a:t> </a:t>
            </a:r>
            <a:r>
              <a:rPr lang="en-US" dirty="0" err="1"/>
              <a:t>şi</a:t>
            </a:r>
            <a:r>
              <a:rPr lang="en-US" dirty="0"/>
              <a:t> </a:t>
            </a:r>
            <a:r>
              <a:rPr lang="en-US" dirty="0" err="1"/>
              <a:t>granuloame</a:t>
            </a:r>
            <a:r>
              <a:rPr lang="en-US" dirty="0"/>
              <a:t>, FA </a:t>
            </a:r>
            <a:r>
              <a:rPr lang="en-US" dirty="0" err="1"/>
              <a:t>şi</a:t>
            </a:r>
            <a:r>
              <a:rPr lang="en-US" dirty="0"/>
              <a:t> IgM cu </a:t>
            </a:r>
            <a:r>
              <a:rPr lang="en-US" dirty="0" err="1"/>
              <a:t>valoare</a:t>
            </a:r>
            <a:r>
              <a:rPr lang="en-US" dirty="0"/>
              <a:t> </a:t>
            </a:r>
            <a:r>
              <a:rPr lang="en-US" dirty="0" err="1"/>
              <a:t>diagnostică</a:t>
            </a:r>
            <a:r>
              <a:rPr lang="en-US" dirty="0"/>
              <a:t>, </a:t>
            </a:r>
            <a:r>
              <a:rPr lang="en-US" dirty="0" err="1"/>
              <a:t>titruri</a:t>
            </a:r>
            <a:r>
              <a:rPr lang="en-US" dirty="0"/>
              <a:t> </a:t>
            </a:r>
            <a:r>
              <a:rPr lang="en-US" dirty="0" err="1"/>
              <a:t>mari</a:t>
            </a:r>
            <a:r>
              <a:rPr lang="en-US" dirty="0"/>
              <a:t> de AMA-M2</a:t>
            </a:r>
          </a:p>
          <a:p>
            <a:pPr marL="285750" indent="-171450">
              <a:buFont typeface="Arial" panose="020B0604020202020204" pitchFamily="34" charset="0"/>
              <a:buChar char="•"/>
            </a:pPr>
            <a:r>
              <a:rPr lang="en-US" b="1" dirty="0"/>
              <a:t>CSP-</a:t>
            </a:r>
            <a:r>
              <a:rPr lang="en-US" dirty="0"/>
              <a:t> </a:t>
            </a:r>
            <a:r>
              <a:rPr lang="en-US" dirty="0" err="1"/>
              <a:t>caracterizată</a:t>
            </a:r>
            <a:r>
              <a:rPr lang="en-US" dirty="0"/>
              <a:t> </a:t>
            </a:r>
            <a:r>
              <a:rPr lang="en-US" dirty="0" err="1"/>
              <a:t>printr</a:t>
            </a:r>
            <a:r>
              <a:rPr lang="en-US" dirty="0"/>
              <a:t>-un aspect particular al </a:t>
            </a:r>
            <a:r>
              <a:rPr lang="en-US" dirty="0" err="1"/>
              <a:t>arborelui</a:t>
            </a:r>
            <a:r>
              <a:rPr lang="en-US" dirty="0"/>
              <a:t> </a:t>
            </a:r>
            <a:r>
              <a:rPr lang="en-US" dirty="0" err="1"/>
              <a:t>biliar</a:t>
            </a:r>
            <a:r>
              <a:rPr lang="en-US" dirty="0"/>
              <a:t> la </a:t>
            </a:r>
            <a:r>
              <a:rPr lang="en-US" dirty="0" err="1"/>
              <a:t>colangeografie</a:t>
            </a:r>
            <a:r>
              <a:rPr lang="en-US" dirty="0"/>
              <a:t> </a:t>
            </a:r>
            <a:r>
              <a:rPr lang="en-US" dirty="0" err="1"/>
              <a:t>endoscopică</a:t>
            </a:r>
            <a:r>
              <a:rPr lang="en-US" dirty="0"/>
              <a:t> </a:t>
            </a:r>
            <a:r>
              <a:rPr lang="en-US" dirty="0" err="1"/>
              <a:t>retrogradă</a:t>
            </a:r>
            <a:r>
              <a:rPr lang="en-US" dirty="0"/>
              <a:t>, </a:t>
            </a:r>
            <a:r>
              <a:rPr lang="en-US" dirty="0" err="1"/>
              <a:t>modificări</a:t>
            </a:r>
            <a:r>
              <a:rPr lang="en-US" dirty="0"/>
              <a:t> </a:t>
            </a:r>
            <a:r>
              <a:rPr lang="en-US" dirty="0" err="1"/>
              <a:t>histologice</a:t>
            </a:r>
            <a:r>
              <a:rPr lang="en-US" dirty="0"/>
              <a:t> </a:t>
            </a:r>
            <a:r>
              <a:rPr lang="en-US" dirty="0" err="1"/>
              <a:t>şi</a:t>
            </a:r>
            <a:r>
              <a:rPr lang="en-US" dirty="0"/>
              <a:t> </a:t>
            </a:r>
            <a:r>
              <a:rPr lang="en-US" dirty="0" err="1"/>
              <a:t>absenţa</a:t>
            </a:r>
            <a:r>
              <a:rPr lang="en-US" dirty="0"/>
              <a:t> </a:t>
            </a:r>
            <a:r>
              <a:rPr lang="en-US" dirty="0" err="1"/>
              <a:t>AAc</a:t>
            </a:r>
            <a:endParaRPr lang="en-US" dirty="0"/>
          </a:p>
          <a:p>
            <a:pPr marL="285750" indent="-171450">
              <a:buFont typeface="Arial" panose="020B0604020202020204" pitchFamily="34" charset="0"/>
              <a:buChar char="•"/>
            </a:pPr>
            <a:r>
              <a:rPr lang="en-US" b="1" dirty="0" err="1"/>
              <a:t>Boala</a:t>
            </a:r>
            <a:r>
              <a:rPr lang="en-US" b="1" dirty="0"/>
              <a:t> Wilson </a:t>
            </a:r>
            <a:r>
              <a:rPr lang="en-US" dirty="0"/>
              <a:t>– </a:t>
            </a:r>
            <a:r>
              <a:rPr lang="en-US" dirty="0" err="1"/>
              <a:t>este</a:t>
            </a:r>
            <a:r>
              <a:rPr lang="en-US" dirty="0"/>
              <a:t> </a:t>
            </a:r>
            <a:r>
              <a:rPr lang="en-US" dirty="0" err="1"/>
              <a:t>sugerată</a:t>
            </a:r>
            <a:r>
              <a:rPr lang="en-US" dirty="0"/>
              <a:t> de </a:t>
            </a:r>
            <a:r>
              <a:rPr lang="en-US" dirty="0" err="1"/>
              <a:t>prezenţa</a:t>
            </a:r>
            <a:r>
              <a:rPr lang="en-US" dirty="0"/>
              <a:t> </a:t>
            </a:r>
            <a:r>
              <a:rPr lang="en-US" dirty="0" err="1"/>
              <a:t>inelului</a:t>
            </a:r>
            <a:r>
              <a:rPr lang="en-US" dirty="0"/>
              <a:t> </a:t>
            </a:r>
            <a:r>
              <a:rPr lang="en-US" dirty="0" err="1"/>
              <a:t>Kayser</a:t>
            </a:r>
            <a:r>
              <a:rPr lang="en-US" dirty="0"/>
              <a:t> </a:t>
            </a:r>
            <a:r>
              <a:rPr lang="en-US" dirty="0" err="1"/>
              <a:t>Fleisher,modificările</a:t>
            </a:r>
            <a:r>
              <a:rPr lang="en-US" dirty="0"/>
              <a:t> </a:t>
            </a:r>
            <a:r>
              <a:rPr lang="en-US" dirty="0" err="1"/>
              <a:t>nivelului</a:t>
            </a:r>
            <a:r>
              <a:rPr lang="en-US" dirty="0"/>
              <a:t> </a:t>
            </a:r>
            <a:r>
              <a:rPr lang="en-US" dirty="0" err="1"/>
              <a:t>ceruloplasminei</a:t>
            </a:r>
            <a:r>
              <a:rPr lang="en-US" dirty="0"/>
              <a:t> </a:t>
            </a:r>
            <a:r>
              <a:rPr lang="en-US" dirty="0" err="1"/>
              <a:t>serice</a:t>
            </a:r>
            <a:r>
              <a:rPr lang="en-US" dirty="0"/>
              <a:t>, </a:t>
            </a:r>
            <a:r>
              <a:rPr lang="en-US" dirty="0" err="1"/>
              <a:t>cupremiei</a:t>
            </a:r>
            <a:r>
              <a:rPr lang="en-US" dirty="0"/>
              <a:t> </a:t>
            </a:r>
            <a:r>
              <a:rPr lang="en-US" dirty="0" err="1"/>
              <a:t>şi</a:t>
            </a:r>
            <a:r>
              <a:rPr lang="en-US" dirty="0"/>
              <a:t> </a:t>
            </a:r>
            <a:r>
              <a:rPr lang="en-US" dirty="0" err="1"/>
              <a:t>cupruriei</a:t>
            </a:r>
            <a:r>
              <a:rPr lang="en-US" dirty="0"/>
              <a:t> </a:t>
            </a:r>
            <a:r>
              <a:rPr lang="en-US" dirty="0" err="1"/>
              <a:t>şi</a:t>
            </a:r>
            <a:r>
              <a:rPr lang="en-US" dirty="0"/>
              <a:t> </a:t>
            </a:r>
            <a:r>
              <a:rPr lang="en-US" dirty="0" err="1"/>
              <a:t>depozite</a:t>
            </a:r>
            <a:r>
              <a:rPr lang="en-US" dirty="0"/>
              <a:t> de CU pe BH; </a:t>
            </a:r>
          </a:p>
          <a:p>
            <a:pPr marL="285750" indent="-171450">
              <a:buFont typeface="Arial" panose="020B0604020202020204" pitchFamily="34" charset="0"/>
              <a:buChar char="•"/>
            </a:pPr>
            <a:r>
              <a:rPr lang="en-US" b="1" dirty="0"/>
              <a:t>Deficit de ɒ 1-antitripsină-tranşant </a:t>
            </a:r>
            <a:r>
              <a:rPr lang="en-US" dirty="0"/>
              <a:t>de </a:t>
            </a:r>
            <a:r>
              <a:rPr lang="en-US" dirty="0" err="1"/>
              <a:t>dozare</a:t>
            </a:r>
            <a:r>
              <a:rPr lang="en-US" dirty="0"/>
              <a:t> </a:t>
            </a:r>
            <a:r>
              <a:rPr lang="en-US" dirty="0" err="1"/>
              <a:t>serică</a:t>
            </a:r>
            <a:r>
              <a:rPr lang="en-US" dirty="0"/>
              <a:t>; </a:t>
            </a:r>
          </a:p>
          <a:p>
            <a:pPr marL="114300" indent="0">
              <a:buNone/>
            </a:pPr>
            <a:endParaRPr lang="en-US" dirty="0"/>
          </a:p>
        </p:txBody>
      </p:sp>
    </p:spTree>
    <p:extLst>
      <p:ext uri="{BB962C8B-B14F-4D97-AF65-F5344CB8AC3E}">
        <p14:creationId xmlns:p14="http://schemas.microsoft.com/office/powerpoint/2010/main" val="3763982257"/>
      </p:ext>
    </p:extLst>
  </p:cSld>
  <p:clrMapOvr>
    <a:masterClrMapping/>
  </p:clrMapOvr>
</p:sld>
</file>

<file path=ppt/theme/theme1.xml><?xml version="1.0" encoding="utf-8"?>
<a:theme xmlns:a="http://schemas.openxmlformats.org/drawingml/2006/main" name="Universal Hepatitis C Treatment Breakthrough by Slidesgo">
  <a:themeElements>
    <a:clrScheme name="Simple Light">
      <a:dk1>
        <a:srgbClr val="330404"/>
      </a:dk1>
      <a:lt1>
        <a:srgbClr val="FFFFFF"/>
      </a:lt1>
      <a:dk2>
        <a:srgbClr val="FFD300"/>
      </a:dk2>
      <a:lt2>
        <a:srgbClr val="FFAA00"/>
      </a:lt2>
      <a:accent1>
        <a:srgbClr val="4A7999"/>
      </a:accent1>
      <a:accent2>
        <a:srgbClr val="D5DEE5"/>
      </a:accent2>
      <a:accent3>
        <a:srgbClr val="DB3737"/>
      </a:accent3>
      <a:accent4>
        <a:srgbClr val="FF5D5D"/>
      </a:accent4>
      <a:accent5>
        <a:srgbClr val="5AB9EB"/>
      </a:accent5>
      <a:accent6>
        <a:srgbClr val="2E93BF"/>
      </a:accent6>
      <a:hlink>
        <a:srgbClr val="DB37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2691</Words>
  <Application>Microsoft Office PowerPoint</Application>
  <PresentationFormat>On-screen Show (16:9)</PresentationFormat>
  <Paragraphs>253</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Open Sans</vt:lpstr>
      <vt:lpstr>Arial</vt:lpstr>
      <vt:lpstr>Roboto Condensed</vt:lpstr>
      <vt:lpstr>Wingdings</vt:lpstr>
      <vt:lpstr>Lilita One</vt:lpstr>
      <vt:lpstr>Lalezar</vt:lpstr>
      <vt:lpstr>Roboto Condensed Light</vt:lpstr>
      <vt:lpstr>Open Sans Semibold</vt:lpstr>
      <vt:lpstr>Universal Hepatitis C Treatment Breakthrough by Slidesgo</vt:lpstr>
      <vt:lpstr>PROIECT DE ABSOLVIRE ÎNGRIJIREA PACIENTULUI CU HEPATITA SERICĂ TIP C</vt:lpstr>
      <vt:lpstr>PowerPoint Presentation</vt:lpstr>
      <vt:lpstr>Etiologie</vt:lpstr>
      <vt:lpstr>PowerPoint Presentation</vt:lpstr>
      <vt:lpstr>PowerPoint Presentation</vt:lpstr>
      <vt:lpstr>Patogenie</vt:lpstr>
      <vt:lpstr>PowerPoint Presentation</vt:lpstr>
      <vt:lpstr>Investigatii si diagnostic</vt:lpstr>
      <vt:lpstr>PowerPoint Presentation</vt:lpstr>
      <vt:lpstr>PowerPoint Presentation</vt:lpstr>
      <vt:lpstr>Interventia asistentului medical in cazul HCV</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HEPATITIS C TREATMENT BREAKTHROUGH</dc:title>
  <cp:lastModifiedBy>Armin Chanchian</cp:lastModifiedBy>
  <cp:revision>29</cp:revision>
  <dcterms:modified xsi:type="dcterms:W3CDTF">2023-06-20T10:29:35Z</dcterms:modified>
</cp:coreProperties>
</file>