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2" r:id="rId2"/>
    <p:sldId id="259" r:id="rId3"/>
    <p:sldId id="383" r:id="rId4"/>
    <p:sldId id="469" r:id="rId5"/>
    <p:sldId id="468" r:id="rId6"/>
    <p:sldId id="384" r:id="rId7"/>
    <p:sldId id="267" r:id="rId8"/>
    <p:sldId id="440" r:id="rId9"/>
    <p:sldId id="422" r:id="rId10"/>
    <p:sldId id="470" r:id="rId11"/>
  </p:sldIdLst>
  <p:sldSz cx="24387175" cy="13716000"/>
  <p:notesSz cx="6858000" cy="9144000"/>
  <p:defaultTextStyle>
    <a:defPPr>
      <a:defRPr lang="en-US"/>
    </a:defPPr>
    <a:lvl1pPr marL="0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7444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4887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233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49779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3722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24671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211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9955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14308" userDrawn="1">
          <p15:clr>
            <a:srgbClr val="A4A3A4"/>
          </p15:clr>
        </p15:guide>
        <p15:guide id="3" pos="10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RFI IHEB" initials="CI" lastIdx="1" clrIdx="0">
    <p:extLst>
      <p:ext uri="{19B8F6BF-5375-455C-9EA6-DF929625EA0E}">
        <p15:presenceInfo xmlns:p15="http://schemas.microsoft.com/office/powerpoint/2012/main" userId="CHORFI IHE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096"/>
    <a:srgbClr val="F88B00"/>
    <a:srgbClr val="22C299"/>
    <a:srgbClr val="22C199"/>
    <a:srgbClr val="E83916"/>
    <a:srgbClr val="212F3F"/>
    <a:srgbClr val="6929A2"/>
    <a:srgbClr val="216BA9"/>
    <a:srgbClr val="F8D00B"/>
    <a:srgbClr val="8AB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77738" autoAdjust="0"/>
  </p:normalViewPr>
  <p:slideViewPr>
    <p:cSldViewPr snapToGrid="0" snapToObjects="1">
      <p:cViewPr varScale="1">
        <p:scale>
          <a:sx n="29" d="100"/>
          <a:sy n="29" d="100"/>
        </p:scale>
        <p:origin x="1164" y="84"/>
      </p:cViewPr>
      <p:guideLst>
        <p:guide orient="horz"/>
        <p:guide pos="14308"/>
        <p:guide pos="10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7C50-CCBC-2A42-B4C4-22B7CB18877D}" type="datetimeFigureOut">
              <a:rPr lang="en-US" smtClean="0">
                <a:latin typeface="Open Sans Light"/>
              </a:rPr>
              <a:t>2/12/2018</a:t>
            </a:fld>
            <a:endParaRPr lang="en-US" dirty="0">
              <a:latin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154-D89E-B24F-ACC1-E214AA320E62}" type="slidenum">
              <a:rPr lang="en-US" smtClean="0">
                <a:latin typeface="Open Sans Light"/>
              </a:rPr>
              <a:t>‹N°›</a:t>
            </a:fld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932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4777BE1B-B234-614A-B080-4D121D4DF535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C94E8D62-D41F-6042-BCDF-79D228EFA10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4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66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3395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94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67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6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3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3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l'</a:t>
            </a:r>
            <a:r>
              <a:rPr lang="fr-FR" dirty="0" err="1" smtClean="0"/>
              <a:t>equipe</a:t>
            </a:r>
            <a:endParaRPr lang="fr-FR" dirty="0" smtClean="0"/>
          </a:p>
          <a:p>
            <a:r>
              <a:rPr lang="fr-FR" dirty="0" smtClean="0"/>
              <a:t>notre </a:t>
            </a:r>
            <a:r>
              <a:rPr lang="fr-FR" dirty="0" err="1" smtClean="0"/>
              <a:t>equipe</a:t>
            </a:r>
            <a:r>
              <a:rPr lang="fr-FR" dirty="0" smtClean="0"/>
              <a:t> est compose de </a:t>
            </a:r>
          </a:p>
          <a:p>
            <a:r>
              <a:rPr lang="fr-FR" dirty="0" smtClean="0"/>
              <a:t>nous avons </a:t>
            </a:r>
            <a:r>
              <a:rPr lang="fr-FR" dirty="0" err="1" smtClean="0"/>
              <a:t>travialler</a:t>
            </a:r>
            <a:r>
              <a:rPr lang="fr-FR" dirty="0" smtClean="0"/>
              <a:t> en </a:t>
            </a:r>
            <a:r>
              <a:rPr lang="fr-FR" dirty="0" err="1" smtClean="0"/>
              <a:t>equipes</a:t>
            </a:r>
            <a:r>
              <a:rPr lang="fr-FR" dirty="0" smtClean="0"/>
              <a:t> de 2 personne et en appliquant les </a:t>
            </a:r>
            <a:r>
              <a:rPr lang="fr-FR" dirty="0" err="1" smtClean="0"/>
              <a:t>pargrammation</a:t>
            </a:r>
            <a:r>
              <a:rPr lang="fr-FR" dirty="0" smtClean="0"/>
              <a:t> par pair</a:t>
            </a:r>
          </a:p>
          <a:p>
            <a:r>
              <a:rPr lang="fr-FR" dirty="0" smtClean="0"/>
              <a:t>et en </a:t>
            </a:r>
            <a:r>
              <a:rPr lang="fr-FR" dirty="0" err="1" smtClean="0"/>
              <a:t>changet</a:t>
            </a:r>
            <a:r>
              <a:rPr lang="fr-FR" dirty="0" smtClean="0"/>
              <a:t> les membres du group pour justement faire </a:t>
            </a:r>
            <a:r>
              <a:rPr lang="fr-FR" dirty="0" err="1" smtClean="0"/>
              <a:t>curculer</a:t>
            </a:r>
            <a:r>
              <a:rPr lang="fr-FR" dirty="0" smtClean="0"/>
              <a:t> les </a:t>
            </a:r>
            <a:r>
              <a:rPr lang="fr-FR" dirty="0" err="1" smtClean="0"/>
              <a:t>connaisance</a:t>
            </a:r>
            <a:r>
              <a:rPr lang="fr-FR" dirty="0" smtClean="0"/>
              <a:t> à tt le monde.</a:t>
            </a:r>
          </a:p>
          <a:p>
            <a:endParaRPr lang="fr-FR" dirty="0" smtClean="0"/>
          </a:p>
          <a:p>
            <a:r>
              <a:rPr lang="fr-FR" dirty="0" err="1" smtClean="0"/>
              <a:t>Danc</a:t>
            </a:r>
            <a:r>
              <a:rPr lang="fr-FR" dirty="0" smtClean="0"/>
              <a:t> </a:t>
            </a:r>
            <a:r>
              <a:rPr lang="fr-FR" dirty="0" err="1" smtClean="0"/>
              <a:t>equipe</a:t>
            </a:r>
            <a:r>
              <a:rPr lang="fr-FR" dirty="0" smtClean="0"/>
              <a:t> prendre une </a:t>
            </a:r>
            <a:r>
              <a:rPr lang="fr-FR" dirty="0" err="1" smtClean="0"/>
              <a:t>fonctionnalié</a:t>
            </a:r>
            <a:r>
              <a:rPr lang="fr-FR" dirty="0" smtClean="0"/>
              <a:t>, </a:t>
            </a:r>
            <a:r>
              <a:rPr lang="fr-FR" dirty="0" err="1" smtClean="0"/>
              <a:t>crrer</a:t>
            </a:r>
            <a:r>
              <a:rPr lang="fr-FR" dirty="0" smtClean="0"/>
              <a:t> une issue dans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developer</a:t>
            </a:r>
            <a:r>
              <a:rPr lang="fr-FR" dirty="0" smtClean="0"/>
              <a:t> les </a:t>
            </a:r>
            <a:r>
              <a:rPr lang="fr-FR" dirty="0" err="1" smtClean="0"/>
              <a:t>fonc</a:t>
            </a:r>
            <a:r>
              <a:rPr lang="fr-FR" dirty="0" smtClean="0"/>
              <a:t> correspondant en locale </a:t>
            </a:r>
            <a:r>
              <a:rPr lang="fr-FR" dirty="0" err="1" smtClean="0"/>
              <a:t>apres</a:t>
            </a:r>
            <a:r>
              <a:rPr lang="fr-FR" dirty="0" smtClean="0"/>
              <a:t> la </a:t>
            </a:r>
            <a:r>
              <a:rPr lang="fr-FR" dirty="0" err="1" smtClean="0"/>
              <a:t>pushra</a:t>
            </a:r>
            <a:r>
              <a:rPr lang="fr-FR" dirty="0" smtClean="0"/>
              <a:t> dans notre </a:t>
            </a:r>
            <a:r>
              <a:rPr lang="fr-FR" dirty="0" err="1" smtClean="0"/>
              <a:t>rrepo</a:t>
            </a:r>
            <a:endParaRPr lang="fr-FR" dirty="0" smtClean="0"/>
          </a:p>
          <a:p>
            <a:r>
              <a:rPr lang="fr-FR" dirty="0" smtClean="0"/>
              <a:t>nous avons mis un outils nommé Travis, il nous </a:t>
            </a:r>
            <a:r>
              <a:rPr lang="fr-FR" dirty="0" err="1" smtClean="0"/>
              <a:t>premt</a:t>
            </a:r>
            <a:r>
              <a:rPr lang="fr-FR" dirty="0" smtClean="0"/>
              <a:t> de de garantis le </a:t>
            </a:r>
            <a:r>
              <a:rPr lang="fr-FR" dirty="0" err="1" smtClean="0"/>
              <a:t>controle</a:t>
            </a:r>
            <a:r>
              <a:rPr lang="fr-FR" dirty="0" smtClean="0"/>
              <a:t> d'</a:t>
            </a:r>
            <a:r>
              <a:rPr lang="fr-FR" dirty="0" err="1" smtClean="0"/>
              <a:t>ingrtis</a:t>
            </a:r>
            <a:r>
              <a:rPr lang="fr-FR" dirty="0" smtClean="0"/>
              <a:t>, comment ça fonctionne</a:t>
            </a:r>
          </a:p>
          <a:p>
            <a:r>
              <a:rPr lang="fr-FR" dirty="0" smtClean="0"/>
              <a:t>une fois une </a:t>
            </a:r>
            <a:r>
              <a:rPr lang="fr-FR" dirty="0" err="1" smtClean="0"/>
              <a:t>equipe</a:t>
            </a:r>
            <a:r>
              <a:rPr lang="fr-FR" dirty="0" smtClean="0"/>
              <a:t> push son code et avant de l'</a:t>
            </a:r>
            <a:r>
              <a:rPr lang="fr-FR" dirty="0" err="1" smtClean="0"/>
              <a:t>intégris</a:t>
            </a:r>
            <a:r>
              <a:rPr lang="fr-FR" dirty="0" smtClean="0"/>
              <a:t> dans la code global, </a:t>
            </a:r>
            <a:r>
              <a:rPr lang="fr-FR" dirty="0" err="1" smtClean="0"/>
              <a:t>travis</a:t>
            </a:r>
            <a:r>
              <a:rPr lang="fr-FR" dirty="0" smtClean="0"/>
              <a:t> faire tourner le code pour savoir si ça compil ou non </a:t>
            </a:r>
          </a:p>
          <a:p>
            <a:r>
              <a:rPr lang="fr-FR" dirty="0" smtClean="0"/>
              <a:t>et le </a:t>
            </a:r>
            <a:r>
              <a:rPr lang="fr-FR" dirty="0" err="1" smtClean="0"/>
              <a:t>chaf</a:t>
            </a:r>
            <a:r>
              <a:rPr lang="fr-FR" dirty="0" smtClean="0"/>
              <a:t> de </a:t>
            </a:r>
            <a:r>
              <a:rPr lang="fr-FR" dirty="0" err="1" smtClean="0"/>
              <a:t>prjet</a:t>
            </a:r>
            <a:r>
              <a:rPr lang="fr-FR" dirty="0" smtClean="0"/>
              <a:t> ou maitre de repo </a:t>
            </a:r>
            <a:r>
              <a:rPr lang="fr-FR" dirty="0" err="1" smtClean="0"/>
              <a:t>decider</a:t>
            </a:r>
            <a:r>
              <a:rPr lang="fr-FR" dirty="0" smtClean="0"/>
              <a:t> d'</a:t>
            </a:r>
            <a:r>
              <a:rPr lang="fr-FR" dirty="0" err="1" smtClean="0"/>
              <a:t>accacoter</a:t>
            </a:r>
            <a:r>
              <a:rPr lang="fr-FR" dirty="0" smtClean="0"/>
              <a:t> et </a:t>
            </a:r>
            <a:r>
              <a:rPr lang="fr-FR" dirty="0" err="1" smtClean="0"/>
              <a:t>integrer</a:t>
            </a:r>
            <a:r>
              <a:rPr lang="fr-FR" dirty="0" smtClean="0"/>
              <a:t> le code ou de le </a:t>
            </a:r>
            <a:r>
              <a:rPr lang="fr-FR" dirty="0" err="1" smtClean="0"/>
              <a:t>refaise</a:t>
            </a:r>
            <a:r>
              <a:rPr lang="fr-FR" dirty="0" smtClean="0"/>
              <a:t> en fonction de </a:t>
            </a:r>
            <a:r>
              <a:rPr lang="fr-FR" dirty="0" err="1" smtClean="0"/>
              <a:t>resultat</a:t>
            </a:r>
            <a:r>
              <a:rPr lang="fr-FR" dirty="0" smtClean="0"/>
              <a:t> de </a:t>
            </a:r>
            <a:r>
              <a:rPr lang="fr-FR" dirty="0" err="1" smtClean="0"/>
              <a:t>travis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9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de projet</a:t>
            </a:r>
          </a:p>
          <a:p>
            <a:endParaRPr lang="fr-FR" dirty="0" smtClean="0"/>
          </a:p>
          <a:p>
            <a:r>
              <a:rPr lang="fr-FR" dirty="0" smtClean="0"/>
              <a:t>l'</a:t>
            </a:r>
            <a:r>
              <a:rPr lang="fr-FR" dirty="0" err="1" smtClean="0"/>
              <a:t>equipe</a:t>
            </a:r>
            <a:endParaRPr lang="fr-FR" dirty="0" smtClean="0"/>
          </a:p>
          <a:p>
            <a:r>
              <a:rPr lang="fr-FR" dirty="0" smtClean="0"/>
              <a:t>notre </a:t>
            </a:r>
            <a:r>
              <a:rPr lang="fr-FR" dirty="0" err="1" smtClean="0"/>
              <a:t>equipe</a:t>
            </a:r>
            <a:r>
              <a:rPr lang="fr-FR" dirty="0" smtClean="0"/>
              <a:t> est compose de </a:t>
            </a:r>
          </a:p>
          <a:p>
            <a:r>
              <a:rPr lang="fr-FR" dirty="0" smtClean="0"/>
              <a:t>nous avons </a:t>
            </a:r>
            <a:r>
              <a:rPr lang="fr-FR" dirty="0" err="1" smtClean="0"/>
              <a:t>travialler</a:t>
            </a:r>
            <a:r>
              <a:rPr lang="fr-FR" dirty="0" smtClean="0"/>
              <a:t> en </a:t>
            </a:r>
            <a:r>
              <a:rPr lang="fr-FR" dirty="0" err="1" smtClean="0"/>
              <a:t>equipes</a:t>
            </a:r>
            <a:r>
              <a:rPr lang="fr-FR" dirty="0" smtClean="0"/>
              <a:t> de 2 personne et en appliquant les </a:t>
            </a:r>
            <a:r>
              <a:rPr lang="fr-FR" dirty="0" err="1" smtClean="0"/>
              <a:t>pargrammation</a:t>
            </a:r>
            <a:r>
              <a:rPr lang="fr-FR" dirty="0" smtClean="0"/>
              <a:t> par pair</a:t>
            </a:r>
          </a:p>
          <a:p>
            <a:r>
              <a:rPr lang="fr-FR" dirty="0" smtClean="0"/>
              <a:t>et en </a:t>
            </a:r>
            <a:r>
              <a:rPr lang="fr-FR" dirty="0" err="1" smtClean="0"/>
              <a:t>changet</a:t>
            </a:r>
            <a:r>
              <a:rPr lang="fr-FR" dirty="0" smtClean="0"/>
              <a:t> les membres du group pour justement faire </a:t>
            </a:r>
            <a:r>
              <a:rPr lang="fr-FR" dirty="0" err="1" smtClean="0"/>
              <a:t>curculer</a:t>
            </a:r>
            <a:r>
              <a:rPr lang="fr-FR" dirty="0" smtClean="0"/>
              <a:t> les </a:t>
            </a:r>
            <a:r>
              <a:rPr lang="fr-FR" dirty="0" err="1" smtClean="0"/>
              <a:t>connaisance</a:t>
            </a:r>
            <a:r>
              <a:rPr lang="fr-FR" dirty="0" smtClean="0"/>
              <a:t> à tt le monde.</a:t>
            </a:r>
          </a:p>
          <a:p>
            <a:endParaRPr lang="fr-FR" dirty="0" smtClean="0"/>
          </a:p>
          <a:p>
            <a:r>
              <a:rPr lang="fr-FR" dirty="0" err="1" smtClean="0"/>
              <a:t>Danc</a:t>
            </a:r>
            <a:r>
              <a:rPr lang="fr-FR" dirty="0" smtClean="0"/>
              <a:t> </a:t>
            </a:r>
            <a:r>
              <a:rPr lang="fr-FR" dirty="0" err="1" smtClean="0"/>
              <a:t>equipe</a:t>
            </a:r>
            <a:r>
              <a:rPr lang="fr-FR" dirty="0" smtClean="0"/>
              <a:t> prendre une </a:t>
            </a:r>
            <a:r>
              <a:rPr lang="fr-FR" dirty="0" err="1" smtClean="0"/>
              <a:t>fonctionnalié</a:t>
            </a:r>
            <a:r>
              <a:rPr lang="fr-FR" dirty="0" smtClean="0"/>
              <a:t>, </a:t>
            </a:r>
            <a:r>
              <a:rPr lang="fr-FR" dirty="0" err="1" smtClean="0"/>
              <a:t>crrer</a:t>
            </a:r>
            <a:r>
              <a:rPr lang="fr-FR" dirty="0" smtClean="0"/>
              <a:t> une issue dans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developer</a:t>
            </a:r>
            <a:r>
              <a:rPr lang="fr-FR" dirty="0" smtClean="0"/>
              <a:t> les </a:t>
            </a:r>
            <a:r>
              <a:rPr lang="fr-FR" dirty="0" err="1" smtClean="0"/>
              <a:t>fonc</a:t>
            </a:r>
            <a:r>
              <a:rPr lang="fr-FR" dirty="0" smtClean="0"/>
              <a:t> correspondant en locale </a:t>
            </a:r>
            <a:r>
              <a:rPr lang="fr-FR" dirty="0" err="1" smtClean="0"/>
              <a:t>apres</a:t>
            </a:r>
            <a:r>
              <a:rPr lang="fr-FR" dirty="0" smtClean="0"/>
              <a:t> la </a:t>
            </a:r>
            <a:r>
              <a:rPr lang="fr-FR" dirty="0" err="1" smtClean="0"/>
              <a:t>pushra</a:t>
            </a:r>
            <a:r>
              <a:rPr lang="fr-FR" dirty="0" smtClean="0"/>
              <a:t> dans notre </a:t>
            </a:r>
            <a:r>
              <a:rPr lang="fr-FR" dirty="0" err="1" smtClean="0"/>
              <a:t>rrepo</a:t>
            </a:r>
            <a:endParaRPr lang="fr-FR" dirty="0" smtClean="0"/>
          </a:p>
          <a:p>
            <a:r>
              <a:rPr lang="fr-FR" dirty="0" smtClean="0"/>
              <a:t>nous avons mis un outils nommé Travis, il nous </a:t>
            </a:r>
            <a:r>
              <a:rPr lang="fr-FR" dirty="0" err="1" smtClean="0"/>
              <a:t>premt</a:t>
            </a:r>
            <a:r>
              <a:rPr lang="fr-FR" dirty="0" smtClean="0"/>
              <a:t> de de garantis le </a:t>
            </a:r>
            <a:r>
              <a:rPr lang="fr-FR" dirty="0" err="1" smtClean="0"/>
              <a:t>controle</a:t>
            </a:r>
            <a:r>
              <a:rPr lang="fr-FR" dirty="0" smtClean="0"/>
              <a:t> d'</a:t>
            </a:r>
            <a:r>
              <a:rPr lang="fr-FR" dirty="0" err="1" smtClean="0"/>
              <a:t>ingrtis</a:t>
            </a:r>
            <a:r>
              <a:rPr lang="fr-FR" dirty="0" smtClean="0"/>
              <a:t>, comment ça fonctionne</a:t>
            </a:r>
          </a:p>
          <a:p>
            <a:r>
              <a:rPr lang="fr-FR" dirty="0" smtClean="0"/>
              <a:t>une fois une </a:t>
            </a:r>
            <a:r>
              <a:rPr lang="fr-FR" dirty="0" err="1" smtClean="0"/>
              <a:t>equipe</a:t>
            </a:r>
            <a:r>
              <a:rPr lang="fr-FR" dirty="0" smtClean="0"/>
              <a:t> push son code et avant de l'</a:t>
            </a:r>
            <a:r>
              <a:rPr lang="fr-FR" dirty="0" err="1" smtClean="0"/>
              <a:t>intégris</a:t>
            </a:r>
            <a:r>
              <a:rPr lang="fr-FR" dirty="0" smtClean="0"/>
              <a:t> dans la code global, </a:t>
            </a:r>
            <a:r>
              <a:rPr lang="fr-FR" dirty="0" err="1" smtClean="0"/>
              <a:t>travis</a:t>
            </a:r>
            <a:r>
              <a:rPr lang="fr-FR" dirty="0" smtClean="0"/>
              <a:t> faire tourner le code pour savoir si ça compil ou non </a:t>
            </a:r>
          </a:p>
          <a:p>
            <a:r>
              <a:rPr lang="fr-FR" dirty="0" smtClean="0"/>
              <a:t>et le </a:t>
            </a:r>
            <a:r>
              <a:rPr lang="fr-FR" dirty="0" err="1" smtClean="0"/>
              <a:t>chaf</a:t>
            </a:r>
            <a:r>
              <a:rPr lang="fr-FR" dirty="0" smtClean="0"/>
              <a:t> de </a:t>
            </a:r>
            <a:r>
              <a:rPr lang="fr-FR" dirty="0" err="1" smtClean="0"/>
              <a:t>prjet</a:t>
            </a:r>
            <a:r>
              <a:rPr lang="fr-FR" dirty="0" smtClean="0"/>
              <a:t> ou maitre de repo </a:t>
            </a:r>
            <a:r>
              <a:rPr lang="fr-FR" dirty="0" err="1" smtClean="0"/>
              <a:t>decider</a:t>
            </a:r>
            <a:r>
              <a:rPr lang="fr-FR" dirty="0" smtClean="0"/>
              <a:t> d'</a:t>
            </a:r>
            <a:r>
              <a:rPr lang="fr-FR" dirty="0" err="1" smtClean="0"/>
              <a:t>accacoter</a:t>
            </a:r>
            <a:r>
              <a:rPr lang="fr-FR" dirty="0" smtClean="0"/>
              <a:t> et </a:t>
            </a:r>
            <a:r>
              <a:rPr lang="fr-FR" dirty="0" err="1" smtClean="0"/>
              <a:t>integrer</a:t>
            </a:r>
            <a:r>
              <a:rPr lang="fr-FR" dirty="0" smtClean="0"/>
              <a:t> le code ou de le </a:t>
            </a:r>
            <a:r>
              <a:rPr lang="fr-FR" dirty="0" err="1" smtClean="0"/>
              <a:t>refaise</a:t>
            </a:r>
            <a:r>
              <a:rPr lang="fr-FR" dirty="0" smtClean="0"/>
              <a:t> en fonction de </a:t>
            </a:r>
            <a:r>
              <a:rPr lang="fr-FR" dirty="0" err="1" smtClean="0"/>
              <a:t>resultat</a:t>
            </a:r>
            <a:r>
              <a:rPr lang="fr-FR" dirty="0" smtClean="0"/>
              <a:t> de </a:t>
            </a:r>
            <a:r>
              <a:rPr lang="fr-FR" dirty="0" err="1" smtClean="0"/>
              <a:t>travis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8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les fonctionnalité ( 13 points)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vaons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implmenter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certzin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nombre de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fonctionnalié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afin de que notre projet soit en marche, on peut cité les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fonc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suivaant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ojbjets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Course; qui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un cours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Basics: planning,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etudiant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prof)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Triple</a:t>
            </a:r>
          </a:p>
          <a:p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encodage: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VCal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 encoder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plusier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entrer en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vCal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VCard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encoder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personn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Vcard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ObjectsXML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ObjectsJSON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servlet: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JPA: ( en ce qui concerne la partie JPA, nous avons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impelemter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des entité JPA, et les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methodes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peremttent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d'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ecrire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et lire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peduit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BDD;) le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servuer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BDD; c'est derby fournier avec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glashfish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et nous avons mit un certain nombre de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fonc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SetDB1; c'est pour lire et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ecrie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les cours et triple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depuit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BDD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SetDB2: pour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et planning; Ajouter les capture d'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ecran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UseDB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EN GROS c'est de modifier les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sevvlet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pour lire et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ecrire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dans la BDD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BasicServlets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ziad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Interface: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BasicClient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une interface pour visualiser les cours et les personnes</a:t>
            </a:r>
          </a:p>
          <a:p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Cloud: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Online: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nous avons aller un petit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loins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grace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à la fonction "Online" ou on a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depoilyer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notre travailler sur l'un des serveur IBM et nouas avons installer un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serveru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pour serveur BDD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8D62-D41F-6042-BCDF-79D228EFA1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41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9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6426227" y="3706856"/>
            <a:ext cx="5882547" cy="777702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403207"/>
            <a:ext cx="824808" cy="676705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0102691" y="4239458"/>
            <a:ext cx="4181656" cy="733364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403207"/>
            <a:ext cx="824808" cy="676705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403207"/>
            <a:ext cx="824808" cy="676705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59448" y="4239459"/>
            <a:ext cx="6985290" cy="972907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403207"/>
            <a:ext cx="824808" cy="676705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16900" y="3779840"/>
            <a:ext cx="7918450" cy="498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403207"/>
            <a:ext cx="824808" cy="676705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77200" y="3749679"/>
            <a:ext cx="7918450" cy="43783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403207"/>
            <a:ext cx="824808" cy="676705"/>
          </a:xfrm>
        </p:spPr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3318971"/>
            <a:ext cx="24387175" cy="591777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781570" y="1585467"/>
            <a:ext cx="4824036" cy="4824038"/>
          </a:xfrm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59092" y="6809615"/>
            <a:ext cx="14868997" cy="1190422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8079" y="8638230"/>
            <a:ext cx="17071023" cy="279056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0"/>
            <a:ext cx="24387175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" y="0"/>
            <a:ext cx="15601949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90986" y="4126613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9051" y="4126613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585304" y="4126613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61102" y="4126613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41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99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403207"/>
            <a:ext cx="824808" cy="676705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41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41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99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99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65316" y="2641600"/>
            <a:ext cx="4891087" cy="86587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13"/>
            <a:ext cx="21948458" cy="905192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403207"/>
            <a:ext cx="824808" cy="676705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864" y="13604787"/>
            <a:ext cx="24538664" cy="181430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99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99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99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99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99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75" r:id="rId7"/>
    <p:sldLayoutId id="2147483666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087395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1087395" rtl="0" eaLnBrk="1" latinLnBrk="0" hangingPunct="1">
        <a:lnSpc>
          <a:spcPct val="130000"/>
        </a:lnSpc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1087395" indent="0" algn="ctr" defTabSz="1087395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2174788" indent="0" algn="ctr" defTabSz="1087395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3262191" indent="0" algn="ctr" defTabSz="1087395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4349583" indent="0" algn="ctr" defTabSz="1087395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5980677" indent="-543700" algn="l" defTabSz="1087395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074" indent="-543700" algn="l" defTabSz="1087395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473" indent="-543700" algn="l" defTabSz="1087395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2868" indent="-543700" algn="l" defTabSz="1087395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395" rtl="0" eaLnBrk="1" latinLnBrk="0" hangingPunct="1"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1087395" algn="l" defTabSz="1087395" rtl="0" eaLnBrk="1" latinLnBrk="0" hangingPunct="1">
        <a:defRPr sz="4299" kern="1200">
          <a:solidFill>
            <a:schemeClr val="tx1"/>
          </a:solidFill>
          <a:latin typeface="+mn-lt"/>
          <a:ea typeface="+mn-ea"/>
          <a:cs typeface="+mn-cs"/>
        </a:defRPr>
      </a:lvl2pPr>
      <a:lvl3pPr marL="2174788" algn="l" defTabSz="1087395" rtl="0" eaLnBrk="1" latinLnBrk="0" hangingPunct="1">
        <a:defRPr sz="4299" kern="1200">
          <a:solidFill>
            <a:schemeClr val="tx1"/>
          </a:solidFill>
          <a:latin typeface="+mn-lt"/>
          <a:ea typeface="+mn-ea"/>
          <a:cs typeface="+mn-cs"/>
        </a:defRPr>
      </a:lvl3pPr>
      <a:lvl4pPr marL="3262191" algn="l" defTabSz="1087395" rtl="0" eaLnBrk="1" latinLnBrk="0" hangingPunct="1">
        <a:defRPr sz="4299" kern="1200">
          <a:solidFill>
            <a:schemeClr val="tx1"/>
          </a:solidFill>
          <a:latin typeface="+mn-lt"/>
          <a:ea typeface="+mn-ea"/>
          <a:cs typeface="+mn-cs"/>
        </a:defRPr>
      </a:lvl4pPr>
      <a:lvl5pPr marL="4349583" algn="l" defTabSz="1087395" rtl="0" eaLnBrk="1" latinLnBrk="0" hangingPunct="1">
        <a:defRPr sz="4299" kern="1200">
          <a:solidFill>
            <a:schemeClr val="tx1"/>
          </a:solidFill>
          <a:latin typeface="+mn-lt"/>
          <a:ea typeface="+mn-ea"/>
          <a:cs typeface="+mn-cs"/>
        </a:defRPr>
      </a:lvl5pPr>
      <a:lvl6pPr marL="5436980" algn="l" defTabSz="1087395" rtl="0" eaLnBrk="1" latinLnBrk="0" hangingPunct="1">
        <a:defRPr sz="4299" kern="1200">
          <a:solidFill>
            <a:schemeClr val="tx1"/>
          </a:solidFill>
          <a:latin typeface="+mn-lt"/>
          <a:ea typeface="+mn-ea"/>
          <a:cs typeface="+mn-cs"/>
        </a:defRPr>
      </a:lvl6pPr>
      <a:lvl7pPr marL="6524376" algn="l" defTabSz="1087395" rtl="0" eaLnBrk="1" latinLnBrk="0" hangingPunct="1">
        <a:defRPr sz="4299" kern="1200">
          <a:solidFill>
            <a:schemeClr val="tx1"/>
          </a:solidFill>
          <a:latin typeface="+mn-lt"/>
          <a:ea typeface="+mn-ea"/>
          <a:cs typeface="+mn-cs"/>
        </a:defRPr>
      </a:lvl7pPr>
      <a:lvl8pPr marL="7611771" algn="l" defTabSz="1087395" rtl="0" eaLnBrk="1" latinLnBrk="0" hangingPunct="1">
        <a:defRPr sz="4299" kern="1200">
          <a:solidFill>
            <a:schemeClr val="tx1"/>
          </a:solidFill>
          <a:latin typeface="+mn-lt"/>
          <a:ea typeface="+mn-ea"/>
          <a:cs typeface="+mn-cs"/>
        </a:defRPr>
      </a:lvl8pPr>
      <a:lvl9pPr marL="8699166" algn="l" defTabSz="1087395" rtl="0" eaLnBrk="1" latinLnBrk="0" hangingPunct="1">
        <a:defRPr sz="4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iviercailloux/Teach-plan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246" y="5236238"/>
            <a:ext cx="18825755" cy="1508712"/>
          </a:xfrm>
        </p:spPr>
        <p:txBody>
          <a:bodyPr/>
          <a:lstStyle/>
          <a:p>
            <a:r>
              <a:rPr lang="fr-FR" sz="8800" dirty="0" smtClean="0"/>
              <a:t>Conception </a:t>
            </a:r>
            <a:r>
              <a:rPr lang="fr-FR" sz="8800" dirty="0"/>
              <a:t>&amp; développement</a:t>
            </a:r>
            <a:endParaRPr lang="en-US" sz="8800" b="1" dirty="0">
              <a:latin typeface="Bariol Regular" panose="020005060400000200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6401" y="7807533"/>
            <a:ext cx="3175000" cy="788993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Réalisé</a:t>
            </a:r>
            <a:r>
              <a:rPr lang="en-US" sz="4000" b="1" dirty="0">
                <a:solidFill>
                  <a:schemeClr val="tx1"/>
                </a:solidFill>
                <a:latin typeface="Bariol Regular" panose="02000506040000020003" pitchFamily="50" charset="0"/>
              </a:rPr>
              <a:t> par </a:t>
            </a:r>
            <a:r>
              <a:rPr lang="en-US" sz="4000" b="1" dirty="0" smtClean="0">
                <a:solidFill>
                  <a:schemeClr val="tx1"/>
                </a:solidFill>
                <a:latin typeface="Bariol Regular" panose="02000506040000020003" pitchFamily="50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Bariol Regular" panose="02000506040000020003" pitchFamily="50" charset="0"/>
              </a:rPr>
              <a:t>l’équipe</a:t>
            </a:r>
            <a:r>
              <a:rPr lang="en-US" sz="4000" b="1" dirty="0" smtClean="0">
                <a:solidFill>
                  <a:schemeClr val="tx1"/>
                </a:solidFill>
                <a:latin typeface="Bariol Regular" panose="02000506040000020003" pitchFamily="50" charset="0"/>
              </a:rPr>
              <a:t> DOD: </a:t>
            </a:r>
            <a:endParaRPr lang="en-US" sz="4000" b="1" dirty="0">
              <a:solidFill>
                <a:schemeClr val="tx1"/>
              </a:solidFill>
              <a:latin typeface="Bariol Regular" panose="02000506040000020003" pitchFamily="50" charset="0"/>
            </a:endParaRPr>
          </a:p>
          <a:p>
            <a:endParaRPr lang="en-US" sz="4000" b="1" dirty="0">
              <a:solidFill>
                <a:schemeClr val="bg1">
                  <a:lumMod val="65000"/>
                </a:schemeClr>
              </a:solidFill>
              <a:latin typeface="Bariol Regular" panose="02000506040000020003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02481" y="7249872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4299" dirty="0">
              <a:solidFill>
                <a:srgbClr val="216BA9"/>
              </a:solidFill>
              <a:latin typeface="Open Sans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02480" y="4715157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4299" dirty="0">
              <a:solidFill>
                <a:srgbClr val="216BA9"/>
              </a:solidFill>
              <a:latin typeface="Open Sans Light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27848" y="1753052"/>
            <a:ext cx="17071023" cy="2352990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6000" b="1" dirty="0" smtClean="0">
              <a:ln w="18415" cmpd="sng">
                <a:noFill/>
                <a:prstDash val="solid"/>
              </a:ln>
              <a:solidFill>
                <a:sysClr val="windowText" lastClr="000000"/>
              </a:solidFill>
              <a:latin typeface="Bariol Regular" panose="02000506040000020003" pitchFamily="50" charset="0"/>
              <a:ea typeface="Segoe UI" pitchFamily="34" charset="0"/>
              <a:cs typeface="Segoe UI" pitchFamily="34" charset="0"/>
            </a:endParaRPr>
          </a:p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Bariol Regular" panose="020005060400000200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6000" b="1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Bariol Regular" panose="02000506040000020003" pitchFamily="50" charset="0"/>
                <a:ea typeface="Segoe UI" pitchFamily="34" charset="0"/>
                <a:cs typeface="Segoe UI" pitchFamily="34" charset="0"/>
              </a:rPr>
              <a:t>Présentation du projet </a:t>
            </a:r>
            <a:r>
              <a:rPr lang="fr-FR" sz="6000" b="1" dirty="0" err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latin typeface="Bariol Regular" panose="02000506040000020003" pitchFamily="50" charset="0"/>
                <a:ea typeface="Segoe UI" pitchFamily="34" charset="0"/>
                <a:cs typeface="Segoe UI" pitchFamily="34" charset="0"/>
              </a:rPr>
              <a:t>JavaEE</a:t>
            </a:r>
            <a:endParaRPr lang="fr-FR" sz="6000" b="1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latin typeface="Bariol Regular" panose="02000506040000020003" pitchFamily="50" charset="0"/>
              <a:ea typeface="Segoe UI" pitchFamily="34" charset="0"/>
              <a:cs typeface="Segoe UI" pitchFamily="34" charset="0"/>
            </a:endParaRPr>
          </a:p>
          <a:p>
            <a:endParaRPr lang="fr-FR" sz="6000" b="1" dirty="0">
              <a:solidFill>
                <a:srgbClr val="797979"/>
              </a:solidFill>
              <a:latin typeface="Bariol Regular" panose="02000506040000020003" pitchFamily="50" charset="0"/>
            </a:endParaRPr>
          </a:p>
        </p:txBody>
      </p:sp>
      <p:cxnSp>
        <p:nvCxnSpPr>
          <p:cNvPr id="9" name="Straight Connector 7"/>
          <p:cNvCxnSpPr/>
          <p:nvPr/>
        </p:nvCxnSpPr>
        <p:spPr>
          <a:xfrm>
            <a:off x="3547778" y="9646630"/>
            <a:ext cx="0" cy="251619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/>
          <p:cNvCxnSpPr/>
          <p:nvPr/>
        </p:nvCxnSpPr>
        <p:spPr>
          <a:xfrm>
            <a:off x="10344579" y="9543438"/>
            <a:ext cx="0" cy="251619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10716443" y="10108521"/>
            <a:ext cx="11002555" cy="23782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395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395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788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191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583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6980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376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1771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166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74" indent="-571474" algn="l">
              <a:buFont typeface="Wingdings" panose="05000000000000000000" pitchFamily="2" charset="2"/>
              <a:buChar char="§"/>
            </a:pPr>
            <a:r>
              <a:rPr lang="fr-FR" sz="35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Soufian</a:t>
            </a:r>
            <a:r>
              <a:rPr lang="fr-FR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 </a:t>
            </a:r>
            <a:r>
              <a:rPr lang="fr-FR" sz="35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Elidrissi</a:t>
            </a:r>
            <a:r>
              <a:rPr lang="fr-FR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 </a:t>
            </a:r>
            <a:endParaRPr lang="fr-FR" sz="3500" b="1" dirty="0">
              <a:solidFill>
                <a:schemeClr val="tx1"/>
              </a:solidFill>
              <a:latin typeface="Bariol Regular" panose="02000506040000020003" pitchFamily="50" charset="0"/>
            </a:endParaRPr>
          </a:p>
          <a:p>
            <a:pPr marL="571474" indent="-571474" algn="l">
              <a:buFont typeface="Wingdings" panose="05000000000000000000" pitchFamily="2" charset="2"/>
              <a:buChar char="§"/>
            </a:pPr>
            <a:r>
              <a:rPr lang="fr-FR" sz="35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Ziad</a:t>
            </a:r>
            <a:r>
              <a:rPr lang="fr-FR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 </a:t>
            </a:r>
            <a:r>
              <a:rPr lang="fr-FR" sz="35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Souiki</a:t>
            </a:r>
            <a:endParaRPr lang="en-US" sz="3500" b="1" dirty="0">
              <a:solidFill>
                <a:schemeClr val="tx1"/>
              </a:solidFill>
              <a:latin typeface="Bariol Regular" panose="02000506040000020003" pitchFamily="50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7964455" y="10004414"/>
            <a:ext cx="11002555" cy="23782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395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395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788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191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583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6980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376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1771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166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74" indent="-571474" algn="l">
              <a:buFont typeface="Wingdings" panose="05000000000000000000" pitchFamily="2" charset="2"/>
              <a:buChar char="§"/>
            </a:pPr>
            <a:r>
              <a:rPr lang="fr-FR" sz="35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Sebastien</a:t>
            </a:r>
            <a:r>
              <a:rPr lang="fr-FR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  </a:t>
            </a:r>
            <a:r>
              <a:rPr lang="fr-FR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Niang	</a:t>
            </a:r>
            <a:r>
              <a:rPr lang="en-US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	          </a:t>
            </a:r>
          </a:p>
          <a:p>
            <a:pPr marL="571474" indent="-571474" algn="l">
              <a:buFont typeface="Wingdings" panose="05000000000000000000" pitchFamily="2" charset="2"/>
              <a:buChar char="§"/>
            </a:pPr>
            <a:r>
              <a:rPr lang="fr-FR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Thomas </a:t>
            </a:r>
            <a:r>
              <a:rPr lang="fr-FR" sz="35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Gervraud</a:t>
            </a:r>
            <a:endParaRPr lang="en-US" sz="3500" b="1" dirty="0">
              <a:solidFill>
                <a:schemeClr val="tx1"/>
              </a:solidFill>
              <a:latin typeface="Bariol Regular" panose="02000506040000020003" pitchFamily="50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4112568" y="10108521"/>
            <a:ext cx="11002555" cy="23782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395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395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788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191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583" indent="0" algn="ctr" defTabSz="1087395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6980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376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1771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166" indent="0" algn="ctr" defTabSz="1087395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74" indent="-571474" algn="l">
              <a:buFont typeface="Wingdings" panose="05000000000000000000" pitchFamily="2" charset="2"/>
              <a:buChar char="§"/>
            </a:pPr>
            <a:r>
              <a:rPr lang="fr-FR" sz="35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Ouafa</a:t>
            </a:r>
            <a:r>
              <a:rPr lang="fr-FR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 </a:t>
            </a:r>
            <a:r>
              <a:rPr lang="fr-FR" sz="35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Boucenna</a:t>
            </a:r>
            <a:r>
              <a:rPr lang="fr-FR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 </a:t>
            </a:r>
            <a:endParaRPr lang="fr-FR" sz="3500" b="1" dirty="0">
              <a:solidFill>
                <a:schemeClr val="tx1"/>
              </a:solidFill>
              <a:latin typeface="Bariol Regular" panose="02000506040000020003" pitchFamily="50" charset="0"/>
            </a:endParaRPr>
          </a:p>
          <a:p>
            <a:pPr marL="571474" indent="-571474" algn="l">
              <a:buFont typeface="Wingdings" panose="05000000000000000000" pitchFamily="2" charset="2"/>
              <a:buChar char="§"/>
            </a:pPr>
            <a:r>
              <a:rPr lang="fr-FR" sz="3500" b="1" dirty="0">
                <a:solidFill>
                  <a:schemeClr val="tx1"/>
                </a:solidFill>
                <a:latin typeface="Bariol Regular" panose="02000506040000020003" pitchFamily="50" charset="0"/>
              </a:rPr>
              <a:t>Zakaria </a:t>
            </a:r>
            <a:r>
              <a:rPr lang="fr-FR" sz="3500" b="1" dirty="0" err="1">
                <a:solidFill>
                  <a:schemeClr val="tx1"/>
                </a:solidFill>
                <a:latin typeface="Bariol Regular" panose="02000506040000020003" pitchFamily="50" charset="0"/>
              </a:rPr>
              <a:t>Benzait</a:t>
            </a:r>
            <a:endParaRPr lang="en-US" sz="3500" b="1" dirty="0">
              <a:solidFill>
                <a:schemeClr val="tx1"/>
              </a:solidFill>
              <a:latin typeface="Bariol Regular" panose="02000506040000020003" pitchFamily="50" charset="0"/>
            </a:endParaRPr>
          </a:p>
        </p:txBody>
      </p:sp>
      <p:cxnSp>
        <p:nvCxnSpPr>
          <p:cNvPr id="22" name="Straight Connector 7"/>
          <p:cNvCxnSpPr/>
          <p:nvPr/>
        </p:nvCxnSpPr>
        <p:spPr>
          <a:xfrm>
            <a:off x="17634379" y="9543437"/>
            <a:ext cx="0" cy="251619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641690" y="6553804"/>
            <a:ext cx="17131486" cy="131177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648" algn="l"/>
              </a:tabLst>
            </a:pPr>
            <a:r>
              <a:rPr lang="en-US" sz="8800" b="1" dirty="0" smtClean="0">
                <a:solidFill>
                  <a:prstClr val="white"/>
                </a:solidFill>
              </a:rPr>
              <a:t>Conclusion</a:t>
            </a:r>
            <a:endParaRPr lang="en-US" sz="8800" dirty="0">
              <a:solidFill>
                <a:prstClr val="white"/>
              </a:solidFill>
              <a:latin typeface="Open Sans Light"/>
              <a:cs typeface="Open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24847" y="84490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4299" dirty="0">
              <a:solidFill>
                <a:srgbClr val="216BA9"/>
              </a:solidFill>
              <a:latin typeface="Open Sans Light"/>
            </a:endParaRPr>
          </a:p>
        </p:txBody>
      </p:sp>
      <p:sp>
        <p:nvSpPr>
          <p:cNvPr id="21" name="AutoShape 18"/>
          <p:cNvSpPr>
            <a:spLocks/>
          </p:cNvSpPr>
          <p:nvPr/>
        </p:nvSpPr>
        <p:spPr bwMode="auto">
          <a:xfrm>
            <a:off x="11549222" y="4662569"/>
            <a:ext cx="1263334" cy="11154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13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11747049" y="9751154"/>
            <a:ext cx="1011116" cy="101111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fr-FR" sz="4299" dirty="0">
              <a:latin typeface="Open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40" y="702751"/>
            <a:ext cx="20729099" cy="1371558"/>
          </a:xfrm>
        </p:spPr>
        <p:txBody>
          <a:bodyPr>
            <a:noAutofit/>
          </a:bodyPr>
          <a:lstStyle/>
          <a:p>
            <a:r>
              <a:rPr lang="fr-FR" sz="6600" dirty="0" smtClean="0">
                <a:solidFill>
                  <a:schemeClr val="bg2"/>
                </a:solidFill>
                <a:latin typeface="Bariol Regular" panose="02000506040000020003" pitchFamily="50" charset="0"/>
              </a:rPr>
              <a:t>Plan de présentation</a:t>
            </a:r>
            <a:endParaRPr lang="fr-FR" sz="6600" dirty="0">
              <a:solidFill>
                <a:schemeClr val="bg2"/>
              </a:solidFill>
              <a:latin typeface="Bariol Regular" panose="02000506040000020003" pitchFamily="50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403209"/>
            <a:ext cx="824808" cy="676705"/>
          </a:xfrm>
        </p:spPr>
        <p:txBody>
          <a:bodyPr/>
          <a:lstStyle/>
          <a:p>
            <a:fld id="{C9468CE9-3F3D-1446-A027-4B4CDD3883B0}" type="slidenum">
              <a:rPr lang="fr-FR" smtClean="0"/>
              <a:t>2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416772" y="221169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fr-FR" sz="4299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690945" y="3314022"/>
            <a:ext cx="1011116" cy="101111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fr-FR" sz="4299" dirty="0">
              <a:latin typeface="Open Sans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707897" y="6262584"/>
            <a:ext cx="1011116" cy="10111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fr-FR" sz="4299" dirty="0">
              <a:latin typeface="Open Sans Light"/>
            </a:endParaRPr>
          </a:p>
        </p:txBody>
      </p:sp>
      <p:sp>
        <p:nvSpPr>
          <p:cNvPr id="41" name="Freeform 429"/>
          <p:cNvSpPr>
            <a:spLocks noChangeArrowheads="1"/>
          </p:cNvSpPr>
          <p:nvPr/>
        </p:nvSpPr>
        <p:spPr bwMode="auto">
          <a:xfrm>
            <a:off x="11961600" y="3412145"/>
            <a:ext cx="483724" cy="480256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fr-FR" sz="4299" dirty="0">
              <a:latin typeface="Open Sans Light"/>
              <a:ea typeface="SimSun" charset="0"/>
            </a:endParaRPr>
          </a:p>
        </p:txBody>
      </p:sp>
      <p:sp>
        <p:nvSpPr>
          <p:cNvPr id="42" name="AutoShape 18"/>
          <p:cNvSpPr>
            <a:spLocks/>
          </p:cNvSpPr>
          <p:nvPr/>
        </p:nvSpPr>
        <p:spPr bwMode="auto">
          <a:xfrm>
            <a:off x="11925314" y="3542997"/>
            <a:ext cx="547201" cy="4831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13">
              <a:defRPr/>
            </a:pPr>
            <a:endParaRPr lang="fr-FR" sz="21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" name="Subtitle 9"/>
          <p:cNvSpPr txBox="1">
            <a:spLocks/>
          </p:cNvSpPr>
          <p:nvPr/>
        </p:nvSpPr>
        <p:spPr>
          <a:xfrm>
            <a:off x="10023609" y="3302157"/>
            <a:ext cx="7239780" cy="829012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fr-FR" sz="3600" dirty="0" smtClean="0"/>
              <a:t>Contexte du projet  </a:t>
            </a:r>
            <a:endParaRPr lang="fr-FR" sz="3600" dirty="0"/>
          </a:p>
        </p:txBody>
      </p:sp>
      <p:sp>
        <p:nvSpPr>
          <p:cNvPr id="47" name="Subtitle 9"/>
          <p:cNvSpPr txBox="1">
            <a:spLocks/>
          </p:cNvSpPr>
          <p:nvPr/>
        </p:nvSpPr>
        <p:spPr>
          <a:xfrm>
            <a:off x="12816840" y="6496185"/>
            <a:ext cx="6000549" cy="78175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fr-FR" sz="3600" dirty="0" smtClean="0"/>
              <a:t>Fonctionnalités</a:t>
            </a:r>
            <a:endParaRPr lang="fr-FR" sz="3600" dirty="0"/>
          </a:p>
        </p:txBody>
      </p:sp>
      <p:sp>
        <p:nvSpPr>
          <p:cNvPr id="29" name="AutoShape 81"/>
          <p:cNvSpPr>
            <a:spLocks/>
          </p:cNvSpPr>
          <p:nvPr/>
        </p:nvSpPr>
        <p:spPr bwMode="auto">
          <a:xfrm>
            <a:off x="12016952" y="10075042"/>
            <a:ext cx="495467" cy="3629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3" tIns="38093" rIns="38093" bIns="38093" anchor="ctr"/>
          <a:lstStyle/>
          <a:p>
            <a:pPr defTabSz="342513">
              <a:defRPr/>
            </a:pPr>
            <a:endParaRPr lang="fr-FR" sz="21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1" name="AutoShape 69"/>
          <p:cNvSpPr>
            <a:spLocks/>
          </p:cNvSpPr>
          <p:nvPr/>
        </p:nvSpPr>
        <p:spPr bwMode="auto">
          <a:xfrm>
            <a:off x="11887180" y="6470944"/>
            <a:ext cx="626399" cy="6039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909" y="6866"/>
                </a:moveTo>
                <a:cubicBezTo>
                  <a:pt x="18209" y="7363"/>
                  <a:pt x="18439" y="7917"/>
                  <a:pt x="18600" y="8529"/>
                </a:cubicBezTo>
                <a:cubicBezTo>
                  <a:pt x="19045" y="8620"/>
                  <a:pt x="19512" y="8679"/>
                  <a:pt x="20005" y="8705"/>
                </a:cubicBezTo>
                <a:cubicBezTo>
                  <a:pt x="20498" y="8733"/>
                  <a:pt x="20957" y="8820"/>
                  <a:pt x="21381" y="8976"/>
                </a:cubicBezTo>
                <a:cubicBezTo>
                  <a:pt x="21526" y="9012"/>
                  <a:pt x="21599" y="9091"/>
                  <a:pt x="21599" y="9218"/>
                </a:cubicBezTo>
                <a:lnTo>
                  <a:pt x="21599" y="12409"/>
                </a:lnTo>
                <a:cubicBezTo>
                  <a:pt x="21599" y="12516"/>
                  <a:pt x="21464" y="12612"/>
                  <a:pt x="21197" y="12697"/>
                </a:cubicBezTo>
                <a:cubicBezTo>
                  <a:pt x="20931" y="12787"/>
                  <a:pt x="20622" y="12852"/>
                  <a:pt x="20268" y="12909"/>
                </a:cubicBezTo>
                <a:cubicBezTo>
                  <a:pt x="19917" y="12962"/>
                  <a:pt x="19574" y="13002"/>
                  <a:pt x="19240" y="13030"/>
                </a:cubicBezTo>
                <a:cubicBezTo>
                  <a:pt x="18903" y="13056"/>
                  <a:pt x="18682" y="13078"/>
                  <a:pt x="18574" y="13098"/>
                </a:cubicBezTo>
                <a:cubicBezTo>
                  <a:pt x="18447" y="13612"/>
                  <a:pt x="18237" y="14137"/>
                  <a:pt x="17937" y="14679"/>
                </a:cubicBezTo>
                <a:cubicBezTo>
                  <a:pt x="18433" y="15416"/>
                  <a:pt x="18982" y="16125"/>
                  <a:pt x="19577" y="16802"/>
                </a:cubicBezTo>
                <a:lnTo>
                  <a:pt x="19659" y="17006"/>
                </a:lnTo>
                <a:cubicBezTo>
                  <a:pt x="19659" y="17076"/>
                  <a:pt x="19535" y="17251"/>
                  <a:pt x="19285" y="17522"/>
                </a:cubicBezTo>
                <a:cubicBezTo>
                  <a:pt x="19036" y="17799"/>
                  <a:pt x="18756" y="18096"/>
                  <a:pt x="18439" y="18412"/>
                </a:cubicBezTo>
                <a:cubicBezTo>
                  <a:pt x="18121" y="18725"/>
                  <a:pt x="17821" y="19008"/>
                  <a:pt x="17538" y="19256"/>
                </a:cubicBezTo>
                <a:cubicBezTo>
                  <a:pt x="17252" y="19505"/>
                  <a:pt x="17068" y="19626"/>
                  <a:pt x="16988" y="19626"/>
                </a:cubicBezTo>
                <a:cubicBezTo>
                  <a:pt x="16969" y="19626"/>
                  <a:pt x="16850" y="19541"/>
                  <a:pt x="16629" y="19377"/>
                </a:cubicBezTo>
                <a:cubicBezTo>
                  <a:pt x="16408" y="19211"/>
                  <a:pt x="16164" y="19025"/>
                  <a:pt x="15895" y="18821"/>
                </a:cubicBezTo>
                <a:cubicBezTo>
                  <a:pt x="15629" y="18621"/>
                  <a:pt x="15377" y="18426"/>
                  <a:pt x="15136" y="18240"/>
                </a:cubicBezTo>
                <a:cubicBezTo>
                  <a:pt x="14898" y="18056"/>
                  <a:pt x="14745" y="17946"/>
                  <a:pt x="14683" y="17909"/>
                </a:cubicBezTo>
                <a:cubicBezTo>
                  <a:pt x="14419" y="18053"/>
                  <a:pt x="14156" y="18177"/>
                  <a:pt x="13890" y="18282"/>
                </a:cubicBezTo>
                <a:cubicBezTo>
                  <a:pt x="13623" y="18384"/>
                  <a:pt x="13354" y="18471"/>
                  <a:pt x="13082" y="18545"/>
                </a:cubicBezTo>
                <a:cubicBezTo>
                  <a:pt x="13065" y="18655"/>
                  <a:pt x="13040" y="18875"/>
                  <a:pt x="13009" y="19214"/>
                </a:cubicBezTo>
                <a:cubicBezTo>
                  <a:pt x="12978" y="19553"/>
                  <a:pt x="12932" y="19894"/>
                  <a:pt x="12878" y="20242"/>
                </a:cubicBezTo>
                <a:cubicBezTo>
                  <a:pt x="12825" y="20589"/>
                  <a:pt x="12762" y="20902"/>
                  <a:pt x="12692" y="21179"/>
                </a:cubicBezTo>
                <a:cubicBezTo>
                  <a:pt x="12618" y="21461"/>
                  <a:pt x="12522" y="21599"/>
                  <a:pt x="12405" y="21599"/>
                </a:cubicBezTo>
                <a:lnTo>
                  <a:pt x="9191" y="21599"/>
                </a:lnTo>
                <a:cubicBezTo>
                  <a:pt x="9063" y="21599"/>
                  <a:pt x="8978" y="21520"/>
                  <a:pt x="8933" y="21371"/>
                </a:cubicBezTo>
                <a:cubicBezTo>
                  <a:pt x="8805" y="20928"/>
                  <a:pt x="8721" y="20462"/>
                  <a:pt x="8678" y="19979"/>
                </a:cubicBezTo>
                <a:cubicBezTo>
                  <a:pt x="8630" y="19493"/>
                  <a:pt x="8582" y="19030"/>
                  <a:pt x="8528" y="18584"/>
                </a:cubicBezTo>
                <a:cubicBezTo>
                  <a:pt x="7976" y="18423"/>
                  <a:pt x="7446" y="18197"/>
                  <a:pt x="6942" y="17909"/>
                </a:cubicBezTo>
                <a:cubicBezTo>
                  <a:pt x="6568" y="18191"/>
                  <a:pt x="6202" y="18460"/>
                  <a:pt x="5843" y="18725"/>
                </a:cubicBezTo>
                <a:cubicBezTo>
                  <a:pt x="5480" y="18993"/>
                  <a:pt x="5123" y="19276"/>
                  <a:pt x="4772" y="19572"/>
                </a:cubicBezTo>
                <a:lnTo>
                  <a:pt x="4608" y="19626"/>
                </a:lnTo>
                <a:cubicBezTo>
                  <a:pt x="4554" y="19626"/>
                  <a:pt x="4387" y="19504"/>
                  <a:pt x="4107" y="19256"/>
                </a:cubicBezTo>
                <a:cubicBezTo>
                  <a:pt x="3826" y="19007"/>
                  <a:pt x="3534" y="18725"/>
                  <a:pt x="3231" y="18412"/>
                </a:cubicBezTo>
                <a:cubicBezTo>
                  <a:pt x="2928" y="18095"/>
                  <a:pt x="2653" y="17799"/>
                  <a:pt x="2404" y="17522"/>
                </a:cubicBezTo>
                <a:cubicBezTo>
                  <a:pt x="2155" y="17251"/>
                  <a:pt x="2030" y="17076"/>
                  <a:pt x="2030" y="17006"/>
                </a:cubicBezTo>
                <a:cubicBezTo>
                  <a:pt x="2030" y="16986"/>
                  <a:pt x="2104" y="16867"/>
                  <a:pt x="2248" y="16647"/>
                </a:cubicBezTo>
                <a:cubicBezTo>
                  <a:pt x="2393" y="16427"/>
                  <a:pt x="2563" y="16184"/>
                  <a:pt x="2758" y="15924"/>
                </a:cubicBezTo>
                <a:cubicBezTo>
                  <a:pt x="2951" y="15662"/>
                  <a:pt x="3141" y="15410"/>
                  <a:pt x="3328" y="15173"/>
                </a:cubicBezTo>
                <a:cubicBezTo>
                  <a:pt x="3512" y="14933"/>
                  <a:pt x="3631" y="14778"/>
                  <a:pt x="3687" y="14704"/>
                </a:cubicBezTo>
                <a:cubicBezTo>
                  <a:pt x="3387" y="14210"/>
                  <a:pt x="3158" y="13657"/>
                  <a:pt x="2996" y="13044"/>
                </a:cubicBezTo>
                <a:cubicBezTo>
                  <a:pt x="2535" y="12951"/>
                  <a:pt x="2062" y="12897"/>
                  <a:pt x="1577" y="12869"/>
                </a:cubicBezTo>
                <a:cubicBezTo>
                  <a:pt x="1093" y="12841"/>
                  <a:pt x="640" y="12751"/>
                  <a:pt x="215" y="12598"/>
                </a:cubicBezTo>
                <a:cubicBezTo>
                  <a:pt x="70" y="12561"/>
                  <a:pt x="0" y="12479"/>
                  <a:pt x="0" y="12352"/>
                </a:cubicBezTo>
                <a:lnTo>
                  <a:pt x="0" y="9162"/>
                </a:lnTo>
                <a:cubicBezTo>
                  <a:pt x="0" y="9055"/>
                  <a:pt x="135" y="8959"/>
                  <a:pt x="413" y="8874"/>
                </a:cubicBezTo>
                <a:cubicBezTo>
                  <a:pt x="688" y="8789"/>
                  <a:pt x="997" y="8716"/>
                  <a:pt x="1339" y="8665"/>
                </a:cubicBezTo>
                <a:cubicBezTo>
                  <a:pt x="1685" y="8611"/>
                  <a:pt x="2019" y="8569"/>
                  <a:pt x="2345" y="8544"/>
                </a:cubicBezTo>
                <a:cubicBezTo>
                  <a:pt x="2668" y="8515"/>
                  <a:pt x="2886" y="8493"/>
                  <a:pt x="2996" y="8473"/>
                </a:cubicBezTo>
                <a:cubicBezTo>
                  <a:pt x="3158" y="7925"/>
                  <a:pt x="3379" y="7397"/>
                  <a:pt x="3659" y="6895"/>
                </a:cubicBezTo>
                <a:cubicBezTo>
                  <a:pt x="3160" y="6155"/>
                  <a:pt x="2619" y="5446"/>
                  <a:pt x="2030" y="4771"/>
                </a:cubicBezTo>
                <a:lnTo>
                  <a:pt x="1937" y="4571"/>
                </a:lnTo>
                <a:cubicBezTo>
                  <a:pt x="1937" y="4497"/>
                  <a:pt x="2064" y="4322"/>
                  <a:pt x="2316" y="4048"/>
                </a:cubicBezTo>
                <a:cubicBezTo>
                  <a:pt x="2568" y="3775"/>
                  <a:pt x="2852" y="3478"/>
                  <a:pt x="3163" y="3162"/>
                </a:cubicBezTo>
                <a:cubicBezTo>
                  <a:pt x="3478" y="2848"/>
                  <a:pt x="3778" y="2569"/>
                  <a:pt x="4067" y="2320"/>
                </a:cubicBezTo>
                <a:cubicBezTo>
                  <a:pt x="4356" y="2072"/>
                  <a:pt x="4537" y="1945"/>
                  <a:pt x="4608" y="1945"/>
                </a:cubicBezTo>
                <a:cubicBezTo>
                  <a:pt x="4625" y="1945"/>
                  <a:pt x="4747" y="2030"/>
                  <a:pt x="4968" y="2196"/>
                </a:cubicBezTo>
                <a:cubicBezTo>
                  <a:pt x="5188" y="2363"/>
                  <a:pt x="5435" y="2549"/>
                  <a:pt x="5707" y="2750"/>
                </a:cubicBezTo>
                <a:cubicBezTo>
                  <a:pt x="5976" y="2953"/>
                  <a:pt x="6234" y="3148"/>
                  <a:pt x="6472" y="3331"/>
                </a:cubicBezTo>
                <a:cubicBezTo>
                  <a:pt x="6712" y="3515"/>
                  <a:pt x="6860" y="3628"/>
                  <a:pt x="6913" y="3662"/>
                </a:cubicBezTo>
                <a:cubicBezTo>
                  <a:pt x="7174" y="3518"/>
                  <a:pt x="7440" y="3399"/>
                  <a:pt x="7707" y="3303"/>
                </a:cubicBezTo>
                <a:cubicBezTo>
                  <a:pt x="7973" y="3210"/>
                  <a:pt x="8247" y="3119"/>
                  <a:pt x="8528" y="3029"/>
                </a:cubicBezTo>
                <a:cubicBezTo>
                  <a:pt x="8528" y="2922"/>
                  <a:pt x="8539" y="2699"/>
                  <a:pt x="8568" y="2363"/>
                </a:cubicBezTo>
                <a:cubicBezTo>
                  <a:pt x="8596" y="2032"/>
                  <a:pt x="8636" y="1694"/>
                  <a:pt x="8689" y="1352"/>
                </a:cubicBezTo>
                <a:cubicBezTo>
                  <a:pt x="8743" y="1010"/>
                  <a:pt x="8814" y="697"/>
                  <a:pt x="8899" y="417"/>
                </a:cubicBezTo>
                <a:cubicBezTo>
                  <a:pt x="8984" y="141"/>
                  <a:pt x="9083" y="0"/>
                  <a:pt x="9191" y="0"/>
                </a:cubicBezTo>
                <a:lnTo>
                  <a:pt x="12405" y="0"/>
                </a:lnTo>
                <a:cubicBezTo>
                  <a:pt x="12530" y="0"/>
                  <a:pt x="12618" y="67"/>
                  <a:pt x="12663" y="203"/>
                </a:cubicBezTo>
                <a:cubicBezTo>
                  <a:pt x="12771" y="643"/>
                  <a:pt x="12847" y="1106"/>
                  <a:pt x="12893" y="1595"/>
                </a:cubicBezTo>
                <a:cubicBezTo>
                  <a:pt x="12938" y="2083"/>
                  <a:pt x="13000" y="2560"/>
                  <a:pt x="13082" y="3029"/>
                </a:cubicBezTo>
                <a:cubicBezTo>
                  <a:pt x="13363" y="3100"/>
                  <a:pt x="13632" y="3184"/>
                  <a:pt x="13890" y="3283"/>
                </a:cubicBezTo>
                <a:cubicBezTo>
                  <a:pt x="14147" y="3385"/>
                  <a:pt x="14402" y="3512"/>
                  <a:pt x="14654" y="3662"/>
                </a:cubicBezTo>
                <a:cubicBezTo>
                  <a:pt x="14728" y="3611"/>
                  <a:pt x="14881" y="3489"/>
                  <a:pt x="15116" y="3303"/>
                </a:cubicBezTo>
                <a:cubicBezTo>
                  <a:pt x="15351" y="3119"/>
                  <a:pt x="15603" y="2925"/>
                  <a:pt x="15870" y="2721"/>
                </a:cubicBezTo>
                <a:cubicBezTo>
                  <a:pt x="16136" y="2521"/>
                  <a:pt x="16377" y="2340"/>
                  <a:pt x="16589" y="2182"/>
                </a:cubicBezTo>
                <a:cubicBezTo>
                  <a:pt x="16801" y="2024"/>
                  <a:pt x="16935" y="1945"/>
                  <a:pt x="16988" y="1945"/>
                </a:cubicBezTo>
                <a:cubicBezTo>
                  <a:pt x="17042" y="1945"/>
                  <a:pt x="17209" y="2072"/>
                  <a:pt x="17490" y="2320"/>
                </a:cubicBezTo>
                <a:cubicBezTo>
                  <a:pt x="17770" y="2569"/>
                  <a:pt x="18065" y="2849"/>
                  <a:pt x="18371" y="3162"/>
                </a:cubicBezTo>
                <a:cubicBezTo>
                  <a:pt x="18679" y="3478"/>
                  <a:pt x="18957" y="3774"/>
                  <a:pt x="19206" y="4048"/>
                </a:cubicBezTo>
                <a:cubicBezTo>
                  <a:pt x="19453" y="4322"/>
                  <a:pt x="19577" y="4497"/>
                  <a:pt x="19577" y="4571"/>
                </a:cubicBezTo>
                <a:cubicBezTo>
                  <a:pt x="19577" y="4605"/>
                  <a:pt x="19498" y="4735"/>
                  <a:pt x="19342" y="4955"/>
                </a:cubicBezTo>
                <a:cubicBezTo>
                  <a:pt x="19183" y="5175"/>
                  <a:pt x="19008" y="5415"/>
                  <a:pt x="18812" y="5678"/>
                </a:cubicBezTo>
                <a:cubicBezTo>
                  <a:pt x="18617" y="5937"/>
                  <a:pt x="18427" y="6189"/>
                  <a:pt x="18240" y="6429"/>
                </a:cubicBezTo>
                <a:cubicBezTo>
                  <a:pt x="18056" y="6666"/>
                  <a:pt x="17946" y="6813"/>
                  <a:pt x="17909" y="6866"/>
                </a:cubicBezTo>
                <a:moveTo>
                  <a:pt x="10805" y="14044"/>
                </a:moveTo>
                <a:cubicBezTo>
                  <a:pt x="11247" y="14044"/>
                  <a:pt x="11669" y="13956"/>
                  <a:pt x="12066" y="13779"/>
                </a:cubicBezTo>
                <a:cubicBezTo>
                  <a:pt x="12462" y="13606"/>
                  <a:pt x="12805" y="13369"/>
                  <a:pt x="13091" y="13070"/>
                </a:cubicBezTo>
                <a:cubicBezTo>
                  <a:pt x="13374" y="12773"/>
                  <a:pt x="13604" y="12429"/>
                  <a:pt x="13782" y="12031"/>
                </a:cubicBezTo>
                <a:cubicBezTo>
                  <a:pt x="13958" y="11633"/>
                  <a:pt x="14045" y="11215"/>
                  <a:pt x="14045" y="10774"/>
                </a:cubicBezTo>
                <a:cubicBezTo>
                  <a:pt x="14045" y="10334"/>
                  <a:pt x="13958" y="9919"/>
                  <a:pt x="13782" y="9529"/>
                </a:cubicBezTo>
                <a:cubicBezTo>
                  <a:pt x="13604" y="9142"/>
                  <a:pt x="13374" y="8801"/>
                  <a:pt x="13091" y="8502"/>
                </a:cubicBezTo>
                <a:cubicBezTo>
                  <a:pt x="12805" y="8205"/>
                  <a:pt x="12462" y="7974"/>
                  <a:pt x="12066" y="7807"/>
                </a:cubicBezTo>
                <a:cubicBezTo>
                  <a:pt x="11669" y="7640"/>
                  <a:pt x="11247" y="7556"/>
                  <a:pt x="10805" y="7556"/>
                </a:cubicBezTo>
                <a:cubicBezTo>
                  <a:pt x="10360" y="7556"/>
                  <a:pt x="9938" y="7641"/>
                  <a:pt x="9536" y="7807"/>
                </a:cubicBezTo>
                <a:cubicBezTo>
                  <a:pt x="9134" y="7974"/>
                  <a:pt x="8786" y="8205"/>
                  <a:pt x="8494" y="8502"/>
                </a:cubicBezTo>
                <a:cubicBezTo>
                  <a:pt x="8199" y="8801"/>
                  <a:pt x="7970" y="9142"/>
                  <a:pt x="7800" y="9529"/>
                </a:cubicBezTo>
                <a:cubicBezTo>
                  <a:pt x="7633" y="9919"/>
                  <a:pt x="7551" y="10334"/>
                  <a:pt x="7551" y="10774"/>
                </a:cubicBezTo>
                <a:cubicBezTo>
                  <a:pt x="7551" y="11215"/>
                  <a:pt x="7633" y="11633"/>
                  <a:pt x="7800" y="12031"/>
                </a:cubicBezTo>
                <a:cubicBezTo>
                  <a:pt x="7970" y="12429"/>
                  <a:pt x="8199" y="12773"/>
                  <a:pt x="8494" y="13070"/>
                </a:cubicBezTo>
                <a:cubicBezTo>
                  <a:pt x="8786" y="13369"/>
                  <a:pt x="9134" y="13606"/>
                  <a:pt x="9536" y="13779"/>
                </a:cubicBezTo>
                <a:cubicBezTo>
                  <a:pt x="9938" y="13956"/>
                  <a:pt x="10360" y="14044"/>
                  <a:pt x="10805" y="140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13">
              <a:defRPr/>
            </a:pPr>
            <a:endParaRPr lang="es-ES" sz="21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679356" y="8112120"/>
            <a:ext cx="1011116" cy="10111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fr-FR" sz="4299" dirty="0">
              <a:latin typeface="Open Sans Light"/>
            </a:endParaRPr>
          </a:p>
        </p:txBody>
      </p:sp>
      <p:sp>
        <p:nvSpPr>
          <p:cNvPr id="33" name="AutoShape 12"/>
          <p:cNvSpPr>
            <a:spLocks/>
          </p:cNvSpPr>
          <p:nvPr/>
        </p:nvSpPr>
        <p:spPr bwMode="auto">
          <a:xfrm>
            <a:off x="11903374" y="8325675"/>
            <a:ext cx="533052" cy="549634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79" tIns="50779" rIns="50779" bIns="50779" anchor="ctr"/>
          <a:lstStyle/>
          <a:p>
            <a:pPr defTabSz="456988">
              <a:defRPr/>
            </a:pPr>
            <a:endParaRPr lang="es-ES" sz="2899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7" name="Subtitle 9"/>
          <p:cNvSpPr txBox="1">
            <a:spLocks/>
          </p:cNvSpPr>
          <p:nvPr/>
        </p:nvSpPr>
        <p:spPr>
          <a:xfrm>
            <a:off x="13435531" y="9842031"/>
            <a:ext cx="7239780" cy="829012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fr-FR" sz="3600" dirty="0" smtClean="0"/>
              <a:t>Conclusion</a:t>
            </a:r>
            <a:endParaRPr lang="fr-FR" sz="3600" dirty="0"/>
          </a:p>
        </p:txBody>
      </p:sp>
      <p:sp>
        <p:nvSpPr>
          <p:cNvPr id="38" name="Subtitle 9"/>
          <p:cNvSpPr txBox="1">
            <a:spLocks/>
          </p:cNvSpPr>
          <p:nvPr/>
        </p:nvSpPr>
        <p:spPr>
          <a:xfrm>
            <a:off x="5283296" y="8245699"/>
            <a:ext cx="6000549" cy="78175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fr-FR" sz="3600" dirty="0" smtClean="0"/>
              <a:t>Démo</a:t>
            </a:r>
            <a:endParaRPr lang="fr-FR" sz="3600" dirty="0"/>
          </a:p>
        </p:txBody>
      </p:sp>
      <p:sp>
        <p:nvSpPr>
          <p:cNvPr id="43" name="Oval 35"/>
          <p:cNvSpPr/>
          <p:nvPr/>
        </p:nvSpPr>
        <p:spPr>
          <a:xfrm>
            <a:off x="11775966" y="4810395"/>
            <a:ext cx="1011116" cy="101111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fr-FR" sz="4299" dirty="0">
              <a:latin typeface="Open Sans Light"/>
            </a:endParaRPr>
          </a:p>
        </p:txBody>
      </p:sp>
      <p:sp>
        <p:nvSpPr>
          <p:cNvPr id="46" name="AutoShape 81"/>
          <p:cNvSpPr>
            <a:spLocks/>
          </p:cNvSpPr>
          <p:nvPr/>
        </p:nvSpPr>
        <p:spPr bwMode="auto">
          <a:xfrm>
            <a:off x="12033885" y="5113566"/>
            <a:ext cx="495467" cy="3629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3" tIns="38093" rIns="38093" bIns="38093" anchor="ctr"/>
          <a:lstStyle/>
          <a:p>
            <a:pPr defTabSz="342513">
              <a:defRPr/>
            </a:pPr>
            <a:endParaRPr lang="fr-FR" sz="21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8" name="Subtitle 9"/>
          <p:cNvSpPr txBox="1">
            <a:spLocks/>
          </p:cNvSpPr>
          <p:nvPr/>
        </p:nvSpPr>
        <p:spPr>
          <a:xfrm>
            <a:off x="8413995" y="4845289"/>
            <a:ext cx="7239780" cy="781755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fr-FR" sz="3600" dirty="0" smtClean="0"/>
              <a:t>Mode de travail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901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482802" y="6373606"/>
            <a:ext cx="17131486" cy="125617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fr-FR" sz="8800" dirty="0">
                <a:solidFill>
                  <a:schemeClr val="bg1"/>
                </a:solidFill>
              </a:rPr>
              <a:t>Contexte du projet  </a:t>
            </a:r>
            <a:endParaRPr lang="fr-FR" sz="8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6772" y="83601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4299" dirty="0">
              <a:solidFill>
                <a:srgbClr val="216BA9"/>
              </a:solidFill>
              <a:latin typeface="Open Sans Light"/>
            </a:endParaRPr>
          </a:p>
        </p:txBody>
      </p:sp>
      <p:sp>
        <p:nvSpPr>
          <p:cNvPr id="11" name="AutoShape 29"/>
          <p:cNvSpPr>
            <a:spLocks/>
          </p:cNvSpPr>
          <p:nvPr/>
        </p:nvSpPr>
        <p:spPr bwMode="auto">
          <a:xfrm>
            <a:off x="11449117" y="4032142"/>
            <a:ext cx="1521297" cy="16317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86" tIns="38086" rIns="38086" bIns="38086" anchor="ctr"/>
          <a:lstStyle/>
          <a:p>
            <a:pPr defTabSz="342513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8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05163" y="755157"/>
            <a:ext cx="1069339" cy="3022354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799" dirty="0">
                <a:solidFill>
                  <a:srgbClr val="22C199"/>
                </a:solidFill>
                <a:latin typeface="Open Sans"/>
                <a:cs typeface="Open Sans"/>
              </a:rPr>
              <a:t>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524220" y="10760450"/>
            <a:ext cx="1047538" cy="3022354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799" dirty="0">
                <a:solidFill>
                  <a:srgbClr val="22C199"/>
                </a:solidFill>
                <a:latin typeface="Open Sans"/>
                <a:cs typeface="Open Sans"/>
              </a:rPr>
              <a:t>”</a:t>
            </a:r>
          </a:p>
        </p:txBody>
      </p:sp>
      <p:sp>
        <p:nvSpPr>
          <p:cNvPr id="41" name="Text Placeholder 1"/>
          <p:cNvSpPr txBox="1">
            <a:spLocks/>
          </p:cNvSpPr>
          <p:nvPr/>
        </p:nvSpPr>
        <p:spPr>
          <a:xfrm>
            <a:off x="17416605" y="3460311"/>
            <a:ext cx="5398408" cy="4081101"/>
          </a:xfrm>
          <a:prstGeom prst="rect">
            <a:avLst/>
          </a:prstGeom>
        </p:spPr>
        <p:txBody>
          <a:bodyPr wrap="square" lIns="91425" tIns="45712" rIns="91425" bIns="45712">
            <a:spAutoFit/>
          </a:bodyPr>
          <a:lstStyle>
            <a:lvl1pPr marL="0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5982000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639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277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4913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54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La connaissance, c’est partager le savoir qui nous fait grandir</a:t>
            </a:r>
            <a:endParaRPr lang="en-US" sz="54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2653"/>
              </p:ext>
            </p:extLst>
          </p:nvPr>
        </p:nvGraphicFramePr>
        <p:xfrm>
          <a:off x="1" y="12750801"/>
          <a:ext cx="24387174" cy="11931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3882"/>
                <a:gridCol w="3483882"/>
                <a:gridCol w="3852635"/>
                <a:gridCol w="3115129"/>
                <a:gridCol w="3483882"/>
                <a:gridCol w="3483882"/>
                <a:gridCol w="3483882"/>
              </a:tblGrid>
              <a:tr h="1193186">
                <a:tc>
                  <a:txBody>
                    <a:bodyPr/>
                    <a:lstStyle/>
                    <a:p>
                      <a:r>
                        <a:rPr lang="fr-FR" sz="4299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Contexte</a:t>
                      </a:r>
                      <a:endParaRPr lang="fr-FR" sz="4299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0" i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 de travail</a:t>
                      </a:r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7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b="0" i="0" dirty="0" smtClean="0"/>
                        <a:t>Les Fonctionnalités</a:t>
                      </a:r>
                      <a:endParaRPr lang="fr-FR" sz="3600" b="0" i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7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b="0" i="0" dirty="0" smtClean="0"/>
                        <a:t>Démo</a:t>
                      </a:r>
                      <a:endParaRPr lang="fr-FR" sz="3600" b="0" i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7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b="0" i="0" dirty="0" smtClean="0"/>
                        <a:t>Conclusion</a:t>
                      </a:r>
                      <a:endParaRPr lang="fr-FR" sz="3600" b="0" i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17649581" y="7671507"/>
            <a:ext cx="5398408" cy="697995"/>
          </a:xfrm>
          <a:prstGeom prst="rect">
            <a:avLst/>
          </a:prstGeom>
        </p:spPr>
        <p:txBody>
          <a:bodyPr wrap="square" lIns="91425" tIns="45712" rIns="91425" bIns="45712">
            <a:spAutoFit/>
          </a:bodyPr>
          <a:lstStyle>
            <a:lvl1pPr marL="0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5982000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639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277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4913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3600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Olivier Lockert</a:t>
            </a:r>
            <a:endParaRPr lang="en-US" sz="3600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9832" y="1865464"/>
            <a:ext cx="22451688" cy="869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4292E"/>
                </a:solidFill>
                <a:latin typeface="-apple-system"/>
              </a:rPr>
              <a:t>L’université Paris-Dauphine crée et met à jour de nombreuses données publiques, qui sont parfois mises à disposition uniquement via son site web, voire parfois non mises à disposition et simplement conservées dans des bases de données.</a:t>
            </a:r>
          </a:p>
          <a:p>
            <a:r>
              <a:rPr lang="fr-FR" dirty="0">
                <a:solidFill>
                  <a:srgbClr val="24292E"/>
                </a:solidFill>
                <a:latin typeface="-apple-system"/>
              </a:rPr>
              <a:t>Le mouvement open data considère que les données bénéficient d’une exposition maximale, dans des formats facilement lisibles par des machines. Entre autres bénéfices, cette approche facilite la réutilisation et l’innovation.</a:t>
            </a:r>
          </a:p>
          <a:p>
            <a:r>
              <a:rPr lang="fr-FR" dirty="0">
                <a:solidFill>
                  <a:srgbClr val="24292E"/>
                </a:solidFill>
                <a:latin typeface="-apple-system"/>
              </a:rPr>
              <a:t>Ce projet a pour but de créer une plate-forme qui servira à la mise à disposition de certaines données publiques de Paris-Dauphine. Il visera à mettre également à disposition certaines données non publiques après authentification. Par exemple, un enseignant a droit d’accès aux adresses e-mail des étudiants qui suivent son cours, mais ces données ne sont pas publiques.</a:t>
            </a:r>
          </a:p>
          <a:p>
            <a:r>
              <a:rPr lang="fr-FR" dirty="0">
                <a:solidFill>
                  <a:srgbClr val="24292E"/>
                </a:solidFill>
                <a:latin typeface="-apple-system"/>
              </a:rPr>
              <a:t>Possibilité de réutiliser les classes d’un </a:t>
            </a:r>
            <a:r>
              <a:rPr lang="fr-FR" dirty="0">
                <a:solidFill>
                  <a:srgbClr val="0366D6"/>
                </a:solidFill>
                <a:latin typeface="-apple-system"/>
                <a:hlinkClick r:id="rId3"/>
              </a:rPr>
              <a:t>projet</a:t>
            </a:r>
            <a:r>
              <a:rPr lang="fr-FR" dirty="0">
                <a:solidFill>
                  <a:srgbClr val="24292E"/>
                </a:solidFill>
                <a:latin typeface="-apple-system"/>
              </a:rPr>
              <a:t> existant concernant l’enseignement et les cours. Mentionner systématiquement de tels emprunts, afin de respecter le droit d’auteur.</a:t>
            </a:r>
            <a:endParaRPr lang="fr-F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77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482802" y="6373606"/>
            <a:ext cx="17131486" cy="125617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fr-FR" sz="8800" dirty="0" smtClean="0">
                <a:solidFill>
                  <a:prstClr val="white"/>
                </a:solidFill>
              </a:rPr>
              <a:t>Mode de travail</a:t>
            </a:r>
            <a:endParaRPr lang="fr-FR" sz="8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6772" y="83601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4299" dirty="0">
              <a:solidFill>
                <a:srgbClr val="216BA9"/>
              </a:solidFill>
              <a:latin typeface="Open Sans Light"/>
            </a:endParaRPr>
          </a:p>
        </p:txBody>
      </p:sp>
      <p:sp>
        <p:nvSpPr>
          <p:cNvPr id="11" name="AutoShape 29"/>
          <p:cNvSpPr>
            <a:spLocks/>
          </p:cNvSpPr>
          <p:nvPr/>
        </p:nvSpPr>
        <p:spPr bwMode="auto">
          <a:xfrm>
            <a:off x="11449117" y="4032142"/>
            <a:ext cx="1521297" cy="16317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86" tIns="38086" rIns="38086" bIns="38086" anchor="ctr"/>
          <a:lstStyle/>
          <a:p>
            <a:pPr defTabSz="342513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 txBox="1">
            <a:spLocks/>
          </p:cNvSpPr>
          <p:nvPr/>
        </p:nvSpPr>
        <p:spPr>
          <a:xfrm>
            <a:off x="17416605" y="3460311"/>
            <a:ext cx="5398408" cy="4081101"/>
          </a:xfrm>
          <a:prstGeom prst="rect">
            <a:avLst/>
          </a:prstGeom>
        </p:spPr>
        <p:txBody>
          <a:bodyPr wrap="square" lIns="91425" tIns="45712" rIns="91425" bIns="45712">
            <a:spAutoFit/>
          </a:bodyPr>
          <a:lstStyle>
            <a:lvl1pPr marL="0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5982000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639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277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4913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54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La connaissance, c’est partager le savoir qui nous fait grandir</a:t>
            </a:r>
            <a:endParaRPr lang="en-US" sz="54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7649581" y="7671507"/>
            <a:ext cx="5398408" cy="697995"/>
          </a:xfrm>
          <a:prstGeom prst="rect">
            <a:avLst/>
          </a:prstGeom>
        </p:spPr>
        <p:txBody>
          <a:bodyPr wrap="square" lIns="91425" tIns="45712" rIns="91425" bIns="45712">
            <a:spAutoFit/>
          </a:bodyPr>
          <a:lstStyle>
            <a:lvl1pPr marL="0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5982000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639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277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4913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3600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Olivier Lockert</a:t>
            </a:r>
            <a:endParaRPr lang="en-US" sz="3600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56000" y="3729768"/>
            <a:ext cx="189682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6000" dirty="0" smtClean="0"/>
              <a:t>Programmation par pair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6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6000" dirty="0" smtClean="0"/>
              <a:t>Faire circuler les connaissances </a:t>
            </a:r>
          </a:p>
          <a:p>
            <a:endParaRPr lang="fr-FR" sz="6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6000" dirty="0" smtClean="0"/>
              <a:t>Travis pour CI</a:t>
            </a:r>
            <a:endParaRPr lang="fr-FR" sz="60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8450"/>
              </p:ext>
            </p:extLst>
          </p:nvPr>
        </p:nvGraphicFramePr>
        <p:xfrm>
          <a:off x="1" y="12750801"/>
          <a:ext cx="24387174" cy="11931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3882"/>
                <a:gridCol w="3483882"/>
                <a:gridCol w="3852635"/>
                <a:gridCol w="3115129"/>
                <a:gridCol w="3483882"/>
                <a:gridCol w="3483882"/>
                <a:gridCol w="3483882"/>
              </a:tblGrid>
              <a:tr h="1193186">
                <a:tc>
                  <a:txBody>
                    <a:bodyPr/>
                    <a:lstStyle/>
                    <a:p>
                      <a:r>
                        <a:rPr lang="fr-FR" sz="4299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Contexte</a:t>
                      </a:r>
                      <a:endParaRPr lang="fr-FR" sz="4299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0" i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 de travail</a:t>
                      </a:r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7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b="0" i="0" dirty="0" smtClean="0"/>
                        <a:t>Les Fonctionnalités</a:t>
                      </a:r>
                      <a:endParaRPr lang="fr-FR" sz="3600" b="0" i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7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b="0" i="0" dirty="0" smtClean="0"/>
                        <a:t>Démo</a:t>
                      </a:r>
                      <a:endParaRPr lang="fr-FR" sz="3600" b="0" i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7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b="0" i="0" dirty="0" smtClean="0"/>
                        <a:t>Conclusion</a:t>
                      </a:r>
                      <a:endParaRPr lang="fr-FR" sz="3600" b="0" i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612826" y="6553804"/>
            <a:ext cx="17131486" cy="131177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648" algn="l"/>
              </a:tabLst>
            </a:pPr>
            <a:r>
              <a:rPr lang="en-US" sz="9600" dirty="0">
                <a:solidFill>
                  <a:schemeClr val="bg1"/>
                </a:solidFill>
                <a:latin typeface="Bariol Regular" panose="02000506040000020003" pitchFamily="50" charset="0"/>
              </a:rPr>
              <a:t>Les functionalities</a:t>
            </a:r>
          </a:p>
          <a:p>
            <a:pPr>
              <a:lnSpc>
                <a:spcPct val="90000"/>
              </a:lnSpc>
              <a:tabLst>
                <a:tab pos="4983648" algn="l"/>
              </a:tabLst>
            </a:pPr>
            <a:endParaRPr lang="fr-FR" sz="115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24847" y="84490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4299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14" name="Freeform 429"/>
          <p:cNvSpPr>
            <a:spLocks noChangeArrowheads="1"/>
          </p:cNvSpPr>
          <p:nvPr/>
        </p:nvSpPr>
        <p:spPr bwMode="auto">
          <a:xfrm>
            <a:off x="11495352" y="4111466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sz="4299" dirty="0">
              <a:latin typeface="Open Sans Light"/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40" y="669371"/>
            <a:ext cx="20729099" cy="113351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defRPr/>
            </a:pPr>
            <a:r>
              <a:rPr lang="fr-FR" dirty="0"/>
              <a:t>Les Fonctionnalités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16772" y="1813387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4299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562057" y="2142963"/>
            <a:ext cx="16579486" cy="1217240"/>
          </a:xfrm>
          <a:prstGeom prst="roundRect">
            <a:avLst/>
          </a:prstGeom>
          <a:solidFill>
            <a:srgbClr val="F8F8F8"/>
          </a:solidFill>
          <a:ln w="12700" cap="flat" cmpd="sng" algn="ctr">
            <a:solidFill>
              <a:srgbClr val="19B69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3200" dirty="0">
                <a:latin typeface="Bariol Regular" panose="02000506040000020003" pitchFamily="50" charset="0"/>
              </a:rPr>
              <a:t> </a:t>
            </a:r>
            <a:r>
              <a:rPr lang="fr-FR" sz="3200" dirty="0" smtClean="0">
                <a:latin typeface="Bariol Regular" panose="02000506040000020003" pitchFamily="50" charset="0"/>
              </a:rPr>
              <a:t> Course, Basics, Triple</a:t>
            </a:r>
            <a:endParaRPr lang="fr-FR" sz="3200" dirty="0">
              <a:latin typeface="Bariol Regular" panose="02000506040000020003" pitchFamily="50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86947" y="2242749"/>
            <a:ext cx="4148338" cy="1017669"/>
          </a:xfrm>
          <a:prstGeom prst="roundRect">
            <a:avLst/>
          </a:prstGeom>
          <a:solidFill>
            <a:srgbClr val="19B698"/>
          </a:solidFill>
          <a:ln w="25400" cap="flat" cmpd="sng" algn="ctr">
            <a:solidFill>
              <a:srgbClr val="19B698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algn="ctr" defTabSz="82550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 dirty="0">
                <a:solidFill>
                  <a:schemeClr val="bg1"/>
                </a:solidFill>
                <a:latin typeface="Bariol Regular" panose="02000506040000020003" pitchFamily="50" charset="0"/>
                <a:sym typeface="Gill Sans" charset="0"/>
              </a:rPr>
              <a:t>Les </a:t>
            </a:r>
            <a:r>
              <a:rPr lang="fr-FR" sz="4000" b="1" dirty="0" err="1">
                <a:solidFill>
                  <a:schemeClr val="bg1"/>
                </a:solidFill>
                <a:latin typeface="Bariol Regular" panose="02000506040000020003" pitchFamily="50" charset="0"/>
                <a:sym typeface="Gill Sans" charset="0"/>
              </a:rPr>
              <a:t>ojbjets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riol Regular" panose="02000506040000020003" pitchFamily="50" charset="0"/>
              <a:sym typeface="Gill Sans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29400" y="4028662"/>
            <a:ext cx="16579486" cy="1217240"/>
          </a:xfrm>
          <a:prstGeom prst="roundRect">
            <a:avLst/>
          </a:prstGeom>
          <a:solidFill>
            <a:srgbClr val="F8F8F8"/>
          </a:solidFill>
          <a:ln w="12700" cap="flat" cmpd="sng" algn="ctr">
            <a:solidFill>
              <a:srgbClr val="19B69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3200" dirty="0">
                <a:latin typeface="Bariol Regular" panose="02000506040000020003" pitchFamily="50" charset="0"/>
              </a:rPr>
              <a:t>  </a:t>
            </a:r>
            <a:r>
              <a:rPr lang="fr-FR" sz="3200" dirty="0" err="1" smtClean="0">
                <a:latin typeface="Bariol Regular" panose="02000506040000020003" pitchFamily="50" charset="0"/>
              </a:rPr>
              <a:t>Vcal</a:t>
            </a:r>
            <a:r>
              <a:rPr lang="fr-FR" sz="3200" dirty="0">
                <a:latin typeface="Bariol Regular" panose="02000506040000020003" pitchFamily="50" charset="0"/>
              </a:rPr>
              <a:t>, </a:t>
            </a:r>
            <a:r>
              <a:rPr lang="fr-FR" sz="3200" dirty="0" err="1" smtClean="0">
                <a:latin typeface="Bariol Regular" panose="02000506040000020003" pitchFamily="50" charset="0"/>
              </a:rPr>
              <a:t>Vcard</a:t>
            </a:r>
            <a:r>
              <a:rPr lang="fr-FR" sz="3200" dirty="0">
                <a:latin typeface="Bariol Regular" panose="02000506040000020003" pitchFamily="50" charset="0"/>
              </a:rPr>
              <a:t>, </a:t>
            </a:r>
            <a:r>
              <a:rPr lang="fr-FR" sz="3200" dirty="0" err="1" smtClean="0">
                <a:latin typeface="Bariol Regular" panose="02000506040000020003" pitchFamily="50" charset="0"/>
              </a:rPr>
              <a:t>ObjectsXML</a:t>
            </a:r>
            <a:r>
              <a:rPr lang="fr-FR" sz="3200" dirty="0">
                <a:latin typeface="Bariol Regular" panose="02000506040000020003" pitchFamily="50" charset="0"/>
              </a:rPr>
              <a:t>, </a:t>
            </a:r>
            <a:r>
              <a:rPr lang="fr-FR" sz="3200" dirty="0" err="1">
                <a:latin typeface="Bariol Regular" panose="02000506040000020003" pitchFamily="50" charset="0"/>
              </a:rPr>
              <a:t>ObjectsJSON</a:t>
            </a:r>
            <a:r>
              <a:rPr lang="fr-FR" sz="3200" dirty="0">
                <a:latin typeface="Bariol Regular" panose="02000506040000020003" pitchFamily="50" charset="0"/>
              </a:rPr>
              <a:t>.</a:t>
            </a:r>
            <a:endParaRPr lang="fr-FR" sz="3200" dirty="0">
              <a:latin typeface="Bariol Regular" panose="02000506040000020003" pitchFamily="50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86947" y="4128448"/>
            <a:ext cx="4148338" cy="1017669"/>
          </a:xfrm>
          <a:prstGeom prst="roundRect">
            <a:avLst/>
          </a:prstGeom>
          <a:solidFill>
            <a:srgbClr val="19B698"/>
          </a:solidFill>
          <a:ln w="25400" cap="flat" cmpd="sng" algn="ctr">
            <a:solidFill>
              <a:srgbClr val="19B698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algn="ctr" defTabSz="82550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 dirty="0" smtClean="0">
                <a:solidFill>
                  <a:schemeClr val="bg1"/>
                </a:solidFill>
                <a:latin typeface="Bariol Regular" panose="02000506040000020003" pitchFamily="50" charset="0"/>
                <a:sym typeface="Gill Sans" charset="0"/>
              </a:rPr>
              <a:t>Encodage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riol Regular" panose="02000506040000020003" pitchFamily="50" charset="0"/>
              <a:sym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529400" y="5947018"/>
            <a:ext cx="16579486" cy="1217240"/>
          </a:xfrm>
          <a:prstGeom prst="roundRect">
            <a:avLst/>
          </a:prstGeom>
          <a:solidFill>
            <a:srgbClr val="F8F8F8"/>
          </a:solidFill>
          <a:ln w="12700" cap="flat" cmpd="sng" algn="ctr">
            <a:solidFill>
              <a:srgbClr val="19B69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3200" dirty="0">
                <a:latin typeface="Bariol Regular" panose="02000506040000020003" pitchFamily="50" charset="0"/>
              </a:rPr>
              <a:t>SetDB1, SetDB2, </a:t>
            </a:r>
            <a:r>
              <a:rPr lang="fr-FR" sz="3200" dirty="0" err="1" smtClean="0">
                <a:latin typeface="Bariol Regular" panose="02000506040000020003" pitchFamily="50" charset="0"/>
              </a:rPr>
              <a:t>UseDB</a:t>
            </a:r>
            <a:r>
              <a:rPr lang="fr-FR" sz="3200" dirty="0">
                <a:latin typeface="Bariol Regular" panose="02000506040000020003" pitchFamily="50" charset="0"/>
              </a:rPr>
              <a:t>, </a:t>
            </a:r>
            <a:r>
              <a:rPr lang="fr-FR" sz="3200" dirty="0" err="1">
                <a:latin typeface="Bariol Regular" panose="02000506040000020003" pitchFamily="50" charset="0"/>
              </a:rPr>
              <a:t>BasicServlets</a:t>
            </a:r>
            <a:endParaRPr lang="fr-FR" sz="3200" dirty="0">
              <a:latin typeface="Bariol Regular" panose="02000506040000020003" pitchFamily="50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86947" y="6046804"/>
            <a:ext cx="4148338" cy="1017669"/>
          </a:xfrm>
          <a:prstGeom prst="roundRect">
            <a:avLst/>
          </a:prstGeom>
          <a:solidFill>
            <a:srgbClr val="19B698"/>
          </a:solidFill>
          <a:ln w="25400" cap="flat" cmpd="sng" algn="ctr">
            <a:solidFill>
              <a:srgbClr val="19B698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algn="ctr" defTabSz="82550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 dirty="0" smtClean="0">
                <a:solidFill>
                  <a:schemeClr val="bg1"/>
                </a:solidFill>
                <a:latin typeface="Bariol Regular" panose="02000506040000020003" pitchFamily="50" charset="0"/>
                <a:sym typeface="Gill Sans" charset="0"/>
              </a:rPr>
              <a:t>Servlet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riol Regular" panose="02000506040000020003" pitchFamily="50" charset="0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529400" y="7696435"/>
            <a:ext cx="16579486" cy="1217240"/>
          </a:xfrm>
          <a:prstGeom prst="roundRect">
            <a:avLst/>
          </a:prstGeom>
          <a:solidFill>
            <a:srgbClr val="F8F8F8"/>
          </a:solidFill>
          <a:ln w="12700" cap="flat" cmpd="sng" algn="ctr">
            <a:solidFill>
              <a:srgbClr val="19B69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3200" dirty="0" smtClean="0">
                <a:latin typeface="Bariol Regular" panose="02000506040000020003" pitchFamily="50" charset="0"/>
              </a:rPr>
              <a:t> </a:t>
            </a:r>
            <a:r>
              <a:rPr lang="fr-FR" sz="3200" dirty="0" err="1" smtClean="0">
                <a:latin typeface="Bariol Regular" panose="02000506040000020003" pitchFamily="50" charset="0"/>
              </a:rPr>
              <a:t>BasicClient</a:t>
            </a:r>
            <a:endParaRPr lang="fr-FR" sz="3200" dirty="0">
              <a:latin typeface="Bariol Regular" panose="02000506040000020003" pitchFamily="50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86947" y="7796221"/>
            <a:ext cx="4148338" cy="1017669"/>
          </a:xfrm>
          <a:prstGeom prst="roundRect">
            <a:avLst/>
          </a:prstGeom>
          <a:solidFill>
            <a:srgbClr val="19B698"/>
          </a:solidFill>
          <a:ln w="25400" cap="flat" cmpd="sng" algn="ctr">
            <a:solidFill>
              <a:srgbClr val="19B698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algn="ctr" defTabSz="82550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 dirty="0">
                <a:solidFill>
                  <a:schemeClr val="bg1"/>
                </a:solidFill>
                <a:latin typeface="Bariol Regular" panose="02000506040000020003" pitchFamily="50" charset="0"/>
                <a:sym typeface="Gill Sans" charset="0"/>
              </a:rPr>
              <a:t>Interface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riol Regular" panose="02000506040000020003" pitchFamily="50" charset="0"/>
              <a:sym typeface="Gill Sans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62057" y="9512981"/>
            <a:ext cx="16579486" cy="1217240"/>
          </a:xfrm>
          <a:prstGeom prst="roundRect">
            <a:avLst/>
          </a:prstGeom>
          <a:solidFill>
            <a:srgbClr val="F8F8F8"/>
          </a:solidFill>
          <a:ln w="12700" cap="flat" cmpd="sng" algn="ctr">
            <a:solidFill>
              <a:srgbClr val="19B69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3200" dirty="0">
                <a:latin typeface="Bariol Regular" panose="02000506040000020003" pitchFamily="50" charset="0"/>
              </a:rPr>
              <a:t> Online</a:t>
            </a:r>
            <a:endParaRPr lang="fr-FR" sz="3200" dirty="0">
              <a:latin typeface="Bariol Regular" panose="02000506040000020003" pitchFamily="50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86947" y="9612767"/>
            <a:ext cx="4148338" cy="1017669"/>
          </a:xfrm>
          <a:prstGeom prst="roundRect">
            <a:avLst/>
          </a:prstGeom>
          <a:solidFill>
            <a:srgbClr val="19B698"/>
          </a:solidFill>
          <a:ln w="25400" cap="flat" cmpd="sng" algn="ctr">
            <a:solidFill>
              <a:srgbClr val="19B698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algn="ctr" defTabSz="82550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 dirty="0" smtClean="0">
                <a:solidFill>
                  <a:schemeClr val="bg1"/>
                </a:solidFill>
                <a:latin typeface="Bariol Regular" panose="02000506040000020003" pitchFamily="50" charset="0"/>
                <a:sym typeface="Gill Sans" charset="0"/>
              </a:rPr>
              <a:t>Cloud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riol Regular" panose="02000506040000020003" pitchFamily="50" charset="0"/>
              <a:sym typeface="Gill Sans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 rot="10800000">
            <a:off x="2285079" y="3417917"/>
            <a:ext cx="752073" cy="576064"/>
          </a:xfrm>
          <a:prstGeom prst="triangle">
            <a:avLst/>
          </a:prstGeom>
          <a:solidFill>
            <a:srgbClr val="4D7096"/>
          </a:solidFill>
          <a:ln w="25400" cap="flat" cmpd="sng" algn="ctr">
            <a:solidFill>
              <a:srgbClr val="4D7096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 rot="10800000">
            <a:off x="2285078" y="5336826"/>
            <a:ext cx="752073" cy="576064"/>
          </a:xfrm>
          <a:prstGeom prst="triangle">
            <a:avLst/>
          </a:prstGeom>
          <a:solidFill>
            <a:srgbClr val="4D7096"/>
          </a:solidFill>
          <a:ln w="25400" cap="flat" cmpd="sng" algn="ctr">
            <a:solidFill>
              <a:srgbClr val="4D7096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 rot="10800000">
            <a:off x="2285079" y="7154843"/>
            <a:ext cx="752073" cy="576064"/>
          </a:xfrm>
          <a:prstGeom prst="triangle">
            <a:avLst/>
          </a:prstGeom>
          <a:solidFill>
            <a:srgbClr val="4D7096"/>
          </a:solidFill>
          <a:ln w="25400" cap="flat" cmpd="sng" algn="ctr">
            <a:solidFill>
              <a:srgbClr val="4D7096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 rot="10800000">
            <a:off x="2285079" y="8938732"/>
            <a:ext cx="752073" cy="576064"/>
          </a:xfrm>
          <a:prstGeom prst="triangle">
            <a:avLst/>
          </a:prstGeom>
          <a:solidFill>
            <a:srgbClr val="4D7096"/>
          </a:solidFill>
          <a:ln w="25400" cap="flat" cmpd="sng" algn="ctr">
            <a:solidFill>
              <a:srgbClr val="4D7096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5626" y="2559349"/>
            <a:ext cx="816431" cy="508834"/>
          </a:xfrm>
          <a:prstGeom prst="rect">
            <a:avLst/>
          </a:prstGeom>
          <a:solidFill>
            <a:srgbClr val="22C2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34741" y="4409916"/>
            <a:ext cx="816431" cy="508834"/>
          </a:xfrm>
          <a:prstGeom prst="rect">
            <a:avLst/>
          </a:prstGeom>
          <a:solidFill>
            <a:srgbClr val="22C2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34741" y="6328272"/>
            <a:ext cx="816431" cy="508834"/>
          </a:xfrm>
          <a:prstGeom prst="rect">
            <a:avLst/>
          </a:prstGeom>
          <a:solidFill>
            <a:srgbClr val="22C2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4740" y="8106427"/>
            <a:ext cx="816431" cy="508834"/>
          </a:xfrm>
          <a:prstGeom prst="rect">
            <a:avLst/>
          </a:prstGeom>
          <a:solidFill>
            <a:srgbClr val="22C2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45626" y="9928579"/>
            <a:ext cx="816431" cy="508834"/>
          </a:xfrm>
          <a:prstGeom prst="rect">
            <a:avLst/>
          </a:prstGeom>
          <a:solidFill>
            <a:srgbClr val="22C2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8450"/>
              </p:ext>
            </p:extLst>
          </p:nvPr>
        </p:nvGraphicFramePr>
        <p:xfrm>
          <a:off x="1" y="12750801"/>
          <a:ext cx="24387174" cy="11931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3882"/>
                <a:gridCol w="3483882"/>
                <a:gridCol w="3852635"/>
                <a:gridCol w="3115129"/>
                <a:gridCol w="3483882"/>
                <a:gridCol w="3483882"/>
                <a:gridCol w="3483882"/>
              </a:tblGrid>
              <a:tr h="1193186">
                <a:tc>
                  <a:txBody>
                    <a:bodyPr/>
                    <a:lstStyle/>
                    <a:p>
                      <a:r>
                        <a:rPr lang="fr-FR" sz="4299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Contexte</a:t>
                      </a:r>
                      <a:endParaRPr lang="fr-FR" sz="4299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2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0" i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 de travail</a:t>
                      </a:r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7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b="0" i="0" dirty="0" smtClean="0"/>
                        <a:t>Les Fonctionnalités</a:t>
                      </a:r>
                      <a:endParaRPr lang="fr-FR" sz="3600" b="0" i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7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b="0" i="0" dirty="0" smtClean="0"/>
                        <a:t>Démo</a:t>
                      </a:r>
                      <a:endParaRPr lang="fr-FR" sz="3600" b="0" i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7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b="0" i="0" dirty="0" smtClean="0"/>
                        <a:t>Conclusion</a:t>
                      </a:r>
                      <a:endParaRPr lang="fr-FR" sz="3600" b="0" i="0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9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641690" y="6553804"/>
            <a:ext cx="17131486" cy="131177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648" algn="l"/>
              </a:tabLst>
            </a:pPr>
            <a:r>
              <a:rPr lang="en-US" sz="8800" b="1" dirty="0" smtClean="0">
                <a:solidFill>
                  <a:prstClr val="white"/>
                </a:solidFill>
              </a:rPr>
              <a:t>Demo</a:t>
            </a:r>
            <a:endParaRPr lang="en-US" sz="8800" dirty="0">
              <a:solidFill>
                <a:prstClr val="white"/>
              </a:solidFill>
              <a:latin typeface="Open Sans Light"/>
              <a:cs typeface="Open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24847" y="84490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sz="4299" dirty="0">
              <a:solidFill>
                <a:srgbClr val="216BA9"/>
              </a:solidFill>
              <a:latin typeface="Open Sans Light"/>
            </a:endParaRPr>
          </a:p>
        </p:txBody>
      </p:sp>
      <p:sp>
        <p:nvSpPr>
          <p:cNvPr id="21" name="AutoShape 18"/>
          <p:cNvSpPr>
            <a:spLocks/>
          </p:cNvSpPr>
          <p:nvPr/>
        </p:nvSpPr>
        <p:spPr bwMode="auto">
          <a:xfrm>
            <a:off x="11549222" y="4662569"/>
            <a:ext cx="1263334" cy="11154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513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Master">
  <a:themeElements>
    <a:clrScheme name="Benchmark v1">
      <a:dk1>
        <a:sysClr val="windowText" lastClr="000000"/>
      </a:dk1>
      <a:lt1>
        <a:sysClr val="window" lastClr="FFFFFF"/>
      </a:lt1>
      <a:dk2>
        <a:srgbClr val="797979"/>
      </a:dk2>
      <a:lt2>
        <a:srgbClr val="4D6F96"/>
      </a:lt2>
      <a:accent1>
        <a:srgbClr val="8AB147"/>
      </a:accent1>
      <a:accent2>
        <a:srgbClr val="216BA9"/>
      </a:accent2>
      <a:accent3>
        <a:srgbClr val="212F3F"/>
      </a:accent3>
      <a:accent4>
        <a:srgbClr val="4D6F96"/>
      </a:accent4>
      <a:accent5>
        <a:srgbClr val="22C199"/>
      </a:accent5>
      <a:accent6>
        <a:srgbClr val="B1B1B1"/>
      </a:accent6>
      <a:hlink>
        <a:srgbClr val="216BA9"/>
      </a:hlink>
      <a:folHlink>
        <a:srgbClr val="22C1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12357</TotalTime>
  <Words>777</Words>
  <Application>Microsoft Office PowerPoint</Application>
  <PresentationFormat>Personnalisé</PresentationFormat>
  <Paragraphs>119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SimSun</vt:lpstr>
      <vt:lpstr>-apple-system</vt:lpstr>
      <vt:lpstr>Arial</vt:lpstr>
      <vt:lpstr>Bariol Regular</vt:lpstr>
      <vt:lpstr>Calibri</vt:lpstr>
      <vt:lpstr>Gill Sans</vt:lpstr>
      <vt:lpstr>Open Sans</vt:lpstr>
      <vt:lpstr>Open Sans Light</vt:lpstr>
      <vt:lpstr>Segoe UI</vt:lpstr>
      <vt:lpstr>Wingdings</vt:lpstr>
      <vt:lpstr>Master</vt:lpstr>
      <vt:lpstr>Conception &amp; développement</vt:lpstr>
      <vt:lpstr>Plan de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Fonctionnalités</vt:lpstr>
      <vt:lpstr>Présentation PowerPoint</vt:lpstr>
      <vt:lpstr>Présentation PowerPoint</vt:lpstr>
    </vt:vector>
  </TitlesOfParts>
  <Company>Louis Twelve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BENZ</cp:lastModifiedBy>
  <cp:revision>1933</cp:revision>
  <dcterms:created xsi:type="dcterms:W3CDTF">2014-12-02T17:36:54Z</dcterms:created>
  <dcterms:modified xsi:type="dcterms:W3CDTF">2018-02-13T12:58:25Z</dcterms:modified>
</cp:coreProperties>
</file>