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75" r:id="rId3"/>
    <p:sldId id="276" r:id="rId4"/>
    <p:sldId id="257" r:id="rId5"/>
    <p:sldId id="258" r:id="rId6"/>
    <p:sldId id="279" r:id="rId7"/>
    <p:sldId id="259" r:id="rId8"/>
    <p:sldId id="263" r:id="rId9"/>
    <p:sldId id="264" r:id="rId10"/>
    <p:sldId id="260" r:id="rId11"/>
    <p:sldId id="265" r:id="rId12"/>
    <p:sldId id="267" r:id="rId13"/>
    <p:sldId id="268" r:id="rId14"/>
    <p:sldId id="266" r:id="rId15"/>
    <p:sldId id="277" r:id="rId16"/>
    <p:sldId id="272" r:id="rId17"/>
    <p:sldId id="269" r:id="rId18"/>
    <p:sldId id="270" r:id="rId19"/>
    <p:sldId id="271" r:id="rId20"/>
    <p:sldId id="278" r:id="rId2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D27105-810D-4CC2-ADB7-31C44A8F444D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http://www.engr.utexas.edu/corporate/images/Boeing_logo.jpg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404813"/>
            <a:ext cx="7772400" cy="1470025"/>
          </a:xfrm>
        </p:spPr>
        <p:txBody>
          <a:bodyPr/>
          <a:lstStyle>
            <a:lvl1pPr>
              <a:defRPr sz="4600" b="0" u="none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647700"/>
          </a:xfrm>
        </p:spPr>
        <p:txBody>
          <a:bodyPr/>
          <a:lstStyle>
            <a:lvl1pPr marL="0" indent="0" algn="ctr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</a:p>
          <a:p>
            <a:r>
              <a:rPr lang="en-AU"/>
              <a:t>Do not distribute</a:t>
            </a:r>
          </a:p>
        </p:txBody>
      </p:sp>
      <p:pic>
        <p:nvPicPr>
          <p:cNvPr id="3079" name="Picture 7" descr="Smart Skies Logo"/>
          <p:cNvPicPr>
            <a:picLocks noChangeAspect="1" noChangeArrowheads="1"/>
          </p:cNvPicPr>
          <p:nvPr/>
        </p:nvPicPr>
        <p:blipFill>
          <a:blip r:embed="rId2"/>
          <a:srcRect l="2109" t="9848" r="4362" b="11688"/>
          <a:stretch>
            <a:fillRect/>
          </a:stretch>
        </p:blipFill>
        <p:spPr bwMode="auto">
          <a:xfrm>
            <a:off x="2484438" y="1905000"/>
            <a:ext cx="4102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QUT_LogoSquare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838" y="5788025"/>
            <a:ext cx="536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http://www.engr.utexas.edu/corporate/images/Boeing_logo.jpg"/>
          <p:cNvPicPr>
            <a:picLocks noChangeAspect="1" noChangeArrowheads="1"/>
          </p:cNvPicPr>
          <p:nvPr/>
        </p:nvPicPr>
        <p:blipFill>
          <a:blip r:embed="rId4" r:link="rId5"/>
          <a:srcRect b="66188"/>
          <a:stretch>
            <a:fillRect/>
          </a:stretch>
        </p:blipFill>
        <p:spPr bwMode="auto">
          <a:xfrm>
            <a:off x="3705225" y="5786438"/>
            <a:ext cx="1946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q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9950" y="5786438"/>
            <a:ext cx="1501775" cy="536575"/>
          </a:xfrm>
          <a:prstGeom prst="rect">
            <a:avLst/>
          </a:prstGeom>
          <a:noFill/>
        </p:spPr>
      </p:pic>
      <p:pic>
        <p:nvPicPr>
          <p:cNvPr id="3085" name="Picture 13" descr="arcaa_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5786438"/>
            <a:ext cx="1222375" cy="536575"/>
          </a:xfrm>
          <a:prstGeom prst="rect">
            <a:avLst/>
          </a:prstGeom>
          <a:noFill/>
        </p:spPr>
      </p:pic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95288" y="5589588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23850" y="5314950"/>
            <a:ext cx="2016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/>
              <a:t>Project Partners</a:t>
            </a:r>
          </a:p>
        </p:txBody>
      </p:sp>
      <p:pic>
        <p:nvPicPr>
          <p:cNvPr id="3091" name="Picture 19" descr="CSIRO_logo_RGB_colour_medium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801938" y="5727700"/>
            <a:ext cx="5461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/>
          <p:cNvPicPr>
            <a:picLocks noChangeAspect="1" noChangeArrowheads="1"/>
          </p:cNvPicPr>
          <p:nvPr userDrawn="1"/>
        </p:nvPicPr>
        <p:blipFill>
          <a:blip r:embed="rId9"/>
          <a:srcRect l="7304" t="11972" r="6731" b="15034"/>
          <a:stretch>
            <a:fillRect/>
          </a:stretch>
        </p:blipFill>
        <p:spPr bwMode="auto">
          <a:xfrm>
            <a:off x="7596188" y="5727700"/>
            <a:ext cx="1276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C2408-BCCF-4FDB-AEC4-3AD20F647CE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6264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6264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DB0D0-C01C-405F-BE60-464C9F896B0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77A3-AA8F-49BD-B6AB-3E7FC26AB1D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6C0B1-0873-4043-9B77-7174F9A173D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354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13702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904EA-8E34-4CEA-B8DB-1DDB99E27D6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3BF52-4C9F-45F1-83BD-B2C76D8AC58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13C08-36DA-410A-8F9B-0792940E5D1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1513-71AC-4D7C-877C-967F4915F86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D5495-60BB-4316-90E8-32542534C04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02E01-2EA2-4BD8-B704-EAC6F8E9012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44450"/>
            <a:ext cx="6769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2486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CA175EDF-CAF1-4710-8C7C-288478FA8155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1031" name="Picture 7" descr="Smart Skies 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74613"/>
            <a:ext cx="2374900" cy="10509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</p:spPr>
        <p:txBody>
          <a:bodyPr/>
          <a:lstStyle/>
          <a:p>
            <a:r>
              <a:rPr lang="en-AU" dirty="0" smtClean="0"/>
              <a:t>Commercial-in-confidence</a:t>
            </a:r>
          </a:p>
          <a:p>
            <a:r>
              <a:rPr lang="en-AU" dirty="0" smtClean="0"/>
              <a:t>Do not distribute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QUT Uninhabited Aerial Systems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Objective: to develop a fully cooperative UAS with onboard sense-and act capabilities.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Project Budget &amp; Risks</a:t>
            </a:r>
            <a:endParaRPr lang="en-AU" sz="40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Project Budget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No incurred costs for software development.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Future Costs will be covered by the QUAS project.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Project Risk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1 person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Commercial-in-Confidence</a:t>
            </a:r>
            <a:br>
              <a:rPr lang="en-AU" smtClean="0"/>
            </a:br>
            <a:r>
              <a:rPr lang="en-AU" smtClean="0"/>
              <a:t>Do not distribute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PFMS Models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Three Degree of Freedom Model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err="1" smtClean="0"/>
              <a:t>Matlab</a:t>
            </a:r>
            <a:r>
              <a:rPr lang="en-AU" dirty="0" smtClean="0"/>
              <a:t> used for implementation.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Lacking multiple waypoint considerations.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2D prediction model with Rate of Turn Constraints at cruise velocity.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3D prediction model with Rate of Turn and Climb constraints at cruise velocity.</a:t>
            </a:r>
          </a:p>
          <a:p>
            <a:pPr algn="ctr">
              <a:buClr>
                <a:srgbClr val="0070C0"/>
              </a:buClr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t="55786" r="23584"/>
          <a:stretch>
            <a:fillRect/>
          </a:stretch>
        </p:blipFill>
        <p:spPr bwMode="auto">
          <a:xfrm>
            <a:off x="2643174" y="5000636"/>
            <a:ext cx="3857652" cy="101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2D Trajectory</a:t>
            </a:r>
            <a:endParaRPr lang="en-AU" sz="3600" b="0" u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 descr="pfms2d.bmp"/>
          <p:cNvPicPr>
            <a:picLocks noChangeAspect="1"/>
          </p:cNvPicPr>
          <p:nvPr/>
        </p:nvPicPr>
        <p:blipFill>
          <a:blip r:embed="rId2"/>
          <a:srcRect l="18860" t="7202" r="17613" b="7303"/>
          <a:stretch>
            <a:fillRect/>
          </a:stretch>
        </p:blipFill>
        <p:spPr>
          <a:xfrm>
            <a:off x="1142976" y="1214422"/>
            <a:ext cx="6707896" cy="518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3D Trajectory</a:t>
            </a:r>
            <a:endParaRPr lang="en-AU" sz="3600" b="0" u="none" dirty="0"/>
          </a:p>
        </p:txBody>
      </p:sp>
      <p:pic>
        <p:nvPicPr>
          <p:cNvPr id="6" name="Content Placeholder 5" descr="pfms3d.bmp"/>
          <p:cNvPicPr>
            <a:picLocks noGrp="1" noChangeAspect="1"/>
          </p:cNvPicPr>
          <p:nvPr>
            <p:ph idx="1"/>
          </p:nvPr>
        </p:nvPicPr>
        <p:blipFill>
          <a:blip r:embed="rId2"/>
          <a:srcRect l="9723" t="8585" r="4635" b="5728"/>
          <a:stretch>
            <a:fillRect/>
          </a:stretch>
        </p:blipFill>
        <p:spPr>
          <a:xfrm>
            <a:off x="1071538" y="1357298"/>
            <a:ext cx="7215238" cy="41434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Six Degree of Freedom Model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Based around a </a:t>
            </a:r>
            <a:r>
              <a:rPr lang="en-AU" sz="2000" dirty="0" err="1" smtClean="0"/>
              <a:t>MicroPilot</a:t>
            </a:r>
            <a:r>
              <a:rPr lang="en-AU" sz="2000" dirty="0" smtClean="0"/>
              <a:t> Autopilot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err="1" smtClean="0"/>
              <a:t>Matlab</a:t>
            </a:r>
            <a:r>
              <a:rPr lang="en-AU" sz="2000" dirty="0" smtClean="0"/>
              <a:t> </a:t>
            </a:r>
            <a:r>
              <a:rPr lang="en-AU" sz="2000" dirty="0" err="1" smtClean="0"/>
              <a:t>Simulink</a:t>
            </a:r>
            <a:r>
              <a:rPr lang="en-AU" sz="2000" dirty="0" smtClean="0"/>
              <a:t> and </a:t>
            </a:r>
            <a:r>
              <a:rPr lang="en-AU" sz="2000" dirty="0" err="1" smtClean="0"/>
              <a:t>Aerosim</a:t>
            </a:r>
            <a:r>
              <a:rPr lang="en-AU" sz="2000" dirty="0" smtClean="0"/>
              <a:t> </a:t>
            </a:r>
            <a:r>
              <a:rPr lang="en-AU" sz="2000" dirty="0" err="1" smtClean="0"/>
              <a:t>Blockset</a:t>
            </a:r>
            <a:endParaRPr lang="en-AU" sz="2000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Capable of prediction of a UAS in with waypoint navigation and attitude considerations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Model visualisation using Flight Gear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err="1" smtClean="0"/>
              <a:t>Aerosim</a:t>
            </a:r>
            <a:r>
              <a:rPr lang="en-AU" sz="2000" dirty="0" smtClean="0"/>
              <a:t> uses </a:t>
            </a:r>
            <a:r>
              <a:rPr lang="en-AU" sz="2000" dirty="0" err="1" smtClean="0"/>
              <a:t>JBSim</a:t>
            </a:r>
            <a:r>
              <a:rPr lang="en-AU" sz="2000" dirty="0" smtClean="0"/>
              <a:t>, a open source C++ model.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143380"/>
            <a:ext cx="2514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643314"/>
            <a:ext cx="2900128" cy="224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err="1" smtClean="0"/>
              <a:t>Simulink</a:t>
            </a:r>
            <a:r>
              <a:rPr lang="en-AU" sz="3600" b="0" u="none" dirty="0" smtClean="0"/>
              <a:t>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781" t="6875" r="23828" b="10000"/>
          <a:stretch>
            <a:fillRect/>
          </a:stretch>
        </p:blipFill>
        <p:spPr bwMode="auto">
          <a:xfrm>
            <a:off x="1071538" y="1285860"/>
            <a:ext cx="6738840" cy="46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Commercial-in-Confidence</a:t>
            </a:r>
            <a:br>
              <a:rPr lang="en-AU" smtClean="0"/>
            </a:br>
            <a:r>
              <a:rPr lang="en-AU" smtClean="0"/>
              <a:t>Do not distribute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 descr="6dofpfmsfligh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862"/>
            <a:ext cx="9144000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System Validation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Not official testing conditions.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Compare Standard telemetry.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PLOTS FOR PROOF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Commercial-in-Confidence</a:t>
            </a:r>
            <a:br>
              <a:rPr lang="en-AU" smtClean="0"/>
            </a:br>
            <a:r>
              <a:rPr lang="en-AU" smtClean="0"/>
              <a:t>Do not distribute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Project Future and Final Notes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Final Key Points of interest	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Processing capability.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Other PFMS applications.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Project future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Implementation onboard a UAS and testing and validation using standard telemetry.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Required implementation in C++. 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err="1" smtClean="0"/>
              <a:t>Matlab</a:t>
            </a:r>
            <a:r>
              <a:rPr lang="en-AU" sz="1800" dirty="0" smtClean="0"/>
              <a:t> Real Time Workshop for building </a:t>
            </a:r>
            <a:r>
              <a:rPr lang="en-AU" sz="1800" dirty="0" err="1" smtClean="0"/>
              <a:t>Simulink</a:t>
            </a:r>
            <a:r>
              <a:rPr lang="en-AU" sz="1800" dirty="0" smtClean="0"/>
              <a:t> Model.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Introduction of advanced concepts.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Predictive Flight Management System Concept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Systems Engineering Practices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High Level Objectives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Work Breakdown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Schedule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Project Risks and Budget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PFMS Models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Three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Six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Model Comparison and Validation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Project Future and Final Key Notes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929090" cy="18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QUAS Team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dirty="0" smtClean="0"/>
              <a:t>Luis </a:t>
            </a:r>
            <a:r>
              <a:rPr lang="en-AU" dirty="0" err="1" smtClean="0"/>
              <a:t>Mejias</a:t>
            </a:r>
            <a:endParaRPr lang="en-AU" dirty="0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59563" y="6381750"/>
            <a:ext cx="2133600" cy="339725"/>
          </a:xfrm>
          <a:noFill/>
        </p:spPr>
        <p:txBody>
          <a:bodyPr/>
          <a:lstStyle/>
          <a:p>
            <a:fld id="{A08AACD0-A13F-490A-A4CA-15DBE4A7C077}" type="slidenum">
              <a:rPr lang="en-AU" smtClean="0"/>
              <a:pPr/>
              <a:t>2</a:t>
            </a:fld>
            <a:endParaRPr lang="en-AU" dirty="0" smtClean="0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97032" y="2724137"/>
            <a:ext cx="2087563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/>
              <a:t>Scott McNamara</a:t>
            </a:r>
          </a:p>
          <a:p>
            <a:pPr algn="ctr"/>
            <a:r>
              <a:rPr lang="en-AU" sz="1200" dirty="0"/>
              <a:t>UAV/payload controller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857620" y="2722550"/>
            <a:ext cx="2087562" cy="865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/>
              <a:t>Rhys </a:t>
            </a:r>
            <a:r>
              <a:rPr lang="en-AU" sz="1400" dirty="0" err="1"/>
              <a:t>Mudford</a:t>
            </a:r>
            <a:endParaRPr lang="en-AU" sz="1400" dirty="0"/>
          </a:p>
          <a:p>
            <a:pPr algn="ctr"/>
            <a:r>
              <a:rPr lang="en-AU" sz="1200" dirty="0"/>
              <a:t>Supervising/payload controller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214678" y="3857628"/>
            <a:ext cx="1655762" cy="792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 err="1"/>
              <a:t>Brenden</a:t>
            </a:r>
            <a:r>
              <a:rPr lang="en-AU" sz="1400" dirty="0"/>
              <a:t> </a:t>
            </a:r>
            <a:r>
              <a:rPr lang="en-AU" sz="1400" dirty="0" err="1"/>
              <a:t>Menkens</a:t>
            </a:r>
            <a:endParaRPr lang="en-AU" sz="1400" dirty="0"/>
          </a:p>
          <a:p>
            <a:pPr algn="ctr"/>
            <a:r>
              <a:rPr lang="en-AU" sz="1200" dirty="0"/>
              <a:t>Engineer</a:t>
            </a:r>
          </a:p>
          <a:p>
            <a:pPr algn="ctr"/>
            <a:endParaRPr lang="en-AU" sz="1200" dirty="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929190" y="3857628"/>
            <a:ext cx="1655762" cy="792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/>
              <a:t>Nicholas Rutherford</a:t>
            </a:r>
          </a:p>
          <a:p>
            <a:pPr algn="ctr"/>
            <a:r>
              <a:rPr lang="en-AU" sz="1200" dirty="0"/>
              <a:t>Engineer</a:t>
            </a:r>
          </a:p>
          <a:p>
            <a:pPr algn="ctr"/>
            <a:endParaRPr lang="en-AU" sz="1200" dirty="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018207" y="2724137"/>
            <a:ext cx="2087563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/>
              <a:t>Richard </a:t>
            </a:r>
            <a:r>
              <a:rPr lang="en-AU" sz="1400" dirty="0" err="1"/>
              <a:t>Glassock</a:t>
            </a:r>
            <a:endParaRPr lang="en-AU" sz="1400" dirty="0"/>
          </a:p>
          <a:p>
            <a:pPr algn="ctr"/>
            <a:r>
              <a:rPr lang="en-AU" sz="1200" dirty="0"/>
              <a:t>Launch Controller</a:t>
            </a:r>
          </a:p>
          <a:p>
            <a:pPr algn="ctr"/>
            <a:endParaRPr lang="en-AU" sz="1200" dirty="0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857620" y="1571612"/>
            <a:ext cx="2087562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/>
              <a:t>Luis </a:t>
            </a:r>
            <a:r>
              <a:rPr lang="en-AU" sz="1400" dirty="0" err="1"/>
              <a:t>Mejias</a:t>
            </a:r>
            <a:endParaRPr lang="en-AU" sz="1400" dirty="0"/>
          </a:p>
          <a:p>
            <a:pPr algn="ctr"/>
            <a:r>
              <a:rPr lang="en-AU" sz="1200" dirty="0"/>
              <a:t>Science leader</a:t>
            </a:r>
          </a:p>
          <a:p>
            <a:pPr algn="ctr"/>
            <a:r>
              <a:rPr lang="en-AU" sz="1200" dirty="0"/>
              <a:t>Supervising Controller</a:t>
            </a:r>
          </a:p>
          <a:p>
            <a:pPr algn="ctr"/>
            <a:endParaRPr lang="en-AU" sz="1200" dirty="0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072066" y="5357826"/>
            <a:ext cx="387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Task: </a:t>
            </a:r>
          </a:p>
          <a:p>
            <a:pPr algn="ctr"/>
            <a:r>
              <a:rPr lang="en-AU" sz="1400" dirty="0" smtClean="0"/>
              <a:t>Predictive Flight Management System for UAS</a:t>
            </a:r>
            <a:endParaRPr lang="en-AU" sz="1400" dirty="0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2705095" y="4740262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866740" y="5368929"/>
            <a:ext cx="3734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Task: </a:t>
            </a:r>
          </a:p>
          <a:p>
            <a:pPr algn="ctr"/>
            <a:r>
              <a:rPr lang="en-AU" sz="1400" dirty="0"/>
              <a:t>Advanced </a:t>
            </a:r>
            <a:r>
              <a:rPr lang="en-AU" sz="1400" dirty="0" smtClean="0"/>
              <a:t>Flight Termination </a:t>
            </a:r>
            <a:r>
              <a:rPr lang="en-AU" sz="1400" dirty="0"/>
              <a:t>S</a:t>
            </a:r>
            <a:r>
              <a:rPr lang="en-AU" sz="1400" dirty="0" smtClean="0"/>
              <a:t>ystem </a:t>
            </a:r>
            <a:r>
              <a:rPr lang="en-AU" sz="1400" dirty="0"/>
              <a:t>for UAS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143636" y="4714884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Commercial-in-Confidence</a:t>
            </a:r>
            <a:br>
              <a:rPr lang="en-AU" smtClean="0"/>
            </a:br>
            <a:r>
              <a:rPr lang="en-AU" smtClean="0"/>
              <a:t>Do not distribute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53054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0" y="289039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Issues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 mention window of control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Modify Wind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429684" cy="1214446"/>
          </a:xfrm>
        </p:spPr>
        <p:txBody>
          <a:bodyPr/>
          <a:lstStyle/>
          <a:p>
            <a:r>
              <a:rPr lang="en-AU" sz="4200" b="0" u="none" dirty="0" smtClean="0"/>
              <a:t>Predictive Flight Management System</a:t>
            </a:r>
            <a:br>
              <a:rPr lang="en-AU" sz="4200" b="0" u="none" dirty="0" smtClean="0"/>
            </a:br>
            <a:r>
              <a:rPr lang="en-AU" sz="4200" b="0" u="none" dirty="0" smtClean="0"/>
              <a:t/>
            </a:r>
            <a:br>
              <a:rPr lang="en-AU" sz="4200" b="0" u="none" dirty="0" smtClean="0"/>
            </a:br>
            <a:r>
              <a:rPr lang="en-AU" sz="2400" b="0" u="none" dirty="0" smtClean="0"/>
              <a:t>Nicholas Rutherford</a:t>
            </a:r>
            <a:endParaRPr lang="en-AU" sz="4200" b="0" u="non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 smtClean="0"/>
              <a:t>Presentation Contents</a:t>
            </a:r>
            <a:endParaRPr lang="en-AU" sz="4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Predictive Flight Management System Concept (PFMS)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Systems Engineering Practices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High Level Objectives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Work Breakdown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Schedule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Project Risks and Budget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PFMS Models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Three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Six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Model Comparison and Validation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Project Future and Final Key Notes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Conclusion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 lvl="1"/>
            <a:endParaRPr lang="en-AU" sz="1800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929090" cy="18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 smtClean="0"/>
              <a:t>PFMS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Concept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Determines when and whether the UAS will intercept a waypoint in a defined time.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Identifies invalid waypoints sent by the traffic controller due to communication latency.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Current QUT systems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Use displacement and velocity to predict arrival times.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I</a:t>
            </a:r>
            <a:r>
              <a:rPr lang="en-A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gnore </a:t>
            </a:r>
            <a:r>
              <a:rPr lang="en-AU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dynamics of the aircraft, weather effects and </a:t>
            </a:r>
            <a:r>
              <a:rPr lang="en-A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 of successive waypoints on flight trajectory.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 smtClean="0"/>
              <a:t>PFMS Concept</a:t>
            </a:r>
            <a:endParaRPr lang="en-AU" sz="4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AU" sz="4000" b="0" u="none" dirty="0"/>
              <a:t>Project High Level Objectives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3071802" y="1500174"/>
          <a:ext cx="2786081" cy="4197861"/>
        </p:xfrm>
        <a:graphic>
          <a:graphicData uri="http://schemas.openxmlformats.org/presentationml/2006/ole">
            <p:oleObj spid="_x0000_s13313" name="Visio" r:id="rId3" imgW="2140804" imgH="30947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Project Work Breakdown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857356" y="928670"/>
          <a:ext cx="5429288" cy="5429288"/>
        </p:xfrm>
        <a:graphic>
          <a:graphicData uri="http://schemas.openxmlformats.org/presentationml/2006/ole">
            <p:oleObj spid="_x0000_s29697" name="Visio" r:id="rId3" imgW="7228487" imgH="7228462" progId="Visio.Drawing.11">
              <p:embed/>
            </p:oleObj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Nicholas Rutherford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 smtClean="0"/>
              <a:t>Project Schedule</a:t>
            </a:r>
            <a:endParaRPr lang="en-AU" sz="4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 descr="PFMS Schedule.tif"/>
          <p:cNvPicPr/>
          <p:nvPr/>
        </p:nvPicPr>
        <p:blipFill>
          <a:blip r:embed="rId2" cstate="print"/>
          <a:srcRect l="2951" t="4151" r="2813" b="5753"/>
          <a:stretch>
            <a:fillRect/>
          </a:stretch>
        </p:blipFill>
        <p:spPr>
          <a:xfrm>
            <a:off x="928662" y="1214422"/>
            <a:ext cx="7429552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Skies 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Skies Presentation Template</Template>
  <TotalTime>641</TotalTime>
  <Words>434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Smart Skies Presentation Template</vt:lpstr>
      <vt:lpstr>Visio</vt:lpstr>
      <vt:lpstr>QUT Uninhabited Aerial Systems</vt:lpstr>
      <vt:lpstr>QUAS Team</vt:lpstr>
      <vt:lpstr>Predictive Flight Management System  Nicholas Rutherford</vt:lpstr>
      <vt:lpstr>Presentation Contents</vt:lpstr>
      <vt:lpstr>PFMS Concept</vt:lpstr>
      <vt:lpstr>PFMS Concept</vt:lpstr>
      <vt:lpstr>Project High Level Objectives</vt:lpstr>
      <vt:lpstr>Project Work Breakdown</vt:lpstr>
      <vt:lpstr>Project Schedule</vt:lpstr>
      <vt:lpstr>Project Budget &amp; Risks</vt:lpstr>
      <vt:lpstr>PFMS Models</vt:lpstr>
      <vt:lpstr>2D Trajectory</vt:lpstr>
      <vt:lpstr>3D Trajectory</vt:lpstr>
      <vt:lpstr>Six Degree of Freedom Model</vt:lpstr>
      <vt:lpstr>Simulink Implementation</vt:lpstr>
      <vt:lpstr>Slide 16</vt:lpstr>
      <vt:lpstr>System Validation</vt:lpstr>
      <vt:lpstr>Project Future and Final Notes</vt:lpstr>
      <vt:lpstr>Conclusions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QUT Uninhabited Aerial Vehicle</dc:title>
  <dc:creator>Nicholas</dc:creator>
  <cp:lastModifiedBy>Nicholas</cp:lastModifiedBy>
  <cp:revision>101</cp:revision>
  <dcterms:created xsi:type="dcterms:W3CDTF">2009-05-29T01:15:30Z</dcterms:created>
  <dcterms:modified xsi:type="dcterms:W3CDTF">2009-05-30T17:00:55Z</dcterms:modified>
</cp:coreProperties>
</file>