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tiff" ContentType="image/tif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4" r:id="rId2"/>
    <p:sldId id="275" r:id="rId3"/>
    <p:sldId id="276" r:id="rId4"/>
    <p:sldId id="257" r:id="rId5"/>
    <p:sldId id="258" r:id="rId6"/>
    <p:sldId id="259" r:id="rId7"/>
    <p:sldId id="280" r:id="rId8"/>
    <p:sldId id="264" r:id="rId9"/>
    <p:sldId id="260" r:id="rId10"/>
    <p:sldId id="282" r:id="rId11"/>
    <p:sldId id="265" r:id="rId12"/>
    <p:sldId id="267" r:id="rId13"/>
    <p:sldId id="268" r:id="rId14"/>
    <p:sldId id="266" r:id="rId15"/>
    <p:sldId id="277" r:id="rId16"/>
    <p:sldId id="272" r:id="rId17"/>
    <p:sldId id="281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339933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12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A36129-7D75-4ACD-9AE0-60243EEC308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E4AD8AB-3343-4AA7-9391-000999368BD0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AU" dirty="0" smtClean="0">
              <a:solidFill>
                <a:schemeClr val="tx1"/>
              </a:solidFill>
            </a:rPr>
            <a:t>HLO-1 - Mandatory</a:t>
          </a:r>
        </a:p>
        <a:p>
          <a:r>
            <a:rPr lang="en-AU" dirty="0" smtClean="0">
              <a:solidFill>
                <a:schemeClr val="tx1"/>
              </a:solidFill>
            </a:rPr>
            <a:t>Conduct a literature review on FMS, control and aircraft dynamics</a:t>
          </a:r>
          <a:endParaRPr lang="en-AU" dirty="0">
            <a:solidFill>
              <a:schemeClr val="tx1"/>
            </a:solidFill>
          </a:endParaRPr>
        </a:p>
      </dgm:t>
    </dgm:pt>
    <dgm:pt modelId="{16BB91F0-511A-47B5-9F6D-A58CD2937DD0}" type="parTrans" cxnId="{1A4DA247-7928-4F26-8810-A45A25316F79}">
      <dgm:prSet/>
      <dgm:spPr/>
      <dgm:t>
        <a:bodyPr/>
        <a:lstStyle/>
        <a:p>
          <a:endParaRPr lang="en-AU"/>
        </a:p>
      </dgm:t>
    </dgm:pt>
    <dgm:pt modelId="{49A9375E-CCA4-4E4A-9BA7-50BA552724E9}" type="sibTrans" cxnId="{1A4DA247-7928-4F26-8810-A45A25316F79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AU"/>
        </a:p>
      </dgm:t>
    </dgm:pt>
    <dgm:pt modelId="{38E8A24F-D48C-4672-9FEC-405CD7FF7AB7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AU" dirty="0" smtClean="0">
              <a:solidFill>
                <a:schemeClr val="tx1"/>
              </a:solidFill>
            </a:rPr>
            <a:t>HLO-2 - Mandatory</a:t>
          </a:r>
        </a:p>
        <a:p>
          <a:r>
            <a:rPr lang="en-AU" dirty="0" smtClean="0">
              <a:solidFill>
                <a:schemeClr val="tx1"/>
              </a:solidFill>
            </a:rPr>
            <a:t>Develop a 2D &amp; 3D PFMS simulation</a:t>
          </a:r>
          <a:endParaRPr lang="en-AU" dirty="0">
            <a:solidFill>
              <a:schemeClr val="tx1"/>
            </a:solidFill>
          </a:endParaRPr>
        </a:p>
      </dgm:t>
    </dgm:pt>
    <dgm:pt modelId="{751AED92-E6A2-496F-A41E-D7ECB36C7F4E}" type="parTrans" cxnId="{2D77343F-067C-4629-AA33-EC1C8D10E7FE}">
      <dgm:prSet/>
      <dgm:spPr/>
      <dgm:t>
        <a:bodyPr/>
        <a:lstStyle/>
        <a:p>
          <a:endParaRPr lang="en-AU"/>
        </a:p>
      </dgm:t>
    </dgm:pt>
    <dgm:pt modelId="{B86B56B5-200D-44BA-9F73-C5E28579F1B2}" type="sibTrans" cxnId="{2D77343F-067C-4629-AA33-EC1C8D10E7FE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AU"/>
        </a:p>
      </dgm:t>
    </dgm:pt>
    <dgm:pt modelId="{27FD279B-4475-4639-897B-4FC26EB6F3EF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AU" dirty="0" smtClean="0">
              <a:solidFill>
                <a:schemeClr val="tx1"/>
              </a:solidFill>
            </a:rPr>
            <a:t>HLO-3 - Desired</a:t>
          </a:r>
        </a:p>
        <a:p>
          <a:r>
            <a:rPr lang="en-AU" dirty="0" smtClean="0">
              <a:solidFill>
                <a:schemeClr val="tx1"/>
              </a:solidFill>
            </a:rPr>
            <a:t>Install and validate the PFMS capability onboard a UAV</a:t>
          </a:r>
          <a:endParaRPr lang="en-AU" dirty="0">
            <a:solidFill>
              <a:schemeClr val="tx1"/>
            </a:solidFill>
          </a:endParaRPr>
        </a:p>
      </dgm:t>
    </dgm:pt>
    <dgm:pt modelId="{FFF35ED6-940B-451B-9FEC-5E3EB08D7E93}" type="parTrans" cxnId="{55023507-4F18-42B0-841C-6DA6D2A92EEB}">
      <dgm:prSet/>
      <dgm:spPr/>
      <dgm:t>
        <a:bodyPr/>
        <a:lstStyle/>
        <a:p>
          <a:endParaRPr lang="en-AU"/>
        </a:p>
      </dgm:t>
    </dgm:pt>
    <dgm:pt modelId="{48906FF7-615A-46AF-9BE2-E3558D16041B}" type="sibTrans" cxnId="{55023507-4F18-42B0-841C-6DA6D2A92EEB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AU"/>
        </a:p>
      </dgm:t>
    </dgm:pt>
    <dgm:pt modelId="{D3EBB73C-E248-4BD4-8001-403EE5E1FAA8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AU" dirty="0" smtClean="0">
              <a:solidFill>
                <a:schemeClr val="tx1"/>
              </a:solidFill>
            </a:rPr>
            <a:t>HLO-4 - Desired</a:t>
          </a:r>
        </a:p>
        <a:p>
          <a:r>
            <a:rPr lang="en-AU" dirty="0" smtClean="0">
              <a:solidFill>
                <a:schemeClr val="tx1"/>
              </a:solidFill>
            </a:rPr>
            <a:t>Design an advanced PFMS capability and install and validate on a UAV</a:t>
          </a:r>
          <a:endParaRPr lang="en-AU" dirty="0">
            <a:solidFill>
              <a:schemeClr val="tx1"/>
            </a:solidFill>
          </a:endParaRPr>
        </a:p>
      </dgm:t>
    </dgm:pt>
    <dgm:pt modelId="{321E9C06-5C91-462A-9058-DC94816A2034}" type="parTrans" cxnId="{32E3ABB6-E3C1-4BF8-AB87-9968BCC1B1C1}">
      <dgm:prSet/>
      <dgm:spPr/>
      <dgm:t>
        <a:bodyPr/>
        <a:lstStyle/>
        <a:p>
          <a:endParaRPr lang="en-AU"/>
        </a:p>
      </dgm:t>
    </dgm:pt>
    <dgm:pt modelId="{9EF0E200-0758-49AD-87DE-E2FF883C60E1}" type="sibTrans" cxnId="{32E3ABB6-E3C1-4BF8-AB87-9968BCC1B1C1}">
      <dgm:prSet/>
      <dgm:spPr/>
      <dgm:t>
        <a:bodyPr/>
        <a:lstStyle/>
        <a:p>
          <a:endParaRPr lang="en-AU"/>
        </a:p>
      </dgm:t>
    </dgm:pt>
    <dgm:pt modelId="{89450E8D-3284-47B3-A416-65FDBC0F66CB}" type="pres">
      <dgm:prSet presAssocID="{34A36129-7D75-4ACD-9AE0-60243EEC3087}" presName="linearFlow" presStyleCnt="0">
        <dgm:presLayoutVars>
          <dgm:resizeHandles val="exact"/>
        </dgm:presLayoutVars>
      </dgm:prSet>
      <dgm:spPr/>
    </dgm:pt>
    <dgm:pt modelId="{54E4F9EA-4470-4E4C-B041-BBC0C67C5B1F}" type="pres">
      <dgm:prSet presAssocID="{DE4AD8AB-3343-4AA7-9391-000999368BD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66940E3-EA6A-42DC-95A3-5E4EE200E6DD}" type="pres">
      <dgm:prSet presAssocID="{49A9375E-CCA4-4E4A-9BA7-50BA552724E9}" presName="sibTrans" presStyleLbl="sibTrans2D1" presStyleIdx="0" presStyleCnt="3"/>
      <dgm:spPr/>
      <dgm:t>
        <a:bodyPr/>
        <a:lstStyle/>
        <a:p>
          <a:endParaRPr lang="en-AU"/>
        </a:p>
      </dgm:t>
    </dgm:pt>
    <dgm:pt modelId="{D54E16DE-697B-4E35-BF10-1530BA6E5CB1}" type="pres">
      <dgm:prSet presAssocID="{49A9375E-CCA4-4E4A-9BA7-50BA552724E9}" presName="connectorText" presStyleLbl="sibTrans2D1" presStyleIdx="0" presStyleCnt="3"/>
      <dgm:spPr/>
      <dgm:t>
        <a:bodyPr/>
        <a:lstStyle/>
        <a:p>
          <a:endParaRPr lang="en-AU"/>
        </a:p>
      </dgm:t>
    </dgm:pt>
    <dgm:pt modelId="{24C4A362-B06F-414B-ADEE-63CF2ADA0169}" type="pres">
      <dgm:prSet presAssocID="{38E8A24F-D48C-4672-9FEC-405CD7FF7AB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1A15108-7EEB-4D44-9843-E50B56D0EDA2}" type="pres">
      <dgm:prSet presAssocID="{B86B56B5-200D-44BA-9F73-C5E28579F1B2}" presName="sibTrans" presStyleLbl="sibTrans2D1" presStyleIdx="1" presStyleCnt="3"/>
      <dgm:spPr/>
      <dgm:t>
        <a:bodyPr/>
        <a:lstStyle/>
        <a:p>
          <a:endParaRPr lang="en-AU"/>
        </a:p>
      </dgm:t>
    </dgm:pt>
    <dgm:pt modelId="{B41B84E2-57A5-4B2D-85AC-E307298248C0}" type="pres">
      <dgm:prSet presAssocID="{B86B56B5-200D-44BA-9F73-C5E28579F1B2}" presName="connectorText" presStyleLbl="sibTrans2D1" presStyleIdx="1" presStyleCnt="3"/>
      <dgm:spPr/>
      <dgm:t>
        <a:bodyPr/>
        <a:lstStyle/>
        <a:p>
          <a:endParaRPr lang="en-AU"/>
        </a:p>
      </dgm:t>
    </dgm:pt>
    <dgm:pt modelId="{D637E2F0-B3F4-410A-A86F-1CBEB1FDA3DD}" type="pres">
      <dgm:prSet presAssocID="{27FD279B-4475-4639-897B-4FC26EB6F3E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61699BC-813B-4CD3-BC2C-125017980F12}" type="pres">
      <dgm:prSet presAssocID="{48906FF7-615A-46AF-9BE2-E3558D16041B}" presName="sibTrans" presStyleLbl="sibTrans2D1" presStyleIdx="2" presStyleCnt="3"/>
      <dgm:spPr/>
      <dgm:t>
        <a:bodyPr/>
        <a:lstStyle/>
        <a:p>
          <a:endParaRPr lang="en-AU"/>
        </a:p>
      </dgm:t>
    </dgm:pt>
    <dgm:pt modelId="{D028C623-DF73-49F0-92ED-5AD4A513974B}" type="pres">
      <dgm:prSet presAssocID="{48906FF7-615A-46AF-9BE2-E3558D16041B}" presName="connectorText" presStyleLbl="sibTrans2D1" presStyleIdx="2" presStyleCnt="3"/>
      <dgm:spPr/>
      <dgm:t>
        <a:bodyPr/>
        <a:lstStyle/>
        <a:p>
          <a:endParaRPr lang="en-AU"/>
        </a:p>
      </dgm:t>
    </dgm:pt>
    <dgm:pt modelId="{0D92213F-F40C-42DB-938C-9595938BC88E}" type="pres">
      <dgm:prSet presAssocID="{D3EBB73C-E248-4BD4-8001-403EE5E1FAA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31B3A5E5-9438-43A2-BE55-9CA6E8F8E31C}" type="presOf" srcId="{48906FF7-615A-46AF-9BE2-E3558D16041B}" destId="{D028C623-DF73-49F0-92ED-5AD4A513974B}" srcOrd="1" destOrd="0" presId="urn:microsoft.com/office/officeart/2005/8/layout/process2"/>
    <dgm:cxn modelId="{E9509821-1400-4170-9DF6-50D432216EB3}" type="presOf" srcId="{38E8A24F-D48C-4672-9FEC-405CD7FF7AB7}" destId="{24C4A362-B06F-414B-ADEE-63CF2ADA0169}" srcOrd="0" destOrd="0" presId="urn:microsoft.com/office/officeart/2005/8/layout/process2"/>
    <dgm:cxn modelId="{DC38DF5D-A039-4125-BDF5-C695315B2AD5}" type="presOf" srcId="{48906FF7-615A-46AF-9BE2-E3558D16041B}" destId="{561699BC-813B-4CD3-BC2C-125017980F12}" srcOrd="0" destOrd="0" presId="urn:microsoft.com/office/officeart/2005/8/layout/process2"/>
    <dgm:cxn modelId="{8BC662E4-9FDE-4100-B6CE-E39D1A1A6745}" type="presOf" srcId="{49A9375E-CCA4-4E4A-9BA7-50BA552724E9}" destId="{466940E3-EA6A-42DC-95A3-5E4EE200E6DD}" srcOrd="0" destOrd="0" presId="urn:microsoft.com/office/officeart/2005/8/layout/process2"/>
    <dgm:cxn modelId="{1B6E36C5-A856-49B2-9419-35F6348AB5BB}" type="presOf" srcId="{B86B56B5-200D-44BA-9F73-C5E28579F1B2}" destId="{01A15108-7EEB-4D44-9843-E50B56D0EDA2}" srcOrd="0" destOrd="0" presId="urn:microsoft.com/office/officeart/2005/8/layout/process2"/>
    <dgm:cxn modelId="{1FDC279D-B722-4D0B-A754-BA666B7439DC}" type="presOf" srcId="{B86B56B5-200D-44BA-9F73-C5E28579F1B2}" destId="{B41B84E2-57A5-4B2D-85AC-E307298248C0}" srcOrd="1" destOrd="0" presId="urn:microsoft.com/office/officeart/2005/8/layout/process2"/>
    <dgm:cxn modelId="{FBD99760-3C0D-4060-B51E-CDDE7ED70EF3}" type="presOf" srcId="{49A9375E-CCA4-4E4A-9BA7-50BA552724E9}" destId="{D54E16DE-697B-4E35-BF10-1530BA6E5CB1}" srcOrd="1" destOrd="0" presId="urn:microsoft.com/office/officeart/2005/8/layout/process2"/>
    <dgm:cxn modelId="{FE71541C-6737-412F-8DA3-17C8479D1BD7}" type="presOf" srcId="{34A36129-7D75-4ACD-9AE0-60243EEC3087}" destId="{89450E8D-3284-47B3-A416-65FDBC0F66CB}" srcOrd="0" destOrd="0" presId="urn:microsoft.com/office/officeart/2005/8/layout/process2"/>
    <dgm:cxn modelId="{1CF2B01B-C043-45A6-A7B1-80718D74C2B9}" type="presOf" srcId="{D3EBB73C-E248-4BD4-8001-403EE5E1FAA8}" destId="{0D92213F-F40C-42DB-938C-9595938BC88E}" srcOrd="0" destOrd="0" presId="urn:microsoft.com/office/officeart/2005/8/layout/process2"/>
    <dgm:cxn modelId="{32E3ABB6-E3C1-4BF8-AB87-9968BCC1B1C1}" srcId="{34A36129-7D75-4ACD-9AE0-60243EEC3087}" destId="{D3EBB73C-E248-4BD4-8001-403EE5E1FAA8}" srcOrd="3" destOrd="0" parTransId="{321E9C06-5C91-462A-9058-DC94816A2034}" sibTransId="{9EF0E200-0758-49AD-87DE-E2FF883C60E1}"/>
    <dgm:cxn modelId="{55023507-4F18-42B0-841C-6DA6D2A92EEB}" srcId="{34A36129-7D75-4ACD-9AE0-60243EEC3087}" destId="{27FD279B-4475-4639-897B-4FC26EB6F3EF}" srcOrd="2" destOrd="0" parTransId="{FFF35ED6-940B-451B-9FEC-5E3EB08D7E93}" sibTransId="{48906FF7-615A-46AF-9BE2-E3558D16041B}"/>
    <dgm:cxn modelId="{8562BAE8-E166-47EE-A148-17A06E2FC599}" type="presOf" srcId="{DE4AD8AB-3343-4AA7-9391-000999368BD0}" destId="{54E4F9EA-4470-4E4C-B041-BBC0C67C5B1F}" srcOrd="0" destOrd="0" presId="urn:microsoft.com/office/officeart/2005/8/layout/process2"/>
    <dgm:cxn modelId="{1A4DA247-7928-4F26-8810-A45A25316F79}" srcId="{34A36129-7D75-4ACD-9AE0-60243EEC3087}" destId="{DE4AD8AB-3343-4AA7-9391-000999368BD0}" srcOrd="0" destOrd="0" parTransId="{16BB91F0-511A-47B5-9F6D-A58CD2937DD0}" sibTransId="{49A9375E-CCA4-4E4A-9BA7-50BA552724E9}"/>
    <dgm:cxn modelId="{1A5089A5-0A73-49DE-B9BC-E9E25F7B8383}" type="presOf" srcId="{27FD279B-4475-4639-897B-4FC26EB6F3EF}" destId="{D637E2F0-B3F4-410A-A86F-1CBEB1FDA3DD}" srcOrd="0" destOrd="0" presId="urn:microsoft.com/office/officeart/2005/8/layout/process2"/>
    <dgm:cxn modelId="{2D77343F-067C-4629-AA33-EC1C8D10E7FE}" srcId="{34A36129-7D75-4ACD-9AE0-60243EEC3087}" destId="{38E8A24F-D48C-4672-9FEC-405CD7FF7AB7}" srcOrd="1" destOrd="0" parTransId="{751AED92-E6A2-496F-A41E-D7ECB36C7F4E}" sibTransId="{B86B56B5-200D-44BA-9F73-C5E28579F1B2}"/>
    <dgm:cxn modelId="{F7A4FB48-D31F-46E9-A8ED-4F3AE7D345D1}" type="presParOf" srcId="{89450E8D-3284-47B3-A416-65FDBC0F66CB}" destId="{54E4F9EA-4470-4E4C-B041-BBC0C67C5B1F}" srcOrd="0" destOrd="0" presId="urn:microsoft.com/office/officeart/2005/8/layout/process2"/>
    <dgm:cxn modelId="{1D66ACD8-B94D-48BA-9084-F2E058036E8F}" type="presParOf" srcId="{89450E8D-3284-47B3-A416-65FDBC0F66CB}" destId="{466940E3-EA6A-42DC-95A3-5E4EE200E6DD}" srcOrd="1" destOrd="0" presId="urn:microsoft.com/office/officeart/2005/8/layout/process2"/>
    <dgm:cxn modelId="{B7E91906-31BB-4C23-8163-B4C84C1B9DB6}" type="presParOf" srcId="{466940E3-EA6A-42DC-95A3-5E4EE200E6DD}" destId="{D54E16DE-697B-4E35-BF10-1530BA6E5CB1}" srcOrd="0" destOrd="0" presId="urn:microsoft.com/office/officeart/2005/8/layout/process2"/>
    <dgm:cxn modelId="{E5F48662-7706-4E89-B777-2B504FDF547A}" type="presParOf" srcId="{89450E8D-3284-47B3-A416-65FDBC0F66CB}" destId="{24C4A362-B06F-414B-ADEE-63CF2ADA0169}" srcOrd="2" destOrd="0" presId="urn:microsoft.com/office/officeart/2005/8/layout/process2"/>
    <dgm:cxn modelId="{290B00F4-73A6-4D67-800F-6B63FFE96BBA}" type="presParOf" srcId="{89450E8D-3284-47B3-A416-65FDBC0F66CB}" destId="{01A15108-7EEB-4D44-9843-E50B56D0EDA2}" srcOrd="3" destOrd="0" presId="urn:microsoft.com/office/officeart/2005/8/layout/process2"/>
    <dgm:cxn modelId="{7C32EF57-C3D2-4C3E-9FDD-7B323376BC90}" type="presParOf" srcId="{01A15108-7EEB-4D44-9843-E50B56D0EDA2}" destId="{B41B84E2-57A5-4B2D-85AC-E307298248C0}" srcOrd="0" destOrd="0" presId="urn:microsoft.com/office/officeart/2005/8/layout/process2"/>
    <dgm:cxn modelId="{C0F82C7B-BE94-4BE1-95D8-F08707DDD8B2}" type="presParOf" srcId="{89450E8D-3284-47B3-A416-65FDBC0F66CB}" destId="{D637E2F0-B3F4-410A-A86F-1CBEB1FDA3DD}" srcOrd="4" destOrd="0" presId="urn:microsoft.com/office/officeart/2005/8/layout/process2"/>
    <dgm:cxn modelId="{FA6C29B6-EA19-4423-B751-DCF25DA4A1CA}" type="presParOf" srcId="{89450E8D-3284-47B3-A416-65FDBC0F66CB}" destId="{561699BC-813B-4CD3-BC2C-125017980F12}" srcOrd="5" destOrd="0" presId="urn:microsoft.com/office/officeart/2005/8/layout/process2"/>
    <dgm:cxn modelId="{41116A8B-E8FD-465C-9FE7-5A412EC134C1}" type="presParOf" srcId="{561699BC-813B-4CD3-BC2C-125017980F12}" destId="{D028C623-DF73-49F0-92ED-5AD4A513974B}" srcOrd="0" destOrd="0" presId="urn:microsoft.com/office/officeart/2005/8/layout/process2"/>
    <dgm:cxn modelId="{73423F3F-DCB3-475D-85A8-830676E4F83B}" type="presParOf" srcId="{89450E8D-3284-47B3-A416-65FDBC0F66CB}" destId="{0D92213F-F40C-42DB-938C-9595938BC88E}" srcOrd="6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D27105-810D-4CC2-ADB7-31C44A8F444D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http://www.engr.utexas.edu/corporate/images/Boeing_logo.jpg" TargetMode="External"/><Relationship Id="rId4" Type="http://schemas.openxmlformats.org/officeDocument/2006/relationships/image" Target="../media/image3.jpeg"/><Relationship Id="rId9" Type="http://schemas.openxmlformats.org/officeDocument/2006/relationships/image" Target="../media/image7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88" y="404813"/>
            <a:ext cx="7772400" cy="1470025"/>
          </a:xfrm>
        </p:spPr>
        <p:txBody>
          <a:bodyPr/>
          <a:lstStyle>
            <a:lvl1pPr>
              <a:defRPr sz="4600" b="0" u="none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89363"/>
            <a:ext cx="6400800" cy="647700"/>
          </a:xfrm>
        </p:spPr>
        <p:txBody>
          <a:bodyPr/>
          <a:lstStyle>
            <a:lvl1pPr marL="0" indent="0" algn="ctr">
              <a:buFontTx/>
              <a:buNone/>
              <a:defRPr sz="2600"/>
            </a:lvl1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381750"/>
            <a:ext cx="2133600" cy="339725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</a:p>
          <a:p>
            <a:r>
              <a:rPr lang="en-AU"/>
              <a:t>Do not distribute</a:t>
            </a:r>
          </a:p>
        </p:txBody>
      </p:sp>
      <p:pic>
        <p:nvPicPr>
          <p:cNvPr id="3079" name="Picture 7" descr="Smart Skies Logo"/>
          <p:cNvPicPr>
            <a:picLocks noChangeAspect="1" noChangeArrowheads="1"/>
          </p:cNvPicPr>
          <p:nvPr/>
        </p:nvPicPr>
        <p:blipFill>
          <a:blip r:embed="rId2"/>
          <a:srcRect l="2109" t="9848" r="4362" b="11688"/>
          <a:stretch>
            <a:fillRect/>
          </a:stretch>
        </p:blipFill>
        <p:spPr bwMode="auto">
          <a:xfrm>
            <a:off x="2484438" y="1905000"/>
            <a:ext cx="41021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 descr="QUT_LogoSquare_RG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4838" y="5788025"/>
            <a:ext cx="5365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 descr="http://www.engr.utexas.edu/corporate/images/Boeing_logo.jpg"/>
          <p:cNvPicPr>
            <a:picLocks noChangeAspect="1" noChangeArrowheads="1"/>
          </p:cNvPicPr>
          <p:nvPr/>
        </p:nvPicPr>
        <p:blipFill>
          <a:blip r:embed="rId4" r:link="rId5"/>
          <a:srcRect b="66188"/>
          <a:stretch>
            <a:fillRect/>
          </a:stretch>
        </p:blipFill>
        <p:spPr bwMode="auto">
          <a:xfrm>
            <a:off x="3705225" y="5786438"/>
            <a:ext cx="19462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Picture 12" descr="qglog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49950" y="5786438"/>
            <a:ext cx="1501775" cy="536575"/>
          </a:xfrm>
          <a:prstGeom prst="rect">
            <a:avLst/>
          </a:prstGeom>
          <a:noFill/>
        </p:spPr>
      </p:pic>
      <p:pic>
        <p:nvPicPr>
          <p:cNvPr id="3085" name="Picture 13" descr="arcaa_logo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3850" y="5786438"/>
            <a:ext cx="1222375" cy="536575"/>
          </a:xfrm>
          <a:prstGeom prst="rect">
            <a:avLst/>
          </a:prstGeom>
          <a:noFill/>
        </p:spPr>
      </p:pic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395288" y="5589588"/>
            <a:ext cx="8497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323850" y="5314950"/>
            <a:ext cx="20161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1200"/>
              <a:t>Project Partners</a:t>
            </a:r>
          </a:p>
        </p:txBody>
      </p:sp>
      <p:pic>
        <p:nvPicPr>
          <p:cNvPr id="3091" name="Picture 19" descr="CSIRO_logo_RGB_colour_medium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2801938" y="5727700"/>
            <a:ext cx="5461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2" name="Picture 20"/>
          <p:cNvPicPr>
            <a:picLocks noChangeAspect="1" noChangeArrowheads="1"/>
          </p:cNvPicPr>
          <p:nvPr userDrawn="1"/>
        </p:nvPicPr>
        <p:blipFill>
          <a:blip r:embed="rId9"/>
          <a:srcRect l="7304" t="11972" r="6731" b="15034"/>
          <a:stretch>
            <a:fillRect/>
          </a:stretch>
        </p:blipFill>
        <p:spPr bwMode="auto">
          <a:xfrm>
            <a:off x="7596188" y="5727700"/>
            <a:ext cx="12763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C2408-BCCF-4FDB-AEC4-3AD20F647CE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44450"/>
            <a:ext cx="2124075" cy="6264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44450"/>
            <a:ext cx="6219825" cy="6264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1DB0D0-C01C-405F-BE60-464C9F896B0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377A3-AA8F-49BD-B6AB-3E7FC26AB1D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F6C0B1-0873-4043-9B77-7174F9A173D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35438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268413"/>
            <a:ext cx="4137025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1904EA-8E34-4CEA-B8DB-1DDB99E27D6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3BF52-4C9F-45F1-83BD-B2C76D8AC58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13C08-36DA-410A-8F9B-0792940E5D1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91513-71AC-4D7C-877C-967F4915F86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D5495-60BB-4316-90E8-32542534C04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302E01-2EA2-4BD8-B704-EAC6F8E9012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1050" y="44450"/>
            <a:ext cx="6769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24863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38175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A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AU"/>
              <a:t>Commercial-in-Confidence</a:t>
            </a:r>
            <a:br>
              <a:rPr lang="en-AU"/>
            </a:br>
            <a:r>
              <a:rPr lang="en-AU"/>
              <a:t>Do not distribute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5113" y="638175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/>
            </a:lvl1pPr>
          </a:lstStyle>
          <a:p>
            <a:fld id="{CA175EDF-CAF1-4710-8C7C-288478FA8155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1031" name="Picture 7" descr="Smart Skies Logo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4925" y="74613"/>
            <a:ext cx="2374900" cy="10509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 b="1" u="sng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00" b="1" u="sng">
          <a:solidFill>
            <a:schemeClr val="tx2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00" b="1" u="sng">
          <a:solidFill>
            <a:schemeClr val="tx2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00" b="1" u="sng">
          <a:solidFill>
            <a:schemeClr val="tx2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00" b="1" u="sng">
          <a:solidFill>
            <a:schemeClr val="tx2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800" b="1" u="sng">
          <a:solidFill>
            <a:schemeClr val="tx2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800" b="1" u="sng">
          <a:solidFill>
            <a:schemeClr val="tx2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800" b="1" u="sng">
          <a:solidFill>
            <a:schemeClr val="tx2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800" b="1" u="sng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5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</p:spPr>
        <p:txBody>
          <a:bodyPr/>
          <a:lstStyle/>
          <a:p>
            <a:r>
              <a:rPr lang="en-AU" dirty="0" smtClean="0"/>
              <a:t>Commercial-in-confidence</a:t>
            </a:r>
          </a:p>
          <a:p>
            <a:r>
              <a:rPr lang="en-AU" dirty="0" smtClean="0"/>
              <a:t>Do not distribute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200" dirty="0" smtClean="0"/>
              <a:t>QUT Uninhabited Aerial Systems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Objective: to develop a fully cooperative UAS with onboard sense-and act capabilities.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b="0" u="none" dirty="0" smtClean="0"/>
              <a:t>System </a:t>
            </a:r>
            <a:r>
              <a:rPr lang="en-AU" sz="3600" b="0" u="none" dirty="0" smtClean="0"/>
              <a:t>Architecture of PFMS</a:t>
            </a:r>
            <a:endParaRPr lang="en-AU" sz="3600" b="0" u="non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56321" name="Object 1"/>
          <p:cNvGraphicFramePr>
            <a:graphicFrameLocks noChangeAspect="1"/>
          </p:cNvGraphicFramePr>
          <p:nvPr/>
        </p:nvGraphicFramePr>
        <p:xfrm>
          <a:off x="857224" y="1500174"/>
          <a:ext cx="7486702" cy="3643338"/>
        </p:xfrm>
        <a:graphic>
          <a:graphicData uri="http://schemas.openxmlformats.org/presentationml/2006/ole">
            <p:oleObj spid="_x0000_s56321" name="Visio" r:id="rId3" imgW="4981522" imgH="2428672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/>
            <a:r>
              <a:rPr lang="en-AU" sz="3600" b="0" u="none" dirty="0" smtClean="0"/>
              <a:t>3 </a:t>
            </a:r>
            <a:r>
              <a:rPr lang="en-AU" sz="3600" b="0" u="none" dirty="0" smtClean="0"/>
              <a:t>DOF Vehicle Dynamics Model</a:t>
            </a:r>
            <a:endParaRPr lang="en-AU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dirty="0" err="1" smtClean="0"/>
              <a:t>Matlab</a:t>
            </a:r>
            <a:r>
              <a:rPr lang="en-AU" dirty="0" smtClean="0"/>
              <a:t> </a:t>
            </a:r>
            <a:r>
              <a:rPr lang="en-AU" dirty="0" smtClean="0"/>
              <a:t>used for implementation.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dirty="0" smtClean="0"/>
              <a:t>Lacking multiple waypoint considerations.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dirty="0" smtClean="0"/>
              <a:t>2D prediction model with Rate of Turn Constraints at cruise velocity.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dirty="0" smtClean="0"/>
              <a:t>3D prediction model with Rate of Turn and Climb constraints at cruise velocity.</a:t>
            </a:r>
          </a:p>
          <a:p>
            <a:pPr algn="ctr">
              <a:buClr>
                <a:srgbClr val="0070C0"/>
              </a:buClr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11</a:t>
            </a:fld>
            <a:endParaRPr lang="en-AU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 t="55786" r="23584"/>
          <a:stretch>
            <a:fillRect/>
          </a:stretch>
        </p:blipFill>
        <p:spPr bwMode="auto">
          <a:xfrm>
            <a:off x="2643174" y="5000636"/>
            <a:ext cx="3857652" cy="10191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b="0" u="none" dirty="0" smtClean="0"/>
              <a:t>2D Trajectory</a:t>
            </a:r>
            <a:endParaRPr lang="en-AU" sz="3600" b="0" u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12</a:t>
            </a:fld>
            <a:endParaRPr lang="en-AU"/>
          </a:p>
        </p:txBody>
      </p:sp>
      <p:pic>
        <p:nvPicPr>
          <p:cNvPr id="6" name="Picture 5" descr="pfms2d.bmp"/>
          <p:cNvPicPr>
            <a:picLocks noChangeAspect="1"/>
          </p:cNvPicPr>
          <p:nvPr/>
        </p:nvPicPr>
        <p:blipFill>
          <a:blip r:embed="rId2"/>
          <a:srcRect l="18860" t="7202" r="17613" b="7303"/>
          <a:stretch>
            <a:fillRect/>
          </a:stretch>
        </p:blipFill>
        <p:spPr>
          <a:xfrm>
            <a:off x="1071538" y="1071546"/>
            <a:ext cx="6779334" cy="5236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b="0" u="none" dirty="0" smtClean="0"/>
              <a:t>3D Trajectory</a:t>
            </a:r>
            <a:endParaRPr lang="en-AU" sz="3600" b="0" u="none" dirty="0"/>
          </a:p>
        </p:txBody>
      </p:sp>
      <p:pic>
        <p:nvPicPr>
          <p:cNvPr id="6" name="Content Placeholder 5" descr="pfms3d.bmp"/>
          <p:cNvPicPr>
            <a:picLocks noGrp="1" noChangeAspect="1"/>
          </p:cNvPicPr>
          <p:nvPr>
            <p:ph idx="1"/>
          </p:nvPr>
        </p:nvPicPr>
        <p:blipFill>
          <a:blip r:embed="rId2"/>
          <a:srcRect l="9723" t="8585" r="4635" b="5728"/>
          <a:stretch>
            <a:fillRect/>
          </a:stretch>
        </p:blipFill>
        <p:spPr>
          <a:xfrm>
            <a:off x="428596" y="1357298"/>
            <a:ext cx="8334844" cy="478634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13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b="0" u="none" dirty="0" smtClean="0"/>
              <a:t>6 DOF Vehicle Dynamics Model</a:t>
            </a:r>
            <a:endParaRPr lang="en-AU" sz="3600" b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2000" dirty="0" smtClean="0"/>
              <a:t>Based around a </a:t>
            </a:r>
            <a:r>
              <a:rPr lang="en-AU" sz="2000" dirty="0" err="1" smtClean="0"/>
              <a:t>MicroPilot</a:t>
            </a:r>
            <a:r>
              <a:rPr lang="en-AU" sz="2000" dirty="0" smtClean="0"/>
              <a:t> Autopilot.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2000" dirty="0" err="1" smtClean="0"/>
              <a:t>Matlab</a:t>
            </a:r>
            <a:r>
              <a:rPr lang="en-AU" sz="2000" dirty="0" smtClean="0"/>
              <a:t> </a:t>
            </a:r>
            <a:r>
              <a:rPr lang="en-AU" sz="2000" dirty="0" err="1" smtClean="0"/>
              <a:t>Simulink</a:t>
            </a:r>
            <a:r>
              <a:rPr lang="en-AU" sz="2000" dirty="0" smtClean="0"/>
              <a:t> and </a:t>
            </a:r>
            <a:r>
              <a:rPr lang="en-AU" sz="2000" dirty="0" err="1" smtClean="0"/>
              <a:t>Aerosim</a:t>
            </a:r>
            <a:r>
              <a:rPr lang="en-AU" sz="2000" dirty="0" smtClean="0"/>
              <a:t> </a:t>
            </a:r>
            <a:r>
              <a:rPr lang="en-AU" sz="2000" dirty="0" err="1" smtClean="0"/>
              <a:t>Blockset</a:t>
            </a:r>
            <a:r>
              <a:rPr lang="en-AU" sz="2000" dirty="0" smtClean="0"/>
              <a:t>.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2000" dirty="0" smtClean="0"/>
              <a:t>Capable of prediction of a UAS in with waypoint navigation and attitude considerations.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2000" dirty="0" smtClean="0"/>
              <a:t>Model visualisation using Flight Gear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2000" dirty="0" err="1" smtClean="0"/>
              <a:t>Aerosim</a:t>
            </a:r>
            <a:r>
              <a:rPr lang="en-AU" sz="2000" dirty="0" smtClean="0"/>
              <a:t> uses </a:t>
            </a:r>
            <a:r>
              <a:rPr lang="en-AU" sz="2000" dirty="0" err="1" smtClean="0"/>
              <a:t>JSBSim</a:t>
            </a:r>
            <a:r>
              <a:rPr lang="en-AU" sz="2000" dirty="0" smtClean="0"/>
              <a:t>, a open source C++ model.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14</a:t>
            </a:fld>
            <a:endParaRPr lang="en-AU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143380"/>
            <a:ext cx="25146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3714752"/>
            <a:ext cx="2900128" cy="2247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 rot="16200000">
            <a:off x="6996516" y="4504946"/>
            <a:ext cx="242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 err="1" smtClean="0"/>
              <a:t>FlightGear</a:t>
            </a:r>
            <a:r>
              <a:rPr lang="en-AU" sz="1200" i="1" dirty="0" smtClean="0"/>
              <a:t> Flight Simulation</a:t>
            </a:r>
            <a:endParaRPr lang="en-AU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 l="781" t="6875" r="23828" b="10000"/>
          <a:stretch>
            <a:fillRect/>
          </a:stretch>
        </p:blipFill>
        <p:spPr bwMode="auto">
          <a:xfrm>
            <a:off x="1142976" y="228225"/>
            <a:ext cx="8001024" cy="6272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 rot="16200000">
            <a:off x="-1325553" y="2087559"/>
            <a:ext cx="3541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err="1" smtClean="0"/>
              <a:t>Simulink</a:t>
            </a:r>
            <a:r>
              <a:rPr lang="en-AU" sz="2400" dirty="0" smtClean="0"/>
              <a:t> Implementation</a:t>
            </a:r>
            <a:endParaRPr lang="en-AU" sz="2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-638175" y="5181600"/>
            <a:ext cx="23145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rot="5400000">
            <a:off x="-2464619" y="3393281"/>
            <a:ext cx="6858000" cy="714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39725"/>
          </a:xfrm>
        </p:spPr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16</a:t>
            </a:fld>
            <a:endParaRPr lang="en-AU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51050" y="44450"/>
            <a:ext cx="6769100" cy="1143000"/>
          </a:xfrm>
        </p:spPr>
        <p:txBody>
          <a:bodyPr/>
          <a:lstStyle/>
          <a:p>
            <a:r>
              <a:rPr lang="en-AU" sz="3600" b="0" u="none" dirty="0" smtClean="0"/>
              <a:t>Flight Trajectory</a:t>
            </a:r>
            <a:endParaRPr lang="en-AU" sz="3600" b="0" u="none" dirty="0"/>
          </a:p>
        </p:txBody>
      </p:sp>
      <p:pic>
        <p:nvPicPr>
          <p:cNvPr id="8" name="Picture 7" descr="flighttraj.bmp"/>
          <p:cNvPicPr>
            <a:picLocks noChangeAspect="1"/>
          </p:cNvPicPr>
          <p:nvPr/>
        </p:nvPicPr>
        <p:blipFill>
          <a:blip r:embed="rId2"/>
          <a:srcRect l="9375" t="31307" r="7812" b="12885"/>
          <a:stretch>
            <a:fillRect/>
          </a:stretch>
        </p:blipFill>
        <p:spPr>
          <a:xfrm>
            <a:off x="642910" y="2214554"/>
            <a:ext cx="7572428" cy="2928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b="0" u="none" dirty="0" smtClean="0"/>
              <a:t>System Logs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17</a:t>
            </a:fld>
            <a:endParaRPr lang="en-AU"/>
          </a:p>
        </p:txBody>
      </p:sp>
      <p:pic>
        <p:nvPicPr>
          <p:cNvPr id="7" name="Picture 6" descr="inputcommands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142984"/>
            <a:ext cx="4286248" cy="2460128"/>
          </a:xfrm>
          <a:prstGeom prst="rect">
            <a:avLst/>
          </a:prstGeom>
        </p:spPr>
      </p:pic>
      <p:pic>
        <p:nvPicPr>
          <p:cNvPr id="8" name="Picture 7" descr="euler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2984"/>
            <a:ext cx="4214842" cy="2419144"/>
          </a:xfrm>
          <a:prstGeom prst="rect">
            <a:avLst/>
          </a:prstGeom>
        </p:spPr>
      </p:pic>
      <p:pic>
        <p:nvPicPr>
          <p:cNvPr id="9" name="Picture 8" descr="flightdynamics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84" y="3714752"/>
            <a:ext cx="4357686" cy="25011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00166" y="3429000"/>
            <a:ext cx="242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 smtClean="0"/>
              <a:t>Control Inputs</a:t>
            </a:r>
            <a:endParaRPr lang="en-AU" sz="12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86182" y="6000768"/>
            <a:ext cx="242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 smtClean="0"/>
              <a:t>Flight Dynamics</a:t>
            </a:r>
            <a:endParaRPr lang="en-AU" sz="12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43636" y="3429000"/>
            <a:ext cx="242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 smtClean="0"/>
              <a:t>Euler Angles</a:t>
            </a:r>
            <a:endParaRPr lang="en-AU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b="0" u="none" dirty="0" smtClean="0"/>
              <a:t>System Validation</a:t>
            </a:r>
            <a:endParaRPr lang="en-AU" sz="3600" b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1" y="1268413"/>
            <a:ext cx="4462464" cy="5040312"/>
          </a:xfrm>
        </p:spPr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q"/>
            </a:pPr>
            <a:endParaRPr lang="en-AU" dirty="0" smtClean="0"/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dirty="0" smtClean="0"/>
              <a:t>Not official testing conditions.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dirty="0" smtClean="0"/>
              <a:t>Future controlled tests already planned.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dirty="0" smtClean="0"/>
              <a:t>Capture and compare standard telemetry.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18</a:t>
            </a:fld>
            <a:endParaRPr lang="en-AU"/>
          </a:p>
        </p:txBody>
      </p:sp>
      <p:pic>
        <p:nvPicPr>
          <p:cNvPr id="6" name="Picture 5" descr="trajflam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1785926"/>
            <a:ext cx="4385605" cy="3281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b="0" u="none" dirty="0" smtClean="0"/>
              <a:t>Project Status</a:t>
            </a:r>
            <a:endParaRPr lang="en-AU" sz="3600" b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2400" dirty="0" smtClean="0"/>
              <a:t>Current Progress</a:t>
            </a:r>
          </a:p>
          <a:p>
            <a:pPr marL="742950" lvl="2" indent="-342900">
              <a:buClr>
                <a:srgbClr val="0070C0"/>
              </a:buClr>
              <a:buFont typeface="Wingdings" pitchFamily="2" charset="2"/>
              <a:buChar char="ü"/>
            </a:pPr>
            <a:r>
              <a:rPr lang="en-AU" sz="2000" dirty="0" smtClean="0"/>
              <a:t>HLO-1: Literature survey completed.</a:t>
            </a:r>
          </a:p>
          <a:p>
            <a:pPr marL="742950" lvl="2" indent="-342900">
              <a:buClr>
                <a:srgbClr val="0070C0"/>
              </a:buClr>
              <a:buFont typeface="Wingdings" pitchFamily="2" charset="2"/>
              <a:buChar char="ü"/>
            </a:pPr>
            <a:r>
              <a:rPr lang="en-AU" sz="2000" dirty="0" smtClean="0"/>
              <a:t>HLO-2: Development of a 2D and 3D PFMS model capable of predicting the location of the UAS in a finite horizon.</a:t>
            </a:r>
          </a:p>
          <a:p>
            <a:pPr marL="1200150" lvl="3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AU" dirty="0" smtClean="0"/>
              <a:t>Model still requires </a:t>
            </a:r>
            <a:r>
              <a:rPr lang="en-AU" dirty="0" smtClean="0"/>
              <a:t>validation using telemetry.</a:t>
            </a:r>
            <a:endParaRPr lang="en-AU" dirty="0" smtClean="0"/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2400" dirty="0" smtClean="0"/>
              <a:t>Future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2000" dirty="0" smtClean="0"/>
              <a:t>Validation using standard telemetry and subsequent system optimisation.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2000" dirty="0" smtClean="0"/>
              <a:t>Implementation onboard a UAS in C++.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2000" dirty="0" smtClean="0"/>
              <a:t>Introduction of advanced concepts.</a:t>
            </a:r>
          </a:p>
          <a:p>
            <a:pPr lvl="2">
              <a:buClr>
                <a:srgbClr val="0070C0"/>
              </a:buClr>
              <a:buFont typeface="Wingdings" pitchFamily="2" charset="2"/>
              <a:buChar char="q"/>
            </a:pPr>
            <a:endParaRPr lang="en-AU" sz="1800" dirty="0" smtClean="0"/>
          </a:p>
          <a:p>
            <a:pPr lvl="1">
              <a:buNone/>
            </a:pPr>
            <a:endParaRPr lang="en-AU" dirty="0" smtClean="0"/>
          </a:p>
          <a:p>
            <a:pPr lvl="1">
              <a:buNone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19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b="0" u="none" dirty="0" smtClean="0"/>
              <a:t>QUT UAS Team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AU" dirty="0" smtClean="0"/>
              <a:t>Luis </a:t>
            </a:r>
            <a:r>
              <a:rPr lang="en-AU" dirty="0" err="1" smtClean="0"/>
              <a:t>Mejias</a:t>
            </a:r>
            <a:endParaRPr lang="en-AU" dirty="0" smtClean="0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59563" y="6381750"/>
            <a:ext cx="2133600" cy="339725"/>
          </a:xfrm>
          <a:noFill/>
        </p:spPr>
        <p:txBody>
          <a:bodyPr/>
          <a:lstStyle/>
          <a:p>
            <a:fld id="{A08AACD0-A13F-490A-A4CA-15DBE4A7C077}" type="slidenum">
              <a:rPr lang="en-AU" smtClean="0"/>
              <a:pPr/>
              <a:t>2</a:t>
            </a:fld>
            <a:endParaRPr lang="en-AU" dirty="0" smtClean="0"/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697032" y="2724137"/>
            <a:ext cx="2087563" cy="863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Scott McNamara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UAV/payload controller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857620" y="2722550"/>
            <a:ext cx="2087562" cy="8651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Rhys </a:t>
            </a:r>
            <a:r>
              <a:rPr lang="en-AU" sz="1400" dirty="0" err="1">
                <a:solidFill>
                  <a:schemeClr val="tx1"/>
                </a:solidFill>
              </a:rPr>
              <a:t>Mudford</a:t>
            </a:r>
            <a:endParaRPr lang="en-AU" sz="1400" dirty="0">
              <a:solidFill>
                <a:schemeClr val="tx1"/>
              </a:solidFill>
            </a:endParaRP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Supervising/payload controller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3214678" y="3857628"/>
            <a:ext cx="1655762" cy="7921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AU" sz="1400" dirty="0" err="1">
                <a:solidFill>
                  <a:schemeClr val="tx1"/>
                </a:solidFill>
              </a:rPr>
              <a:t>Brenden</a:t>
            </a:r>
            <a:r>
              <a:rPr lang="en-AU" sz="1400" dirty="0">
                <a:solidFill>
                  <a:schemeClr val="tx1"/>
                </a:solidFill>
              </a:rPr>
              <a:t> </a:t>
            </a:r>
            <a:r>
              <a:rPr lang="en-AU" sz="1400" dirty="0" err="1">
                <a:solidFill>
                  <a:schemeClr val="tx1"/>
                </a:solidFill>
              </a:rPr>
              <a:t>Menkens</a:t>
            </a:r>
            <a:endParaRPr lang="en-AU" sz="1400" dirty="0">
              <a:solidFill>
                <a:schemeClr val="tx1"/>
              </a:solidFill>
            </a:endParaRP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Engineer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4929190" y="3857628"/>
            <a:ext cx="1655762" cy="7921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Nicholas Rutherford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Engineer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6018207" y="2724137"/>
            <a:ext cx="2087563" cy="863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Richard </a:t>
            </a:r>
            <a:r>
              <a:rPr lang="en-AU" sz="1400" dirty="0" err="1">
                <a:solidFill>
                  <a:schemeClr val="tx1"/>
                </a:solidFill>
              </a:rPr>
              <a:t>Glassock</a:t>
            </a:r>
            <a:endParaRPr lang="en-AU" sz="1400" dirty="0">
              <a:solidFill>
                <a:schemeClr val="tx1"/>
              </a:solidFill>
            </a:endParaRP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Launch Controller</a:t>
            </a:r>
          </a:p>
          <a:p>
            <a:pPr algn="ctr"/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3857620" y="1571612"/>
            <a:ext cx="2087562" cy="863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Luis </a:t>
            </a:r>
            <a:r>
              <a:rPr lang="en-AU" sz="1400" dirty="0" err="1">
                <a:solidFill>
                  <a:schemeClr val="tx1"/>
                </a:solidFill>
              </a:rPr>
              <a:t>Mejias</a:t>
            </a:r>
            <a:endParaRPr lang="en-AU" sz="1400" dirty="0">
              <a:solidFill>
                <a:schemeClr val="tx1"/>
              </a:solidFill>
            </a:endParaRP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Science leader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Supervising Controller</a:t>
            </a:r>
          </a:p>
          <a:p>
            <a:pPr algn="ctr"/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072066" y="5357826"/>
            <a:ext cx="38779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AU" sz="1400" dirty="0"/>
              <a:t>Task: </a:t>
            </a:r>
          </a:p>
          <a:p>
            <a:pPr algn="ctr"/>
            <a:r>
              <a:rPr lang="en-AU" sz="1400" dirty="0" smtClean="0"/>
              <a:t>Predictive Flight Management System for UAS</a:t>
            </a:r>
            <a:endParaRPr lang="en-AU" sz="1400" dirty="0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H="1">
            <a:off x="2705095" y="4740262"/>
            <a:ext cx="936625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866740" y="5368929"/>
            <a:ext cx="37346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AU" sz="1400" dirty="0"/>
              <a:t>Task: </a:t>
            </a:r>
          </a:p>
          <a:p>
            <a:pPr algn="ctr"/>
            <a:r>
              <a:rPr lang="en-AU" sz="1400" dirty="0"/>
              <a:t>Advanced </a:t>
            </a:r>
            <a:r>
              <a:rPr lang="en-AU" sz="1400" dirty="0" smtClean="0"/>
              <a:t>Flight Termination </a:t>
            </a:r>
            <a:r>
              <a:rPr lang="en-AU" sz="1400" dirty="0"/>
              <a:t>S</a:t>
            </a:r>
            <a:r>
              <a:rPr lang="en-AU" sz="1400" dirty="0" smtClean="0"/>
              <a:t>ystem </a:t>
            </a:r>
            <a:r>
              <a:rPr lang="en-AU" sz="1400" dirty="0"/>
              <a:t>for UAS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6143636" y="4714884"/>
            <a:ext cx="936625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600" b="0" u="none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1800" dirty="0" smtClean="0"/>
              <a:t>Predictive Flight Management System Concept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1800" dirty="0" smtClean="0"/>
              <a:t>Systems Engineering Practices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High Level Objectives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Work Breakdown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Schedule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Project Risks and Budget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System Architecture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1800" dirty="0" smtClean="0"/>
              <a:t>PFMS Models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Three Degree of Freedom Model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Six Degree of Freedom Model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System Validation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1800" dirty="0" smtClean="0"/>
              <a:t>Project Status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1800" dirty="0" smtClean="0"/>
              <a:t>Conclusion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20</a:t>
            </a:fld>
            <a:endParaRPr lang="en-AU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714620"/>
            <a:ext cx="3929090" cy="185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643182"/>
            <a:ext cx="8429684" cy="1214446"/>
          </a:xfrm>
        </p:spPr>
        <p:txBody>
          <a:bodyPr/>
          <a:lstStyle/>
          <a:p>
            <a:r>
              <a:rPr lang="en-AU" sz="4200" b="0" u="none" dirty="0" smtClean="0"/>
              <a:t>Predictive Flight Management System</a:t>
            </a:r>
            <a:br>
              <a:rPr lang="en-AU" sz="4200" b="0" u="none" dirty="0" smtClean="0"/>
            </a:br>
            <a:r>
              <a:rPr lang="en-AU" sz="4200" b="0" u="none" dirty="0" smtClean="0"/>
              <a:t/>
            </a:r>
            <a:br>
              <a:rPr lang="en-AU" sz="4200" b="0" u="none" dirty="0" smtClean="0"/>
            </a:br>
            <a:r>
              <a:rPr lang="en-AU" sz="2400" b="0" u="none" dirty="0" smtClean="0"/>
              <a:t>Nicholas Rutherford</a:t>
            </a:r>
            <a:endParaRPr lang="en-AU" sz="4200" b="0" u="non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b="0" u="none" dirty="0" smtClean="0"/>
              <a:t>Presentation Contents</a:t>
            </a:r>
            <a:endParaRPr lang="en-AU" sz="4000" b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1800" dirty="0" smtClean="0"/>
              <a:t>Predictive Flight Management System Concept (PFMS)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1800" dirty="0" smtClean="0"/>
              <a:t>Systems Engineering Practices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High Level Objectives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Work Breakdown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Schedule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Project Risks and Budget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System Architecture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1800" dirty="0" smtClean="0"/>
              <a:t>PFMS Models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Three Degree of Freedom Model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Six Degree of Freedom Model</a:t>
            </a:r>
          </a:p>
          <a:p>
            <a:pPr marL="800100" lvl="1" indent="-342900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1800" dirty="0" smtClean="0"/>
              <a:t>System Validation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1800" dirty="0" smtClean="0"/>
              <a:t>Project Status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1800" dirty="0" smtClean="0"/>
              <a:t>Conclusion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endParaRPr lang="en-AU" sz="1800" dirty="0" smtClean="0"/>
          </a:p>
          <a:p>
            <a:pPr lvl="1"/>
            <a:endParaRPr lang="en-AU" sz="1800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4</a:t>
            </a:fld>
            <a:endParaRPr lang="en-AU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714620"/>
            <a:ext cx="3929090" cy="185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b="0" u="none" dirty="0" smtClean="0"/>
              <a:t>PFMS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2400" dirty="0" smtClean="0"/>
              <a:t>Concept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2200" dirty="0" smtClean="0"/>
              <a:t>Determines when and whether the UAS will intercept a waypoint in a defined time.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2200" dirty="0" smtClean="0"/>
              <a:t>Identifies invalid waypoints sent by the traffic controller due to communication latency.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sz="2400" dirty="0" smtClean="0"/>
              <a:t>Current QUT systems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2200" dirty="0" smtClean="0"/>
              <a:t>Use displacement and velocity to predict arrival times.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sz="2200" dirty="0" smtClean="0"/>
              <a:t>I</a:t>
            </a:r>
            <a:r>
              <a:rPr lang="en-AU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gnore </a:t>
            </a:r>
            <a:r>
              <a:rPr lang="en-AU" sz="2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dynamics of the aircraft, weather effects and </a:t>
            </a:r>
            <a:r>
              <a:rPr lang="en-AU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effect of successive waypoints on a flight trajectory.</a:t>
            </a:r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AU" sz="4000" b="0" u="none" dirty="0"/>
              <a:t>Project High Level Objectives</a:t>
            </a:r>
            <a:endParaRPr lang="en-AU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7" name="Diagram 6"/>
          <p:cNvGraphicFramePr/>
          <p:nvPr/>
        </p:nvGraphicFramePr>
        <p:xfrm>
          <a:off x="3071802" y="1285860"/>
          <a:ext cx="3357586" cy="457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1571604" y="142852"/>
          <a:ext cx="7072362" cy="6572296"/>
        </p:xfrm>
        <a:graphic>
          <a:graphicData uri="http://schemas.openxmlformats.org/presentationml/2006/ole">
            <p:oleObj spid="_x0000_s34818" name="Visio" r:id="rId3" imgW="7228487" imgH="7228462" progId="Visio.Drawing.11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 rot="16200000">
            <a:off x="-1483869" y="2087559"/>
            <a:ext cx="3857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/>
              <a:t>Work Breakdown Structure</a:t>
            </a:r>
            <a:endParaRPr lang="en-AU" sz="2400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6200000">
            <a:off x="-638175" y="5181600"/>
            <a:ext cx="23145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9"/>
          <p:cNvCxnSpPr/>
          <p:nvPr/>
        </p:nvCxnSpPr>
        <p:spPr>
          <a:xfrm rot="5400000">
            <a:off x="-2464619" y="3393281"/>
            <a:ext cx="6858000" cy="714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600" b="0" u="none" dirty="0" smtClean="0"/>
              <a:t>Project Schedule</a:t>
            </a:r>
            <a:endParaRPr lang="en-AU" sz="4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8</a:t>
            </a:fld>
            <a:endParaRPr lang="en-AU"/>
          </a:p>
        </p:txBody>
      </p:sp>
      <p:pic>
        <p:nvPicPr>
          <p:cNvPr id="6" name="Picture 5" descr="PFMS Schedule.tif"/>
          <p:cNvPicPr/>
          <p:nvPr/>
        </p:nvPicPr>
        <p:blipFill>
          <a:blip r:embed="rId2" cstate="print"/>
          <a:srcRect l="2951" t="4151" r="2813" b="72349"/>
          <a:stretch>
            <a:fillRect/>
          </a:stretch>
        </p:blipFill>
        <p:spPr>
          <a:xfrm>
            <a:off x="142844" y="2714620"/>
            <a:ext cx="8858280" cy="250033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23850" y="1268413"/>
            <a:ext cx="8424863" cy="5040312"/>
          </a:xfrm>
        </p:spPr>
        <p:txBody>
          <a:bodyPr/>
          <a:lstStyle/>
          <a:p>
            <a:pPr lvl="1">
              <a:buClr>
                <a:srgbClr val="0070C0"/>
              </a:buClr>
              <a:buFont typeface="Wingdings" pitchFamily="2" charset="2"/>
              <a:buChar char="q"/>
            </a:pPr>
            <a:r>
              <a:rPr lang="en-AU" dirty="0" smtClean="0"/>
              <a:t>Schedule developed from work packages.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b="0" u="none" dirty="0" smtClean="0"/>
              <a:t>Project Budget &amp; Risks</a:t>
            </a:r>
            <a:endParaRPr lang="en-AU" sz="4000" b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dirty="0" smtClean="0"/>
              <a:t>Project Budget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dirty="0" smtClean="0"/>
              <a:t>No incurred costs for software development.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dirty="0" smtClean="0"/>
              <a:t>Future Costs will be covered by the QUAS project.</a:t>
            </a:r>
          </a:p>
          <a:p>
            <a:pPr>
              <a:buClr>
                <a:srgbClr val="0070C0"/>
              </a:buClr>
              <a:buFont typeface="Wingdings" pitchFamily="2" charset="2"/>
              <a:buChar char="q"/>
            </a:pPr>
            <a:r>
              <a:rPr lang="en-AU" dirty="0" smtClean="0"/>
              <a:t>Project Risks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dirty="0" smtClean="0"/>
              <a:t>Risk Management Plan.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dirty="0" smtClean="0"/>
              <a:t>Single Working Engineer.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r>
              <a:rPr lang="en-AU" dirty="0" smtClean="0"/>
              <a:t>Possible complex control methods and high level of coding proficiency.</a:t>
            </a:r>
          </a:p>
          <a:p>
            <a:pPr lvl="1">
              <a:buClr>
                <a:srgbClr val="0070C0"/>
              </a:buClr>
              <a:buFont typeface="Wingdings" pitchFamily="2" charset="2"/>
              <a:buChar char="Ø"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Nicholas Rutherford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77A3-AA8F-49BD-B6AB-3E7FC26AB1DC}" type="slidenum">
              <a:rPr lang="en-AU" smtClean="0"/>
              <a:pPr/>
              <a:t>9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rt Skies Presentation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Skies Presentation Template</Template>
  <TotalTime>827</TotalTime>
  <Words>567</Words>
  <Application>Microsoft Office PowerPoint</Application>
  <PresentationFormat>On-screen Show (4:3)</PresentationFormat>
  <Paragraphs>151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Smart Skies Presentation Template</vt:lpstr>
      <vt:lpstr>Visio</vt:lpstr>
      <vt:lpstr>Microsoft Office Visio Drawing</vt:lpstr>
      <vt:lpstr>QUT Uninhabited Aerial Systems</vt:lpstr>
      <vt:lpstr>QUT UAS Team</vt:lpstr>
      <vt:lpstr>Predictive Flight Management System  Nicholas Rutherford</vt:lpstr>
      <vt:lpstr>Presentation Contents</vt:lpstr>
      <vt:lpstr>PFMS Concept</vt:lpstr>
      <vt:lpstr>Project High Level Objectives</vt:lpstr>
      <vt:lpstr>Slide 7</vt:lpstr>
      <vt:lpstr>Project Schedule</vt:lpstr>
      <vt:lpstr>Project Budget &amp; Risks</vt:lpstr>
      <vt:lpstr>System Architecture of PFMS</vt:lpstr>
      <vt:lpstr>3 DOF Vehicle Dynamics Model</vt:lpstr>
      <vt:lpstr>2D Trajectory</vt:lpstr>
      <vt:lpstr>3D Trajectory</vt:lpstr>
      <vt:lpstr>6 DOF Vehicle Dynamics Model</vt:lpstr>
      <vt:lpstr>Slide 15</vt:lpstr>
      <vt:lpstr>Flight Trajectory</vt:lpstr>
      <vt:lpstr>System Logs</vt:lpstr>
      <vt:lpstr>System Validation</vt:lpstr>
      <vt:lpstr>Project Status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QUT Uninhabited Aerial Vehicle</dc:title>
  <dc:creator>Nicholas</dc:creator>
  <cp:lastModifiedBy>Nicholas</cp:lastModifiedBy>
  <cp:revision>140</cp:revision>
  <dcterms:created xsi:type="dcterms:W3CDTF">2009-05-29T01:15:30Z</dcterms:created>
  <dcterms:modified xsi:type="dcterms:W3CDTF">2009-05-31T21:49:24Z</dcterms:modified>
</cp:coreProperties>
</file>