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22-Feb-20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22-Feb-20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0D0E2469-BBFC-4B93-BD2C-E639747B8DAC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01D-C9F9-45D9-B6F0-7F9FFF0AD4E0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110-B024-4C4C-B8B9-AFB401E2BFBD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1B4-7F3D-4F61-A62C-B1877A276305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5F60-DBD1-41D9-ACE7-26D32A8A3A1E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2D58-C270-46A2-969A-7DB433B85A22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B9B5-9855-4367-98C6-82355D580AFD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831-1EFD-4F29-8C9C-F7A7704186D6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FFE-BAE9-4297-9399-8E89A3E0358A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57-9857-44CA-984A-8D70DF837E37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6A7D853-69E0-4780-ADBD-FF95487662C6}" type="datetime1">
              <a:rPr lang="en-US" smtClean="0"/>
              <a:pPr/>
              <a:t>22-Feb-20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381998" cy="2514601"/>
          </a:xfrm>
        </p:spPr>
        <p:txBody>
          <a:bodyPr>
            <a:normAutofit/>
          </a:bodyPr>
          <a:lstStyle/>
          <a:p>
            <a:r>
              <a:rPr lang="en-US" sz="4400" dirty="0"/>
              <a:t>Comparative study of Active anti disturbance control (AADC) &amp; Conventional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4" y="3962400"/>
            <a:ext cx="7086600" cy="2159000"/>
          </a:xfrm>
        </p:spPr>
        <p:txBody>
          <a:bodyPr/>
          <a:lstStyle/>
          <a:p>
            <a:r>
              <a:rPr lang="en-US" dirty="0"/>
              <a:t>Presented By : Arnab Banerjee</a:t>
            </a:r>
          </a:p>
          <a:p>
            <a:r>
              <a:rPr lang="en-US" dirty="0"/>
              <a:t>Course : Masters in Control System Engineering</a:t>
            </a:r>
          </a:p>
          <a:p>
            <a:r>
              <a:rPr lang="en-US" dirty="0"/>
              <a:t>Department : Electrical Engineering</a:t>
            </a:r>
          </a:p>
          <a:p>
            <a:r>
              <a:rPr lang="en-US" dirty="0"/>
              <a:t>Roll Number : 001910804004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Framework/Superiority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CFB73-89E0-4C8C-AD81-8B34EE5E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235063"/>
            <a:ext cx="5682849" cy="24468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E0004F-57CD-41CF-954A-41020254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2188" y="4681930"/>
            <a:ext cx="8991600" cy="13194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                  Fig.8</a:t>
            </a:r>
          </a:p>
          <a:p>
            <a:pPr marL="45720" indent="0">
              <a:buNone/>
            </a:pPr>
            <a:r>
              <a:rPr lang="en-US" dirty="0"/>
              <a:t>                        Composite Controller demonstrating separation principle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7D1B0F-47DE-4025-9292-769C5D78F2BD}"/>
              </a:ext>
            </a:extLst>
          </p:cNvPr>
          <p:cNvSpPr txBox="1">
            <a:spLocks/>
          </p:cNvSpPr>
          <p:nvPr/>
        </p:nvSpPr>
        <p:spPr>
          <a:xfrm>
            <a:off x="6094412" y="26670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Faster response in disturbance handling</a:t>
            </a:r>
          </a:p>
          <a:p>
            <a:r>
              <a:rPr lang="en-US" sz="2400" dirty="0"/>
              <a:t>“Patch” to the baseline control</a:t>
            </a:r>
          </a:p>
          <a:p>
            <a:r>
              <a:rPr lang="en-US" sz="2400" dirty="0"/>
              <a:t>Less conservativeness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Frequency domain formulation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DCA46-AECC-4B5C-B460-C56FBD3A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2095205"/>
            <a:ext cx="7893456" cy="30101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CA910B-4ACF-4F44-BD2A-30DF02B1C872}"/>
              </a:ext>
            </a:extLst>
          </p:cNvPr>
          <p:cNvSpPr txBox="1">
            <a:spLocks/>
          </p:cNvSpPr>
          <p:nvPr/>
        </p:nvSpPr>
        <p:spPr>
          <a:xfrm>
            <a:off x="7862887" y="3104524"/>
            <a:ext cx="4343400" cy="2000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G</a:t>
            </a:r>
            <a:r>
              <a:rPr lang="en-US" sz="2400" baseline="-25000" dirty="0" err="1"/>
              <a:t>p</a:t>
            </a:r>
            <a:r>
              <a:rPr lang="en-US" sz="2400" dirty="0"/>
              <a:t>(s) is plant model</a:t>
            </a:r>
          </a:p>
          <a:p>
            <a:r>
              <a:rPr lang="en-US" sz="2400" dirty="0" err="1"/>
              <a:t>G</a:t>
            </a:r>
            <a:r>
              <a:rPr lang="en-US" sz="2400" baseline="-25000" dirty="0" err="1"/>
              <a:t>n</a:t>
            </a:r>
            <a:r>
              <a:rPr lang="en-US" sz="2400" dirty="0"/>
              <a:t>(s) is nominal plant model</a:t>
            </a:r>
          </a:p>
          <a:p>
            <a:r>
              <a:rPr lang="en-US" sz="2400" dirty="0"/>
              <a:t>Q(s) is the filter transfer function</a:t>
            </a:r>
          </a:p>
          <a:p>
            <a:r>
              <a:rPr lang="en-US" sz="2400" dirty="0"/>
              <a:t>C(s) is the controller transfer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E0004F-57CD-41CF-954A-41020254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5181600"/>
            <a:ext cx="8991600" cy="13194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                  Fig.9</a:t>
            </a:r>
          </a:p>
          <a:p>
            <a:pPr marL="45720" indent="0">
              <a:buNone/>
            </a:pPr>
            <a:r>
              <a:rPr lang="en-US" dirty="0"/>
              <a:t>                        Frequency domain formulation of DOBC</a:t>
            </a:r>
          </a:p>
        </p:txBody>
      </p:sp>
    </p:spTree>
    <p:extLst>
      <p:ext uri="{BB962C8B-B14F-4D97-AF65-F5344CB8AC3E}">
        <p14:creationId xmlns:p14="http://schemas.microsoft.com/office/powerpoint/2010/main" val="8066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Frequency domain formulation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9833-B232-48F1-BCAD-18003749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2057400"/>
            <a:ext cx="3364172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001D1-9A21-4417-A990-18E3FEB5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68" y="2984477"/>
            <a:ext cx="3645087" cy="444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007A5-33A3-48A7-A659-87E426E0E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12" y="3962400"/>
            <a:ext cx="6312224" cy="1797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FAB3B81-7909-43AE-87F1-FF3B11E19946}"/>
              </a:ext>
            </a:extLst>
          </p:cNvPr>
          <p:cNvSpPr/>
          <p:nvPr/>
        </p:nvSpPr>
        <p:spPr>
          <a:xfrm flipH="1" flipV="1">
            <a:off x="7786050" y="5029200"/>
            <a:ext cx="518162" cy="338246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32679F-F3DD-49F9-91ED-441357E13E7E}"/>
              </a:ext>
            </a:extLst>
          </p:cNvPr>
          <p:cNvSpPr txBox="1">
            <a:spLocks/>
          </p:cNvSpPr>
          <p:nvPr/>
        </p:nvSpPr>
        <p:spPr>
          <a:xfrm>
            <a:off x="8228013" y="5009524"/>
            <a:ext cx="3048000" cy="553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Q(s) design important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Frequency domain formulation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BCFC1-75D2-48E0-A0C0-FA524127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981200"/>
            <a:ext cx="2743198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A6299-EED6-420E-8BB8-7791CA41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48" y="2941628"/>
            <a:ext cx="5882364" cy="97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619B5-B012-4EDE-94D7-564870DA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4332283"/>
            <a:ext cx="3157459" cy="8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Demonstration : Frequency domain formulation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9BC0D9-2652-4F61-99C4-9A97F1FE8E21}"/>
                  </a:ext>
                </a:extLst>
              </p:cNvPr>
              <p:cNvSpPr/>
              <p:nvPr/>
            </p:nvSpPr>
            <p:spPr>
              <a:xfrm>
                <a:off x="3992264" y="1600200"/>
                <a:ext cx="2026499" cy="593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+0.5)(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E59BC0D9-2652-4F61-99C4-9A97F1FE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64" y="1600200"/>
                <a:ext cx="2026499" cy="593689"/>
              </a:xfrm>
              <a:prstGeom prst="rect">
                <a:avLst/>
              </a:prstGeom>
              <a:blipFill>
                <a:blip r:embed="rId2"/>
                <a:stretch>
                  <a:fillRect l="-2711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03DC8B-38E2-4480-BCE7-7C883EB5F9E5}"/>
                  </a:ext>
                </a:extLst>
              </p:cNvPr>
              <p:cNvSpPr/>
              <p:nvPr/>
            </p:nvSpPr>
            <p:spPr>
              <a:xfrm>
                <a:off x="3965277" y="2064269"/>
                <a:ext cx="1914820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+04)(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B03DC8B-38E2-4480-BCE7-7C883EB5F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77" y="2064269"/>
                <a:ext cx="1914820" cy="593689"/>
              </a:xfrm>
              <a:prstGeom prst="rect">
                <a:avLst/>
              </a:prstGeom>
              <a:blipFill>
                <a:blip r:embed="rId3"/>
                <a:stretch>
                  <a:fillRect l="-2540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D6D2D9-B31E-4E86-B8FC-E75A8EE33A96}"/>
                  </a:ext>
                </a:extLst>
              </p:cNvPr>
              <p:cNvSpPr/>
              <p:nvPr/>
            </p:nvSpPr>
            <p:spPr>
              <a:xfrm>
                <a:off x="3973214" y="2528338"/>
                <a:ext cx="1372748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2D6D2D9-B31E-4E86-B8FC-E75A8EE33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14" y="2528338"/>
                <a:ext cx="1372748" cy="593689"/>
              </a:xfrm>
              <a:prstGeom prst="rect">
                <a:avLst/>
              </a:prstGeom>
              <a:blipFill>
                <a:blip r:embed="rId4"/>
                <a:stretch>
                  <a:fillRect l="-4000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62F2461-F263-42A6-92E7-35CAB1A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41" y="3245368"/>
            <a:ext cx="5212502" cy="2285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32B38-D004-4E1D-A698-E51E4ABA8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763" y="3124200"/>
            <a:ext cx="5605221" cy="27154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E0004F-57CD-41CF-954A-41020254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91200"/>
            <a:ext cx="8991600" cy="13194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                  Fig.10</a:t>
            </a:r>
          </a:p>
          <a:p>
            <a:pPr marL="45720" indent="0">
              <a:buNone/>
            </a:pPr>
            <a:r>
              <a:rPr lang="en-US" dirty="0"/>
              <a:t>                                       Effect of sinusoidal disturbance </a:t>
            </a:r>
          </a:p>
        </p:txBody>
      </p:sp>
    </p:spTree>
    <p:extLst>
      <p:ext uri="{BB962C8B-B14F-4D97-AF65-F5344CB8AC3E}">
        <p14:creationId xmlns:p14="http://schemas.microsoft.com/office/powerpoint/2010/main" val="13723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Demonstration : Frequency domain formulation of DOBC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82438-74CB-4ECB-B0D4-CBF3FA93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905000"/>
            <a:ext cx="5270827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CA031-AD66-4419-9343-D236CAD0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71600"/>
            <a:ext cx="5452245" cy="2645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0F6D0-44C9-4AA3-A171-8EEA08BA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107169"/>
            <a:ext cx="5452245" cy="2362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9FD6F1-E590-4CE3-AFED-E5458A14D16C}"/>
                  </a:ext>
                </a:extLst>
              </p:cNvPr>
              <p:cNvSpPr/>
              <p:nvPr/>
            </p:nvSpPr>
            <p:spPr>
              <a:xfrm>
                <a:off x="9828212" y="3148896"/>
                <a:ext cx="1468928" cy="584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(0.2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89FD6F1-E590-4CE3-AFED-E5458A14D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12" y="3148896"/>
                <a:ext cx="1468928" cy="584904"/>
              </a:xfrm>
              <a:prstGeom prst="rect">
                <a:avLst/>
              </a:prstGeom>
              <a:blipFill>
                <a:blip r:embed="rId5"/>
                <a:stretch>
                  <a:fillRect l="-3320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2C8E74-2DEA-46AA-9582-04EACA498D9A}"/>
                  </a:ext>
                </a:extLst>
              </p:cNvPr>
              <p:cNvSpPr/>
              <p:nvPr/>
            </p:nvSpPr>
            <p:spPr>
              <a:xfrm>
                <a:off x="9828212" y="5574948"/>
                <a:ext cx="1566711" cy="584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22C8E74-2DEA-46AA-9582-04EACA498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12" y="5574948"/>
                <a:ext cx="1566711" cy="584904"/>
              </a:xfrm>
              <a:prstGeom prst="rect">
                <a:avLst/>
              </a:prstGeom>
              <a:blipFill>
                <a:blip r:embed="rId6"/>
                <a:stretch>
                  <a:fillRect l="-3113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E0004F-57CD-41CF-954A-41020254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5919513"/>
            <a:ext cx="9296400" cy="13194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                  Fig.11</a:t>
            </a:r>
          </a:p>
          <a:p>
            <a:pPr marL="45720" indent="0">
              <a:buNone/>
            </a:pPr>
            <a:r>
              <a:rPr lang="en-US" dirty="0"/>
              <a:t>                        DOBC Controller demonstrating sinusoidal disturbance rejection</a:t>
            </a:r>
          </a:p>
        </p:txBody>
      </p:sp>
    </p:spTree>
    <p:extLst>
      <p:ext uri="{BB962C8B-B14F-4D97-AF65-F5344CB8AC3E}">
        <p14:creationId xmlns:p14="http://schemas.microsoft.com/office/powerpoint/2010/main" val="35896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Remaining topics to be discussed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FCDE1F-C1BF-4C8F-BEDB-FEA63FBA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2133600"/>
            <a:ext cx="8686801" cy="4191000"/>
          </a:xfrm>
        </p:spPr>
        <p:txBody>
          <a:bodyPr/>
          <a:lstStyle/>
          <a:p>
            <a:r>
              <a:rPr lang="en-US" sz="2800" dirty="0"/>
              <a:t>Disturbance estimator design</a:t>
            </a:r>
          </a:p>
          <a:p>
            <a:r>
              <a:rPr lang="en-US" sz="2800" dirty="0"/>
              <a:t>Non-Linear disturbance observer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67800" cy="1066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FF72-2481-4269-A2BB-CA42716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FCDE1F-C1BF-4C8F-BEDB-FEA63FBA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01283"/>
            <a:ext cx="8686801" cy="4191000"/>
          </a:xfrm>
        </p:spPr>
        <p:txBody>
          <a:bodyPr/>
          <a:lstStyle/>
          <a:p>
            <a:pPr marL="45720" indent="0">
              <a:buNone/>
            </a:pPr>
            <a:endParaRPr lang="en-US" sz="2800" dirty="0"/>
          </a:p>
          <a:p>
            <a:r>
              <a:rPr lang="en-US" sz="2400" dirty="0"/>
              <a:t>Chen, Wen-Hua. "Disturbance observer based control for nonlinear systems." </a:t>
            </a:r>
            <a:r>
              <a:rPr lang="en-US" sz="2400" i="1" dirty="0"/>
              <a:t>IEEE/ASME transactions on mechatronics</a:t>
            </a:r>
            <a:r>
              <a:rPr lang="en-US" sz="2400" dirty="0"/>
              <a:t> 9.4 (2004): 706-710.</a:t>
            </a:r>
          </a:p>
          <a:p>
            <a:r>
              <a:rPr lang="en-US" sz="2400" dirty="0"/>
              <a:t>Li, </a:t>
            </a:r>
            <a:r>
              <a:rPr lang="en-US" sz="2400" dirty="0" err="1"/>
              <a:t>Shihua</a:t>
            </a:r>
            <a:r>
              <a:rPr lang="en-US" sz="2400" dirty="0"/>
              <a:t>, et al. </a:t>
            </a:r>
            <a:r>
              <a:rPr lang="en-US" sz="2400" i="1" dirty="0"/>
              <a:t>Disturbance observer-based control: methods and applications</a:t>
            </a:r>
            <a:r>
              <a:rPr lang="en-US" sz="2400" dirty="0"/>
              <a:t>. CRC press, 2016.</a:t>
            </a:r>
          </a:p>
          <a:p>
            <a:r>
              <a:rPr lang="en-US" sz="2400" dirty="0"/>
              <a:t>Yang, Jun, W-H. Chen, and </a:t>
            </a:r>
            <a:r>
              <a:rPr lang="en-US" sz="2400" dirty="0" err="1"/>
              <a:t>Shihua</a:t>
            </a:r>
            <a:r>
              <a:rPr lang="en-US" sz="2400" dirty="0"/>
              <a:t> Li. "Non-linear disturbance observer-based robust control for systems with mismatched disturbances/uncertainties." </a:t>
            </a:r>
            <a:r>
              <a:rPr lang="en-US" sz="2400" i="1" dirty="0"/>
              <a:t>IET control theory &amp; applications</a:t>
            </a:r>
            <a:r>
              <a:rPr lang="en-US" sz="2400" dirty="0"/>
              <a:t> 5.18 (2011): 2053-2062.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686050"/>
            <a:ext cx="8686801" cy="4191000"/>
          </a:xfrm>
        </p:spPr>
        <p:txBody>
          <a:bodyPr/>
          <a:lstStyle/>
          <a:p>
            <a:r>
              <a:rPr lang="en-US" sz="2800" dirty="0"/>
              <a:t>What is disturbance ?</a:t>
            </a:r>
          </a:p>
          <a:p>
            <a:r>
              <a:rPr lang="en-US" sz="2800" dirty="0"/>
              <a:t>Importance of disturbance rejection in Control Systems</a:t>
            </a:r>
          </a:p>
          <a:p>
            <a:r>
              <a:rPr lang="en-US" sz="2800" dirty="0"/>
              <a:t>Inadequacy of  Conventional control schemes to handling disturbance</a:t>
            </a:r>
          </a:p>
          <a:p>
            <a:r>
              <a:rPr lang="en-US" sz="2800" dirty="0"/>
              <a:t>Passive anti-disturbance control (PADC) schemes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BBD0-9C2D-4B6C-88C7-1413F68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of AADC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438400"/>
            <a:ext cx="8686801" cy="4191000"/>
          </a:xfrm>
        </p:spPr>
        <p:txBody>
          <a:bodyPr/>
          <a:lstStyle/>
          <a:p>
            <a:r>
              <a:rPr lang="en-US" sz="2800" dirty="0"/>
              <a:t>The first AADC scheme : The Feedforward control (FC) scheme</a:t>
            </a:r>
          </a:p>
          <a:p>
            <a:r>
              <a:rPr lang="en-US" sz="2800" dirty="0"/>
              <a:t>Limitation of FC scheme</a:t>
            </a:r>
          </a:p>
          <a:p>
            <a:r>
              <a:rPr lang="en-US" sz="2800" dirty="0"/>
              <a:t>Introduction of FC based Disturbance estimation techniques or Disturbance Observer-based control (DOBC)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1A23D-D065-48D6-8764-7DE9FA52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B269-A3F6-43B7-8BBA-F51258A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12A62-93CB-490E-A3B3-AB13FFB4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74" y="1964267"/>
            <a:ext cx="8686801" cy="4191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Since 1970s, many techniques developed</a:t>
            </a:r>
          </a:p>
          <a:p>
            <a:pPr lvl="1"/>
            <a:r>
              <a:rPr lang="en-US" sz="2600" dirty="0"/>
              <a:t>Unknown Input Observer (UIO)</a:t>
            </a:r>
          </a:p>
          <a:p>
            <a:pPr lvl="1"/>
            <a:r>
              <a:rPr lang="en-US" sz="2600" dirty="0"/>
              <a:t>Perturbation Observer (PO)</a:t>
            </a:r>
          </a:p>
          <a:p>
            <a:pPr lvl="1"/>
            <a:r>
              <a:rPr lang="en-US" sz="2600" dirty="0"/>
              <a:t>Equivalent Input Disturbance (EID)-based estimator</a:t>
            </a:r>
          </a:p>
          <a:p>
            <a:pPr lvl="1"/>
            <a:r>
              <a:rPr lang="en-US" sz="2600" dirty="0"/>
              <a:t>Extended State Observer (ESO)</a:t>
            </a:r>
          </a:p>
          <a:p>
            <a:pPr lvl="1"/>
            <a:r>
              <a:rPr lang="en-US" sz="2600" dirty="0"/>
              <a:t>Disturbance Observer (DO)</a:t>
            </a:r>
          </a:p>
          <a:p>
            <a:r>
              <a:rPr lang="en-US" sz="2600" dirty="0"/>
              <a:t>DO (Prof. </a:t>
            </a:r>
            <a:r>
              <a:rPr lang="en-US" sz="2600" dirty="0" err="1"/>
              <a:t>K.Ohnishi</a:t>
            </a:r>
            <a:r>
              <a:rPr lang="en-US" sz="2600" dirty="0"/>
              <a:t>) and ESO (Prof. </a:t>
            </a:r>
            <a:r>
              <a:rPr lang="en-US" sz="2600" dirty="0" err="1"/>
              <a:t>J.Han</a:t>
            </a:r>
            <a:r>
              <a:rPr lang="en-US" sz="2600" dirty="0"/>
              <a:t>) are most extensively investigated</a:t>
            </a:r>
          </a:p>
          <a:p>
            <a:r>
              <a:rPr lang="en-US" sz="2600" dirty="0"/>
              <a:t>The analysis and design method for DO has achieved significant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38150"/>
            <a:ext cx="8686801" cy="1066800"/>
          </a:xfrm>
        </p:spPr>
        <p:txBody>
          <a:bodyPr/>
          <a:lstStyle/>
          <a:p>
            <a:r>
              <a:rPr lang="en-US" dirty="0"/>
              <a:t>Motivation behind the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F208-1090-4BAA-B4A2-C5B359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AA49B-8B3C-4968-8F6E-2780B854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5198533"/>
            <a:ext cx="6195218" cy="9620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Fig.1</a:t>
            </a:r>
          </a:p>
          <a:p>
            <a:pPr marL="45720" indent="0">
              <a:buNone/>
            </a:pPr>
            <a:r>
              <a:rPr lang="en-US" dirty="0"/>
              <a:t>Proportional Control with constant disturbance</a:t>
            </a:r>
            <a:r>
              <a:rPr lang="en-US" baseline="-25000" dirty="0"/>
              <a:t>    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9FA5B4-029C-4594-AC2E-69E71BF49C09}"/>
              </a:ext>
            </a:extLst>
          </p:cNvPr>
          <p:cNvSpPr txBox="1">
            <a:spLocks/>
          </p:cNvSpPr>
          <p:nvPr/>
        </p:nvSpPr>
        <p:spPr bwMode="auto">
          <a:xfrm>
            <a:off x="1065211" y="119062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Proportional Controller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A917FE-7706-4E70-877D-11C142BAF564}"/>
              </a:ext>
            </a:extLst>
          </p:cNvPr>
          <p:cNvSpPr txBox="1">
            <a:spLocks/>
          </p:cNvSpPr>
          <p:nvPr/>
        </p:nvSpPr>
        <p:spPr>
          <a:xfrm>
            <a:off x="6246812" y="5181600"/>
            <a:ext cx="6195218" cy="96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                             Fig.2</a:t>
            </a:r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Plant response with finite steady state error </a:t>
            </a:r>
            <a:r>
              <a:rPr lang="en-US" baseline="-25000" dirty="0"/>
              <a:t>   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D91C0B-C348-4CC3-91E6-B4BFB4CC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302257"/>
            <a:ext cx="5306179" cy="2867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B93CDA-FD56-47B8-BBF9-3607C423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2302256"/>
            <a:ext cx="5867400" cy="28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38150"/>
            <a:ext cx="8686801" cy="1066800"/>
          </a:xfrm>
        </p:spPr>
        <p:txBody>
          <a:bodyPr/>
          <a:lstStyle/>
          <a:p>
            <a:r>
              <a:rPr lang="en-US" dirty="0"/>
              <a:t>Motivation behind the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F208-1090-4BAA-B4A2-C5B359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AA49B-8B3C-4968-8F6E-2780B854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5210175"/>
            <a:ext cx="6195218" cy="9620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Fig.3</a:t>
            </a:r>
          </a:p>
          <a:p>
            <a:pPr marL="45720" indent="0">
              <a:buNone/>
            </a:pPr>
            <a:r>
              <a:rPr lang="en-US" dirty="0"/>
              <a:t>       PI Control with constant disturbance</a:t>
            </a:r>
            <a:r>
              <a:rPr lang="en-US" baseline="-25000" dirty="0"/>
              <a:t>    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9FA5B4-029C-4594-AC2E-69E71BF49C09}"/>
              </a:ext>
            </a:extLst>
          </p:cNvPr>
          <p:cNvSpPr txBox="1">
            <a:spLocks/>
          </p:cNvSpPr>
          <p:nvPr/>
        </p:nvSpPr>
        <p:spPr bwMode="auto">
          <a:xfrm>
            <a:off x="1065211" y="119062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Proportional Integral Controller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A917FE-7706-4E70-877D-11C142BAF564}"/>
              </a:ext>
            </a:extLst>
          </p:cNvPr>
          <p:cNvSpPr txBox="1">
            <a:spLocks/>
          </p:cNvSpPr>
          <p:nvPr/>
        </p:nvSpPr>
        <p:spPr>
          <a:xfrm>
            <a:off x="5789612" y="5186362"/>
            <a:ext cx="6195218" cy="96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                             Fig.4</a:t>
            </a:r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Plant response with diminishing steady state error </a:t>
            </a:r>
            <a:r>
              <a:rPr lang="en-US" baseline="-25000" dirty="0"/>
              <a:t>  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5CCB0-C80C-4971-8532-AF04804B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2614182"/>
            <a:ext cx="4494212" cy="223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EC3C61-AB00-4415-A4C2-C054B8B9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4" y="2710292"/>
            <a:ext cx="5867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38150"/>
            <a:ext cx="8686801" cy="1066800"/>
          </a:xfrm>
        </p:spPr>
        <p:txBody>
          <a:bodyPr/>
          <a:lstStyle/>
          <a:p>
            <a:r>
              <a:rPr lang="en-US" dirty="0"/>
              <a:t>Motivation behind the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F208-1090-4BAA-B4A2-C5B359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AA49B-8B3C-4968-8F6E-2780B854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5193242"/>
            <a:ext cx="6477000" cy="96202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Fig.5</a:t>
            </a:r>
          </a:p>
          <a:p>
            <a:pPr marL="45720" indent="0">
              <a:buNone/>
            </a:pPr>
            <a:r>
              <a:rPr lang="en-US" dirty="0"/>
              <a:t>       PI Control with constant and sinusoidal disturbance</a:t>
            </a:r>
            <a:r>
              <a:rPr lang="en-US" baseline="-25000" dirty="0"/>
              <a:t>    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9FA5B4-029C-4594-AC2E-69E71BF49C09}"/>
              </a:ext>
            </a:extLst>
          </p:cNvPr>
          <p:cNvSpPr txBox="1">
            <a:spLocks/>
          </p:cNvSpPr>
          <p:nvPr/>
        </p:nvSpPr>
        <p:spPr bwMode="auto">
          <a:xfrm>
            <a:off x="1065211" y="119062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Proportional Integral Controller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A917FE-7706-4E70-877D-11C142BAF564}"/>
              </a:ext>
            </a:extLst>
          </p:cNvPr>
          <p:cNvSpPr txBox="1">
            <a:spLocks/>
          </p:cNvSpPr>
          <p:nvPr/>
        </p:nvSpPr>
        <p:spPr>
          <a:xfrm>
            <a:off x="6367649" y="5186362"/>
            <a:ext cx="6195218" cy="96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                                       Fig.6</a:t>
            </a:r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Plant response with finite steady state error </a:t>
            </a:r>
            <a:r>
              <a:rPr lang="en-US" baseline="-25000" dirty="0"/>
              <a:t>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71BE2-EAFA-4503-BF38-CD860C00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456291"/>
            <a:ext cx="5623530" cy="273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C5BA0-C235-4315-BD8D-AFE4CA8A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456291"/>
            <a:ext cx="5086008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5775"/>
            <a:ext cx="8686801" cy="1066800"/>
          </a:xfrm>
        </p:spPr>
        <p:txBody>
          <a:bodyPr/>
          <a:lstStyle/>
          <a:p>
            <a:r>
              <a:rPr lang="en-US" dirty="0"/>
              <a:t>Control law for the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F208-1090-4BAA-B4A2-C5B359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30EAE-2623-44F3-BE25-2254B281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905000"/>
            <a:ext cx="3952875" cy="1447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64BA2-DBE6-4AE6-B01F-6E153619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412" y="2138362"/>
            <a:ext cx="6195218" cy="981075"/>
          </a:xfrm>
        </p:spPr>
        <p:txBody>
          <a:bodyPr>
            <a:normAutofit/>
          </a:bodyPr>
          <a:lstStyle/>
          <a:p>
            <a:r>
              <a:rPr lang="en-US" dirty="0"/>
              <a:t>x is the state, u the control input, d the disturbance</a:t>
            </a:r>
          </a:p>
          <a:p>
            <a:r>
              <a:rPr lang="en-US" dirty="0"/>
              <a:t>a the system parameter, set point is </a:t>
            </a:r>
            <a:r>
              <a:rPr lang="en-US" dirty="0" err="1"/>
              <a:t>y</a:t>
            </a:r>
            <a:r>
              <a:rPr lang="en-US" baseline="-25000" dirty="0" err="1"/>
              <a:t>r</a:t>
            </a:r>
            <a:r>
              <a:rPr lang="en-US" baseline="-25000" dirty="0"/>
              <a:t>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F7A3C-FA06-4560-89D6-FD7A8E56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705225"/>
            <a:ext cx="2105025" cy="5143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D2FBC6-CA79-41EB-B4B6-DE1FC6C88E91}"/>
              </a:ext>
            </a:extLst>
          </p:cNvPr>
          <p:cNvSpPr txBox="1">
            <a:spLocks/>
          </p:cNvSpPr>
          <p:nvPr/>
        </p:nvSpPr>
        <p:spPr>
          <a:xfrm>
            <a:off x="5330824" y="3743326"/>
            <a:ext cx="2362200" cy="61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error 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E60E6-3954-4A2D-B266-5E41755B5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4698205"/>
            <a:ext cx="4857750" cy="12001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25C952-789E-4DB6-ACDD-B5A37A4926E6}"/>
              </a:ext>
            </a:extLst>
          </p:cNvPr>
          <p:cNvSpPr txBox="1">
            <a:spLocks/>
          </p:cNvSpPr>
          <p:nvPr/>
        </p:nvSpPr>
        <p:spPr>
          <a:xfrm>
            <a:off x="6018212" y="4855633"/>
            <a:ext cx="5257800" cy="104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dynamics w.r.t to tracking error</a:t>
            </a:r>
          </a:p>
          <a:p>
            <a:r>
              <a:rPr lang="en-US" dirty="0"/>
              <a:t>u=u(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baseline="-25000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r</a:t>
            </a:r>
            <a:r>
              <a:rPr lang="en-US" dirty="0"/>
              <a:t>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of DOBC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5D10-1747-4241-B9C1-9FFCD854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8F0C-90D0-4671-AC2B-5A1E3D32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828800"/>
            <a:ext cx="8696325" cy="38195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07CAA3-BEE7-48C6-B0F7-FF43B049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412" y="5674254"/>
            <a:ext cx="6477000" cy="9620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                                        Fig.7</a:t>
            </a:r>
          </a:p>
          <a:p>
            <a:pPr marL="45720" indent="0">
              <a:buNone/>
            </a:pPr>
            <a:r>
              <a:rPr lang="en-US" dirty="0"/>
              <a:t>                        Block Diagram of DOBC</a:t>
            </a:r>
            <a:r>
              <a:rPr lang="en-US" baseline="-25000" dirty="0"/>
              <a:t> 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8A6B0-4BBF-4132-809F-FDB6F547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1619250"/>
            <a:ext cx="3257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652</TotalTime>
  <Words>580</Words>
  <Application>Microsoft Office PowerPoint</Application>
  <PresentationFormat>Custom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Palatino Linotype</vt:lpstr>
      <vt:lpstr>Business strategy presentation</vt:lpstr>
      <vt:lpstr>Comparative study of Active anti disturbance control (AADC) &amp; Conventional control</vt:lpstr>
      <vt:lpstr>Introduction</vt:lpstr>
      <vt:lpstr>Arrival of AADC</vt:lpstr>
      <vt:lpstr>Early History</vt:lpstr>
      <vt:lpstr>Motivation behind the DO</vt:lpstr>
      <vt:lpstr>Motivation behind the DO</vt:lpstr>
      <vt:lpstr>Motivation behind the DO</vt:lpstr>
      <vt:lpstr>Control law for the DO</vt:lpstr>
      <vt:lpstr>Block Diagram of DOBC</vt:lpstr>
      <vt:lpstr>Basic Framework/Superiority of DOBC</vt:lpstr>
      <vt:lpstr>Frequency domain formulation of DOBC</vt:lpstr>
      <vt:lpstr>Frequency domain formulation of DOBC</vt:lpstr>
      <vt:lpstr>Frequency domain formulation of DOBC</vt:lpstr>
      <vt:lpstr>Demonstration : Frequency domain formulation of DOBC</vt:lpstr>
      <vt:lpstr>Demonstration : Frequency domain formulation of DOBC</vt:lpstr>
      <vt:lpstr>Remaining topics to be discussed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Active anti disturbance control (AADC) &amp; Conventional control</dc:title>
  <dc:creator>Arnab Banerjee</dc:creator>
  <cp:lastModifiedBy>Arnab Banerjee</cp:lastModifiedBy>
  <cp:revision>38</cp:revision>
  <dcterms:created xsi:type="dcterms:W3CDTF">2020-02-18T13:05:55Z</dcterms:created>
  <dcterms:modified xsi:type="dcterms:W3CDTF">2020-02-22T16:47:50Z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