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Slab"/>
      <p:regular r:id="rId28"/>
      <p:bold r:id="rId29"/>
    </p:embeddedFont>
    <p:embeddedFont>
      <p:font typeface="Roboto"/>
      <p:regular r:id="rId30"/>
      <p:bold r:id="rId31"/>
      <p:italic r:id="rId32"/>
      <p:boldItalic r:id="rId33"/>
    </p:embeddedFont>
    <p:embeddedFont>
      <p:font typeface="Comfortaa"/>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Comfortaa-bold.fntdata"/><Relationship Id="rId12" Type="http://schemas.openxmlformats.org/officeDocument/2006/relationships/slide" Target="slides/slide7.xml"/><Relationship Id="rId34" Type="http://schemas.openxmlformats.org/officeDocument/2006/relationships/font" Target="fonts/Comfortaa-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dbc3e5a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dbc3e5a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de62f96a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de62f96a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de62f96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de62f96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de62f96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de62f96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24ccf7b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24ccf7b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24ccf7b8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24ccf7b8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df0cc81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df0cc81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df0cc813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df0cc813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de62f96a4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de62f96a4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de62f96a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de62f96a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da3fcd263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da3fcd263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de62f96a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de62f96a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de62f96a4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de62f96a4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de62f96a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de62f96a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da3fcd263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da3fcd263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da3fcd263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da3fcd263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da3fcd263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da3fcd263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da3fcd263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da3fcd263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da3fcd263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da3fcd263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de62f96a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de62f96a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dbc3e5a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dbc3e5a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PERSON IDENTIFICATION AND VERIFICATION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a:t>Presented by:</a:t>
            </a:r>
            <a:endParaRPr/>
          </a:p>
          <a:p>
            <a:pPr indent="0" lvl="0" marL="0" rtl="0" algn="l">
              <a:spcBef>
                <a:spcPts val="0"/>
              </a:spcBef>
              <a:spcAft>
                <a:spcPts val="0"/>
              </a:spcAft>
              <a:buNone/>
            </a:pPr>
            <a:r>
              <a:rPr lang="en"/>
              <a:t>Arnab Biswas-21EC65R01</a:t>
            </a:r>
            <a:endParaRPr/>
          </a:p>
          <a:p>
            <a:pPr indent="0" lvl="0" marL="0" rtl="0" algn="l">
              <a:spcBef>
                <a:spcPts val="0"/>
              </a:spcBef>
              <a:spcAft>
                <a:spcPts val="0"/>
              </a:spcAft>
              <a:buNone/>
            </a:pPr>
            <a:r>
              <a:rPr lang="en"/>
              <a:t>Ritwik Das-21EC65R02</a:t>
            </a:r>
            <a:endParaRPr/>
          </a:p>
          <a:p>
            <a:pPr indent="0" lvl="0" marL="0" rtl="0" algn="l">
              <a:spcBef>
                <a:spcPts val="0"/>
              </a:spcBef>
              <a:spcAft>
                <a:spcPts val="0"/>
              </a:spcAft>
              <a:buNone/>
            </a:pPr>
            <a:r>
              <a:rPr lang="en"/>
              <a:t>Alisha Oraon-21EC65R04</a:t>
            </a:r>
            <a:endParaRPr/>
          </a:p>
        </p:txBody>
      </p:sp>
      <p:pic>
        <p:nvPicPr>
          <p:cNvPr id="65" name="Google Shape;65;p13"/>
          <p:cNvPicPr preferRelativeResize="0"/>
          <p:nvPr/>
        </p:nvPicPr>
        <p:blipFill rotWithShape="1">
          <a:blip r:embed="rId3">
            <a:alphaModFix/>
          </a:blip>
          <a:srcRect b="12441" l="0" r="0" t="0"/>
          <a:stretch/>
        </p:blipFill>
        <p:spPr>
          <a:xfrm>
            <a:off x="5612450" y="2982300"/>
            <a:ext cx="3316650" cy="1943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History</a:t>
            </a:r>
            <a:endParaRPr/>
          </a:p>
        </p:txBody>
      </p:sp>
      <p:sp>
        <p:nvSpPr>
          <p:cNvPr id="131" name="Google Shape;131;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AutoNum type="arabicPeriod"/>
            </a:pPr>
            <a:r>
              <a:rPr lang="en" sz="2100"/>
              <a:t>In 1960, the first semi-automated system for facial </a:t>
            </a:r>
            <a:r>
              <a:rPr lang="en" sz="2100"/>
              <a:t>recognition</a:t>
            </a:r>
            <a:r>
              <a:rPr lang="en" sz="2100"/>
              <a:t> to locate the features (such as eyes, ears, nose and mouth) on the photographs.</a:t>
            </a:r>
            <a:endParaRPr sz="2100"/>
          </a:p>
          <a:p>
            <a:pPr indent="-361950" lvl="0" marL="457200" rtl="0" algn="l">
              <a:spcBef>
                <a:spcPts val="0"/>
              </a:spcBef>
              <a:spcAft>
                <a:spcPts val="0"/>
              </a:spcAft>
              <a:buSzPts val="2100"/>
              <a:buAutoNum type="arabicPeriod"/>
            </a:pPr>
            <a:r>
              <a:rPr lang="en" sz="2100"/>
              <a:t>In 1970, Goldstein and Harmon used 21 subjective markers like hair colour and lip thickness to automate the </a:t>
            </a:r>
            <a:r>
              <a:rPr lang="en" sz="2100"/>
              <a:t>recognition</a:t>
            </a:r>
            <a:r>
              <a:rPr lang="en" sz="2100"/>
              <a:t>.</a:t>
            </a:r>
            <a:endParaRPr sz="2100"/>
          </a:p>
          <a:p>
            <a:pPr indent="-342900" lvl="0" marL="457200" rtl="0" algn="l">
              <a:spcBef>
                <a:spcPts val="0"/>
              </a:spcBef>
              <a:spcAft>
                <a:spcPts val="0"/>
              </a:spcAft>
              <a:buSzPts val="1800"/>
              <a:buAutoNum type="arabicPeriod"/>
            </a:pPr>
            <a:r>
              <a:rPr lang="en" sz="2100"/>
              <a:t>In 1988, Kirby and Sirovich used standard linear algebra technique to the face </a:t>
            </a:r>
            <a:r>
              <a:rPr lang="en" sz="2100"/>
              <a:t>recognition</a:t>
            </a:r>
            <a:r>
              <a:rPr lang="en" sz="2100"/>
              <a:t>.</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Facial </a:t>
            </a:r>
            <a:r>
              <a:rPr lang="en"/>
              <a:t>Recognition</a:t>
            </a:r>
            <a:endParaRPr/>
          </a:p>
        </p:txBody>
      </p:sp>
      <p:sp>
        <p:nvSpPr>
          <p:cNvPr id="137" name="Google Shape;137;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In the facial </a:t>
            </a:r>
            <a:r>
              <a:rPr lang="en" sz="2400"/>
              <a:t>recognition, there are two types of comparison:</a:t>
            </a:r>
            <a:endParaRPr sz="2400"/>
          </a:p>
          <a:p>
            <a:pPr indent="-381000" lvl="0" marL="457200" rtl="0" algn="l">
              <a:spcBef>
                <a:spcPts val="1200"/>
              </a:spcBef>
              <a:spcAft>
                <a:spcPts val="0"/>
              </a:spcAft>
              <a:buSzPts val="2400"/>
              <a:buAutoNum type="arabicPeriod"/>
            </a:pPr>
            <a:r>
              <a:rPr lang="en" sz="2400"/>
              <a:t>Verification: The system compares the given individual with who they said they are and gives a yes and no decision.</a:t>
            </a:r>
            <a:endParaRPr sz="2400"/>
          </a:p>
          <a:p>
            <a:pPr indent="-381000" lvl="0" marL="457200" rtl="0" algn="l">
              <a:spcBef>
                <a:spcPts val="0"/>
              </a:spcBef>
              <a:spcAft>
                <a:spcPts val="0"/>
              </a:spcAft>
              <a:buSzPts val="2400"/>
              <a:buAutoNum type="arabicPeriod"/>
            </a:pPr>
            <a:r>
              <a:rPr lang="en" sz="2400"/>
              <a:t>Identification: The system compares the given individual to all other individuals in the database and gives a ranked list of the matches.</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idx="1" type="body"/>
          </p:nvPr>
        </p:nvSpPr>
        <p:spPr>
          <a:xfrm>
            <a:off x="387900" y="245650"/>
            <a:ext cx="8368200" cy="43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T</a:t>
            </a:r>
            <a:r>
              <a:rPr lang="en" sz="2300"/>
              <a:t>he identification technology operates in four steps:</a:t>
            </a:r>
            <a:endParaRPr sz="2300"/>
          </a:p>
          <a:p>
            <a:pPr indent="-374650" lvl="0" marL="457200" rtl="0" algn="l">
              <a:spcBef>
                <a:spcPts val="1200"/>
              </a:spcBef>
              <a:spcAft>
                <a:spcPts val="0"/>
              </a:spcAft>
              <a:buSzPts val="2300"/>
              <a:buAutoNum type="arabicPeriod"/>
            </a:pPr>
            <a:r>
              <a:rPr lang="en" sz="2300"/>
              <a:t>Capture: A physical sample is captured by the system during enrollment and also in identification process.</a:t>
            </a:r>
            <a:endParaRPr sz="2300"/>
          </a:p>
          <a:p>
            <a:pPr indent="-374650" lvl="0" marL="457200" rtl="0" algn="l">
              <a:spcBef>
                <a:spcPts val="0"/>
              </a:spcBef>
              <a:spcAft>
                <a:spcPts val="0"/>
              </a:spcAft>
              <a:buSzPts val="2300"/>
              <a:buAutoNum type="arabicPeriod"/>
            </a:pPr>
            <a:r>
              <a:rPr lang="en" sz="2300"/>
              <a:t>Extraction: Unique data is </a:t>
            </a:r>
            <a:r>
              <a:rPr lang="en" sz="2300"/>
              <a:t>extracted</a:t>
            </a:r>
            <a:r>
              <a:rPr lang="en" sz="2300"/>
              <a:t> from the sample and a </a:t>
            </a:r>
            <a:r>
              <a:rPr lang="en" sz="2300"/>
              <a:t>template</a:t>
            </a:r>
            <a:r>
              <a:rPr lang="en" sz="2300"/>
              <a:t> is created. </a:t>
            </a:r>
            <a:endParaRPr sz="2300"/>
          </a:p>
          <a:p>
            <a:pPr indent="-374650" lvl="0" marL="457200" rtl="0" algn="l">
              <a:spcBef>
                <a:spcPts val="0"/>
              </a:spcBef>
              <a:spcAft>
                <a:spcPts val="0"/>
              </a:spcAft>
              <a:buSzPts val="2300"/>
              <a:buAutoNum type="arabicPeriod"/>
            </a:pPr>
            <a:r>
              <a:rPr lang="en" sz="2300"/>
              <a:t>Comparison: The </a:t>
            </a:r>
            <a:r>
              <a:rPr lang="en" sz="2300"/>
              <a:t>template</a:t>
            </a:r>
            <a:r>
              <a:rPr lang="en" sz="2300"/>
              <a:t> is then compare with a new sample. </a:t>
            </a:r>
            <a:endParaRPr sz="2300"/>
          </a:p>
          <a:p>
            <a:pPr indent="-374650" lvl="0" marL="457200" rtl="0" algn="l">
              <a:spcBef>
                <a:spcPts val="0"/>
              </a:spcBef>
              <a:spcAft>
                <a:spcPts val="0"/>
              </a:spcAft>
              <a:buSzPts val="2300"/>
              <a:buAutoNum type="arabicPeriod"/>
            </a:pPr>
            <a:r>
              <a:rPr lang="en" sz="2300"/>
              <a:t>Match/Non-match: The system decides if the features extracted from the new samples are a match and non-match.</a:t>
            </a:r>
            <a:endParaRPr sz="2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148" name="Google Shape;148;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The implementation of face </a:t>
            </a:r>
            <a:r>
              <a:rPr lang="en" sz="2100"/>
              <a:t>recognition</a:t>
            </a:r>
            <a:r>
              <a:rPr lang="en" sz="2100"/>
              <a:t> technology includes four steps:</a:t>
            </a:r>
            <a:endParaRPr sz="2100"/>
          </a:p>
          <a:p>
            <a:pPr indent="-361950" lvl="0" marL="457200" rtl="0" algn="l">
              <a:spcBef>
                <a:spcPts val="1200"/>
              </a:spcBef>
              <a:spcAft>
                <a:spcPts val="0"/>
              </a:spcAft>
              <a:buSzPts val="2100"/>
              <a:buAutoNum type="arabicPeriod"/>
            </a:pPr>
            <a:r>
              <a:rPr lang="en" sz="2100"/>
              <a:t>Image </a:t>
            </a:r>
            <a:r>
              <a:rPr lang="en" sz="2100"/>
              <a:t>acquisition</a:t>
            </a:r>
            <a:endParaRPr sz="2100"/>
          </a:p>
          <a:p>
            <a:pPr indent="-361950" lvl="0" marL="457200" rtl="0" algn="l">
              <a:spcBef>
                <a:spcPts val="0"/>
              </a:spcBef>
              <a:spcAft>
                <a:spcPts val="0"/>
              </a:spcAft>
              <a:buSzPts val="2100"/>
              <a:buAutoNum type="arabicPeriod"/>
            </a:pPr>
            <a:r>
              <a:rPr lang="en" sz="2100"/>
              <a:t>Image processing</a:t>
            </a:r>
            <a:endParaRPr sz="2100"/>
          </a:p>
          <a:p>
            <a:pPr indent="-361950" lvl="0" marL="457200" rtl="0" algn="l">
              <a:spcBef>
                <a:spcPts val="0"/>
              </a:spcBef>
              <a:spcAft>
                <a:spcPts val="0"/>
              </a:spcAft>
              <a:buSzPts val="2100"/>
              <a:buAutoNum type="arabicPeriod"/>
            </a:pPr>
            <a:r>
              <a:rPr lang="en" sz="2100"/>
              <a:t>Distinctive</a:t>
            </a:r>
            <a:r>
              <a:rPr lang="en" sz="2100"/>
              <a:t> characteristics Location</a:t>
            </a:r>
            <a:endParaRPr sz="2100"/>
          </a:p>
          <a:p>
            <a:pPr indent="-361950" lvl="0" marL="457200" rtl="0" algn="l">
              <a:spcBef>
                <a:spcPts val="0"/>
              </a:spcBef>
              <a:spcAft>
                <a:spcPts val="0"/>
              </a:spcAft>
              <a:buSzPts val="2100"/>
              <a:buAutoNum type="arabicPeriod"/>
            </a:pPr>
            <a:r>
              <a:rPr lang="en" sz="2100"/>
              <a:t>Template creation</a:t>
            </a:r>
            <a:endParaRPr sz="2100"/>
          </a:p>
          <a:p>
            <a:pPr indent="-361950" lvl="0" marL="457200" rtl="0" algn="l">
              <a:spcBef>
                <a:spcPts val="0"/>
              </a:spcBef>
              <a:spcAft>
                <a:spcPts val="0"/>
              </a:spcAft>
              <a:buSzPts val="2100"/>
              <a:buAutoNum type="arabicPeriod"/>
            </a:pPr>
            <a:r>
              <a:rPr lang="en" sz="2100"/>
              <a:t>Template matching</a:t>
            </a:r>
            <a:endParaRPr sz="2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idx="1" type="body"/>
          </p:nvPr>
        </p:nvSpPr>
        <p:spPr>
          <a:xfrm>
            <a:off x="387900" y="184250"/>
            <a:ext cx="8368200" cy="475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4" name="Google Shape;154;p26"/>
          <p:cNvSpPr/>
          <p:nvPr/>
        </p:nvSpPr>
        <p:spPr>
          <a:xfrm>
            <a:off x="2993975" y="445250"/>
            <a:ext cx="2671500" cy="76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Face Recognition</a:t>
            </a:r>
            <a:endParaRPr sz="1900"/>
          </a:p>
        </p:txBody>
      </p:sp>
      <p:cxnSp>
        <p:nvCxnSpPr>
          <p:cNvPr id="155" name="Google Shape;155;p26"/>
          <p:cNvCxnSpPr>
            <a:stCxn id="154" idx="2"/>
          </p:cNvCxnSpPr>
          <p:nvPr/>
        </p:nvCxnSpPr>
        <p:spPr>
          <a:xfrm>
            <a:off x="4329725" y="1212950"/>
            <a:ext cx="15300" cy="552600"/>
          </a:xfrm>
          <a:prstGeom prst="straightConnector1">
            <a:avLst/>
          </a:prstGeom>
          <a:noFill/>
          <a:ln cap="flat" cmpd="sng" w="76200">
            <a:solidFill>
              <a:srgbClr val="FF0000"/>
            </a:solidFill>
            <a:prstDash val="solid"/>
            <a:round/>
            <a:headEnd len="med" w="med" type="none"/>
            <a:tailEnd len="med" w="med" type="none"/>
          </a:ln>
        </p:spPr>
      </p:cxnSp>
      <p:cxnSp>
        <p:nvCxnSpPr>
          <p:cNvPr id="156" name="Google Shape;156;p26"/>
          <p:cNvCxnSpPr/>
          <p:nvPr/>
        </p:nvCxnSpPr>
        <p:spPr>
          <a:xfrm flipH="1" rot="10800000">
            <a:off x="1980625" y="1781150"/>
            <a:ext cx="4944000" cy="30600"/>
          </a:xfrm>
          <a:prstGeom prst="straightConnector1">
            <a:avLst/>
          </a:prstGeom>
          <a:noFill/>
          <a:ln cap="flat" cmpd="sng" w="76200">
            <a:solidFill>
              <a:srgbClr val="FF0000"/>
            </a:solidFill>
            <a:prstDash val="solid"/>
            <a:round/>
            <a:headEnd len="med" w="med" type="none"/>
            <a:tailEnd len="med" w="med" type="none"/>
          </a:ln>
        </p:spPr>
      </p:cxnSp>
      <p:cxnSp>
        <p:nvCxnSpPr>
          <p:cNvPr id="157" name="Google Shape;157;p26"/>
          <p:cNvCxnSpPr/>
          <p:nvPr/>
        </p:nvCxnSpPr>
        <p:spPr>
          <a:xfrm>
            <a:off x="2011350" y="1827100"/>
            <a:ext cx="15300" cy="506700"/>
          </a:xfrm>
          <a:prstGeom prst="straightConnector1">
            <a:avLst/>
          </a:prstGeom>
          <a:noFill/>
          <a:ln cap="flat" cmpd="sng" w="76200">
            <a:solidFill>
              <a:srgbClr val="FF0000"/>
            </a:solidFill>
            <a:prstDash val="solid"/>
            <a:round/>
            <a:headEnd len="med" w="med" type="none"/>
            <a:tailEnd len="med" w="med" type="none"/>
          </a:ln>
        </p:spPr>
      </p:cxnSp>
      <p:cxnSp>
        <p:nvCxnSpPr>
          <p:cNvPr id="158" name="Google Shape;158;p26"/>
          <p:cNvCxnSpPr/>
          <p:nvPr/>
        </p:nvCxnSpPr>
        <p:spPr>
          <a:xfrm>
            <a:off x="6893825" y="1781025"/>
            <a:ext cx="30600" cy="491400"/>
          </a:xfrm>
          <a:prstGeom prst="straightConnector1">
            <a:avLst/>
          </a:prstGeom>
          <a:noFill/>
          <a:ln cap="flat" cmpd="sng" w="76200">
            <a:solidFill>
              <a:srgbClr val="FF0000"/>
            </a:solidFill>
            <a:prstDash val="solid"/>
            <a:round/>
            <a:headEnd len="med" w="med" type="none"/>
            <a:tailEnd len="med" w="med" type="none"/>
          </a:ln>
        </p:spPr>
      </p:cxnSp>
      <p:sp>
        <p:nvSpPr>
          <p:cNvPr id="159" name="Google Shape;159;p26"/>
          <p:cNvSpPr/>
          <p:nvPr/>
        </p:nvSpPr>
        <p:spPr>
          <a:xfrm>
            <a:off x="1427900" y="2287700"/>
            <a:ext cx="1566000" cy="76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t>Local Features</a:t>
            </a:r>
            <a:endParaRPr sz="1500"/>
          </a:p>
        </p:txBody>
      </p:sp>
      <p:sp>
        <p:nvSpPr>
          <p:cNvPr id="160" name="Google Shape;160;p26"/>
          <p:cNvSpPr/>
          <p:nvPr/>
        </p:nvSpPr>
        <p:spPr>
          <a:xfrm>
            <a:off x="6080075" y="2333775"/>
            <a:ext cx="1719600" cy="70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t>Global Features</a:t>
            </a:r>
            <a:endParaRPr sz="1600"/>
          </a:p>
        </p:txBody>
      </p:sp>
      <p:cxnSp>
        <p:nvCxnSpPr>
          <p:cNvPr id="161" name="Google Shape;161;p26"/>
          <p:cNvCxnSpPr>
            <a:stCxn id="159" idx="2"/>
          </p:cNvCxnSpPr>
          <p:nvPr/>
        </p:nvCxnSpPr>
        <p:spPr>
          <a:xfrm>
            <a:off x="2210900" y="3055400"/>
            <a:ext cx="0" cy="568200"/>
          </a:xfrm>
          <a:prstGeom prst="straightConnector1">
            <a:avLst/>
          </a:prstGeom>
          <a:noFill/>
          <a:ln cap="flat" cmpd="sng" w="76200">
            <a:solidFill>
              <a:srgbClr val="FF0000"/>
            </a:solidFill>
            <a:prstDash val="solid"/>
            <a:round/>
            <a:headEnd len="med" w="med" type="none"/>
            <a:tailEnd len="med" w="med" type="none"/>
          </a:ln>
        </p:spPr>
      </p:cxnSp>
      <p:cxnSp>
        <p:nvCxnSpPr>
          <p:cNvPr id="162" name="Google Shape;162;p26"/>
          <p:cNvCxnSpPr>
            <a:stCxn id="160" idx="2"/>
          </p:cNvCxnSpPr>
          <p:nvPr/>
        </p:nvCxnSpPr>
        <p:spPr>
          <a:xfrm>
            <a:off x="6939875" y="3039975"/>
            <a:ext cx="15300" cy="552900"/>
          </a:xfrm>
          <a:prstGeom prst="straightConnector1">
            <a:avLst/>
          </a:prstGeom>
          <a:noFill/>
          <a:ln cap="flat" cmpd="sng" w="76200">
            <a:solidFill>
              <a:srgbClr val="FF0000"/>
            </a:solidFill>
            <a:prstDash val="solid"/>
            <a:round/>
            <a:headEnd len="med" w="med" type="none"/>
            <a:tailEnd len="med" w="med" type="none"/>
          </a:ln>
        </p:spPr>
      </p:cxnSp>
      <p:cxnSp>
        <p:nvCxnSpPr>
          <p:cNvPr id="163" name="Google Shape;163;p26"/>
          <p:cNvCxnSpPr/>
          <p:nvPr/>
        </p:nvCxnSpPr>
        <p:spPr>
          <a:xfrm>
            <a:off x="1243650" y="3608125"/>
            <a:ext cx="2333700" cy="15300"/>
          </a:xfrm>
          <a:prstGeom prst="straightConnector1">
            <a:avLst/>
          </a:prstGeom>
          <a:noFill/>
          <a:ln cap="flat" cmpd="sng" w="76200">
            <a:solidFill>
              <a:srgbClr val="FF0000"/>
            </a:solidFill>
            <a:prstDash val="solid"/>
            <a:round/>
            <a:headEnd len="med" w="med" type="none"/>
            <a:tailEnd len="med" w="med" type="none"/>
          </a:ln>
        </p:spPr>
      </p:cxnSp>
      <p:cxnSp>
        <p:nvCxnSpPr>
          <p:cNvPr id="164" name="Google Shape;164;p26"/>
          <p:cNvCxnSpPr/>
          <p:nvPr/>
        </p:nvCxnSpPr>
        <p:spPr>
          <a:xfrm flipH="1" rot="10800000">
            <a:off x="5911175" y="3608175"/>
            <a:ext cx="2287800" cy="15300"/>
          </a:xfrm>
          <a:prstGeom prst="straightConnector1">
            <a:avLst/>
          </a:prstGeom>
          <a:noFill/>
          <a:ln cap="flat" cmpd="sng" w="76200">
            <a:solidFill>
              <a:srgbClr val="FF0000"/>
            </a:solidFill>
            <a:prstDash val="solid"/>
            <a:round/>
            <a:headEnd len="med" w="med" type="none"/>
            <a:tailEnd len="med" w="med" type="none"/>
          </a:ln>
        </p:spPr>
      </p:cxnSp>
      <p:cxnSp>
        <p:nvCxnSpPr>
          <p:cNvPr id="165" name="Google Shape;165;p26"/>
          <p:cNvCxnSpPr/>
          <p:nvPr/>
        </p:nvCxnSpPr>
        <p:spPr>
          <a:xfrm>
            <a:off x="1243650" y="3592775"/>
            <a:ext cx="0" cy="491400"/>
          </a:xfrm>
          <a:prstGeom prst="straightConnector1">
            <a:avLst/>
          </a:prstGeom>
          <a:noFill/>
          <a:ln cap="flat" cmpd="sng" w="76200">
            <a:solidFill>
              <a:srgbClr val="FF0000"/>
            </a:solidFill>
            <a:prstDash val="solid"/>
            <a:round/>
            <a:headEnd len="med" w="med" type="none"/>
            <a:tailEnd len="med" w="med" type="none"/>
          </a:ln>
        </p:spPr>
      </p:cxnSp>
      <p:cxnSp>
        <p:nvCxnSpPr>
          <p:cNvPr id="166" name="Google Shape;166;p26"/>
          <p:cNvCxnSpPr/>
          <p:nvPr/>
        </p:nvCxnSpPr>
        <p:spPr>
          <a:xfrm>
            <a:off x="3531350" y="3638825"/>
            <a:ext cx="15300" cy="460500"/>
          </a:xfrm>
          <a:prstGeom prst="straightConnector1">
            <a:avLst/>
          </a:prstGeom>
          <a:noFill/>
          <a:ln cap="flat" cmpd="sng" w="76200">
            <a:solidFill>
              <a:srgbClr val="FF0000"/>
            </a:solidFill>
            <a:prstDash val="solid"/>
            <a:round/>
            <a:headEnd len="med" w="med" type="none"/>
            <a:tailEnd len="med" w="med" type="none"/>
          </a:ln>
        </p:spPr>
      </p:cxnSp>
      <p:cxnSp>
        <p:nvCxnSpPr>
          <p:cNvPr id="167" name="Google Shape;167;p26"/>
          <p:cNvCxnSpPr/>
          <p:nvPr/>
        </p:nvCxnSpPr>
        <p:spPr>
          <a:xfrm>
            <a:off x="5941900" y="3623475"/>
            <a:ext cx="15300" cy="476100"/>
          </a:xfrm>
          <a:prstGeom prst="straightConnector1">
            <a:avLst/>
          </a:prstGeom>
          <a:noFill/>
          <a:ln cap="flat" cmpd="sng" w="76200">
            <a:solidFill>
              <a:srgbClr val="FF0000"/>
            </a:solidFill>
            <a:prstDash val="solid"/>
            <a:round/>
            <a:headEnd len="med" w="med" type="none"/>
            <a:tailEnd len="med" w="med" type="none"/>
          </a:ln>
        </p:spPr>
      </p:cxnSp>
      <p:cxnSp>
        <p:nvCxnSpPr>
          <p:cNvPr id="168" name="Google Shape;168;p26"/>
          <p:cNvCxnSpPr/>
          <p:nvPr/>
        </p:nvCxnSpPr>
        <p:spPr>
          <a:xfrm>
            <a:off x="8183550" y="3592775"/>
            <a:ext cx="15300" cy="491400"/>
          </a:xfrm>
          <a:prstGeom prst="straightConnector1">
            <a:avLst/>
          </a:prstGeom>
          <a:noFill/>
          <a:ln cap="flat" cmpd="sng" w="76200">
            <a:solidFill>
              <a:srgbClr val="FF0000"/>
            </a:solidFill>
            <a:prstDash val="solid"/>
            <a:round/>
            <a:headEnd len="med" w="med" type="none"/>
            <a:tailEnd len="med" w="med" type="none"/>
          </a:ln>
        </p:spPr>
      </p:cxnSp>
      <p:sp>
        <p:nvSpPr>
          <p:cNvPr id="169" name="Google Shape;169;p26"/>
          <p:cNvSpPr/>
          <p:nvPr/>
        </p:nvSpPr>
        <p:spPr>
          <a:xfrm>
            <a:off x="644850" y="4022675"/>
            <a:ext cx="1120800" cy="56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LBP</a:t>
            </a:r>
            <a:endParaRPr sz="1700"/>
          </a:p>
        </p:txBody>
      </p:sp>
      <p:sp>
        <p:nvSpPr>
          <p:cNvPr id="170" name="Google Shape;170;p26"/>
          <p:cNvSpPr/>
          <p:nvPr/>
        </p:nvSpPr>
        <p:spPr>
          <a:xfrm>
            <a:off x="2871150" y="4084100"/>
            <a:ext cx="1289700" cy="56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Gabor</a:t>
            </a:r>
            <a:endParaRPr sz="1700"/>
          </a:p>
        </p:txBody>
      </p:sp>
      <p:sp>
        <p:nvSpPr>
          <p:cNvPr id="171" name="Google Shape;171;p26"/>
          <p:cNvSpPr/>
          <p:nvPr/>
        </p:nvSpPr>
        <p:spPr>
          <a:xfrm>
            <a:off x="5404525" y="4114800"/>
            <a:ext cx="1182300" cy="50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LDA</a:t>
            </a:r>
            <a:endParaRPr sz="1600"/>
          </a:p>
        </p:txBody>
      </p:sp>
      <p:sp>
        <p:nvSpPr>
          <p:cNvPr id="172" name="Google Shape;172;p26"/>
          <p:cNvSpPr/>
          <p:nvPr/>
        </p:nvSpPr>
        <p:spPr>
          <a:xfrm>
            <a:off x="7569400" y="4068750"/>
            <a:ext cx="1120800" cy="50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PCA</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LBP(Local Binary Pattern)</a:t>
            </a:r>
            <a:endParaRPr/>
          </a:p>
        </p:txBody>
      </p:sp>
      <p:sp>
        <p:nvSpPr>
          <p:cNvPr id="178" name="Google Shape;178;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400050" lvl="0" marL="457200" rtl="0" algn="l">
              <a:spcBef>
                <a:spcPts val="0"/>
              </a:spcBef>
              <a:spcAft>
                <a:spcPts val="0"/>
              </a:spcAft>
              <a:buSzPts val="2700"/>
              <a:buAutoNum type="arabicPeriod"/>
            </a:pPr>
            <a:r>
              <a:rPr lang="en" sz="2700"/>
              <a:t>Defined as an ordered set of binary </a:t>
            </a:r>
            <a:r>
              <a:rPr lang="en" sz="2700"/>
              <a:t>comparison</a:t>
            </a:r>
            <a:r>
              <a:rPr lang="en" sz="2700"/>
              <a:t> of pixel intensities between the centre pixel and its eight surrounding pixel.</a:t>
            </a:r>
            <a:endParaRPr sz="2700"/>
          </a:p>
          <a:p>
            <a:pPr indent="-400050" lvl="0" marL="457200" rtl="0" algn="l">
              <a:spcBef>
                <a:spcPts val="0"/>
              </a:spcBef>
              <a:spcAft>
                <a:spcPts val="0"/>
              </a:spcAft>
              <a:buSzPts val="2700"/>
              <a:buAutoNum type="arabicPeriod"/>
            </a:pPr>
            <a:r>
              <a:rPr lang="en" sz="2700"/>
              <a:t>LBP operator summarize the local special structure of an image.</a:t>
            </a:r>
            <a:endParaRPr sz="2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a:t>
            </a:r>
            <a:endParaRPr/>
          </a:p>
        </p:txBody>
      </p:sp>
      <p:sp>
        <p:nvSpPr>
          <p:cNvPr id="184" name="Google Shape;184;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use following formula to do the local binary method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Here, de denotes the value of the centre pixel.</a:t>
            </a:r>
            <a:endParaRPr/>
          </a:p>
        </p:txBody>
      </p:sp>
      <p:pic>
        <p:nvPicPr>
          <p:cNvPr id="185" name="Google Shape;185;p28"/>
          <p:cNvPicPr preferRelativeResize="0"/>
          <p:nvPr/>
        </p:nvPicPr>
        <p:blipFill>
          <a:blip r:embed="rId3">
            <a:alphaModFix/>
          </a:blip>
          <a:stretch>
            <a:fillRect/>
          </a:stretch>
        </p:blipFill>
        <p:spPr>
          <a:xfrm>
            <a:off x="1685925" y="2100263"/>
            <a:ext cx="5772150" cy="942975"/>
          </a:xfrm>
          <a:prstGeom prst="rect">
            <a:avLst/>
          </a:prstGeom>
          <a:noFill/>
          <a:ln>
            <a:noFill/>
          </a:ln>
        </p:spPr>
      </p:pic>
      <p:pic>
        <p:nvPicPr>
          <p:cNvPr id="186" name="Google Shape;186;p28"/>
          <p:cNvPicPr preferRelativeResize="0"/>
          <p:nvPr/>
        </p:nvPicPr>
        <p:blipFill>
          <a:blip r:embed="rId4">
            <a:alphaModFix/>
          </a:blip>
          <a:stretch>
            <a:fillRect/>
          </a:stretch>
        </p:blipFill>
        <p:spPr>
          <a:xfrm>
            <a:off x="1681150" y="2176463"/>
            <a:ext cx="5781675" cy="866775"/>
          </a:xfrm>
          <a:prstGeom prst="rect">
            <a:avLst/>
          </a:prstGeom>
          <a:noFill/>
          <a:ln>
            <a:noFill/>
          </a:ln>
        </p:spPr>
      </p:pic>
      <p:pic>
        <p:nvPicPr>
          <p:cNvPr id="187" name="Google Shape;187;p28"/>
          <p:cNvPicPr preferRelativeResize="0"/>
          <p:nvPr/>
        </p:nvPicPr>
        <p:blipFill>
          <a:blip r:embed="rId5">
            <a:alphaModFix/>
          </a:blip>
          <a:stretch>
            <a:fillRect/>
          </a:stretch>
        </p:blipFill>
        <p:spPr>
          <a:xfrm>
            <a:off x="1073625" y="3477474"/>
            <a:ext cx="195500" cy="269976"/>
          </a:xfrm>
          <a:prstGeom prst="rect">
            <a:avLst/>
          </a:prstGeom>
          <a:noFill/>
          <a:ln>
            <a:noFill/>
          </a:ln>
        </p:spPr>
      </p:pic>
      <p:pic>
        <p:nvPicPr>
          <p:cNvPr id="188" name="Google Shape;188;p28"/>
          <p:cNvPicPr preferRelativeResize="0"/>
          <p:nvPr/>
        </p:nvPicPr>
        <p:blipFill>
          <a:blip r:embed="rId6">
            <a:alphaModFix/>
          </a:blip>
          <a:stretch>
            <a:fillRect/>
          </a:stretch>
        </p:blipFill>
        <p:spPr>
          <a:xfrm>
            <a:off x="1681150" y="2171713"/>
            <a:ext cx="5715000" cy="876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94" name="Google Shape;194;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sz="2000"/>
              <a:t>First the image will be divided to several blocks: each block is a matrix of type 3x3</a:t>
            </a:r>
            <a:endParaRPr sz="2000"/>
          </a:p>
          <a:p>
            <a:pPr indent="-355600" lvl="0" marL="457200" rtl="0" algn="l">
              <a:spcBef>
                <a:spcPts val="0"/>
              </a:spcBef>
              <a:spcAft>
                <a:spcPts val="0"/>
              </a:spcAft>
              <a:buSzPts val="2000"/>
              <a:buAutoNum type="arabicPeriod"/>
            </a:pPr>
            <a:r>
              <a:rPr lang="en" sz="2000"/>
              <a:t>Then, in each matrix the system will be comparing the centre pixel of the block with the other pixels.</a:t>
            </a:r>
            <a:endParaRPr sz="2000"/>
          </a:p>
          <a:p>
            <a:pPr indent="-355600" lvl="0" marL="457200" rtl="0" algn="l">
              <a:spcBef>
                <a:spcPts val="0"/>
              </a:spcBef>
              <a:spcAft>
                <a:spcPts val="0"/>
              </a:spcAft>
              <a:buSzPts val="2000"/>
              <a:buAutoNum type="arabicPeriod"/>
            </a:pPr>
            <a:r>
              <a:rPr lang="en" sz="2000"/>
              <a:t>If the centre pixel&gt;=other pixel, we will place 1, otherwise we will place 0.</a:t>
            </a:r>
            <a:endParaRPr sz="2000"/>
          </a:p>
          <a:p>
            <a:pPr indent="-355600" lvl="0" marL="457200" rtl="0" algn="l">
              <a:spcBef>
                <a:spcPts val="0"/>
              </a:spcBef>
              <a:spcAft>
                <a:spcPts val="0"/>
              </a:spcAft>
              <a:buSzPts val="2000"/>
              <a:buAutoNum type="arabicPeriod"/>
            </a:pPr>
            <a:r>
              <a:rPr lang="en" sz="2000"/>
              <a:t>Getting the binary number of each block.</a:t>
            </a:r>
            <a:endParaRPr sz="2000"/>
          </a:p>
          <a:p>
            <a:pPr indent="-355600" lvl="0" marL="457200" rtl="0" algn="l">
              <a:spcBef>
                <a:spcPts val="0"/>
              </a:spcBef>
              <a:spcAft>
                <a:spcPts val="0"/>
              </a:spcAft>
              <a:buSzPts val="2000"/>
              <a:buAutoNum type="arabicPeriod"/>
            </a:pPr>
            <a:r>
              <a:rPr lang="en" sz="2000"/>
              <a:t>Converting to decimal number.</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 in Facial  RECOGNITION:</a:t>
            </a:r>
            <a:endParaRPr/>
          </a:p>
        </p:txBody>
      </p:sp>
      <p:sp>
        <p:nvSpPr>
          <p:cNvPr id="200" name="Google Shape;200;p30"/>
          <p:cNvSpPr txBox="1"/>
          <p:nvPr>
            <p:ph idx="1" type="body"/>
          </p:nvPr>
        </p:nvSpPr>
        <p:spPr>
          <a:xfrm>
            <a:off x="387900" y="1144125"/>
            <a:ext cx="8368200" cy="366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Occlusion means blockage, and it occurs when one or other parts of the face  are blocked and whole face is not available as an input image. Occlusion is considered one of the most critical challenges in face recognition system.</a:t>
            </a:r>
            <a:endParaRPr/>
          </a:p>
          <a:p>
            <a:pPr indent="-342900" lvl="0" marL="457200" rtl="0" algn="l">
              <a:spcBef>
                <a:spcPts val="0"/>
              </a:spcBef>
              <a:spcAft>
                <a:spcPts val="0"/>
              </a:spcAft>
              <a:buSzPts val="1800"/>
              <a:buAutoNum type="arabicPeriod"/>
            </a:pPr>
            <a:r>
              <a:rPr lang="en"/>
              <a:t>Facial Recognition Systems are highly sensitive to pose variations. The pose of a face varies when the head movement and viewing angle of the person changes.</a:t>
            </a:r>
            <a:endParaRPr/>
          </a:p>
          <a:p>
            <a:pPr indent="-342900" lvl="0" marL="457200" rtl="0" algn="l">
              <a:spcBef>
                <a:spcPts val="0"/>
              </a:spcBef>
              <a:spcAft>
                <a:spcPts val="0"/>
              </a:spcAft>
              <a:buSzPts val="1800"/>
              <a:buAutoNum type="arabicPeriod"/>
            </a:pPr>
            <a:r>
              <a:rPr lang="en"/>
              <a:t>Existing state-of-the-art facial recognition methods rely on ‘too-deep’ Convolutional Neural Network (CNN) architecture which is very complex and unsuitable for real-time performance on embedded devices.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 :</a:t>
            </a:r>
            <a:endParaRPr/>
          </a:p>
        </p:txBody>
      </p:sp>
      <p:sp>
        <p:nvSpPr>
          <p:cNvPr id="206" name="Google Shape;206;p31"/>
          <p:cNvSpPr txBox="1"/>
          <p:nvPr>
            <p:ph idx="1" type="body"/>
          </p:nvPr>
        </p:nvSpPr>
        <p:spPr>
          <a:xfrm>
            <a:off x="387900" y="1144125"/>
            <a:ext cx="8159700" cy="37875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AutoNum type="arabicPeriod"/>
            </a:pPr>
            <a:r>
              <a:rPr lang="en"/>
              <a:t>Dirt and wounds.</a:t>
            </a:r>
            <a:endParaRPr/>
          </a:p>
          <a:p>
            <a:pPr indent="-334327" lvl="0" marL="457200" rtl="0" algn="l">
              <a:spcBef>
                <a:spcPts val="0"/>
              </a:spcBef>
              <a:spcAft>
                <a:spcPts val="0"/>
              </a:spcAft>
              <a:buSzPct val="100000"/>
              <a:buAutoNum type="arabicPeriod"/>
            </a:pPr>
            <a:r>
              <a:rPr lang="en"/>
              <a:t>Placement of </a:t>
            </a:r>
            <a:r>
              <a:rPr lang="en"/>
              <a:t>fingers</a:t>
            </a:r>
            <a:endParaRPr/>
          </a:p>
          <a:p>
            <a:pPr indent="-334327" lvl="0" marL="457200" rtl="0" algn="l">
              <a:spcBef>
                <a:spcPts val="0"/>
              </a:spcBef>
              <a:spcAft>
                <a:spcPts val="0"/>
              </a:spcAft>
              <a:buSzPct val="100000"/>
              <a:buAutoNum type="arabicPeriod"/>
            </a:pPr>
            <a:r>
              <a:rPr lang="en"/>
              <a:t>Difficult to design accurate algorithms capable of extracting salient features and  matching them in a robust way</a:t>
            </a:r>
            <a:endParaRPr/>
          </a:p>
          <a:p>
            <a:pPr indent="-334327" lvl="0" marL="457200" rtl="0" algn="l">
              <a:spcBef>
                <a:spcPts val="0"/>
              </a:spcBef>
              <a:spcAft>
                <a:spcPts val="0"/>
              </a:spcAft>
              <a:buSzPct val="100000"/>
              <a:buAutoNum type="arabicPeriod"/>
            </a:pPr>
            <a:r>
              <a:rPr lang="en"/>
              <a:t>Some more variability in face appearance could be caused by changes of facial expressions induced by varying person's emotional states .   </a:t>
            </a:r>
            <a:endParaRPr/>
          </a:p>
          <a:p>
            <a:pPr indent="-334327" lvl="0" marL="457200" rtl="0" algn="l">
              <a:spcBef>
                <a:spcPts val="0"/>
              </a:spcBef>
              <a:spcAft>
                <a:spcPts val="0"/>
              </a:spcAft>
              <a:buSzPct val="100000"/>
              <a:buAutoNum type="arabicPeriod"/>
            </a:pPr>
            <a:r>
              <a:rPr lang="en"/>
              <a:t>Another reason of face appearance's changes could be engendered by the ageing of the human face, and could impact on the entire AFR process if the time between each image capture is significant. </a:t>
            </a:r>
            <a:endParaRPr/>
          </a:p>
          <a:p>
            <a:pPr indent="-334327" lvl="0" marL="457200" rtl="0" algn="l">
              <a:spcBef>
                <a:spcPts val="0"/>
              </a:spcBef>
              <a:spcAft>
                <a:spcPts val="0"/>
              </a:spcAft>
              <a:buSzPct val="100000"/>
              <a:buAutoNum type="arabicPeriod"/>
            </a:pPr>
            <a:r>
              <a:rPr lang="en"/>
              <a:t>Large variations of illuminations could degrade the performance of AFR systems. Indeed, for low levels of lighting of the background or foreground, face detection and recognition are much harder to perform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Authentication is the primary requirement for any system by means of privacy &amp; security.</a:t>
            </a:r>
            <a:endParaRPr/>
          </a:p>
          <a:p>
            <a:pPr indent="-342900" lvl="0" marL="457200" rtl="0" algn="l">
              <a:spcBef>
                <a:spcPts val="0"/>
              </a:spcBef>
              <a:spcAft>
                <a:spcPts val="0"/>
              </a:spcAft>
              <a:buSzPts val="1800"/>
              <a:buChar char="●"/>
            </a:pPr>
            <a:r>
              <a:rPr lang="en"/>
              <a:t>Biometrics is the automated use of physiological or behavioral characteristics to determine or verify identity.</a:t>
            </a:r>
            <a:endParaRPr/>
          </a:p>
          <a:p>
            <a:pPr indent="-342900" lvl="0" marL="457200" rtl="0" algn="l">
              <a:spcBef>
                <a:spcPts val="0"/>
              </a:spcBef>
              <a:spcAft>
                <a:spcPts val="0"/>
              </a:spcAft>
              <a:buSzPts val="1800"/>
              <a:buChar char="●"/>
            </a:pPr>
            <a:r>
              <a:rPr lang="en"/>
              <a:t>It is  rapidly evolving technology that is being widely used in forensics, security; pre</a:t>
            </a:r>
            <a:r>
              <a:rPr lang="en"/>
              <a:t>vent </a:t>
            </a:r>
            <a:r>
              <a:rPr lang="en"/>
              <a:t>unauthorized access in bank or ATMs, in cellular phones, smart cards, PCs, in workplaces, and computer networks.</a:t>
            </a:r>
            <a:endParaRPr/>
          </a:p>
          <a:p>
            <a:pPr indent="-342900" lvl="0" marL="457200" rtl="0" algn="l">
              <a:spcBef>
                <a:spcPts val="0"/>
              </a:spcBef>
              <a:spcAft>
                <a:spcPts val="0"/>
              </a:spcAft>
              <a:buSzPts val="1800"/>
              <a:buChar char="●"/>
            </a:pPr>
            <a:r>
              <a:rPr lang="en"/>
              <a:t>The emerging biometric modalities include: Hand, Face, Fingerprint, Signature, Voice, Iris, </a:t>
            </a:r>
            <a:r>
              <a:rPr lang="en"/>
              <a:t>Retina,  DNA,</a:t>
            </a:r>
            <a:r>
              <a:rPr lang="en"/>
              <a:t> Ear Pattern.</a:t>
            </a:r>
            <a:endParaRPr/>
          </a:p>
          <a:p>
            <a:pPr indent="0" lvl="0" marL="0" rtl="0" algn="l">
              <a:spcBef>
                <a:spcPts val="1200"/>
              </a:spcBef>
              <a:spcAft>
                <a:spcPts val="1200"/>
              </a:spcAft>
              <a:buNone/>
            </a:pPr>
            <a:r>
              <a:t/>
            </a:r>
            <a:endParaRPr/>
          </a:p>
        </p:txBody>
      </p:sp>
      <p:pic>
        <p:nvPicPr>
          <p:cNvPr id="72" name="Google Shape;72;p14"/>
          <p:cNvPicPr preferRelativeResize="0"/>
          <p:nvPr/>
        </p:nvPicPr>
        <p:blipFill>
          <a:blip r:embed="rId3">
            <a:alphaModFix/>
          </a:blip>
          <a:stretch>
            <a:fillRect/>
          </a:stretch>
        </p:blipFill>
        <p:spPr>
          <a:xfrm>
            <a:off x="1535296" y="3989921"/>
            <a:ext cx="1507300" cy="1507275"/>
          </a:xfrm>
          <a:prstGeom prst="rect">
            <a:avLst/>
          </a:prstGeom>
          <a:noFill/>
          <a:ln>
            <a:noFill/>
          </a:ln>
        </p:spPr>
      </p:pic>
      <p:pic>
        <p:nvPicPr>
          <p:cNvPr id="73" name="Google Shape;73;p14"/>
          <p:cNvPicPr preferRelativeResize="0"/>
          <p:nvPr/>
        </p:nvPicPr>
        <p:blipFill>
          <a:blip r:embed="rId4">
            <a:alphaModFix/>
          </a:blip>
          <a:stretch>
            <a:fillRect/>
          </a:stretch>
        </p:blipFill>
        <p:spPr>
          <a:xfrm>
            <a:off x="7068536" y="3714498"/>
            <a:ext cx="2075463" cy="1507275"/>
          </a:xfrm>
          <a:prstGeom prst="rect">
            <a:avLst/>
          </a:prstGeom>
          <a:noFill/>
          <a:ln>
            <a:noFill/>
          </a:ln>
        </p:spPr>
      </p:pic>
      <p:pic>
        <p:nvPicPr>
          <p:cNvPr id="74" name="Google Shape;74;p14"/>
          <p:cNvPicPr preferRelativeResize="0"/>
          <p:nvPr/>
        </p:nvPicPr>
        <p:blipFill>
          <a:blip r:embed="rId5">
            <a:alphaModFix/>
          </a:blip>
          <a:stretch>
            <a:fillRect/>
          </a:stretch>
        </p:blipFill>
        <p:spPr>
          <a:xfrm>
            <a:off x="6143700" y="-173287"/>
            <a:ext cx="2936575" cy="1568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To Resolve :</a:t>
            </a:r>
            <a:endParaRPr/>
          </a:p>
        </p:txBody>
      </p:sp>
      <p:sp>
        <p:nvSpPr>
          <p:cNvPr id="212" name="Google Shape;212;p32"/>
          <p:cNvSpPr txBox="1"/>
          <p:nvPr>
            <p:ph idx="1" type="body"/>
          </p:nvPr>
        </p:nvSpPr>
        <p:spPr>
          <a:xfrm>
            <a:off x="781175" y="1338150"/>
            <a:ext cx="7974900" cy="3414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Use of Biometric Standard s(BioAPI) for fing</a:t>
            </a:r>
            <a:r>
              <a:rPr lang="en"/>
              <a:t>er print capture.</a:t>
            </a:r>
            <a:endParaRPr/>
          </a:p>
          <a:p>
            <a:pPr indent="-342900" lvl="0" marL="457200" rtl="0" algn="l">
              <a:spcBef>
                <a:spcPts val="0"/>
              </a:spcBef>
              <a:spcAft>
                <a:spcPts val="0"/>
              </a:spcAft>
              <a:buSzPts val="1800"/>
              <a:buAutoNum type="arabicPeriod"/>
            </a:pPr>
            <a:r>
              <a:rPr lang="en"/>
              <a:t>Development of Automated Image Quality Analysis tool for Poor quality images.</a:t>
            </a:r>
            <a:endParaRPr/>
          </a:p>
          <a:p>
            <a:pPr indent="-342900" lvl="0" marL="457200" rtl="0" algn="l">
              <a:spcBef>
                <a:spcPts val="0"/>
              </a:spcBef>
              <a:spcAft>
                <a:spcPts val="0"/>
              </a:spcAft>
              <a:buSzPts val="1800"/>
              <a:buAutoNum type="arabicPeriod"/>
            </a:pPr>
            <a:r>
              <a:rPr lang="en"/>
              <a:t>Usage of scanner with Moisture Eliminator Optics to avoid wet fingers.</a:t>
            </a:r>
            <a:endParaRPr/>
          </a:p>
          <a:p>
            <a:pPr indent="-342900" lvl="0" marL="457200" rtl="0" algn="l">
              <a:spcBef>
                <a:spcPts val="0"/>
              </a:spcBef>
              <a:spcAft>
                <a:spcPts val="0"/>
              </a:spcAft>
              <a:buSzPts val="1800"/>
              <a:buAutoNum type="arabicPeriod"/>
            </a:pPr>
            <a:r>
              <a:rPr lang="en"/>
              <a:t>efficiently and automatically recognizing the different facial expressions is important for both the evaluation of emotional states and the automated face recognition</a:t>
            </a:r>
            <a:endParaRPr/>
          </a:p>
          <a:p>
            <a:pPr indent="-342900" lvl="0" marL="457200" rtl="0" algn="l">
              <a:spcBef>
                <a:spcPts val="0"/>
              </a:spcBef>
              <a:spcAft>
                <a:spcPts val="0"/>
              </a:spcAft>
              <a:buSzPts val="1800"/>
              <a:buAutoNum type="arabicPeriod"/>
            </a:pPr>
            <a:r>
              <a:rPr lang="en"/>
              <a:t>pose correction is essential and could be achieved by means of efficient techniques aiming to rotate the face and/or to align it to the image's axis.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MULTIMODAL BIOMETRIC RECOGNITION:</a:t>
            </a:r>
            <a:endParaRPr/>
          </a:p>
        </p:txBody>
      </p:sp>
      <p:sp>
        <p:nvSpPr>
          <p:cNvPr id="218" name="Google Shape;218;p3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Laplacian face  is used for face recognition and DFB (directional filter bank) for fingerprint recognition and an artificial neural network employed to combine the two.</a:t>
            </a:r>
            <a:endParaRPr/>
          </a:p>
          <a:p>
            <a:pPr indent="-342900" lvl="0" marL="457200" rtl="0" algn="l">
              <a:spcBef>
                <a:spcPts val="0"/>
              </a:spcBef>
              <a:spcAft>
                <a:spcPts val="0"/>
              </a:spcAft>
              <a:buSzPts val="1800"/>
              <a:buAutoNum type="arabicPeriod"/>
            </a:pPr>
            <a:r>
              <a:rPr lang="en"/>
              <a:t>It is able to achieve ex</a:t>
            </a:r>
            <a:r>
              <a:rPr lang="en"/>
              <a:t>cellent authentication results and outperforms recognition based on a single modality.</a:t>
            </a:r>
            <a:endParaRPr/>
          </a:p>
          <a:p>
            <a:pPr indent="-342900" lvl="0" marL="457200" rtl="0" algn="l">
              <a:spcBef>
                <a:spcPts val="0"/>
              </a:spcBef>
              <a:spcAft>
                <a:spcPts val="0"/>
              </a:spcAft>
              <a:buSzPts val="1800"/>
              <a:buAutoNum type="arabicPeriod"/>
            </a:pPr>
            <a:r>
              <a:rPr lang="en"/>
              <a:t>With many modes of identification, the system can preserve greater threshold recognition settings.If an identifier does not pass the test for some reason, the system can use another identifier to identify the person more accurately.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rot="10800000">
            <a:off x="-1395300" y="973375"/>
            <a:ext cx="1030500" cy="423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4" name="Google Shape;224;p34"/>
          <p:cNvSpPr txBox="1"/>
          <p:nvPr>
            <p:ph idx="1" type="body"/>
          </p:nvPr>
        </p:nvSpPr>
        <p:spPr>
          <a:xfrm>
            <a:off x="387900" y="251925"/>
            <a:ext cx="8368200" cy="431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                           </a:t>
            </a:r>
            <a:r>
              <a:rPr lang="en" sz="6000"/>
              <a:t>THANK   YOU</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FINGERPRINT RECOGNITION</a:t>
            </a:r>
            <a:endParaRPr/>
          </a:p>
        </p:txBody>
      </p:sp>
      <p:sp>
        <p:nvSpPr>
          <p:cNvPr id="80" name="Google Shape;80;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a:t>
            </a:r>
            <a:r>
              <a:rPr lang="en"/>
              <a:t>sed widely for identification.</a:t>
            </a:r>
            <a:endParaRPr/>
          </a:p>
          <a:p>
            <a:pPr indent="-342900" lvl="0" marL="457200" rtl="0" algn="l">
              <a:spcBef>
                <a:spcPts val="0"/>
              </a:spcBef>
              <a:spcAft>
                <a:spcPts val="0"/>
              </a:spcAft>
              <a:buSzPts val="1800"/>
              <a:buChar char="●"/>
            </a:pPr>
            <a:r>
              <a:rPr lang="en"/>
              <a:t>Reasons - ease of capture, highly distinctiveness, persistence over time,  fingerprint sensors are smaller and cheaper.</a:t>
            </a:r>
            <a:endParaRPr/>
          </a:p>
          <a:p>
            <a:pPr indent="-342900" lvl="0" marL="457200" rtl="0" algn="l">
              <a:spcBef>
                <a:spcPts val="0"/>
              </a:spcBef>
              <a:spcAft>
                <a:spcPts val="0"/>
              </a:spcAft>
              <a:buSzPts val="1800"/>
              <a:buChar char="●"/>
            </a:pPr>
            <a:r>
              <a:rPr lang="en"/>
              <a:t>Fingerprint is a combination on many of ridges and many of valleys on the fingertip’s </a:t>
            </a:r>
            <a:r>
              <a:rPr lang="en"/>
              <a:t>s</a:t>
            </a:r>
            <a:r>
              <a:rPr lang="en"/>
              <a:t>urface , ridge declared as black lines and the valleys declared as white lines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81" name="Google Shape;81;p15"/>
          <p:cNvPicPr preferRelativeResize="0"/>
          <p:nvPr/>
        </p:nvPicPr>
        <p:blipFill rotWithShape="1">
          <a:blip r:embed="rId3">
            <a:alphaModFix/>
          </a:blip>
          <a:srcRect b="6088" l="11309" r="3468" t="5806"/>
          <a:stretch/>
        </p:blipFill>
        <p:spPr>
          <a:xfrm>
            <a:off x="5036050" y="3180400"/>
            <a:ext cx="3152225" cy="18782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STAGES OF FINGERPRINT RECOGNITION</a:t>
            </a:r>
            <a:endParaRPr/>
          </a:p>
        </p:txBody>
      </p:sp>
      <p:pic>
        <p:nvPicPr>
          <p:cNvPr id="87" name="Google Shape;87;p16"/>
          <p:cNvPicPr preferRelativeResize="0"/>
          <p:nvPr/>
        </p:nvPicPr>
        <p:blipFill>
          <a:blip r:embed="rId3">
            <a:alphaModFix/>
          </a:blip>
          <a:stretch>
            <a:fillRect/>
          </a:stretch>
        </p:blipFill>
        <p:spPr>
          <a:xfrm>
            <a:off x="0" y="1296525"/>
            <a:ext cx="9144000" cy="3846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STAGES:</a:t>
            </a:r>
            <a:endParaRPr/>
          </a:p>
        </p:txBody>
      </p:sp>
      <p:sp>
        <p:nvSpPr>
          <p:cNvPr id="93" name="Google Shape;93;p17"/>
          <p:cNvSpPr txBox="1"/>
          <p:nvPr>
            <p:ph idx="1" type="body"/>
          </p:nvPr>
        </p:nvSpPr>
        <p:spPr>
          <a:xfrm>
            <a:off x="311700" y="1489824"/>
            <a:ext cx="8368200" cy="3078900"/>
          </a:xfrm>
          <a:prstGeom prst="rect">
            <a:avLst/>
          </a:prstGeom>
        </p:spPr>
        <p:txBody>
          <a:bodyPr anchorCtr="0" anchor="t" bIns="91425" lIns="91425" spcFirstLastPara="1" rIns="91425" wrap="square" tIns="91425">
            <a:noAutofit/>
          </a:bodyPr>
          <a:lstStyle/>
          <a:p>
            <a:pPr indent="-313690" lvl="0" marL="457200" rtl="0" algn="l">
              <a:lnSpc>
                <a:spcPct val="95000"/>
              </a:lnSpc>
              <a:spcBef>
                <a:spcPts val="0"/>
              </a:spcBef>
              <a:spcAft>
                <a:spcPts val="0"/>
              </a:spcAft>
              <a:buSzPts val="1340"/>
              <a:buChar char="❏"/>
            </a:pPr>
            <a:r>
              <a:rPr b="1" lang="en" sz="1340" u="sng"/>
              <a:t>ACQUISITION STAGE</a:t>
            </a:r>
            <a:r>
              <a:rPr lang="en" sz="1340"/>
              <a:t> :    process to obtain image by different ways.</a:t>
            </a:r>
            <a:endParaRPr sz="1340"/>
          </a:p>
          <a:p>
            <a:pPr indent="0" lvl="0" marL="457200" rtl="0" algn="l">
              <a:lnSpc>
                <a:spcPct val="95000"/>
              </a:lnSpc>
              <a:spcBef>
                <a:spcPts val="1200"/>
              </a:spcBef>
              <a:spcAft>
                <a:spcPts val="0"/>
              </a:spcAft>
              <a:buSzPts val="852"/>
              <a:buNone/>
            </a:pPr>
            <a:r>
              <a:t/>
            </a:r>
            <a:endParaRPr sz="1340"/>
          </a:p>
          <a:p>
            <a:pPr indent="-313690" lvl="0" marL="457200" rtl="0" algn="l">
              <a:lnSpc>
                <a:spcPct val="95000"/>
              </a:lnSpc>
              <a:spcBef>
                <a:spcPts val="1200"/>
              </a:spcBef>
              <a:spcAft>
                <a:spcPts val="0"/>
              </a:spcAft>
              <a:buSzPts val="1340"/>
              <a:buChar char="❏"/>
            </a:pPr>
            <a:r>
              <a:rPr b="1" lang="en" sz="1340" u="sng"/>
              <a:t>PRE-PROCESSING STAGE</a:t>
            </a:r>
            <a:r>
              <a:rPr b="1" lang="en" sz="1340"/>
              <a:t> </a:t>
            </a:r>
            <a:r>
              <a:rPr lang="en" sz="1340"/>
              <a:t>:  the process of removing unwanted data in fingerprint image such as noise , reflection ,etc. It is used to increase the clarity of ridge structure. The main steps to do Pre-processing stage are enhancement fingerprint image , binarization and thinning.</a:t>
            </a:r>
            <a:endParaRPr sz="1340"/>
          </a:p>
          <a:p>
            <a:pPr indent="0" lvl="0" marL="0" rtl="0" algn="l">
              <a:lnSpc>
                <a:spcPct val="95000"/>
              </a:lnSpc>
              <a:spcBef>
                <a:spcPts val="1200"/>
              </a:spcBef>
              <a:spcAft>
                <a:spcPts val="0"/>
              </a:spcAft>
              <a:buSzPts val="852"/>
              <a:buNone/>
            </a:pPr>
            <a:r>
              <a:t/>
            </a:r>
            <a:endParaRPr sz="1340"/>
          </a:p>
          <a:p>
            <a:pPr indent="-313690" lvl="0" marL="457200" rtl="0" algn="l">
              <a:lnSpc>
                <a:spcPct val="95000"/>
              </a:lnSpc>
              <a:spcBef>
                <a:spcPts val="1200"/>
              </a:spcBef>
              <a:spcAft>
                <a:spcPts val="0"/>
              </a:spcAft>
              <a:buSzPts val="1340"/>
              <a:buChar char="❏"/>
            </a:pPr>
            <a:r>
              <a:rPr b="1" lang="en" sz="1340" u="sng"/>
              <a:t>FEATURE EXTRACTION STAGE</a:t>
            </a:r>
            <a:r>
              <a:rPr b="1" lang="en" sz="1340"/>
              <a:t>: </a:t>
            </a:r>
            <a:r>
              <a:rPr lang="en" sz="1340"/>
              <a:t>the result of pre-processing stage is passed to the feature extraction. In this stage feature of image are extracted like ridges,valleys,minutiae, singular points and etc. These features are used for verification and identification. The fingerprint recognition technique is divided to two categories :minutiae based approach, and pattern-based.</a:t>
            </a:r>
            <a:endParaRPr sz="1340"/>
          </a:p>
          <a:p>
            <a:pPr indent="0" lvl="0" marL="457200" rtl="0" algn="l">
              <a:lnSpc>
                <a:spcPct val="95000"/>
              </a:lnSpc>
              <a:spcBef>
                <a:spcPts val="1200"/>
              </a:spcBef>
              <a:spcAft>
                <a:spcPts val="1200"/>
              </a:spcAft>
              <a:buSzPts val="852"/>
              <a:buNone/>
            </a:pPr>
            <a:r>
              <a:t/>
            </a:r>
            <a:endParaRPr sz="134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100"/>
              <a:t>FEATURE EXTRACTION STAGE</a:t>
            </a:r>
            <a:r>
              <a:rPr lang="en" sz="2700"/>
              <a:t> :</a:t>
            </a:r>
            <a:endParaRPr/>
          </a:p>
        </p:txBody>
      </p:sp>
      <p:sp>
        <p:nvSpPr>
          <p:cNvPr id="99" name="Google Shape;99;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27660" lvl="0" marL="457200" rtl="0" algn="l">
              <a:lnSpc>
                <a:spcPct val="105000"/>
              </a:lnSpc>
              <a:spcBef>
                <a:spcPts val="0"/>
              </a:spcBef>
              <a:spcAft>
                <a:spcPts val="0"/>
              </a:spcAft>
              <a:buSzPts val="1560"/>
              <a:buChar char="●"/>
            </a:pPr>
            <a:r>
              <a:rPr b="1" lang="en" sz="1560"/>
              <a:t>Minutiae Based Approach </a:t>
            </a:r>
            <a:r>
              <a:rPr lang="en" sz="1560"/>
              <a:t>: Most popular and widely used technique. Minutia based techniques represent the fingerprint by its local features, like terminations and bifurcations. Two fingerprints match if their minutiae points match.</a:t>
            </a:r>
            <a:endParaRPr sz="1560"/>
          </a:p>
          <a:p>
            <a:pPr indent="0" lvl="0" marL="457200" rtl="0" algn="l">
              <a:lnSpc>
                <a:spcPct val="105000"/>
              </a:lnSpc>
              <a:spcBef>
                <a:spcPts val="1200"/>
              </a:spcBef>
              <a:spcAft>
                <a:spcPts val="0"/>
              </a:spcAft>
              <a:buSzPts val="770"/>
              <a:buNone/>
            </a:pPr>
            <a:r>
              <a:t/>
            </a:r>
            <a:endParaRPr sz="1560"/>
          </a:p>
          <a:p>
            <a:pPr indent="-327660" lvl="0" marL="457200" rtl="0" algn="l">
              <a:lnSpc>
                <a:spcPct val="105000"/>
              </a:lnSpc>
              <a:spcBef>
                <a:spcPts val="1200"/>
              </a:spcBef>
              <a:spcAft>
                <a:spcPts val="0"/>
              </a:spcAft>
              <a:buSzPts val="1560"/>
              <a:buChar char="●"/>
            </a:pPr>
            <a:r>
              <a:rPr b="1" lang="en" sz="1560"/>
              <a:t>Pattern based : </a:t>
            </a:r>
            <a:r>
              <a:rPr lang="en" sz="1560"/>
              <a:t>this algorithms compare the basic thumb impression patterns (arch, whorl, and loop) between a previously stored template and a candidate fingerprint.</a:t>
            </a:r>
            <a:endParaRPr sz="1560"/>
          </a:p>
          <a:p>
            <a:pPr indent="0" lvl="0" marL="0" rtl="0" algn="l">
              <a:lnSpc>
                <a:spcPct val="105000"/>
              </a:lnSpc>
              <a:spcBef>
                <a:spcPts val="1200"/>
              </a:spcBef>
              <a:spcAft>
                <a:spcPts val="0"/>
              </a:spcAft>
              <a:buSzPts val="770"/>
              <a:buNone/>
            </a:pPr>
            <a:r>
              <a:t/>
            </a:r>
            <a:endParaRPr sz="1560"/>
          </a:p>
          <a:p>
            <a:pPr indent="-327660" lvl="0" marL="457200" rtl="0" algn="l">
              <a:lnSpc>
                <a:spcPct val="105000"/>
              </a:lnSpc>
              <a:spcBef>
                <a:spcPts val="1200"/>
              </a:spcBef>
              <a:spcAft>
                <a:spcPts val="0"/>
              </a:spcAft>
              <a:buSzPts val="1560"/>
              <a:buChar char="●"/>
            </a:pPr>
            <a:r>
              <a:rPr b="1" lang="en" sz="1560"/>
              <a:t>Correlation Based Matching</a:t>
            </a:r>
            <a:r>
              <a:rPr lang="en" sz="1560"/>
              <a:t>: Two impression images are superimposed and the correlation between corresponding pixels is computed for different alignments (e.g. various displacements and rotations).</a:t>
            </a:r>
            <a:endParaRPr sz="1560"/>
          </a:p>
          <a:p>
            <a:pPr indent="0" lvl="0" marL="0" rtl="0" algn="l">
              <a:lnSpc>
                <a:spcPct val="105000"/>
              </a:lnSpc>
              <a:spcBef>
                <a:spcPts val="1200"/>
              </a:spcBef>
              <a:spcAft>
                <a:spcPts val="1200"/>
              </a:spcAft>
              <a:buSzPts val="770"/>
              <a:buNone/>
            </a:pPr>
            <a:r>
              <a:t/>
            </a:r>
            <a:endParaRPr sz="156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idx="1" type="body"/>
          </p:nvPr>
        </p:nvSpPr>
        <p:spPr>
          <a:xfrm>
            <a:off x="176425" y="458025"/>
            <a:ext cx="8580000" cy="4110600"/>
          </a:xfrm>
          <a:prstGeom prst="rect">
            <a:avLst/>
          </a:prstGeom>
          <a:ln cap="flat" cmpd="sng" w="9525">
            <a:solidFill>
              <a:schemeClr val="accent6"/>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600" u="sng"/>
              <a:t>MATCHING STAGE</a:t>
            </a:r>
            <a:r>
              <a:rPr lang="en"/>
              <a:t> : </a:t>
            </a:r>
            <a:r>
              <a:rPr lang="en" sz="1500"/>
              <a:t>The matching stage is a process to compare two fingerprints images and compute the similarity degree between them.The result will be consider as matching Score. If matching Score closer to 1 then both fingers from same user. If matching score near to Zero then both fingers from different user</a:t>
            </a:r>
            <a:r>
              <a:rPr lang="en"/>
              <a:t>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rPr lang="en"/>
              <a:t> </a:t>
            </a:r>
            <a:endParaRPr/>
          </a:p>
        </p:txBody>
      </p:sp>
      <p:sp>
        <p:nvSpPr>
          <p:cNvPr id="105" name="Google Shape;105;p19"/>
          <p:cNvSpPr/>
          <p:nvPr/>
        </p:nvSpPr>
        <p:spPr>
          <a:xfrm>
            <a:off x="2849950" y="1777850"/>
            <a:ext cx="2510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MATCHING STAGE</a:t>
            </a:r>
            <a:endParaRPr/>
          </a:p>
        </p:txBody>
      </p:sp>
      <p:cxnSp>
        <p:nvCxnSpPr>
          <p:cNvPr id="106" name="Google Shape;106;p19"/>
          <p:cNvCxnSpPr/>
          <p:nvPr/>
        </p:nvCxnSpPr>
        <p:spPr>
          <a:xfrm flipH="1">
            <a:off x="2524300" y="2171450"/>
            <a:ext cx="1581000" cy="488400"/>
          </a:xfrm>
          <a:prstGeom prst="straightConnector1">
            <a:avLst/>
          </a:prstGeom>
          <a:noFill/>
          <a:ln cap="flat" cmpd="sng" w="9525">
            <a:solidFill>
              <a:schemeClr val="accent6"/>
            </a:solidFill>
            <a:prstDash val="solid"/>
            <a:round/>
            <a:headEnd len="med" w="med" type="none"/>
            <a:tailEnd len="med" w="med" type="triangle"/>
          </a:ln>
        </p:spPr>
      </p:cxnSp>
      <p:cxnSp>
        <p:nvCxnSpPr>
          <p:cNvPr id="107" name="Google Shape;107;p19"/>
          <p:cNvCxnSpPr>
            <a:stCxn id="105" idx="2"/>
          </p:cNvCxnSpPr>
          <p:nvPr/>
        </p:nvCxnSpPr>
        <p:spPr>
          <a:xfrm>
            <a:off x="4105300" y="2171450"/>
            <a:ext cx="1431900" cy="474900"/>
          </a:xfrm>
          <a:prstGeom prst="straightConnector1">
            <a:avLst/>
          </a:prstGeom>
          <a:noFill/>
          <a:ln cap="flat" cmpd="sng" w="9525">
            <a:solidFill>
              <a:schemeClr val="accent6"/>
            </a:solidFill>
            <a:prstDash val="solid"/>
            <a:round/>
            <a:headEnd len="med" w="med" type="none"/>
            <a:tailEnd len="med" w="med" type="triangle"/>
          </a:ln>
        </p:spPr>
      </p:cxnSp>
      <p:sp>
        <p:nvSpPr>
          <p:cNvPr id="108" name="Google Shape;108;p19"/>
          <p:cNvSpPr/>
          <p:nvPr/>
        </p:nvSpPr>
        <p:spPr>
          <a:xfrm>
            <a:off x="5238650" y="2659850"/>
            <a:ext cx="18186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1:N MATCHING</a:t>
            </a:r>
            <a:endParaRPr/>
          </a:p>
        </p:txBody>
      </p:sp>
      <p:sp>
        <p:nvSpPr>
          <p:cNvPr id="109" name="Google Shape;109;p19"/>
          <p:cNvSpPr/>
          <p:nvPr/>
        </p:nvSpPr>
        <p:spPr>
          <a:xfrm>
            <a:off x="895450" y="2659850"/>
            <a:ext cx="19545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1:1 MATCHING</a:t>
            </a:r>
            <a:endParaRPr/>
          </a:p>
        </p:txBody>
      </p:sp>
      <p:sp>
        <p:nvSpPr>
          <p:cNvPr id="110" name="Google Shape;110;p19"/>
          <p:cNvSpPr txBox="1"/>
          <p:nvPr/>
        </p:nvSpPr>
        <p:spPr>
          <a:xfrm>
            <a:off x="1004275" y="3229950"/>
            <a:ext cx="18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1" name="Google Shape;111;p19"/>
          <p:cNvSpPr txBox="1"/>
          <p:nvPr/>
        </p:nvSpPr>
        <p:spPr>
          <a:xfrm>
            <a:off x="5919600" y="3630150"/>
            <a:ext cx="28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Roboto Slab"/>
              <a:ea typeface="Roboto Slab"/>
              <a:cs typeface="Roboto Slab"/>
              <a:sym typeface="Roboto Slab"/>
            </a:endParaRPr>
          </a:p>
        </p:txBody>
      </p:sp>
      <p:sp>
        <p:nvSpPr>
          <p:cNvPr id="112" name="Google Shape;112;p19"/>
          <p:cNvSpPr/>
          <p:nvPr/>
        </p:nvSpPr>
        <p:spPr>
          <a:xfrm>
            <a:off x="5238650" y="3148050"/>
            <a:ext cx="2646600" cy="92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Slab"/>
                <a:ea typeface="Roboto Slab"/>
                <a:cs typeface="Roboto Slab"/>
                <a:sym typeface="Roboto Slab"/>
              </a:rPr>
              <a:t>A person’s biometric identifiers searched through entire database. eg-forensic</a:t>
            </a:r>
            <a:endParaRPr>
              <a:latin typeface="Roboto Slab"/>
              <a:ea typeface="Roboto Slab"/>
              <a:cs typeface="Roboto Slab"/>
              <a:sym typeface="Roboto Slab"/>
            </a:endParaRPr>
          </a:p>
        </p:txBody>
      </p:sp>
      <p:sp>
        <p:nvSpPr>
          <p:cNvPr id="113" name="Google Shape;113;p19"/>
          <p:cNvSpPr/>
          <p:nvPr/>
        </p:nvSpPr>
        <p:spPr>
          <a:xfrm>
            <a:off x="387900" y="3148053"/>
            <a:ext cx="2510700" cy="105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The person has his/her identity details to be verified by comparing with authenticate records.</a:t>
            </a:r>
            <a:endParaRPr/>
          </a:p>
          <a:p>
            <a:pPr indent="0" lvl="0" marL="0" rtl="0" algn="l">
              <a:spcBef>
                <a:spcPts val="0"/>
              </a:spcBef>
              <a:spcAft>
                <a:spcPts val="0"/>
              </a:spcAft>
              <a:buNone/>
            </a:pPr>
            <a:r>
              <a:rPr lang="en"/>
              <a:t>eg: phone match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idx="1" type="body"/>
          </p:nvPr>
        </p:nvSpPr>
        <p:spPr>
          <a:xfrm>
            <a:off x="387900" y="138175"/>
            <a:ext cx="8368200" cy="480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4200"/>
          </a:p>
          <a:p>
            <a:pPr indent="0" lvl="0" marL="0" rtl="0" algn="l">
              <a:spcBef>
                <a:spcPts val="1200"/>
              </a:spcBef>
              <a:spcAft>
                <a:spcPts val="0"/>
              </a:spcAft>
              <a:buNone/>
            </a:pPr>
            <a:r>
              <a:rPr b="1" lang="en" sz="4200">
                <a:latin typeface="Comfortaa"/>
                <a:ea typeface="Comfortaa"/>
                <a:cs typeface="Comfortaa"/>
                <a:sym typeface="Comfortaa"/>
              </a:rPr>
              <a:t>Face</a:t>
            </a:r>
            <a:endParaRPr b="1" sz="4200">
              <a:latin typeface="Comfortaa"/>
              <a:ea typeface="Comfortaa"/>
              <a:cs typeface="Comfortaa"/>
              <a:sym typeface="Comfortaa"/>
            </a:endParaRPr>
          </a:p>
          <a:p>
            <a:pPr indent="0" lvl="0" marL="0" rtl="0" algn="l">
              <a:spcBef>
                <a:spcPts val="1200"/>
              </a:spcBef>
              <a:spcAft>
                <a:spcPts val="1200"/>
              </a:spcAft>
              <a:buNone/>
            </a:pPr>
            <a:r>
              <a:rPr b="1" lang="en" sz="3800">
                <a:latin typeface="Comfortaa"/>
                <a:ea typeface="Comfortaa"/>
                <a:cs typeface="Comfortaa"/>
                <a:sym typeface="Comfortaa"/>
              </a:rPr>
              <a:t>Recognition</a:t>
            </a:r>
            <a:r>
              <a:rPr b="1" lang="en" sz="3800">
                <a:latin typeface="Comfortaa"/>
                <a:ea typeface="Comfortaa"/>
                <a:cs typeface="Comfortaa"/>
                <a:sym typeface="Comfortaa"/>
              </a:rPr>
              <a:t> </a:t>
            </a:r>
            <a:endParaRPr b="1" sz="3800">
              <a:latin typeface="Comfortaa"/>
              <a:ea typeface="Comfortaa"/>
              <a:cs typeface="Comfortaa"/>
              <a:sym typeface="Comfortaa"/>
            </a:endParaRPr>
          </a:p>
        </p:txBody>
      </p:sp>
      <p:pic>
        <p:nvPicPr>
          <p:cNvPr id="119" name="Google Shape;119;p20"/>
          <p:cNvPicPr preferRelativeResize="0"/>
          <p:nvPr/>
        </p:nvPicPr>
        <p:blipFill>
          <a:blip r:embed="rId3">
            <a:alphaModFix/>
          </a:blip>
          <a:stretch>
            <a:fillRect/>
          </a:stretch>
        </p:blipFill>
        <p:spPr>
          <a:xfrm>
            <a:off x="3487000" y="368500"/>
            <a:ext cx="5126450" cy="3922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FACE </a:t>
            </a:r>
            <a:r>
              <a:rPr lang="en"/>
              <a:t>RECOGNITION</a:t>
            </a:r>
            <a:endParaRPr/>
          </a:p>
        </p:txBody>
      </p:sp>
      <p:sp>
        <p:nvSpPr>
          <p:cNvPr id="125" name="Google Shape;125;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AutoNum type="arabicPeriod"/>
            </a:pPr>
            <a:r>
              <a:rPr lang="en" sz="2100"/>
              <a:t>Becomes subject of interest for many years.</a:t>
            </a:r>
            <a:endParaRPr sz="2100"/>
          </a:p>
          <a:p>
            <a:pPr indent="-361950" lvl="0" marL="457200" rtl="0" algn="l">
              <a:spcBef>
                <a:spcPts val="0"/>
              </a:spcBef>
              <a:spcAft>
                <a:spcPts val="0"/>
              </a:spcAft>
              <a:buSzPts val="2100"/>
              <a:buAutoNum type="arabicPeriod"/>
            </a:pPr>
            <a:r>
              <a:rPr lang="en" sz="2100"/>
              <a:t>In requires no physical </a:t>
            </a:r>
            <a:r>
              <a:rPr lang="en" sz="2100"/>
              <a:t>interaction</a:t>
            </a:r>
            <a:r>
              <a:rPr lang="en" sz="2100"/>
              <a:t> on behalf of the users.</a:t>
            </a:r>
            <a:endParaRPr sz="2100"/>
          </a:p>
          <a:p>
            <a:pPr indent="-361950" lvl="0" marL="457200" rtl="0" algn="l">
              <a:spcBef>
                <a:spcPts val="0"/>
              </a:spcBef>
              <a:spcAft>
                <a:spcPts val="0"/>
              </a:spcAft>
              <a:buSzPts val="2100"/>
              <a:buAutoNum type="arabicPeriod"/>
            </a:pPr>
            <a:r>
              <a:rPr lang="en" sz="2100"/>
              <a:t>Advanced new technology and better than fingerprint </a:t>
            </a:r>
            <a:r>
              <a:rPr lang="en" sz="2100"/>
              <a:t>recognition</a:t>
            </a:r>
            <a:r>
              <a:rPr lang="en" sz="2100"/>
              <a:t>.</a:t>
            </a:r>
            <a:endParaRPr sz="2100"/>
          </a:p>
          <a:p>
            <a:pPr indent="-361950" lvl="0" marL="457200" rtl="0" algn="l">
              <a:spcBef>
                <a:spcPts val="0"/>
              </a:spcBef>
              <a:spcAft>
                <a:spcPts val="0"/>
              </a:spcAft>
              <a:buSzPts val="2100"/>
              <a:buAutoNum type="arabicPeriod"/>
            </a:pPr>
            <a:r>
              <a:rPr lang="en" sz="2100"/>
              <a:t>Analysis the geometry of faces.</a:t>
            </a:r>
            <a:endParaRPr sz="2100"/>
          </a:p>
          <a:p>
            <a:pPr indent="-361950" lvl="0" marL="457200" rtl="0" algn="l">
              <a:spcBef>
                <a:spcPts val="0"/>
              </a:spcBef>
              <a:spcAft>
                <a:spcPts val="0"/>
              </a:spcAft>
              <a:buSzPts val="2100"/>
              <a:buAutoNum type="arabicPeriod"/>
            </a:pPr>
            <a:r>
              <a:rPr lang="en" sz="2100"/>
              <a:t>Accuracy is better than the fingerprint </a:t>
            </a:r>
            <a:r>
              <a:rPr lang="en" sz="2100"/>
              <a:t>recognition</a:t>
            </a:r>
            <a:r>
              <a:rPr lang="en" sz="2100"/>
              <a:t> technology.</a:t>
            </a:r>
            <a:endParaRPr sz="2100"/>
          </a:p>
          <a:p>
            <a:pPr indent="-361950" lvl="0" marL="457200" rtl="0" algn="l">
              <a:spcBef>
                <a:spcPts val="0"/>
              </a:spcBef>
              <a:spcAft>
                <a:spcPts val="0"/>
              </a:spcAft>
              <a:buSzPts val="2100"/>
              <a:buAutoNum type="arabicPeriod"/>
            </a:pPr>
            <a:r>
              <a:rPr lang="en" sz="2100"/>
              <a:t>Currently used in many phases in our daily life, such as </a:t>
            </a:r>
            <a:r>
              <a:rPr lang="en" sz="2100"/>
              <a:t>entertainment, security system, smart card</a:t>
            </a:r>
            <a:r>
              <a:rPr lang="en" sz="2100"/>
              <a:t> </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