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DF98-4C6C-4EE8-990C-8CC3749F1DE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AA0-F34E-43F7-84FA-141E0ACF3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DF98-4C6C-4EE8-990C-8CC3749F1DE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AA0-F34E-43F7-84FA-141E0ACF3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DF98-4C6C-4EE8-990C-8CC3749F1DE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AA0-F34E-43F7-84FA-141E0ACF3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DF98-4C6C-4EE8-990C-8CC3749F1DE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AA0-F34E-43F7-84FA-141E0ACF3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DF98-4C6C-4EE8-990C-8CC3749F1DE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AA0-F34E-43F7-84FA-141E0ACF3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DF98-4C6C-4EE8-990C-8CC3749F1DE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AA0-F34E-43F7-84FA-141E0ACF3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DF98-4C6C-4EE8-990C-8CC3749F1DE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AA0-F34E-43F7-84FA-141E0ACF3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DF98-4C6C-4EE8-990C-8CC3749F1DE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AA0-F34E-43F7-84FA-141E0ACF3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DF98-4C6C-4EE8-990C-8CC3749F1DE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AA0-F34E-43F7-84FA-141E0ACF3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DF98-4C6C-4EE8-990C-8CC3749F1DE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AA0-F34E-43F7-84FA-141E0ACF3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DF98-4C6C-4EE8-990C-8CC3749F1DE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AAA0-F34E-43F7-84FA-141E0ACF3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7DF98-4C6C-4EE8-990C-8CC3749F1DE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0AAA0-F34E-43F7-84FA-141E0ACF3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3042" y="642918"/>
            <a:ext cx="6929486" cy="14179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43042" y="642918"/>
            <a:ext cx="6929486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Heat Flux method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06583" y="1136913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 option of Heat Flux computation Method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B8C848-7551-D2C2-E524-A5900BED5E53}"/>
              </a:ext>
            </a:extLst>
          </p:cNvPr>
          <p:cNvSpPr/>
          <p:nvPr/>
        </p:nvSpPr>
        <p:spPr>
          <a:xfrm>
            <a:off x="2478021" y="1422665"/>
            <a:ext cx="2385908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401C84CD-8C3C-111C-FB38-5F985A60A0DD}"/>
              </a:ext>
            </a:extLst>
          </p:cNvPr>
          <p:cNvSpPr/>
          <p:nvPr/>
        </p:nvSpPr>
        <p:spPr>
          <a:xfrm rot="10800000">
            <a:off x="4607079" y="1493536"/>
            <a:ext cx="144016" cy="1831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429388" y="1785926"/>
            <a:ext cx="135732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 to homepage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7858148" y="1785926"/>
            <a:ext cx="64294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00" y="642918"/>
            <a:ext cx="7676356" cy="20660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0100" y="642918"/>
            <a:ext cx="7715304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Atmospheric/Ambient Properties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0364" y="1428736"/>
            <a:ext cx="4143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Dropdown menu (Indian </a:t>
            </a:r>
            <a:r>
              <a:rPr lang="en-US" sz="1400" dirty="0" err="1"/>
              <a:t>LB,UB,Nom,User,Other</a:t>
            </a:r>
            <a:r>
              <a:rPr lang="en-US" sz="14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1538" y="107154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Atmospheric Table 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42976" y="2000240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Space Temperature: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B8C848-7551-D2C2-E524-A5900BED5E53}"/>
              </a:ext>
            </a:extLst>
          </p:cNvPr>
          <p:cNvSpPr/>
          <p:nvPr/>
        </p:nvSpPr>
        <p:spPr>
          <a:xfrm>
            <a:off x="3428992" y="1071546"/>
            <a:ext cx="2385908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01C84CD-8C3C-111C-FB38-5F985A60A0DD}"/>
              </a:ext>
            </a:extLst>
          </p:cNvPr>
          <p:cNvSpPr/>
          <p:nvPr/>
        </p:nvSpPr>
        <p:spPr>
          <a:xfrm rot="10800000">
            <a:off x="5558050" y="1142417"/>
            <a:ext cx="144016" cy="1831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B8C848-7551-D2C2-E524-A5900BED5E53}"/>
              </a:ext>
            </a:extLst>
          </p:cNvPr>
          <p:cNvSpPr/>
          <p:nvPr/>
        </p:nvSpPr>
        <p:spPr>
          <a:xfrm>
            <a:off x="3428992" y="1928802"/>
            <a:ext cx="2385908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1C84CD-8C3C-111C-FB38-5F985A60A0DD}"/>
              </a:ext>
            </a:extLst>
          </p:cNvPr>
          <p:cNvSpPr/>
          <p:nvPr/>
        </p:nvSpPr>
        <p:spPr>
          <a:xfrm rot="10800000">
            <a:off x="5572132" y="2071678"/>
            <a:ext cx="144016" cy="1831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428992" y="2285992"/>
            <a:ext cx="2779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as table variation or constant value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72264" y="2428868"/>
            <a:ext cx="135732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 to homepage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01024" y="2428868"/>
            <a:ext cx="64294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Next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00" y="642918"/>
            <a:ext cx="7676356" cy="56664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0100" y="642918"/>
            <a:ext cx="7715304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Time Details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48687" y="1115592"/>
            <a:ext cx="76438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T</a:t>
            </a:r>
            <a:r>
              <a:rPr lang="en-US" i="1" baseline="-25000" dirty="0" err="1"/>
              <a:t>start</a:t>
            </a:r>
            <a:r>
              <a:rPr lang="en-US" i="1" dirty="0"/>
              <a:t>                                                Dt                                                          T</a:t>
            </a:r>
            <a:r>
              <a:rPr lang="en-US" i="1" baseline="-25000" dirty="0"/>
              <a:t>end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Print Interval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Table print interval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Iteration Print             Yes                      No</a:t>
            </a:r>
          </a:p>
          <a:p>
            <a:r>
              <a:rPr lang="en-US" i="1" dirty="0"/>
              <a:t>Iteration print between T1 &amp; T2  </a:t>
            </a:r>
          </a:p>
          <a:p>
            <a:r>
              <a:rPr lang="en-US" i="1" dirty="0"/>
              <a:t>     </a:t>
            </a:r>
          </a:p>
          <a:p>
            <a:r>
              <a:rPr lang="en-US" i="1" dirty="0"/>
              <a:t> 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355799" y="1500808"/>
            <a:ext cx="636672" cy="287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308303" y="1485354"/>
            <a:ext cx="587009" cy="287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888" y="1635136"/>
            <a:ext cx="2625060" cy="5645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BE36C9-9166-F476-42F3-96B6A71C3728}"/>
              </a:ext>
            </a:extLst>
          </p:cNvPr>
          <p:cNvSpPr/>
          <p:nvPr/>
        </p:nvSpPr>
        <p:spPr>
          <a:xfrm>
            <a:off x="4620043" y="1082628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Add Row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09FCD0-E598-F152-EEBC-D953C5ED9C8E}"/>
              </a:ext>
            </a:extLst>
          </p:cNvPr>
          <p:cNvSpPr/>
          <p:nvPr/>
        </p:nvSpPr>
        <p:spPr>
          <a:xfrm>
            <a:off x="4620043" y="1368380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Delete Row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1776274-71DE-AC69-4E48-B9A0E09BB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3928" y="2701385"/>
            <a:ext cx="2625060" cy="5645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216ABEB-F0D0-7050-788A-CB21C3C6154E}"/>
              </a:ext>
            </a:extLst>
          </p:cNvPr>
          <p:cNvSpPr/>
          <p:nvPr/>
        </p:nvSpPr>
        <p:spPr>
          <a:xfrm>
            <a:off x="2767882" y="2701385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Add Row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F89EFE-E563-BB53-F725-894495652A66}"/>
              </a:ext>
            </a:extLst>
          </p:cNvPr>
          <p:cNvSpPr/>
          <p:nvPr/>
        </p:nvSpPr>
        <p:spPr>
          <a:xfrm>
            <a:off x="2767882" y="2987137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Delete Row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1B328BB-5264-504E-A77A-FD6926C7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734" y="3952471"/>
            <a:ext cx="2625060" cy="5645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E3EDAF8-DFA6-69A4-9872-7FF78F685D52}"/>
              </a:ext>
            </a:extLst>
          </p:cNvPr>
          <p:cNvSpPr/>
          <p:nvPr/>
        </p:nvSpPr>
        <p:spPr>
          <a:xfrm>
            <a:off x="3251891" y="4016934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Add Row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5BBC26-624B-B7C3-68A8-A9DD0BD43F28}"/>
              </a:ext>
            </a:extLst>
          </p:cNvPr>
          <p:cNvSpPr/>
          <p:nvPr/>
        </p:nvSpPr>
        <p:spPr>
          <a:xfrm>
            <a:off x="3251891" y="4302686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Delete Row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00826" y="6000768"/>
            <a:ext cx="135732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 to homepage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29586" y="6000768"/>
            <a:ext cx="64294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0" y="5072074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43240" y="5072074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29388" y="5286388"/>
            <a:ext cx="636672" cy="287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29388" y="5643578"/>
            <a:ext cx="658447" cy="287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86446" y="528638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86446" y="564357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00" y="642918"/>
            <a:ext cx="7676356" cy="40719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0100" y="571480"/>
            <a:ext cx="7715304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Parameter Perturbation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1538" y="829776"/>
            <a:ext cx="7643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Perturbation on Properties:               Yes           No </a:t>
            </a:r>
          </a:p>
          <a:p>
            <a:r>
              <a:rPr lang="en-US" i="1" dirty="0"/>
              <a:t>If yes, which properties (16 options from Drop down menu, variation with Temperature/Time or constant )</a:t>
            </a:r>
          </a:p>
          <a:p>
            <a:endParaRPr lang="en-US" i="1" dirty="0"/>
          </a:p>
          <a:p>
            <a:r>
              <a:rPr lang="en-US" i="1" dirty="0"/>
              <a:t> 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EF18E5-6CB3-ABB1-856A-B6FCEAE99BA7}"/>
              </a:ext>
            </a:extLst>
          </p:cNvPr>
          <p:cNvSpPr/>
          <p:nvPr/>
        </p:nvSpPr>
        <p:spPr>
          <a:xfrm>
            <a:off x="4290808" y="1199108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EF18E5-6CB3-ABB1-856A-B6FCEAE99BA7}"/>
              </a:ext>
            </a:extLst>
          </p:cNvPr>
          <p:cNvSpPr/>
          <p:nvPr/>
        </p:nvSpPr>
        <p:spPr>
          <a:xfrm>
            <a:off x="5148064" y="1199108"/>
            <a:ext cx="136748" cy="145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E87ECE-D3DF-52CE-A22B-0949DF5B9ED9}"/>
              </a:ext>
            </a:extLst>
          </p:cNvPr>
          <p:cNvSpPr/>
          <p:nvPr/>
        </p:nvSpPr>
        <p:spPr>
          <a:xfrm>
            <a:off x="1691680" y="2060848"/>
            <a:ext cx="28803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EB839-0454-6800-E0ED-D85827DE1F80}"/>
              </a:ext>
            </a:extLst>
          </p:cNvPr>
          <p:cNvSpPr/>
          <p:nvPr/>
        </p:nvSpPr>
        <p:spPr>
          <a:xfrm>
            <a:off x="1693660" y="2382420"/>
            <a:ext cx="28803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EDF566-3E6F-653C-4E7E-4F57B8B0B60F}"/>
              </a:ext>
            </a:extLst>
          </p:cNvPr>
          <p:cNvSpPr/>
          <p:nvPr/>
        </p:nvSpPr>
        <p:spPr>
          <a:xfrm>
            <a:off x="1691680" y="2716719"/>
            <a:ext cx="28803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F881B-8005-EE57-188B-956F597845A9}"/>
              </a:ext>
            </a:extLst>
          </p:cNvPr>
          <p:cNvSpPr txBox="1"/>
          <p:nvPr/>
        </p:nvSpPr>
        <p:spPr>
          <a:xfrm>
            <a:off x="2123728" y="2060848"/>
            <a:ext cx="1584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</a:t>
            </a:r>
          </a:p>
          <a:p>
            <a:r>
              <a:rPr lang="en-IN" dirty="0"/>
              <a:t>Cp</a:t>
            </a:r>
          </a:p>
          <a:p>
            <a:r>
              <a:rPr lang="el-GR" dirty="0"/>
              <a:t>Ρ</a:t>
            </a:r>
            <a:endParaRPr lang="en-IN" dirty="0"/>
          </a:p>
          <a:p>
            <a:r>
              <a:rPr lang="en-IN" dirty="0"/>
              <a:t>...</a:t>
            </a:r>
          </a:p>
          <a:p>
            <a:r>
              <a:rPr lang="en-IN" dirty="0"/>
              <a:t>h</a:t>
            </a:r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740BE-DA07-4AA0-1936-754E98079439}"/>
              </a:ext>
            </a:extLst>
          </p:cNvPr>
          <p:cNvSpPr/>
          <p:nvPr/>
        </p:nvSpPr>
        <p:spPr>
          <a:xfrm>
            <a:off x="1691680" y="3263733"/>
            <a:ext cx="28803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EB0B5E-5B1C-6E99-9728-D75645C8232B}"/>
              </a:ext>
            </a:extLst>
          </p:cNvPr>
          <p:cNvCxnSpPr>
            <a:cxnSpLocks/>
          </p:cNvCxnSpPr>
          <p:nvPr/>
        </p:nvCxnSpPr>
        <p:spPr>
          <a:xfrm>
            <a:off x="2339752" y="2276872"/>
            <a:ext cx="2945060" cy="30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B0899D-12B4-B16F-59D3-B922561AD574}"/>
              </a:ext>
            </a:extLst>
          </p:cNvPr>
          <p:cNvCxnSpPr>
            <a:cxnSpLocks/>
          </p:cNvCxnSpPr>
          <p:nvPr/>
        </p:nvCxnSpPr>
        <p:spPr>
          <a:xfrm>
            <a:off x="2379406" y="2290916"/>
            <a:ext cx="2921058" cy="578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C85DFD-EE60-1338-956B-E46192BB3C9A}"/>
              </a:ext>
            </a:extLst>
          </p:cNvPr>
          <p:cNvSpPr txBox="1"/>
          <p:nvPr/>
        </p:nvSpPr>
        <p:spPr>
          <a:xfrm>
            <a:off x="5284812" y="2395999"/>
            <a:ext cx="2959596" cy="1751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BE4EEF-DBB1-E597-AB13-536D3E6A0C61}"/>
              </a:ext>
            </a:extLst>
          </p:cNvPr>
          <p:cNvSpPr/>
          <p:nvPr/>
        </p:nvSpPr>
        <p:spPr>
          <a:xfrm>
            <a:off x="5284812" y="2389115"/>
            <a:ext cx="2959596" cy="2569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 perturbation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DCEB00-D4B5-A86C-6EF7-98CC0EF9214D}"/>
              </a:ext>
            </a:extLst>
          </p:cNvPr>
          <p:cNvSpPr/>
          <p:nvPr/>
        </p:nvSpPr>
        <p:spPr>
          <a:xfrm>
            <a:off x="5410084" y="2756722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BF0BB54-FC94-C5F8-DFF4-4B50E107859D}"/>
              </a:ext>
            </a:extLst>
          </p:cNvPr>
          <p:cNvSpPr/>
          <p:nvPr/>
        </p:nvSpPr>
        <p:spPr>
          <a:xfrm>
            <a:off x="5445803" y="3116846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233ED-DD57-F521-EFAE-459A8B5C6985}"/>
              </a:ext>
            </a:extLst>
          </p:cNvPr>
          <p:cNvSpPr txBox="1"/>
          <p:nvPr/>
        </p:nvSpPr>
        <p:spPr>
          <a:xfrm>
            <a:off x="5552960" y="2631263"/>
            <a:ext cx="127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Constant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4CB005-8A76-E0E8-8500-E43FD08C5EC5}"/>
              </a:ext>
            </a:extLst>
          </p:cNvPr>
          <p:cNvSpPr txBox="1"/>
          <p:nvPr/>
        </p:nvSpPr>
        <p:spPr>
          <a:xfrm>
            <a:off x="5624398" y="3008134"/>
            <a:ext cx="127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13BF0F-0C7D-1B15-0828-63E00B9D745C}"/>
              </a:ext>
            </a:extLst>
          </p:cNvPr>
          <p:cNvSpPr/>
          <p:nvPr/>
        </p:nvSpPr>
        <p:spPr>
          <a:xfrm>
            <a:off x="6857708" y="2698681"/>
            <a:ext cx="522603" cy="1838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C99C15B-288C-8234-EF95-01F37C6C9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092" y="3070307"/>
            <a:ext cx="629228" cy="1006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EEA10A-E9D9-CD78-F86D-12CA60329CE7}"/>
              </a:ext>
            </a:extLst>
          </p:cNvPr>
          <p:cNvSpPr/>
          <p:nvPr/>
        </p:nvSpPr>
        <p:spPr>
          <a:xfrm>
            <a:off x="5602376" y="3326992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Add Row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447AC6-4102-F45A-BDCE-D865644833C2}"/>
              </a:ext>
            </a:extLst>
          </p:cNvPr>
          <p:cNvSpPr/>
          <p:nvPr/>
        </p:nvSpPr>
        <p:spPr>
          <a:xfrm>
            <a:off x="5602376" y="3612744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Delete Row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3129C6-4CB3-4243-5925-5082C53CED98}"/>
              </a:ext>
            </a:extLst>
          </p:cNvPr>
          <p:cNvSpPr/>
          <p:nvPr/>
        </p:nvSpPr>
        <p:spPr>
          <a:xfrm>
            <a:off x="5592620" y="3878111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Browse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00826" y="4429132"/>
            <a:ext cx="135732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 to homepage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29586" y="4429132"/>
            <a:ext cx="64294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49493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00" y="142852"/>
            <a:ext cx="7643866" cy="60007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0100" y="142852"/>
            <a:ext cx="7643866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Thermal Response Inputs…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1538" y="500042"/>
            <a:ext cx="678661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Will show only if Thermal Response option active: </a:t>
            </a:r>
          </a:p>
          <a:p>
            <a:endParaRPr lang="en-US" i="1" dirty="0"/>
          </a:p>
          <a:p>
            <a:r>
              <a:rPr lang="en-US" i="1" dirty="0"/>
              <a:t>Thermal Response Coordinate: </a:t>
            </a:r>
          </a:p>
          <a:p>
            <a:endParaRPr lang="en-US" i="1" dirty="0"/>
          </a:p>
          <a:p>
            <a:r>
              <a:rPr lang="en-US" i="1" dirty="0"/>
              <a:t>No of layers: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(From top to bottom):</a:t>
            </a:r>
          </a:p>
          <a:p>
            <a:r>
              <a:rPr lang="en-US" i="1" dirty="0"/>
              <a:t>Nodes in each Layer: </a:t>
            </a:r>
          </a:p>
          <a:p>
            <a:endParaRPr lang="en-US" i="1" dirty="0"/>
          </a:p>
          <a:p>
            <a:r>
              <a:rPr lang="en-US" b="1" i="1" dirty="0">
                <a:solidFill>
                  <a:srgbClr val="FF0000"/>
                </a:solidFill>
              </a:rPr>
              <a:t>Material Each Layer: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sz="800" i="1" dirty="0"/>
              <a:t>(by comma space separated), can create (any units) or choose </a:t>
            </a:r>
          </a:p>
          <a:p>
            <a:endParaRPr lang="en-US" sz="800" i="1" dirty="0"/>
          </a:p>
          <a:p>
            <a:r>
              <a:rPr lang="en-US" i="1" dirty="0"/>
              <a:t>Thickness Each Layer:</a:t>
            </a:r>
          </a:p>
          <a:p>
            <a:endParaRPr lang="en-US" i="1" dirty="0"/>
          </a:p>
          <a:p>
            <a:r>
              <a:rPr lang="en-US" i="1" dirty="0" err="1"/>
              <a:t>Thinlayer</a:t>
            </a:r>
            <a:r>
              <a:rPr lang="en-US" i="1" dirty="0"/>
              <a:t> option to be exercised:                X1thin:                 X2thin</a:t>
            </a:r>
          </a:p>
          <a:p>
            <a:endParaRPr lang="en-US" i="1" dirty="0"/>
          </a:p>
          <a:p>
            <a:r>
              <a:rPr lang="en-US" i="1" dirty="0"/>
              <a:t>Ablation/Charring Occurring       :                       Yes                  No</a:t>
            </a:r>
          </a:p>
          <a:p>
            <a:r>
              <a:rPr lang="en-US" i="1" dirty="0"/>
              <a:t>First Layer sublime:                                              Yes                   No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5676" y="3548236"/>
            <a:ext cx="1260775" cy="8325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ADD910-0163-1C1A-CD73-4AB3249881ED}"/>
              </a:ext>
            </a:extLst>
          </p:cNvPr>
          <p:cNvSpPr txBox="1"/>
          <p:nvPr/>
        </p:nvSpPr>
        <p:spPr>
          <a:xfrm>
            <a:off x="5646506" y="772955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Cylindrical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FE8C5-6536-5EB0-0E6F-2C083EA83160}"/>
              </a:ext>
            </a:extLst>
          </p:cNvPr>
          <p:cNvSpPr txBox="1"/>
          <p:nvPr/>
        </p:nvSpPr>
        <p:spPr>
          <a:xfrm>
            <a:off x="5779257" y="1111648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Specify Outer radius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EF712-806A-0A32-CDBA-0CC497576C53}"/>
              </a:ext>
            </a:extLst>
          </p:cNvPr>
          <p:cNvSpPr txBox="1"/>
          <p:nvPr/>
        </p:nvSpPr>
        <p:spPr>
          <a:xfrm>
            <a:off x="4214810" y="85723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Cartesian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852FD8-1B0A-672B-60A1-D8A2ABA6F476}"/>
              </a:ext>
            </a:extLst>
          </p:cNvPr>
          <p:cNvSpPr txBox="1"/>
          <p:nvPr/>
        </p:nvSpPr>
        <p:spPr>
          <a:xfrm>
            <a:off x="7503894" y="772955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Spherical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D5189B-E452-E12C-1E37-70468B8F5832}"/>
              </a:ext>
            </a:extLst>
          </p:cNvPr>
          <p:cNvSpPr/>
          <p:nvPr/>
        </p:nvSpPr>
        <p:spPr>
          <a:xfrm>
            <a:off x="5072066" y="5357826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61D99A-8A09-F008-8CC0-D0F072C3BDCD}"/>
              </a:ext>
            </a:extLst>
          </p:cNvPr>
          <p:cNvSpPr/>
          <p:nvPr/>
        </p:nvSpPr>
        <p:spPr>
          <a:xfrm>
            <a:off x="6357950" y="5357826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6C1953-E321-0544-38B0-798F3E19CACA}"/>
              </a:ext>
            </a:extLst>
          </p:cNvPr>
          <p:cNvSpPr/>
          <p:nvPr/>
        </p:nvSpPr>
        <p:spPr>
          <a:xfrm>
            <a:off x="5678149" y="4509120"/>
            <a:ext cx="28803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02BE0-BCBB-F337-FA3B-34DB595C8F4D}"/>
              </a:ext>
            </a:extLst>
          </p:cNvPr>
          <p:cNvSpPr/>
          <p:nvPr/>
        </p:nvSpPr>
        <p:spPr>
          <a:xfrm>
            <a:off x="7209990" y="4509120"/>
            <a:ext cx="28803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BFD20A-9BB5-6DF2-561A-E89386FEA00F}"/>
              </a:ext>
            </a:extLst>
          </p:cNvPr>
          <p:cNvSpPr/>
          <p:nvPr/>
        </p:nvSpPr>
        <p:spPr>
          <a:xfrm>
            <a:off x="4070794" y="1596024"/>
            <a:ext cx="28803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748591-F71B-401F-0978-31CAB55A4E23}"/>
              </a:ext>
            </a:extLst>
          </p:cNvPr>
          <p:cNvSpPr/>
          <p:nvPr/>
        </p:nvSpPr>
        <p:spPr>
          <a:xfrm>
            <a:off x="4087521" y="2717691"/>
            <a:ext cx="1214445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335977-850A-C196-7F38-D790AFBE47BE}"/>
              </a:ext>
            </a:extLst>
          </p:cNvPr>
          <p:cNvSpPr/>
          <p:nvPr/>
        </p:nvSpPr>
        <p:spPr>
          <a:xfrm>
            <a:off x="4087520" y="3305613"/>
            <a:ext cx="1214445" cy="2697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08C716-C9BB-8E11-B2A9-500E22794739}"/>
              </a:ext>
            </a:extLst>
          </p:cNvPr>
          <p:cNvSpPr/>
          <p:nvPr/>
        </p:nvSpPr>
        <p:spPr>
          <a:xfrm>
            <a:off x="4144377" y="3964492"/>
            <a:ext cx="1157587" cy="223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01DDF6-B38C-F50D-D624-0A97A1787085}"/>
              </a:ext>
            </a:extLst>
          </p:cNvPr>
          <p:cNvSpPr/>
          <p:nvPr/>
        </p:nvSpPr>
        <p:spPr>
          <a:xfrm>
            <a:off x="7347257" y="1111148"/>
            <a:ext cx="28803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3504F9-6749-091B-CA8E-B23026315324}"/>
              </a:ext>
            </a:extLst>
          </p:cNvPr>
          <p:cNvSpPr/>
          <p:nvPr/>
        </p:nvSpPr>
        <p:spPr>
          <a:xfrm>
            <a:off x="3938718" y="882955"/>
            <a:ext cx="289148" cy="297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B491BE-7F21-FD91-E174-D3E97321D09F}"/>
              </a:ext>
            </a:extLst>
          </p:cNvPr>
          <p:cNvSpPr/>
          <p:nvPr/>
        </p:nvSpPr>
        <p:spPr>
          <a:xfrm>
            <a:off x="5423614" y="808802"/>
            <a:ext cx="289148" cy="297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C05BAC-08E7-DF4E-AF72-ACC9EC6B4F12}"/>
              </a:ext>
            </a:extLst>
          </p:cNvPr>
          <p:cNvSpPr/>
          <p:nvPr/>
        </p:nvSpPr>
        <p:spPr>
          <a:xfrm>
            <a:off x="7250128" y="744260"/>
            <a:ext cx="289148" cy="297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FAF486-7B11-5514-93CE-75A293276849}"/>
              </a:ext>
            </a:extLst>
          </p:cNvPr>
          <p:cNvCxnSpPr>
            <a:cxnSpLocks/>
          </p:cNvCxnSpPr>
          <p:nvPr/>
        </p:nvCxnSpPr>
        <p:spPr>
          <a:xfrm flipV="1">
            <a:off x="3059832" y="2064701"/>
            <a:ext cx="2894401" cy="1302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B51FD5-A94D-7911-47E2-EF493EE8F889}"/>
              </a:ext>
            </a:extLst>
          </p:cNvPr>
          <p:cNvCxnSpPr>
            <a:cxnSpLocks/>
          </p:cNvCxnSpPr>
          <p:nvPr/>
        </p:nvCxnSpPr>
        <p:spPr>
          <a:xfrm flipV="1">
            <a:off x="3059832" y="2540652"/>
            <a:ext cx="2906349" cy="860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C74C35-5736-2461-0421-62F88BB8D9C9}"/>
              </a:ext>
            </a:extLst>
          </p:cNvPr>
          <p:cNvSpPr txBox="1"/>
          <p:nvPr/>
        </p:nvSpPr>
        <p:spPr>
          <a:xfrm>
            <a:off x="5954233" y="1718865"/>
            <a:ext cx="2959596" cy="1751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5CC0DD-7388-C0B8-569B-4281F4903E9C}"/>
              </a:ext>
            </a:extLst>
          </p:cNvPr>
          <p:cNvSpPr/>
          <p:nvPr/>
        </p:nvSpPr>
        <p:spPr>
          <a:xfrm>
            <a:off x="6196419" y="1902836"/>
            <a:ext cx="1543933" cy="2779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Mat. Layer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CFF29A-B73B-BD65-F228-8882001DD6B9}"/>
              </a:ext>
            </a:extLst>
          </p:cNvPr>
          <p:cNvSpPr/>
          <p:nvPr/>
        </p:nvSpPr>
        <p:spPr>
          <a:xfrm>
            <a:off x="7907803" y="1942998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EBC7E43-2B90-7CDE-A9EB-BE89D8080614}"/>
              </a:ext>
            </a:extLst>
          </p:cNvPr>
          <p:cNvSpPr/>
          <p:nvPr/>
        </p:nvSpPr>
        <p:spPr>
          <a:xfrm rot="10800000">
            <a:off x="8565723" y="1960092"/>
            <a:ext cx="213174" cy="18012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ED15AF-5DB0-A791-0282-D967D9137A93}"/>
              </a:ext>
            </a:extLst>
          </p:cNvPr>
          <p:cNvSpPr/>
          <p:nvPr/>
        </p:nvSpPr>
        <p:spPr>
          <a:xfrm>
            <a:off x="6196419" y="2331476"/>
            <a:ext cx="1543933" cy="2779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Mat. Layer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E68EAA-ACD4-7152-1590-052DB2A59C1B}"/>
              </a:ext>
            </a:extLst>
          </p:cNvPr>
          <p:cNvSpPr/>
          <p:nvPr/>
        </p:nvSpPr>
        <p:spPr>
          <a:xfrm>
            <a:off x="7907803" y="2371638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AD20CB2-0BAF-5C3F-EE37-BC5E2D72C60E}"/>
              </a:ext>
            </a:extLst>
          </p:cNvPr>
          <p:cNvSpPr/>
          <p:nvPr/>
        </p:nvSpPr>
        <p:spPr>
          <a:xfrm rot="10800000">
            <a:off x="8565723" y="2388732"/>
            <a:ext cx="213174" cy="18012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B0A576-7417-A0EC-0A58-38B1FA987CEE}"/>
              </a:ext>
            </a:extLst>
          </p:cNvPr>
          <p:cNvSpPr txBox="1"/>
          <p:nvPr/>
        </p:nvSpPr>
        <p:spPr>
          <a:xfrm>
            <a:off x="6596249" y="2795442"/>
            <a:ext cx="204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Library, Create New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00826" y="5857892"/>
            <a:ext cx="135732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 to homepage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929586" y="5857892"/>
            <a:ext cx="64294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1D5189B-E452-E12C-1E37-70468B8F5832}"/>
              </a:ext>
            </a:extLst>
          </p:cNvPr>
          <p:cNvSpPr/>
          <p:nvPr/>
        </p:nvSpPr>
        <p:spPr>
          <a:xfrm>
            <a:off x="5072066" y="5072074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861D99A-8A09-F008-8CC0-D0F072C3BDCD}"/>
              </a:ext>
            </a:extLst>
          </p:cNvPr>
          <p:cNvSpPr/>
          <p:nvPr/>
        </p:nvSpPr>
        <p:spPr>
          <a:xfrm>
            <a:off x="6357950" y="5143512"/>
            <a:ext cx="138018" cy="148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00" y="142852"/>
            <a:ext cx="7643866" cy="67151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0100" y="142852"/>
            <a:ext cx="7643866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…Thermal Response Inputs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1538" y="500042"/>
            <a:ext cx="678661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Will show only if Thermal Response option active: </a:t>
            </a:r>
          </a:p>
          <a:p>
            <a:endParaRPr lang="en-US" i="1" dirty="0"/>
          </a:p>
          <a:p>
            <a:r>
              <a:rPr lang="en-US" i="1" dirty="0"/>
              <a:t>Propellant to be taken:                                 Yes                   No </a:t>
            </a:r>
          </a:p>
          <a:p>
            <a:endParaRPr lang="en-US" i="1" dirty="0"/>
          </a:p>
          <a:p>
            <a:r>
              <a:rPr lang="en-US" i="1" dirty="0"/>
              <a:t>Propellant mass: 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Air layer/Gap Present between               : </a:t>
            </a:r>
          </a:p>
          <a:p>
            <a:endParaRPr lang="en-US" i="1" dirty="0"/>
          </a:p>
          <a:p>
            <a:r>
              <a:rPr lang="en-US" i="1" dirty="0"/>
              <a:t>Contact conductance Present between :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Any Internal Heat generation: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First Layer sublime:                                             Yes                    No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0100" y="4155096"/>
            <a:ext cx="757242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5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D5189B-E452-E12C-1E37-70468B8F5832}"/>
              </a:ext>
            </a:extLst>
          </p:cNvPr>
          <p:cNvSpPr/>
          <p:nvPr/>
        </p:nvSpPr>
        <p:spPr>
          <a:xfrm>
            <a:off x="4643438" y="1071546"/>
            <a:ext cx="289148" cy="297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61D99A-8A09-F008-8CC0-D0F072C3BDCD}"/>
              </a:ext>
            </a:extLst>
          </p:cNvPr>
          <p:cNvSpPr/>
          <p:nvPr/>
        </p:nvSpPr>
        <p:spPr>
          <a:xfrm>
            <a:off x="6000760" y="1107200"/>
            <a:ext cx="230521" cy="2500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DCEB00-D4B5-A86C-6EF7-98CC0EF9214D}"/>
              </a:ext>
            </a:extLst>
          </p:cNvPr>
          <p:cNvSpPr/>
          <p:nvPr/>
        </p:nvSpPr>
        <p:spPr>
          <a:xfrm>
            <a:off x="4572000" y="1677390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F0BB54-FC94-C5F8-DFF4-4B50E107859D}"/>
              </a:ext>
            </a:extLst>
          </p:cNvPr>
          <p:cNvSpPr/>
          <p:nvPr/>
        </p:nvSpPr>
        <p:spPr>
          <a:xfrm>
            <a:off x="4607719" y="2037514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9233ED-DD57-F521-EFAE-459A8B5C6985}"/>
              </a:ext>
            </a:extLst>
          </p:cNvPr>
          <p:cNvSpPr txBox="1"/>
          <p:nvPr/>
        </p:nvSpPr>
        <p:spPr>
          <a:xfrm>
            <a:off x="4714876" y="1551931"/>
            <a:ext cx="127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Constant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CB005-8A76-E0E8-8500-E43FD08C5EC5}"/>
              </a:ext>
            </a:extLst>
          </p:cNvPr>
          <p:cNvSpPr txBox="1"/>
          <p:nvPr/>
        </p:nvSpPr>
        <p:spPr>
          <a:xfrm>
            <a:off x="4786314" y="1928802"/>
            <a:ext cx="127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13BF0F-0C7D-1B15-0828-63E00B9D745C}"/>
              </a:ext>
            </a:extLst>
          </p:cNvPr>
          <p:cNvSpPr/>
          <p:nvPr/>
        </p:nvSpPr>
        <p:spPr>
          <a:xfrm>
            <a:off x="6019624" y="1619349"/>
            <a:ext cx="522603" cy="1838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9C15B-288C-8234-EF95-01F37C6C9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008" y="1990975"/>
            <a:ext cx="629228" cy="1006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0EEA10A-E9D9-CD78-F86D-12CA60329CE7}"/>
              </a:ext>
            </a:extLst>
          </p:cNvPr>
          <p:cNvSpPr/>
          <p:nvPr/>
        </p:nvSpPr>
        <p:spPr>
          <a:xfrm>
            <a:off x="4764292" y="2247660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Add Row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447AC6-4102-F45A-BDCE-D865644833C2}"/>
              </a:ext>
            </a:extLst>
          </p:cNvPr>
          <p:cNvSpPr/>
          <p:nvPr/>
        </p:nvSpPr>
        <p:spPr>
          <a:xfrm>
            <a:off x="4764292" y="2533412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Delete Row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3129C6-4CB3-4243-5925-5082C53CED98}"/>
              </a:ext>
            </a:extLst>
          </p:cNvPr>
          <p:cNvSpPr/>
          <p:nvPr/>
        </p:nvSpPr>
        <p:spPr>
          <a:xfrm>
            <a:off x="4754536" y="2798779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Browse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D5189B-E452-E12C-1E37-70468B8F5832}"/>
              </a:ext>
            </a:extLst>
          </p:cNvPr>
          <p:cNvSpPr/>
          <p:nvPr/>
        </p:nvSpPr>
        <p:spPr>
          <a:xfrm>
            <a:off x="4929190" y="6215082"/>
            <a:ext cx="289148" cy="297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61D99A-8A09-F008-8CC0-D0F072C3BDCD}"/>
              </a:ext>
            </a:extLst>
          </p:cNvPr>
          <p:cNvSpPr/>
          <p:nvPr/>
        </p:nvSpPr>
        <p:spPr>
          <a:xfrm>
            <a:off x="6215074" y="6286520"/>
            <a:ext cx="230521" cy="2500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3DCEB00-D4B5-A86C-6EF7-98CC0EF9214D}"/>
              </a:ext>
            </a:extLst>
          </p:cNvPr>
          <p:cNvSpPr/>
          <p:nvPr/>
        </p:nvSpPr>
        <p:spPr>
          <a:xfrm>
            <a:off x="4429124" y="4626029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F0BB54-FC94-C5F8-DFF4-4B50E107859D}"/>
              </a:ext>
            </a:extLst>
          </p:cNvPr>
          <p:cNvSpPr/>
          <p:nvPr/>
        </p:nvSpPr>
        <p:spPr>
          <a:xfrm>
            <a:off x="4464843" y="4986153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233ED-DD57-F521-EFAE-459A8B5C6985}"/>
              </a:ext>
            </a:extLst>
          </p:cNvPr>
          <p:cNvSpPr txBox="1"/>
          <p:nvPr/>
        </p:nvSpPr>
        <p:spPr>
          <a:xfrm>
            <a:off x="4572000" y="4500570"/>
            <a:ext cx="127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Constant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4CB005-8A76-E0E8-8500-E43FD08C5EC5}"/>
              </a:ext>
            </a:extLst>
          </p:cNvPr>
          <p:cNvSpPr txBox="1"/>
          <p:nvPr/>
        </p:nvSpPr>
        <p:spPr>
          <a:xfrm>
            <a:off x="4643438" y="4877441"/>
            <a:ext cx="127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13BF0F-0C7D-1B15-0828-63E00B9D745C}"/>
              </a:ext>
            </a:extLst>
          </p:cNvPr>
          <p:cNvSpPr/>
          <p:nvPr/>
        </p:nvSpPr>
        <p:spPr>
          <a:xfrm>
            <a:off x="6335413" y="4572008"/>
            <a:ext cx="522603" cy="1838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99C15B-288C-8234-EF95-01F37C6C9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4929198"/>
            <a:ext cx="629228" cy="1006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0EEA10A-E9D9-CD78-F86D-12CA60329CE7}"/>
              </a:ext>
            </a:extLst>
          </p:cNvPr>
          <p:cNvSpPr/>
          <p:nvPr/>
        </p:nvSpPr>
        <p:spPr>
          <a:xfrm>
            <a:off x="4621416" y="5196299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Add Row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447AC6-4102-F45A-BDCE-D865644833C2}"/>
              </a:ext>
            </a:extLst>
          </p:cNvPr>
          <p:cNvSpPr/>
          <p:nvPr/>
        </p:nvSpPr>
        <p:spPr>
          <a:xfrm>
            <a:off x="4621416" y="5482051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Delete Row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3129C6-4CB3-4243-5925-5082C53CED98}"/>
              </a:ext>
            </a:extLst>
          </p:cNvPr>
          <p:cNvSpPr/>
          <p:nvPr/>
        </p:nvSpPr>
        <p:spPr>
          <a:xfrm>
            <a:off x="4611660" y="5747418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Browse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9233ED-DD57-F521-EFAE-459A8B5C6985}"/>
              </a:ext>
            </a:extLst>
          </p:cNvPr>
          <p:cNvSpPr txBox="1"/>
          <p:nvPr/>
        </p:nvSpPr>
        <p:spPr>
          <a:xfrm>
            <a:off x="4325908" y="417578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Layer no generating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13BF0F-0C7D-1B15-0828-63E00B9D745C}"/>
              </a:ext>
            </a:extLst>
          </p:cNvPr>
          <p:cNvSpPr/>
          <p:nvPr/>
        </p:nvSpPr>
        <p:spPr>
          <a:xfrm>
            <a:off x="6326172" y="4247220"/>
            <a:ext cx="522603" cy="1838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6572264" y="6643686"/>
            <a:ext cx="135732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 to homepage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001024" y="6643686"/>
            <a:ext cx="64294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3129C6-4CB3-4243-5925-5082C53CED98}"/>
              </a:ext>
            </a:extLst>
          </p:cNvPr>
          <p:cNvSpPr/>
          <p:nvPr/>
        </p:nvSpPr>
        <p:spPr>
          <a:xfrm>
            <a:off x="5143504" y="3286124"/>
            <a:ext cx="264320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Choose Layers with H , L , emi1, emi2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3129C6-4CB3-4243-5925-5082C53CED98}"/>
              </a:ext>
            </a:extLst>
          </p:cNvPr>
          <p:cNvSpPr/>
          <p:nvPr/>
        </p:nvSpPr>
        <p:spPr>
          <a:xfrm>
            <a:off x="5143504" y="3786190"/>
            <a:ext cx="2714644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Choose Layers with value of conductance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00" y="142852"/>
            <a:ext cx="7643866" cy="5715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0100" y="142852"/>
            <a:ext cx="7643866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Initialization/Tolerance Inputs…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1538" y="500042"/>
            <a:ext cx="678661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Will show only if Thermal Response option active: </a:t>
            </a:r>
          </a:p>
          <a:p>
            <a:endParaRPr lang="en-US" b="1" i="1" dirty="0"/>
          </a:p>
          <a:p>
            <a:r>
              <a:rPr lang="en-US" b="1" i="1" dirty="0"/>
              <a:t>MPD (Initial char rate) </a:t>
            </a:r>
          </a:p>
          <a:p>
            <a:r>
              <a:rPr lang="en-US" b="1" i="1" dirty="0"/>
              <a:t>MCD (Initial ablation rate)</a:t>
            </a:r>
          </a:p>
          <a:p>
            <a:r>
              <a:rPr lang="en-US" sz="1600" i="1" dirty="0"/>
              <a:t>*OTAP has it hardcoded as 0</a:t>
            </a:r>
          </a:p>
          <a:p>
            <a:endParaRPr lang="en-US" b="1" i="1" dirty="0"/>
          </a:p>
          <a:p>
            <a:endParaRPr lang="en-US" b="1" i="1" dirty="0"/>
          </a:p>
          <a:p>
            <a:r>
              <a:rPr lang="en-US" i="1" dirty="0" err="1"/>
              <a:t>Tinitial</a:t>
            </a:r>
            <a:r>
              <a:rPr lang="en-US" i="1" dirty="0"/>
              <a:t> :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Upper limit for convergence in temp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Upper limit for convergence in Charring/Ablation rates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6893734" y="1821646"/>
            <a:ext cx="100013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2857496"/>
            <a:ext cx="1064436" cy="815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335977-850A-C196-7F38-D790AFBE47BE}"/>
              </a:ext>
            </a:extLst>
          </p:cNvPr>
          <p:cNvSpPr/>
          <p:nvPr/>
        </p:nvSpPr>
        <p:spPr>
          <a:xfrm>
            <a:off x="4000496" y="1071546"/>
            <a:ext cx="1214445" cy="2697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335977-850A-C196-7F38-D790AFBE47BE}"/>
              </a:ext>
            </a:extLst>
          </p:cNvPr>
          <p:cNvSpPr/>
          <p:nvPr/>
        </p:nvSpPr>
        <p:spPr>
          <a:xfrm>
            <a:off x="4000496" y="1428736"/>
            <a:ext cx="1214445" cy="2697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3129C6-4CB3-4243-5925-5082C53CED98}"/>
              </a:ext>
            </a:extLst>
          </p:cNvPr>
          <p:cNvSpPr/>
          <p:nvPr/>
        </p:nvSpPr>
        <p:spPr>
          <a:xfrm>
            <a:off x="5357818" y="1071546"/>
            <a:ext cx="396850" cy="2730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3129C6-4CB3-4243-5925-5082C53CED98}"/>
              </a:ext>
            </a:extLst>
          </p:cNvPr>
          <p:cNvSpPr/>
          <p:nvPr/>
        </p:nvSpPr>
        <p:spPr>
          <a:xfrm>
            <a:off x="5357818" y="1428736"/>
            <a:ext cx="396850" cy="2730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335977-850A-C196-7F38-D790AFBE47BE}"/>
              </a:ext>
            </a:extLst>
          </p:cNvPr>
          <p:cNvSpPr/>
          <p:nvPr/>
        </p:nvSpPr>
        <p:spPr>
          <a:xfrm>
            <a:off x="6429388" y="4071942"/>
            <a:ext cx="1214445" cy="2697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3129C6-4CB3-4243-5925-5082C53CED98}"/>
              </a:ext>
            </a:extLst>
          </p:cNvPr>
          <p:cNvSpPr/>
          <p:nvPr/>
        </p:nvSpPr>
        <p:spPr>
          <a:xfrm>
            <a:off x="7786710" y="4071942"/>
            <a:ext cx="396850" cy="2730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35977-850A-C196-7F38-D790AFBE47BE}"/>
              </a:ext>
            </a:extLst>
          </p:cNvPr>
          <p:cNvSpPr/>
          <p:nvPr/>
        </p:nvSpPr>
        <p:spPr>
          <a:xfrm>
            <a:off x="6429388" y="4857760"/>
            <a:ext cx="1214445" cy="2697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129C6-4CB3-4243-5925-5082C53CED98}"/>
              </a:ext>
            </a:extLst>
          </p:cNvPr>
          <p:cNvSpPr/>
          <p:nvPr/>
        </p:nvSpPr>
        <p:spPr>
          <a:xfrm>
            <a:off x="7786710" y="4857760"/>
            <a:ext cx="396850" cy="2730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3DCEB00-D4B5-A86C-6EF7-98CC0EF9214D}"/>
              </a:ext>
            </a:extLst>
          </p:cNvPr>
          <p:cNvSpPr/>
          <p:nvPr/>
        </p:nvSpPr>
        <p:spPr>
          <a:xfrm>
            <a:off x="3929058" y="2143116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BF0BB54-FC94-C5F8-DFF4-4B50E107859D}"/>
              </a:ext>
            </a:extLst>
          </p:cNvPr>
          <p:cNvSpPr/>
          <p:nvPr/>
        </p:nvSpPr>
        <p:spPr>
          <a:xfrm>
            <a:off x="3925117" y="2739173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9233ED-DD57-F521-EFAE-459A8B5C6985}"/>
              </a:ext>
            </a:extLst>
          </p:cNvPr>
          <p:cNvSpPr txBox="1"/>
          <p:nvPr/>
        </p:nvSpPr>
        <p:spPr>
          <a:xfrm>
            <a:off x="4016248" y="2000240"/>
            <a:ext cx="127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Constant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4CB005-8A76-E0E8-8500-E43FD08C5EC5}"/>
              </a:ext>
            </a:extLst>
          </p:cNvPr>
          <p:cNvSpPr txBox="1"/>
          <p:nvPr/>
        </p:nvSpPr>
        <p:spPr>
          <a:xfrm>
            <a:off x="4103712" y="2630461"/>
            <a:ext cx="127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13BF0F-0C7D-1B15-0828-63E00B9D745C}"/>
              </a:ext>
            </a:extLst>
          </p:cNvPr>
          <p:cNvSpPr/>
          <p:nvPr/>
        </p:nvSpPr>
        <p:spPr>
          <a:xfrm>
            <a:off x="5286380" y="2143116"/>
            <a:ext cx="522603" cy="1838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C99C15B-288C-8234-EF95-01F37C6C9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2786058"/>
            <a:ext cx="629228" cy="1006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0EEA10A-E9D9-CD78-F86D-12CA60329CE7}"/>
              </a:ext>
            </a:extLst>
          </p:cNvPr>
          <p:cNvSpPr/>
          <p:nvPr/>
        </p:nvSpPr>
        <p:spPr>
          <a:xfrm>
            <a:off x="4081690" y="2949319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Add Row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447AC6-4102-F45A-BDCE-D865644833C2}"/>
              </a:ext>
            </a:extLst>
          </p:cNvPr>
          <p:cNvSpPr/>
          <p:nvPr/>
        </p:nvSpPr>
        <p:spPr>
          <a:xfrm>
            <a:off x="4081690" y="3235071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Delete Row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3129C6-4CB3-4243-5925-5082C53CED98}"/>
              </a:ext>
            </a:extLst>
          </p:cNvPr>
          <p:cNvSpPr/>
          <p:nvPr/>
        </p:nvSpPr>
        <p:spPr>
          <a:xfrm>
            <a:off x="4071934" y="3500438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Browse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3DCEB00-D4B5-A86C-6EF7-98CC0EF9214D}"/>
              </a:ext>
            </a:extLst>
          </p:cNvPr>
          <p:cNvSpPr/>
          <p:nvPr/>
        </p:nvSpPr>
        <p:spPr>
          <a:xfrm>
            <a:off x="3913306" y="2428868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9233ED-DD57-F521-EFAE-459A8B5C6985}"/>
              </a:ext>
            </a:extLst>
          </p:cNvPr>
          <p:cNvSpPr txBox="1"/>
          <p:nvPr/>
        </p:nvSpPr>
        <p:spPr>
          <a:xfrm>
            <a:off x="4000496" y="2345288"/>
            <a:ext cx="127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Expression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500826" y="5572140"/>
            <a:ext cx="135732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 to homepage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929586" y="5572140"/>
            <a:ext cx="64294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Next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00" y="142852"/>
            <a:ext cx="7643866" cy="5857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0100" y="142852"/>
            <a:ext cx="7643866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TPS Optimization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31640" y="404664"/>
            <a:ext cx="7572428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Will show only if Thermal Response option active: </a:t>
            </a:r>
          </a:p>
          <a:p>
            <a:endParaRPr lang="en-US" dirty="0"/>
          </a:p>
          <a:p>
            <a:r>
              <a:rPr lang="en-US" dirty="0"/>
              <a:t>TPS Optimization:                            Yes                    No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Yes: </a:t>
            </a:r>
          </a:p>
          <a:p>
            <a:endParaRPr lang="en-US" dirty="0"/>
          </a:p>
          <a:p>
            <a:r>
              <a:rPr lang="en-US" sz="1500" dirty="0"/>
              <a:t>Index of interface node where temp constraint is maintained       : 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Material layer index whose thickness is to be optimized                :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Temp constraint                                                                                       :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Tolerance for convergence on temp constraint                                 :</a:t>
            </a:r>
          </a:p>
          <a:p>
            <a:r>
              <a:rPr lang="en-US" sz="1500" dirty="0"/>
              <a:t> </a:t>
            </a:r>
          </a:p>
          <a:p>
            <a:endParaRPr lang="en-US" sz="1500" dirty="0"/>
          </a:p>
          <a:p>
            <a:r>
              <a:rPr lang="en-US" sz="1500" dirty="0"/>
              <a:t>Initial trial variation in thickness of layer to be optimized               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D5189B-E452-E12C-1E37-70468B8F5832}"/>
              </a:ext>
            </a:extLst>
          </p:cNvPr>
          <p:cNvSpPr/>
          <p:nvPr/>
        </p:nvSpPr>
        <p:spPr>
          <a:xfrm>
            <a:off x="4214810" y="714356"/>
            <a:ext cx="289148" cy="297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61D99A-8A09-F008-8CC0-D0F072C3BDCD}"/>
              </a:ext>
            </a:extLst>
          </p:cNvPr>
          <p:cNvSpPr/>
          <p:nvPr/>
        </p:nvSpPr>
        <p:spPr>
          <a:xfrm>
            <a:off x="5572132" y="750010"/>
            <a:ext cx="230521" cy="2500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335977-850A-C196-7F38-D790AFBE47BE}"/>
              </a:ext>
            </a:extLst>
          </p:cNvPr>
          <p:cNvSpPr/>
          <p:nvPr/>
        </p:nvSpPr>
        <p:spPr>
          <a:xfrm>
            <a:off x="6858016" y="2071678"/>
            <a:ext cx="1214445" cy="2697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335977-850A-C196-7F38-D790AFBE47BE}"/>
              </a:ext>
            </a:extLst>
          </p:cNvPr>
          <p:cNvSpPr/>
          <p:nvPr/>
        </p:nvSpPr>
        <p:spPr>
          <a:xfrm>
            <a:off x="6858016" y="2714620"/>
            <a:ext cx="1214445" cy="2697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335977-850A-C196-7F38-D790AFBE47BE}"/>
              </a:ext>
            </a:extLst>
          </p:cNvPr>
          <p:cNvSpPr/>
          <p:nvPr/>
        </p:nvSpPr>
        <p:spPr>
          <a:xfrm>
            <a:off x="6858016" y="3500438"/>
            <a:ext cx="1214445" cy="2697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335977-850A-C196-7F38-D790AFBE47BE}"/>
              </a:ext>
            </a:extLst>
          </p:cNvPr>
          <p:cNvSpPr/>
          <p:nvPr/>
        </p:nvSpPr>
        <p:spPr>
          <a:xfrm>
            <a:off x="6858016" y="4143380"/>
            <a:ext cx="1214445" cy="2697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35977-850A-C196-7F38-D790AFBE47BE}"/>
              </a:ext>
            </a:extLst>
          </p:cNvPr>
          <p:cNvSpPr/>
          <p:nvPr/>
        </p:nvSpPr>
        <p:spPr>
          <a:xfrm>
            <a:off x="6858016" y="4786322"/>
            <a:ext cx="1214445" cy="2697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129C6-4CB3-4243-5925-5082C53CED98}"/>
              </a:ext>
            </a:extLst>
          </p:cNvPr>
          <p:cNvSpPr/>
          <p:nvPr/>
        </p:nvSpPr>
        <p:spPr>
          <a:xfrm>
            <a:off x="8215338" y="3500438"/>
            <a:ext cx="396850" cy="2730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3129C6-4CB3-4243-5925-5082C53CED98}"/>
              </a:ext>
            </a:extLst>
          </p:cNvPr>
          <p:cNvSpPr/>
          <p:nvPr/>
        </p:nvSpPr>
        <p:spPr>
          <a:xfrm>
            <a:off x="8215338" y="4143380"/>
            <a:ext cx="396850" cy="2730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3129C6-4CB3-4243-5925-5082C53CED98}"/>
              </a:ext>
            </a:extLst>
          </p:cNvPr>
          <p:cNvSpPr/>
          <p:nvPr/>
        </p:nvSpPr>
        <p:spPr>
          <a:xfrm>
            <a:off x="8215338" y="4786322"/>
            <a:ext cx="396850" cy="2730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17" name="Rectangle 16"/>
          <p:cNvSpPr/>
          <p:nvPr/>
        </p:nvSpPr>
        <p:spPr>
          <a:xfrm>
            <a:off x="6429388" y="5643578"/>
            <a:ext cx="135732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 to homepage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58148" y="5643578"/>
            <a:ext cx="64294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73672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E5845-136E-3812-A09A-8A7789910B35}"/>
              </a:ext>
            </a:extLst>
          </p:cNvPr>
          <p:cNvSpPr/>
          <p:nvPr/>
        </p:nvSpPr>
        <p:spPr>
          <a:xfrm>
            <a:off x="1357290" y="1071546"/>
            <a:ext cx="7143800" cy="5000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1155C-225C-3686-2EBF-0A9F59AF8EBA}"/>
              </a:ext>
            </a:extLst>
          </p:cNvPr>
          <p:cNvSpPr txBox="1"/>
          <p:nvPr/>
        </p:nvSpPr>
        <p:spPr>
          <a:xfrm>
            <a:off x="1357290" y="1071546"/>
            <a:ext cx="71438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Summary of Inputs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166" y="1500174"/>
            <a:ext cx="72866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Analysis Type:   Cold wall/ Thermal response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Convective Flux :  Option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Transition Option : Re/</a:t>
            </a:r>
            <a:r>
              <a:rPr lang="en-US" dirty="0" err="1"/>
              <a:t>Retheta</a:t>
            </a:r>
            <a:r>
              <a:rPr lang="en-US" dirty="0"/>
              <a:t>/</a:t>
            </a:r>
            <a:r>
              <a:rPr lang="en-US" dirty="0" err="1"/>
              <a:t>Retransition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Radiative Flux    :  Option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/>
              <a:t>Anlaysis</a:t>
            </a:r>
            <a:r>
              <a:rPr lang="en-US" dirty="0"/>
              <a:t> Geometry:  Stagnation Point, Cap, Cone, Cylinder</a:t>
            </a:r>
          </a:p>
          <a:p>
            <a:r>
              <a:rPr lang="en-US" dirty="0"/>
              <a:t>                                      Axial Length</a:t>
            </a:r>
          </a:p>
          <a:p>
            <a:r>
              <a:rPr lang="en-US" dirty="0"/>
              <a:t>                                      Surface Length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Flow Details : Real/Ideal/No Shock, Cp from File, Hansen Table for Air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Heat Flux Method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Atmospheric Table, Space temp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Parameter Perturbation: Yes/No, on </a:t>
            </a:r>
            <a:r>
              <a:rPr lang="en-US" dirty="0" err="1"/>
              <a:t>k,h,Cp</a:t>
            </a:r>
            <a:r>
              <a:rPr lang="en-US" dirty="0"/>
              <a:t>, etc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If Thermal Response active: Material Details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Time start/end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Temperature initial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Optimization Active/Inactive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71604" y="4786322"/>
            <a:ext cx="48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29322" y="5786454"/>
            <a:ext cx="135732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 to homepage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7358082" y="5786454"/>
            <a:ext cx="64294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83457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9E2A620-6608-5A9E-85A6-DC03F073297C}"/>
              </a:ext>
            </a:extLst>
          </p:cNvPr>
          <p:cNvSpPr/>
          <p:nvPr/>
        </p:nvSpPr>
        <p:spPr>
          <a:xfrm>
            <a:off x="2500298" y="1643050"/>
            <a:ext cx="4429156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E2A620-6608-5A9E-85A6-DC03F073297C}"/>
              </a:ext>
            </a:extLst>
          </p:cNvPr>
          <p:cNvSpPr/>
          <p:nvPr/>
        </p:nvSpPr>
        <p:spPr>
          <a:xfrm>
            <a:off x="2143108" y="3643314"/>
            <a:ext cx="4824536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D3213-A3AA-3E17-8C96-87BEA68FB8BA}"/>
              </a:ext>
            </a:extLst>
          </p:cNvPr>
          <p:cNvSpPr txBox="1"/>
          <p:nvPr/>
        </p:nvSpPr>
        <p:spPr>
          <a:xfrm>
            <a:off x="2215115" y="4219378"/>
            <a:ext cx="461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 Project Name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DEFC9-F614-6BD4-00B5-B732E3C72E3C}"/>
              </a:ext>
            </a:extLst>
          </p:cNvPr>
          <p:cNvSpPr txBox="1"/>
          <p:nvPr/>
        </p:nvSpPr>
        <p:spPr>
          <a:xfrm>
            <a:off x="2143108" y="3643314"/>
            <a:ext cx="4824536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New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080AD-6AD6-483F-05E1-9E5B43EC6F04}"/>
              </a:ext>
            </a:extLst>
          </p:cNvPr>
          <p:cNvSpPr/>
          <p:nvPr/>
        </p:nvSpPr>
        <p:spPr>
          <a:xfrm>
            <a:off x="4447364" y="4219378"/>
            <a:ext cx="23859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DEFC9-F614-6BD4-00B5-B732E3C72E3C}"/>
              </a:ext>
            </a:extLst>
          </p:cNvPr>
          <p:cNvSpPr txBox="1"/>
          <p:nvPr/>
        </p:nvSpPr>
        <p:spPr>
          <a:xfrm>
            <a:off x="2500298" y="1285860"/>
            <a:ext cx="4429156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Welcome to OTAP 2.0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D6C71F-B13E-F4C1-C5B5-FADE9E1A2A8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430" y="1928802"/>
            <a:ext cx="448138" cy="4267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F86391-7376-4144-E858-4CDBD25FAD96}"/>
              </a:ext>
            </a:extLst>
          </p:cNvPr>
          <p:cNvSpPr txBox="1"/>
          <p:nvPr/>
        </p:nvSpPr>
        <p:spPr>
          <a:xfrm>
            <a:off x="5572132" y="1928802"/>
            <a:ext cx="274386" cy="3763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3240" y="2357430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/>
              <a:t>Open Existing Project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4942" y="2357430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/>
              <a:t>Create new Project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10800000" flipV="1">
            <a:off x="2786050" y="2285992"/>
            <a:ext cx="2786082" cy="1357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5357819" y="2786057"/>
            <a:ext cx="1357321" cy="357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000232" y="2143116"/>
            <a:ext cx="1428760" cy="714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1538" y="2643182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 </a:t>
            </a:r>
          </a:p>
          <a:p>
            <a:r>
              <a:rPr lang="en-US" dirty="0"/>
              <a:t>Select File</a:t>
            </a:r>
          </a:p>
        </p:txBody>
      </p:sp>
    </p:spTree>
    <p:extLst>
      <p:ext uri="{BB962C8B-B14F-4D97-AF65-F5344CB8AC3E}">
        <p14:creationId xmlns:p14="http://schemas.microsoft.com/office/powerpoint/2010/main" val="210236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8662" y="219402"/>
            <a:ext cx="8107834" cy="63059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9791" y="787696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Case 1  :  Name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AFD4A-0431-34A3-29B2-354443DD9013}"/>
              </a:ext>
            </a:extLst>
          </p:cNvPr>
          <p:cNvSpPr txBox="1"/>
          <p:nvPr/>
        </p:nvSpPr>
        <p:spPr>
          <a:xfrm>
            <a:off x="1857356" y="5143512"/>
            <a:ext cx="573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Combined Comparator Plots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23106-402A-209A-F2B1-F89F15D2A103}"/>
              </a:ext>
            </a:extLst>
          </p:cNvPr>
          <p:cNvSpPr txBox="1"/>
          <p:nvPr/>
        </p:nvSpPr>
        <p:spPr>
          <a:xfrm>
            <a:off x="1400459" y="3999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Unit of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CF63F-DED0-A4D4-40EB-CF066A747F90}"/>
              </a:ext>
            </a:extLst>
          </p:cNvPr>
          <p:cNvSpPr txBox="1"/>
          <p:nvPr/>
        </p:nvSpPr>
        <p:spPr>
          <a:xfrm>
            <a:off x="928662" y="230220"/>
            <a:ext cx="7812099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Project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B8C848-7551-D2C2-E524-A5900BED5E53}"/>
              </a:ext>
            </a:extLst>
          </p:cNvPr>
          <p:cNvSpPr/>
          <p:nvPr/>
        </p:nvSpPr>
        <p:spPr>
          <a:xfrm>
            <a:off x="3064751" y="3949801"/>
            <a:ext cx="238590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01C84CD-8C3C-111C-FB38-5F985A60A0DD}"/>
              </a:ext>
            </a:extLst>
          </p:cNvPr>
          <p:cNvSpPr/>
          <p:nvPr/>
        </p:nvSpPr>
        <p:spPr>
          <a:xfrm rot="10800000">
            <a:off x="5193809" y="4020672"/>
            <a:ext cx="144016" cy="18315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27B9F1-6A02-D674-9864-C1A15A7ADE30}"/>
              </a:ext>
            </a:extLst>
          </p:cNvPr>
          <p:cNvSpPr txBox="1"/>
          <p:nvPr/>
        </p:nvSpPr>
        <p:spPr>
          <a:xfrm>
            <a:off x="1585944" y="5138209"/>
            <a:ext cx="274386" cy="2910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BFF27-5C27-D82E-A0BB-45D6FEB0D7F8}"/>
              </a:ext>
            </a:extLst>
          </p:cNvPr>
          <p:cNvSpPr txBox="1"/>
          <p:nvPr/>
        </p:nvSpPr>
        <p:spPr>
          <a:xfrm>
            <a:off x="1382089" y="11108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Case 2  : 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246E91-AE8C-1409-237F-50345146A163}"/>
              </a:ext>
            </a:extLst>
          </p:cNvPr>
          <p:cNvSpPr txBox="1"/>
          <p:nvPr/>
        </p:nvSpPr>
        <p:spPr>
          <a:xfrm>
            <a:off x="1382089" y="18068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Case N  : 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21C51B-98ED-E584-4C3F-5F7D08C1EC09}"/>
              </a:ext>
            </a:extLst>
          </p:cNvPr>
          <p:cNvSpPr txBox="1"/>
          <p:nvPr/>
        </p:nvSpPr>
        <p:spPr>
          <a:xfrm>
            <a:off x="1596734" y="1384718"/>
            <a:ext cx="5301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B3BF8B-61AE-B47C-B176-9E50BC896D18}"/>
              </a:ext>
            </a:extLst>
          </p:cNvPr>
          <p:cNvCxnSpPr>
            <a:cxnSpLocks/>
          </p:cNvCxnSpPr>
          <p:nvPr/>
        </p:nvCxnSpPr>
        <p:spPr>
          <a:xfrm>
            <a:off x="2987824" y="980728"/>
            <a:ext cx="1368152" cy="2039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CC43DE-B9B2-75D4-62C4-41969A56AF56}"/>
              </a:ext>
            </a:extLst>
          </p:cNvPr>
          <p:cNvCxnSpPr>
            <a:cxnSpLocks/>
          </p:cNvCxnSpPr>
          <p:nvPr/>
        </p:nvCxnSpPr>
        <p:spPr>
          <a:xfrm>
            <a:off x="3014094" y="951723"/>
            <a:ext cx="1341882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D3F1403-0723-A5E1-BEF1-3E4AF82197AA}"/>
              </a:ext>
            </a:extLst>
          </p:cNvPr>
          <p:cNvSpPr/>
          <p:nvPr/>
        </p:nvSpPr>
        <p:spPr>
          <a:xfrm>
            <a:off x="4355976" y="787696"/>
            <a:ext cx="4248472" cy="3077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72D3A3-1C89-C24A-4435-FED62F56C528}"/>
              </a:ext>
            </a:extLst>
          </p:cNvPr>
          <p:cNvSpPr txBox="1"/>
          <p:nvPr/>
        </p:nvSpPr>
        <p:spPr>
          <a:xfrm>
            <a:off x="2948834" y="5643578"/>
            <a:ext cx="235745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dirty="0"/>
              <a:t>Parameters to compare</a:t>
            </a:r>
          </a:p>
          <a:p>
            <a:r>
              <a:rPr lang="en-IN" dirty="0"/>
              <a:t> (Plot, Excel)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89D3D-5C70-D7C9-FDF8-EFA69CFEF339}"/>
              </a:ext>
            </a:extLst>
          </p:cNvPr>
          <p:cNvSpPr txBox="1"/>
          <p:nvPr/>
        </p:nvSpPr>
        <p:spPr>
          <a:xfrm>
            <a:off x="956465" y="5693941"/>
            <a:ext cx="1849493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dirty="0"/>
              <a:t>choose cases</a:t>
            </a:r>
          </a:p>
          <a:p>
            <a:r>
              <a:rPr lang="en-IN" dirty="0"/>
              <a:t> 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840A9A60-2B2E-2377-7BCF-37F48874E286}"/>
              </a:ext>
            </a:extLst>
          </p:cNvPr>
          <p:cNvSpPr/>
          <p:nvPr/>
        </p:nvSpPr>
        <p:spPr>
          <a:xfrm rot="10800000">
            <a:off x="4949098" y="6000768"/>
            <a:ext cx="144016" cy="1831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934FA1F-E76F-9860-682C-3A29B89A795A}"/>
              </a:ext>
            </a:extLst>
          </p:cNvPr>
          <p:cNvSpPr/>
          <p:nvPr/>
        </p:nvSpPr>
        <p:spPr>
          <a:xfrm rot="10800000">
            <a:off x="2377330" y="5786454"/>
            <a:ext cx="144016" cy="1831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0B5FD6-1E74-9E4B-E5D9-5F0ABB81026A}"/>
              </a:ext>
            </a:extLst>
          </p:cNvPr>
          <p:cNvSpPr txBox="1"/>
          <p:nvPr/>
        </p:nvSpPr>
        <p:spPr>
          <a:xfrm>
            <a:off x="6072198" y="1000108"/>
            <a:ext cx="398506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b="1" dirty="0">
                <a:solidFill>
                  <a:srgbClr val="00B050"/>
                </a:solidFill>
              </a:rPr>
              <a:t>Cold Wall/Thermal Response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b="1" dirty="0">
                <a:solidFill>
                  <a:srgbClr val="00B050"/>
                </a:solidFill>
              </a:rPr>
              <a:t>Convective Flux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b="1" dirty="0">
                <a:solidFill>
                  <a:srgbClr val="00B050"/>
                </a:solidFill>
              </a:rPr>
              <a:t>Transition option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b="1" dirty="0" err="1">
                <a:solidFill>
                  <a:srgbClr val="00B050"/>
                </a:solidFill>
              </a:rPr>
              <a:t>Radiative</a:t>
            </a:r>
            <a:r>
              <a:rPr lang="en-IN" sz="1200" b="1" dirty="0">
                <a:solidFill>
                  <a:srgbClr val="00B050"/>
                </a:solidFill>
              </a:rPr>
              <a:t> Flux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b="1" dirty="0">
                <a:solidFill>
                  <a:srgbClr val="00B050"/>
                </a:solidFill>
              </a:rPr>
              <a:t>Geometry &amp; Analysis Location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b="1" dirty="0">
                <a:solidFill>
                  <a:srgbClr val="00B050"/>
                </a:solidFill>
              </a:rPr>
              <a:t>Cp Data/Real/Ideal behaviour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b="1" dirty="0">
                <a:solidFill>
                  <a:srgbClr val="00B050"/>
                </a:solidFill>
              </a:rPr>
              <a:t>Heat Flux method</a:t>
            </a:r>
          </a:p>
          <a:p>
            <a:pPr marL="285750" indent="-285750"/>
            <a:r>
              <a:rPr lang="en-IN" sz="1200" b="1" dirty="0">
                <a:solidFill>
                  <a:srgbClr val="FF0000"/>
                </a:solidFill>
              </a:rPr>
              <a:t>X</a:t>
            </a:r>
            <a:r>
              <a:rPr lang="en-IN" sz="1200" b="1" dirty="0"/>
              <a:t>      </a:t>
            </a:r>
            <a:r>
              <a:rPr lang="en-IN" sz="1200" b="1" dirty="0">
                <a:solidFill>
                  <a:srgbClr val="FF0000"/>
                </a:solidFill>
              </a:rPr>
              <a:t>Atmospheric Table</a:t>
            </a:r>
          </a:p>
          <a:p>
            <a:pPr marL="285750" indent="-285750"/>
            <a:r>
              <a:rPr lang="en-IN" sz="1200" b="1" dirty="0">
                <a:solidFill>
                  <a:srgbClr val="FF0000"/>
                </a:solidFill>
              </a:rPr>
              <a:t>X      Perturbation on parameters</a:t>
            </a:r>
          </a:p>
          <a:p>
            <a:pPr marL="285750" indent="-285750"/>
            <a:r>
              <a:rPr lang="en-IN" sz="1200" b="1" dirty="0">
                <a:solidFill>
                  <a:srgbClr val="FF0000"/>
                </a:solidFill>
              </a:rPr>
              <a:t>X      Time details</a:t>
            </a:r>
          </a:p>
          <a:p>
            <a:pPr marL="285750" indent="-285750"/>
            <a:r>
              <a:rPr lang="en-IN" sz="1200" b="1" dirty="0">
                <a:solidFill>
                  <a:srgbClr val="FF0000"/>
                </a:solidFill>
              </a:rPr>
              <a:t>X      Temperature details</a:t>
            </a:r>
          </a:p>
          <a:p>
            <a:pPr marL="285750" indent="-285750"/>
            <a:r>
              <a:rPr lang="en-IN" sz="1200" b="1" dirty="0">
                <a:solidFill>
                  <a:srgbClr val="FF0000"/>
                </a:solidFill>
              </a:rPr>
              <a:t>X      Thermal Response details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b="1" dirty="0">
                <a:solidFill>
                  <a:srgbClr val="00B050"/>
                </a:solidFill>
              </a:rPr>
              <a:t>TPS Optimization</a:t>
            </a:r>
          </a:p>
          <a:p>
            <a:pPr marL="285750" indent="-285750"/>
            <a:r>
              <a:rPr lang="en-IN" sz="1200" b="1" dirty="0">
                <a:solidFill>
                  <a:srgbClr val="FFC000"/>
                </a:solidFill>
              </a:rPr>
              <a:t>!       Summary</a:t>
            </a:r>
            <a:endParaRPr lang="en-IN" sz="1400" dirty="0">
              <a:solidFill>
                <a:srgbClr val="FFC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solidFill>
                <a:srgbClr val="FFC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22F338-7FFB-7BAD-8913-E0FB9A93A5B3}"/>
              </a:ext>
            </a:extLst>
          </p:cNvPr>
          <p:cNvSpPr txBox="1"/>
          <p:nvPr/>
        </p:nvSpPr>
        <p:spPr>
          <a:xfrm>
            <a:off x="4355975" y="645001"/>
            <a:ext cx="424847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Case 1 : ………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F86391-7376-4144-E858-4CDBD25FAD96}"/>
              </a:ext>
            </a:extLst>
          </p:cNvPr>
          <p:cNvSpPr txBox="1"/>
          <p:nvPr/>
        </p:nvSpPr>
        <p:spPr>
          <a:xfrm>
            <a:off x="1467666" y="218426"/>
            <a:ext cx="274386" cy="3763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48B9C4-01D3-BCA0-A657-FF108BBF9465}"/>
              </a:ext>
            </a:extLst>
          </p:cNvPr>
          <p:cNvSpPr txBox="1"/>
          <p:nvPr/>
        </p:nvSpPr>
        <p:spPr>
          <a:xfrm>
            <a:off x="1833033" y="218426"/>
            <a:ext cx="274387" cy="3791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0C8241-C7A5-F71A-BC20-BFDABA92021C}"/>
              </a:ext>
            </a:extLst>
          </p:cNvPr>
          <p:cNvSpPr txBox="1"/>
          <p:nvPr/>
        </p:nvSpPr>
        <p:spPr>
          <a:xfrm>
            <a:off x="2196270" y="230220"/>
            <a:ext cx="2743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C771715-4D38-2EBE-DCB2-38EAC818F5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201692"/>
            <a:ext cx="353268" cy="346988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35300D01-6816-E05D-C65F-13968E847569}"/>
              </a:ext>
            </a:extLst>
          </p:cNvPr>
          <p:cNvSpPr/>
          <p:nvPr/>
        </p:nvSpPr>
        <p:spPr>
          <a:xfrm>
            <a:off x="4643438" y="1000108"/>
            <a:ext cx="214314" cy="214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653947-6E6F-A3E3-D044-CD2518DB1557}"/>
              </a:ext>
            </a:extLst>
          </p:cNvPr>
          <p:cNvSpPr/>
          <p:nvPr/>
        </p:nvSpPr>
        <p:spPr>
          <a:xfrm>
            <a:off x="6143636" y="1000108"/>
            <a:ext cx="289148" cy="297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67A7F5-5DB0-4A00-458A-DDACEB4E00A9}"/>
              </a:ext>
            </a:extLst>
          </p:cNvPr>
          <p:cNvSpPr txBox="1"/>
          <p:nvPr/>
        </p:nvSpPr>
        <p:spPr>
          <a:xfrm>
            <a:off x="4812922" y="1000108"/>
            <a:ext cx="18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Text (OTAP Version)</a:t>
            </a:r>
          </a:p>
          <a:p>
            <a:r>
              <a:rPr lang="en-IN" sz="1200" dirty="0"/>
              <a:t>Text (As new Files)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FFEB2B-4A18-F1A0-4E13-A3B531C2631F}"/>
              </a:ext>
            </a:extLst>
          </p:cNvPr>
          <p:cNvSpPr txBox="1"/>
          <p:nvPr/>
        </p:nvSpPr>
        <p:spPr>
          <a:xfrm>
            <a:off x="6451197" y="987966"/>
            <a:ext cx="133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GUI based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D319B08-52E7-873D-9967-9210A362625E}"/>
              </a:ext>
            </a:extLst>
          </p:cNvPr>
          <p:cNvSpPr/>
          <p:nvPr/>
        </p:nvSpPr>
        <p:spPr>
          <a:xfrm>
            <a:off x="6223581" y="1071546"/>
            <a:ext cx="119394" cy="118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01D6C60-7ADC-3C5F-E937-05F14FE66DA5}"/>
              </a:ext>
            </a:extLst>
          </p:cNvPr>
          <p:cNvSpPr/>
          <p:nvPr/>
        </p:nvSpPr>
        <p:spPr>
          <a:xfrm>
            <a:off x="4247311" y="4368443"/>
            <a:ext cx="2096800" cy="6683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selected case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91E72EB-9004-3488-0688-93B435FD1A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1800" y="248919"/>
            <a:ext cx="356024" cy="34698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60B5FD6-1E74-9E4B-E5D9-5F0ABB81026A}"/>
              </a:ext>
            </a:extLst>
          </p:cNvPr>
          <p:cNvSpPr txBox="1"/>
          <p:nvPr/>
        </p:nvSpPr>
        <p:spPr>
          <a:xfrm>
            <a:off x="4500562" y="1428736"/>
            <a:ext cx="39850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        </a:t>
            </a:r>
            <a:r>
              <a:rPr lang="en-IN" sz="1400" b="1" u="sng" dirty="0">
                <a:solidFill>
                  <a:srgbClr val="FF0000"/>
                </a:solidFill>
              </a:rPr>
              <a:t> Open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         </a:t>
            </a:r>
            <a:r>
              <a:rPr lang="en-IN" sz="1400" b="1" u="sng" dirty="0">
                <a:solidFill>
                  <a:srgbClr val="FF0000"/>
                </a:solidFill>
              </a:rPr>
              <a:t>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400" dirty="0">
              <a:solidFill>
                <a:srgbClr val="FFC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solidFill>
                <a:srgbClr val="FFC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72D3A3-1C89-C24A-4435-FED62F56C528}"/>
              </a:ext>
            </a:extLst>
          </p:cNvPr>
          <p:cNvSpPr txBox="1"/>
          <p:nvPr/>
        </p:nvSpPr>
        <p:spPr>
          <a:xfrm>
            <a:off x="7106530" y="5357826"/>
            <a:ext cx="178595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dirty="0"/>
              <a:t>     Contour</a:t>
            </a:r>
          </a:p>
          <a:p>
            <a:r>
              <a:rPr lang="en-IN" dirty="0"/>
              <a:t>     Animation</a:t>
            </a: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40A9A60-2B2E-2377-7BCF-37F48874E286}"/>
              </a:ext>
            </a:extLst>
          </p:cNvPr>
          <p:cNvSpPr/>
          <p:nvPr/>
        </p:nvSpPr>
        <p:spPr>
          <a:xfrm rot="10800000">
            <a:off x="8748464" y="6174805"/>
            <a:ext cx="144016" cy="1831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6929454" y="5429264"/>
            <a:ext cx="214314" cy="214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929454" y="5715016"/>
            <a:ext cx="214314" cy="214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249406" y="6060064"/>
            <a:ext cx="141897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dirty="0"/>
              <a:t> (select Case)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300D01-6816-E05D-C65F-13968E847569}"/>
              </a:ext>
            </a:extLst>
          </p:cNvPr>
          <p:cNvSpPr/>
          <p:nvPr/>
        </p:nvSpPr>
        <p:spPr>
          <a:xfrm>
            <a:off x="4643438" y="1214422"/>
            <a:ext cx="214314" cy="214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246E91-AE8C-1409-237F-50345146A163}"/>
              </a:ext>
            </a:extLst>
          </p:cNvPr>
          <p:cNvSpPr txBox="1"/>
          <p:nvPr/>
        </p:nvSpPr>
        <p:spPr>
          <a:xfrm>
            <a:off x="1428728" y="25717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Run : Batch File Option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71604" y="2928934"/>
            <a:ext cx="150130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dirty="0"/>
              <a:t> Upload Script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214414" y="857232"/>
            <a:ext cx="214314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14414" y="1214422"/>
            <a:ext cx="214314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214414" y="1928802"/>
            <a:ext cx="214314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214414" y="2643182"/>
            <a:ext cx="214314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E8FA-414F-FE46-491D-95FD067569D1}"/>
              </a:ext>
            </a:extLst>
          </p:cNvPr>
          <p:cNvSpPr txBox="1"/>
          <p:nvPr/>
        </p:nvSpPr>
        <p:spPr>
          <a:xfrm>
            <a:off x="5404583" y="5620050"/>
            <a:ext cx="1311697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Detailed result</a:t>
            </a:r>
          </a:p>
          <a:p>
            <a:r>
              <a:rPr lang="en-IN" sz="1400" dirty="0"/>
              <a:t>Choose case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C0E28B6-B344-8755-8913-5D143690251E}"/>
              </a:ext>
            </a:extLst>
          </p:cNvPr>
          <p:cNvSpPr/>
          <p:nvPr/>
        </p:nvSpPr>
        <p:spPr>
          <a:xfrm rot="10800000">
            <a:off x="6451197" y="5878030"/>
            <a:ext cx="144016" cy="18315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5786" y="857232"/>
            <a:ext cx="7820372" cy="17692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4564" y="840522"/>
            <a:ext cx="782159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Cold Wall Flux / Thermal Response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0316" y="1259690"/>
            <a:ext cx="614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Cold wall Flux                                                 Thermal response</a:t>
            </a:r>
          </a:p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356068" y="1567044"/>
            <a:ext cx="1762346" cy="3571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Enter Wall Temp: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83B5A6-5B2D-5170-4629-0B233B743D77}"/>
              </a:ext>
            </a:extLst>
          </p:cNvPr>
          <p:cNvSpPr/>
          <p:nvPr/>
        </p:nvSpPr>
        <p:spPr>
          <a:xfrm>
            <a:off x="4927968" y="1265494"/>
            <a:ext cx="289148" cy="297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42A478-D337-70E7-12F2-25DC45EC2366}"/>
              </a:ext>
            </a:extLst>
          </p:cNvPr>
          <p:cNvSpPr/>
          <p:nvPr/>
        </p:nvSpPr>
        <p:spPr>
          <a:xfrm>
            <a:off x="5012845" y="1355260"/>
            <a:ext cx="119394" cy="118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EF18E5-6CB3-ABB1-856A-B6FCEAE99BA7}"/>
              </a:ext>
            </a:extLst>
          </p:cNvPr>
          <p:cNvSpPr/>
          <p:nvPr/>
        </p:nvSpPr>
        <p:spPr>
          <a:xfrm>
            <a:off x="1070316" y="1273783"/>
            <a:ext cx="289148" cy="297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C268A0-996A-07D8-E616-AFCDCE6DA5C8}"/>
              </a:ext>
            </a:extLst>
          </p:cNvPr>
          <p:cNvSpPr/>
          <p:nvPr/>
        </p:nvSpPr>
        <p:spPr>
          <a:xfrm>
            <a:off x="3354406" y="1554902"/>
            <a:ext cx="431478" cy="375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C238EC-801D-0759-ED4A-EA165EFEE99E}"/>
              </a:ext>
            </a:extLst>
          </p:cNvPr>
          <p:cNvSpPr/>
          <p:nvPr/>
        </p:nvSpPr>
        <p:spPr>
          <a:xfrm>
            <a:off x="3904232" y="1554902"/>
            <a:ext cx="596032" cy="360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A97D701-DAB5-EB7C-BA11-75FE680F9044}"/>
              </a:ext>
            </a:extLst>
          </p:cNvPr>
          <p:cNvSpPr/>
          <p:nvPr/>
        </p:nvSpPr>
        <p:spPr>
          <a:xfrm rot="10800000">
            <a:off x="4214512" y="1697778"/>
            <a:ext cx="237769" cy="180578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/>
          <p:cNvSpPr/>
          <p:nvPr/>
        </p:nvSpPr>
        <p:spPr>
          <a:xfrm>
            <a:off x="5285158" y="1554902"/>
            <a:ext cx="2071702" cy="3571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FDM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285158" y="1912092"/>
            <a:ext cx="2071702" cy="357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Network Method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215074" y="2357430"/>
            <a:ext cx="135732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 to homepage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43834" y="2357430"/>
            <a:ext cx="64294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4198" y="302438"/>
            <a:ext cx="7820372" cy="4983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2976" y="309305"/>
            <a:ext cx="7821594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Convective Flux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414" y="116790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Trajectory                  Wind tunnel data                CFD Data                    Input </a:t>
            </a:r>
            <a:r>
              <a:rPr lang="en-US" dirty="0" err="1"/>
              <a:t>h,Tg</a:t>
            </a:r>
            <a:r>
              <a:rPr lang="en-US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4" y="6357958"/>
            <a:ext cx="971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sz="1600" dirty="0"/>
              <a:t>All options should be made possible via Insert from table, txt or manual in several possible units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6304" y="785545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Convective Flux through 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85852" y="202515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Data input  :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73469" y="1465796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 </a:t>
            </a:r>
            <a:r>
              <a:rPr lang="en-US" sz="1200" b="1" dirty="0" err="1"/>
              <a:t>Time,Alt,Velocity</a:t>
            </a:r>
            <a:r>
              <a:rPr lang="en-US" sz="1200" b="1" dirty="0"/>
              <a:t> form</a:t>
            </a:r>
          </a:p>
          <a:p>
            <a:r>
              <a:rPr lang="en-US" sz="1200" b="1" dirty="0"/>
              <a:t>In </a:t>
            </a:r>
            <a:r>
              <a:rPr lang="en-US" sz="1200" b="1" dirty="0" err="1"/>
              <a:t>Time,Alt,Mach</a:t>
            </a:r>
            <a:r>
              <a:rPr lang="en-US" sz="1200" b="1" dirty="0"/>
              <a:t> form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57290" y="4071942"/>
            <a:ext cx="642942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Browse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714620"/>
            <a:ext cx="2952767" cy="18280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863037"/>
            <a:ext cx="1143008" cy="16375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2786050" y="2048162"/>
            <a:ext cx="100013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Initial </a:t>
            </a:r>
            <a:r>
              <a:rPr lang="el-GR" dirty="0"/>
              <a:t>γ</a:t>
            </a:r>
            <a:r>
              <a:rPr lang="en-US" dirty="0"/>
              <a:t>: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E83B5A6-5B2D-5170-4629-0B233B743D77}"/>
              </a:ext>
            </a:extLst>
          </p:cNvPr>
          <p:cNvSpPr/>
          <p:nvPr/>
        </p:nvSpPr>
        <p:spPr>
          <a:xfrm>
            <a:off x="1285852" y="1239340"/>
            <a:ext cx="289148" cy="297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42A478-D337-70E7-12F2-25DC45EC2366}"/>
              </a:ext>
            </a:extLst>
          </p:cNvPr>
          <p:cNvSpPr/>
          <p:nvPr/>
        </p:nvSpPr>
        <p:spPr>
          <a:xfrm>
            <a:off x="1370729" y="1329106"/>
            <a:ext cx="119394" cy="118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2EF18E5-6CB3-ABB1-856A-B6FCEAE99BA7}"/>
              </a:ext>
            </a:extLst>
          </p:cNvPr>
          <p:cNvSpPr/>
          <p:nvPr/>
        </p:nvSpPr>
        <p:spPr>
          <a:xfrm>
            <a:off x="3214678" y="1239340"/>
            <a:ext cx="289148" cy="297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2EF18E5-6CB3-ABB1-856A-B6FCEAE99BA7}"/>
              </a:ext>
            </a:extLst>
          </p:cNvPr>
          <p:cNvSpPr/>
          <p:nvPr/>
        </p:nvSpPr>
        <p:spPr>
          <a:xfrm>
            <a:off x="5643570" y="1167902"/>
            <a:ext cx="289148" cy="297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2EF18E5-6CB3-ABB1-856A-B6FCEAE99BA7}"/>
              </a:ext>
            </a:extLst>
          </p:cNvPr>
          <p:cNvSpPr/>
          <p:nvPr/>
        </p:nvSpPr>
        <p:spPr>
          <a:xfrm>
            <a:off x="7500958" y="1239596"/>
            <a:ext cx="289148" cy="297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2EF18E5-6CB3-ABB1-856A-B6FCEAE99BA7}"/>
              </a:ext>
            </a:extLst>
          </p:cNvPr>
          <p:cNvSpPr/>
          <p:nvPr/>
        </p:nvSpPr>
        <p:spPr>
          <a:xfrm>
            <a:off x="1571604" y="1546758"/>
            <a:ext cx="133352" cy="1333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EF18E5-6CB3-ABB1-856A-B6FCEAE99BA7}"/>
              </a:ext>
            </a:extLst>
          </p:cNvPr>
          <p:cNvSpPr/>
          <p:nvPr/>
        </p:nvSpPr>
        <p:spPr>
          <a:xfrm>
            <a:off x="1571604" y="1761072"/>
            <a:ext cx="133352" cy="1333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1357290" y="3500438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Add Row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57290" y="3786190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Delete Row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AC268A0-996A-07D8-E616-AFCDCE6DA5C8}"/>
              </a:ext>
            </a:extLst>
          </p:cNvPr>
          <p:cNvSpPr/>
          <p:nvPr/>
        </p:nvSpPr>
        <p:spPr>
          <a:xfrm>
            <a:off x="3857620" y="2048162"/>
            <a:ext cx="431478" cy="375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/>
          <p:cNvSpPr/>
          <p:nvPr/>
        </p:nvSpPr>
        <p:spPr>
          <a:xfrm>
            <a:off x="3143240" y="2643182"/>
            <a:ext cx="4572032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72198" y="5000636"/>
            <a:ext cx="135732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 to homepage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72396" y="5000636"/>
            <a:ext cx="64294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4198" y="302438"/>
            <a:ext cx="7820372" cy="31265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2976" y="309305"/>
            <a:ext cx="7821594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Transition Option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75656" y="1089405"/>
            <a:ext cx="142876" cy="142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763688" y="1008861"/>
            <a:ext cx="1902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Flow turbulent throughout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00166" y="1470526"/>
            <a:ext cx="142876" cy="142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857356" y="1357298"/>
            <a:ext cx="1280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Transition option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23728" y="1705735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                                                                  </a:t>
            </a:r>
            <a:r>
              <a:rPr lang="en-US" dirty="0" err="1"/>
              <a:t>Re</a:t>
            </a:r>
            <a:r>
              <a:rPr lang="el-GR" dirty="0"/>
              <a:t>θ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79712" y="2111115"/>
            <a:ext cx="2304256" cy="369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Enter Re transition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17402F-1C19-40CF-607D-C3B2E0314352}"/>
              </a:ext>
            </a:extLst>
          </p:cNvPr>
          <p:cNvSpPr/>
          <p:nvPr/>
        </p:nvSpPr>
        <p:spPr>
          <a:xfrm>
            <a:off x="1979712" y="1772816"/>
            <a:ext cx="216024" cy="214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CA332F-0C5C-88A2-95A8-1F82A969B54E}"/>
              </a:ext>
            </a:extLst>
          </p:cNvPr>
          <p:cNvSpPr/>
          <p:nvPr/>
        </p:nvSpPr>
        <p:spPr>
          <a:xfrm>
            <a:off x="5652120" y="1792074"/>
            <a:ext cx="216024" cy="214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26AE3-8E8D-62FF-40ED-E8805D46FC2E}"/>
              </a:ext>
            </a:extLst>
          </p:cNvPr>
          <p:cNvSpPr/>
          <p:nvPr/>
        </p:nvSpPr>
        <p:spPr>
          <a:xfrm>
            <a:off x="1979712" y="2594904"/>
            <a:ext cx="2304256" cy="6900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Enter Re at station where transition started transition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2EC9D7-020D-15B4-B959-A132F1F38B6E}"/>
              </a:ext>
            </a:extLst>
          </p:cNvPr>
          <p:cNvSpPr/>
          <p:nvPr/>
        </p:nvSpPr>
        <p:spPr>
          <a:xfrm>
            <a:off x="4427984" y="2127474"/>
            <a:ext cx="2160240" cy="369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BA1B6A-11DB-8DC7-7486-585CEB59308E}"/>
              </a:ext>
            </a:extLst>
          </p:cNvPr>
          <p:cNvSpPr/>
          <p:nvPr/>
        </p:nvSpPr>
        <p:spPr>
          <a:xfrm>
            <a:off x="4464029" y="2771637"/>
            <a:ext cx="2160240" cy="369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786578" y="3143248"/>
            <a:ext cx="135732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 to homepage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15338" y="3143248"/>
            <a:ext cx="64294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01552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4198" y="302438"/>
            <a:ext cx="7820372" cy="4269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2976" y="309305"/>
            <a:ext cx="7821594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Radiative Flux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86578" y="114298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IR/Albedo/Solar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492122" y="1142984"/>
            <a:ext cx="143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Measured HF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143372" y="1142984"/>
            <a:ext cx="1553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Want IR alone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2EF18E5-6CB3-ABB1-856A-B6FCEAE99BA7}"/>
              </a:ext>
            </a:extLst>
          </p:cNvPr>
          <p:cNvSpPr/>
          <p:nvPr/>
        </p:nvSpPr>
        <p:spPr>
          <a:xfrm>
            <a:off x="1353894" y="1559726"/>
            <a:ext cx="289148" cy="297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2EF18E5-6CB3-ABB1-856A-B6FCEAE99BA7}"/>
              </a:ext>
            </a:extLst>
          </p:cNvPr>
          <p:cNvSpPr/>
          <p:nvPr/>
        </p:nvSpPr>
        <p:spPr>
          <a:xfrm>
            <a:off x="4000496" y="1571612"/>
            <a:ext cx="289148" cy="297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2EF18E5-6CB3-ABB1-856A-B6FCEAE99BA7}"/>
              </a:ext>
            </a:extLst>
          </p:cNvPr>
          <p:cNvSpPr/>
          <p:nvPr/>
        </p:nvSpPr>
        <p:spPr>
          <a:xfrm>
            <a:off x="6500826" y="1643050"/>
            <a:ext cx="289148" cy="297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1643042" y="148592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FV: 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422565" y="2063128"/>
            <a:ext cx="642942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Browse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57290" y="2071678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Add Row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428860" y="2071678"/>
            <a:ext cx="85725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Delete Row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286248" y="155736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a:0.9  FV: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15140" y="1557362"/>
            <a:ext cx="242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IR</a:t>
            </a:r>
            <a:r>
              <a:rPr lang="en-US" dirty="0"/>
              <a:t>:0.9  a</a:t>
            </a:r>
            <a:r>
              <a:rPr lang="en-US" baseline="-25000" dirty="0"/>
              <a:t>SOLAR</a:t>
            </a:r>
            <a:r>
              <a:rPr lang="en-US" dirty="0"/>
              <a:t>:0.7 FV: 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142A478-D337-70E7-12F2-25DC45EC2366}"/>
              </a:ext>
            </a:extLst>
          </p:cNvPr>
          <p:cNvSpPr/>
          <p:nvPr/>
        </p:nvSpPr>
        <p:spPr>
          <a:xfrm>
            <a:off x="1428728" y="1643050"/>
            <a:ext cx="119394" cy="118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53A1B0C-DFD2-424E-EDAB-5799B24FA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1969" y="2482556"/>
            <a:ext cx="1188857" cy="1703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C50A28-E727-2AEC-E5E0-2D953FCE24E6}"/>
              </a:ext>
            </a:extLst>
          </p:cNvPr>
          <p:cNvSpPr/>
          <p:nvPr/>
        </p:nvSpPr>
        <p:spPr>
          <a:xfrm>
            <a:off x="2210226" y="2357430"/>
            <a:ext cx="4211992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9884AD-954B-C8FE-C220-B01A8ED71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768" y="2490615"/>
            <a:ext cx="2095197" cy="171583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0" name="Rectangle 19"/>
          <p:cNvSpPr/>
          <p:nvPr/>
        </p:nvSpPr>
        <p:spPr>
          <a:xfrm>
            <a:off x="6786578" y="4214818"/>
            <a:ext cx="135732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 to homepage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15338" y="4214818"/>
            <a:ext cx="64294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00166" y="78579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Radiative Flux :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29058" y="78579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72198" y="78579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Oval 24"/>
          <p:cNvSpPr/>
          <p:nvPr/>
        </p:nvSpPr>
        <p:spPr>
          <a:xfrm>
            <a:off x="3857620" y="928670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00760" y="928670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2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3042" y="642918"/>
            <a:ext cx="7000924" cy="40005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43042" y="642918"/>
            <a:ext cx="7000924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Geometry and Analysis Location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6050" y="150017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of Components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28926" y="2071678"/>
            <a:ext cx="785818" cy="2857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14744" y="2071678"/>
            <a:ext cx="785818" cy="2857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00562" y="2071678"/>
            <a:ext cx="785818" cy="2857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14612" y="107154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Axisymmetric</a:t>
            </a:r>
            <a:r>
              <a:rPr lang="en-US" dirty="0"/>
              <a:t>                 2-D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28926" y="2357430"/>
            <a:ext cx="785818" cy="2857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4744" y="2357430"/>
            <a:ext cx="785818" cy="2857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00562" y="2357430"/>
            <a:ext cx="785818" cy="2857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43174" y="285749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86182" y="285749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28926" y="3000372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71934" y="3000372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29190" y="285749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286380" y="3000372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14876" y="1571612"/>
            <a:ext cx="428628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500298" y="350043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Location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29124" y="3571876"/>
            <a:ext cx="428628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732987" y="1239032"/>
            <a:ext cx="1714512" cy="1785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67900" y="1571612"/>
            <a:ext cx="121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Visualize Input geometry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3039" y="1292707"/>
            <a:ext cx="749546" cy="162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TextBox 49"/>
          <p:cNvSpPr txBox="1"/>
          <p:nvPr/>
        </p:nvSpPr>
        <p:spPr>
          <a:xfrm>
            <a:off x="2506385" y="3854412"/>
            <a:ext cx="4081839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Only if Analysis Loc:0 </a:t>
            </a:r>
          </a:p>
          <a:p>
            <a:r>
              <a:rPr lang="en-US" sz="1200" b="1" dirty="0"/>
              <a:t>Geometry (For Stagnation point case, as drop down menu)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EF18E5-6CB3-ABB1-856A-B6FCEAE99BA7}"/>
              </a:ext>
            </a:extLst>
          </p:cNvPr>
          <p:cNvSpPr/>
          <p:nvPr/>
        </p:nvSpPr>
        <p:spPr>
          <a:xfrm>
            <a:off x="2476848" y="1071546"/>
            <a:ext cx="289148" cy="297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142A478-D337-70E7-12F2-25DC45EC2366}"/>
              </a:ext>
            </a:extLst>
          </p:cNvPr>
          <p:cNvSpPr/>
          <p:nvPr/>
        </p:nvSpPr>
        <p:spPr>
          <a:xfrm>
            <a:off x="2571736" y="1167755"/>
            <a:ext cx="119394" cy="118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2EF18E5-6CB3-ABB1-856A-B6FCEAE99BA7}"/>
              </a:ext>
            </a:extLst>
          </p:cNvPr>
          <p:cNvSpPr/>
          <p:nvPr/>
        </p:nvSpPr>
        <p:spPr>
          <a:xfrm>
            <a:off x="4572000" y="1071546"/>
            <a:ext cx="289148" cy="297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2928926" y="1857364"/>
            <a:ext cx="785818" cy="28575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714744" y="1857364"/>
            <a:ext cx="785818" cy="28575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/>
              <a:t>θ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500562" y="1857364"/>
            <a:ext cx="785818" cy="28575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500826" y="4357694"/>
            <a:ext cx="135732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 to homepage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29586" y="4357694"/>
            <a:ext cx="64294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3042" y="642918"/>
            <a:ext cx="6929486" cy="4010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43042" y="642918"/>
            <a:ext cx="6929486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Flow Details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67744" y="2147633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 file </a:t>
            </a:r>
          </a:p>
          <a:p>
            <a:r>
              <a:rPr lang="en-US" sz="1000" dirty="0"/>
              <a:t>(Cp as function of M and length, α)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67876" y="2219071"/>
            <a:ext cx="1000132" cy="21431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573440" y="1367179"/>
            <a:ext cx="1643074" cy="15001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87754" y="1438617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Visualize Cp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16316" y="2081559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Xaxis</a:t>
            </a:r>
            <a:r>
              <a:rPr lang="en-US" sz="1200" b="1" dirty="0"/>
              <a:t>: Vehicle length</a:t>
            </a:r>
          </a:p>
          <a:p>
            <a:r>
              <a:rPr lang="en-US" sz="1200" b="1" dirty="0" err="1"/>
              <a:t>Yaxis</a:t>
            </a:r>
            <a:r>
              <a:rPr lang="en-US" sz="1200" b="1" dirty="0"/>
              <a:t>: Mach  number</a:t>
            </a:r>
          </a:p>
          <a:p>
            <a:r>
              <a:rPr lang="en-US" sz="1200" b="1" dirty="0"/>
              <a:t>Cp: as contour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9185" y="1111790"/>
            <a:ext cx="595311" cy="1785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3179" y="1541414"/>
            <a:ext cx="400984" cy="97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TextBox 37"/>
          <p:cNvSpPr txBox="1"/>
          <p:nvPr/>
        </p:nvSpPr>
        <p:spPr>
          <a:xfrm>
            <a:off x="2267744" y="1367179"/>
            <a:ext cx="350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Pressure Recovery</a:t>
            </a:r>
          </a:p>
          <a:p>
            <a:r>
              <a:rPr lang="en-US" dirty="0"/>
              <a:t>Cp Computed from Shock relation</a:t>
            </a:r>
          </a:p>
          <a:p>
            <a:r>
              <a:rPr lang="en-US" dirty="0"/>
              <a:t>Cp file</a:t>
            </a:r>
          </a:p>
        </p:txBody>
      </p:sp>
      <p:sp>
        <p:nvSpPr>
          <p:cNvPr id="39" name="Oval 38"/>
          <p:cNvSpPr/>
          <p:nvPr/>
        </p:nvSpPr>
        <p:spPr>
          <a:xfrm>
            <a:off x="2124868" y="1433253"/>
            <a:ext cx="214314" cy="214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24868" y="2004757"/>
            <a:ext cx="214314" cy="214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24868" y="1719005"/>
            <a:ext cx="214314" cy="214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C8963-177E-24C0-9E21-EBCF2CEC731A}"/>
              </a:ext>
            </a:extLst>
          </p:cNvPr>
          <p:cNvSpPr txBox="1"/>
          <p:nvPr/>
        </p:nvSpPr>
        <p:spPr>
          <a:xfrm>
            <a:off x="2387804" y="3309701"/>
            <a:ext cx="600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Shock                      Ideal Shock                    No Shock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41AED0-B57E-B8E6-A624-5E7D1319459F}"/>
              </a:ext>
            </a:extLst>
          </p:cNvPr>
          <p:cNvSpPr/>
          <p:nvPr/>
        </p:nvSpPr>
        <p:spPr>
          <a:xfrm>
            <a:off x="2150040" y="3309701"/>
            <a:ext cx="289148" cy="297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FE8B0F-904B-CEB0-F9B0-683C91DC2ABF}"/>
              </a:ext>
            </a:extLst>
          </p:cNvPr>
          <p:cNvSpPr/>
          <p:nvPr/>
        </p:nvSpPr>
        <p:spPr>
          <a:xfrm>
            <a:off x="2244928" y="3405910"/>
            <a:ext cx="119394" cy="118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A005E7-77B3-FA5E-58E7-EE395AE7CCC9}"/>
              </a:ext>
            </a:extLst>
          </p:cNvPr>
          <p:cNvSpPr/>
          <p:nvPr/>
        </p:nvSpPr>
        <p:spPr>
          <a:xfrm>
            <a:off x="4245192" y="3309701"/>
            <a:ext cx="289148" cy="297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3E3897-99E9-9F0B-CA96-B612E597CBD0}"/>
              </a:ext>
            </a:extLst>
          </p:cNvPr>
          <p:cNvSpPr/>
          <p:nvPr/>
        </p:nvSpPr>
        <p:spPr>
          <a:xfrm>
            <a:off x="6354541" y="3317924"/>
            <a:ext cx="289148" cy="297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5DC556-F4C3-0FBD-31EE-B0F77D0A210D}"/>
              </a:ext>
            </a:extLst>
          </p:cNvPr>
          <p:cNvSpPr txBox="1"/>
          <p:nvPr/>
        </p:nvSpPr>
        <p:spPr>
          <a:xfrm>
            <a:off x="2173692" y="3982857"/>
            <a:ext cx="4614062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Property Table Drop down (Hansen, </a:t>
            </a:r>
            <a:r>
              <a:rPr lang="en-US" sz="1200" b="1" dirty="0" err="1"/>
              <a:t>Mollier</a:t>
            </a:r>
            <a:r>
              <a:rPr lang="en-US" sz="1200" b="1" dirty="0"/>
              <a:t>, which Fluid, </a:t>
            </a:r>
            <a:r>
              <a:rPr lang="en-US" sz="1200" b="1" dirty="0" err="1"/>
              <a:t>etc</a:t>
            </a:r>
            <a:r>
              <a:rPr lang="en-US" sz="1200" b="1" dirty="0"/>
              <a:t>)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CFEABBB5-E616-44A9-E1DD-54F7EACD9204}"/>
              </a:ext>
            </a:extLst>
          </p:cNvPr>
          <p:cNvSpPr/>
          <p:nvPr/>
        </p:nvSpPr>
        <p:spPr>
          <a:xfrm>
            <a:off x="6354541" y="3982857"/>
            <a:ext cx="218899" cy="27699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A8606F7-FEEF-F3D0-6EB3-DDABFEBC0972}"/>
              </a:ext>
            </a:extLst>
          </p:cNvPr>
          <p:cNvSpPr/>
          <p:nvPr/>
        </p:nvSpPr>
        <p:spPr>
          <a:xfrm>
            <a:off x="2172328" y="2041065"/>
            <a:ext cx="119394" cy="118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29388" y="4357694"/>
            <a:ext cx="135732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 to homepage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8148" y="4357694"/>
            <a:ext cx="642942" cy="2143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971</Words>
  <Application>Microsoft Office PowerPoint</Application>
  <PresentationFormat>On-screen Show (4:3)</PresentationFormat>
  <Paragraphs>341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vssc38</dc:creator>
  <cp:lastModifiedBy>Aayushi Deohans</cp:lastModifiedBy>
  <cp:revision>100</cp:revision>
  <dcterms:created xsi:type="dcterms:W3CDTF">2023-10-18T08:15:00Z</dcterms:created>
  <dcterms:modified xsi:type="dcterms:W3CDTF">2023-10-28T14:42:43Z</dcterms:modified>
</cp:coreProperties>
</file>