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4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8C385-D9FB-4EB8-B676-C1E9B1837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35171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D572F-D1B9-40A3-AE6E-DC7B76BA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975946"/>
            <a:ext cx="5037616" cy="3038897"/>
          </a:xfrm>
        </p:spPr>
        <p:txBody>
          <a:bodyPr>
            <a:normAutofit/>
          </a:bodyPr>
          <a:lstStyle/>
          <a:p>
            <a:r>
              <a:rPr lang="en-IN" sz="4800" dirty="0"/>
              <a:t>Multiple Linear                Regression</a:t>
            </a:r>
            <a:br>
              <a:rPr lang="en-IN" sz="4800" dirty="0"/>
            </a:br>
            <a:r>
              <a:rPr lang="en-IN" sz="4800" dirty="0"/>
              <a:t>(Case Study 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01C9B-6442-4AD6-B943-3FB1EE1F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</a:t>
            </a:r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Submitted By: ARNAB DEY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                     UID:18BCS6951</a:t>
            </a:r>
          </a:p>
        </p:txBody>
      </p:sp>
    </p:spTree>
    <p:extLst>
      <p:ext uri="{BB962C8B-B14F-4D97-AF65-F5344CB8AC3E}">
        <p14:creationId xmlns:p14="http://schemas.microsoft.com/office/powerpoint/2010/main" val="146342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06E-46A3-4758-A83B-73AF8622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617E-6946-4691-880A-DFEF2B667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create heatmap to understand the correlation between our </a:t>
            </a:r>
            <a:r>
              <a:rPr lang="en-IN" dirty="0" err="1"/>
              <a:t>targer</a:t>
            </a:r>
            <a:r>
              <a:rPr lang="en-IN" dirty="0"/>
              <a:t> variable and independent variable.</a:t>
            </a:r>
          </a:p>
          <a:p>
            <a:r>
              <a:rPr lang="en-IN" dirty="0"/>
              <a:t>We can use the high corelated value columns to build our model but we also have to see VIF, p-values.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7FEAC0-07AA-48A5-BF52-558EEDB75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34" y="2406532"/>
            <a:ext cx="4645025" cy="6802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8CCC8-7004-49F6-8FC5-91405A18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4" y="3182134"/>
            <a:ext cx="4662202" cy="28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A896-9209-44AE-90C4-0864AAEB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Dividing data into training and testing dataset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644A-926F-476F-8492-B04F2E2F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divided our dataset into training and testing data frames.</a:t>
            </a:r>
          </a:p>
          <a:p>
            <a:r>
              <a:rPr lang="en-IN" dirty="0"/>
              <a:t>Here we have divided our dataset into 70% and 30% of the data.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BC651-9DB8-4993-8467-7E56003B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53195"/>
            <a:ext cx="8085521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8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856B-E45A-4E44-A639-98FBBCE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7C1D-F6A8-4BAD-AB53-0DBA06ED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scaled our columns by using min-max scaling.</a:t>
            </a:r>
          </a:p>
          <a:p>
            <a:r>
              <a:rPr lang="en-IN" dirty="0"/>
              <a:t>By scaling all the values come between 0 to 1.</a:t>
            </a:r>
          </a:p>
          <a:p>
            <a:r>
              <a:rPr lang="en-IN" dirty="0"/>
              <a:t>Scaling does not effect correlation, p-values, VIF or anything.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9A5BE-F87C-4494-88E2-7DCC83E4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33" y="3808016"/>
            <a:ext cx="5189160" cy="233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0F5D7-E356-4F77-8AAD-A3C111D7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3" y="4505301"/>
            <a:ext cx="5048117" cy="15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9842-BBC1-477C-A134-69DE9824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6BFA-900B-44C6-A196-07250B03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 we have use RFE model to select the features for independent variable.</a:t>
            </a:r>
          </a:p>
          <a:p>
            <a:r>
              <a:rPr lang="en-IN" dirty="0"/>
              <a:t>At first I have found 10 columns from 32 columns and fit the regression model according to it. After building the model I get r2 = 0.489.</a:t>
            </a:r>
          </a:p>
          <a:p>
            <a:r>
              <a:rPr lang="en-IN" dirty="0"/>
              <a:t>In summary we found ‘popEst2015’ and ‘</a:t>
            </a:r>
            <a:r>
              <a:rPr lang="en-IN" dirty="0" err="1"/>
              <a:t>PercentMarried</a:t>
            </a:r>
            <a:r>
              <a:rPr lang="en-IN" dirty="0"/>
              <a:t>’ column have p-values greater than 0.05 so, we have decided to drop the columns.</a:t>
            </a:r>
          </a:p>
          <a:p>
            <a:r>
              <a:rPr lang="en-IN" dirty="0"/>
              <a:t>After dropping the columns we again build the model fit the curve but now the r2 comes out to be 0.488. </a:t>
            </a:r>
          </a:p>
        </p:txBody>
      </p:sp>
    </p:spTree>
    <p:extLst>
      <p:ext uri="{BB962C8B-B14F-4D97-AF65-F5344CB8AC3E}">
        <p14:creationId xmlns:p14="http://schemas.microsoft.com/office/powerpoint/2010/main" val="300178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41D-1866-4A60-89D4-5292E3D4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2DDC-BF9B-439C-94C7-C89D43FE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that to improve the model and get a better r2 value we take 15 independent variable instead to 10, by using RFE model feature selection.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rfe.support</a:t>
            </a:r>
            <a:r>
              <a:rPr lang="en-IN" dirty="0"/>
              <a:t> gives us the 15 columns that can be use in our training the model to get the best result for our model building.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DDE3E-A7A5-4410-BD55-976C90DE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3" y="3429000"/>
            <a:ext cx="6027942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C4B-403A-45D0-AFC5-7F7A2D56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875F-08FF-46DE-8C0A-6F4D8369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using 15 columns in building our model ,we get r2 value as 0.506</a:t>
            </a:r>
          </a:p>
          <a:p>
            <a:r>
              <a:rPr lang="en-IN" dirty="0"/>
              <a:t>And all columns contains p-value less than 0,05.</a:t>
            </a:r>
          </a:p>
          <a:p>
            <a:r>
              <a:rPr lang="en-IN" dirty="0"/>
              <a:t>After that we plot a histogram to check if the error terms are also normally distributed ( it’s a major assumption of linear regression)</a:t>
            </a:r>
          </a:p>
          <a:p>
            <a:r>
              <a:rPr lang="en-IN" dirty="0"/>
              <a:t>As we can see from the plot that our error terms are </a:t>
            </a:r>
          </a:p>
          <a:p>
            <a:pPr marL="0" indent="0">
              <a:buNone/>
            </a:pPr>
            <a:r>
              <a:rPr lang="en-IN" dirty="0"/>
              <a:t>  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F92C9-7200-4FCB-8B16-225C2977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102" y="3974123"/>
            <a:ext cx="2978283" cy="23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5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7425-7889-4951-8F81-928503C3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FB51E-C0A7-47B9-B458-7ED77E1A7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03" y="1204058"/>
            <a:ext cx="6407974" cy="5250318"/>
          </a:xfrm>
        </p:spPr>
      </p:pic>
    </p:spTree>
    <p:extLst>
      <p:ext uri="{BB962C8B-B14F-4D97-AF65-F5344CB8AC3E}">
        <p14:creationId xmlns:p14="http://schemas.microsoft.com/office/powerpoint/2010/main" val="392798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FCD0-337C-4839-AD98-77CCB78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A260-6F0A-41BB-9452-D296A5FC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After training the model we implement in test data set,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And ‘</a:t>
            </a:r>
            <a:r>
              <a:rPr lang="en-IN" dirty="0" err="1"/>
              <a:t>y_pred</a:t>
            </a:r>
            <a:r>
              <a:rPr lang="en-IN" dirty="0"/>
              <a:t>’ is our predicted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From the graph we can find the Linear relation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1AD97-4512-40BB-9484-C52F8DB9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59" y="3429000"/>
            <a:ext cx="4244708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4340-0BBB-4C4E-B9F3-FDCE7AD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THANK  YOU……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2320-A11A-4AAB-9A9D-615E34DE6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0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4F1-AD44-4956-924C-64476A39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Question: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B13F-08D3-46FE-9127-15EDD7D1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b="1" dirty="0">
                <a:effectLst/>
                <a:latin typeface="inherit"/>
              </a:rPr>
              <a:t>DESCRIPTION: </a:t>
            </a:r>
            <a:r>
              <a:rPr lang="en-US" b="0" dirty="0">
                <a:effectLst/>
                <a:latin typeface="inherit"/>
              </a:rPr>
              <a:t>Predict cancer mortality rates for US counties.</a:t>
            </a:r>
          </a:p>
          <a:p>
            <a:pPr marL="0" indent="0" latinLnBrk="0">
              <a:buNone/>
            </a:pPr>
            <a:br>
              <a:rPr lang="en-US" b="0" dirty="0">
                <a:effectLst/>
                <a:latin typeface="inherit"/>
              </a:rPr>
            </a:br>
            <a:endParaRPr lang="en-US" b="0" dirty="0">
              <a:effectLst/>
              <a:latin typeface="inherit"/>
            </a:endParaRPr>
          </a:p>
          <a:p>
            <a:pPr latinLnBrk="0"/>
            <a:r>
              <a:rPr lang="en-US" b="1" dirty="0">
                <a:effectLst/>
                <a:latin typeface="inherit"/>
              </a:rPr>
              <a:t>YOUR TASK:</a:t>
            </a:r>
            <a:r>
              <a:rPr lang="en-US" b="0" dirty="0">
                <a:effectLst/>
                <a:latin typeface="inherit"/>
              </a:rPr>
              <a:t> Build a multivariate Ordinary Least Squares regression model to predict "</a:t>
            </a:r>
            <a:r>
              <a:rPr lang="en-US" b="0" dirty="0" err="1">
                <a:effectLst/>
                <a:latin typeface="inherit"/>
              </a:rPr>
              <a:t>TARGET_deathRate</a:t>
            </a:r>
            <a:r>
              <a:rPr lang="en-US" b="0" dirty="0">
                <a:effectLst/>
                <a:latin typeface="inherit"/>
              </a:rPr>
              <a:t>"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inheri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498B-3CE5-454F-8771-9D8D428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5272-D1C3-45AC-A907-0C30856A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Reading the csv file</a:t>
            </a:r>
          </a:p>
          <a:p>
            <a:r>
              <a:rPr lang="en-IN" dirty="0"/>
              <a:t>Understanding the data</a:t>
            </a:r>
          </a:p>
          <a:p>
            <a:r>
              <a:rPr lang="en-IN" dirty="0"/>
              <a:t>Variable Identification</a:t>
            </a:r>
          </a:p>
          <a:p>
            <a:r>
              <a:rPr lang="en-IN" dirty="0"/>
              <a:t>Missing value treatment</a:t>
            </a:r>
          </a:p>
          <a:p>
            <a:r>
              <a:rPr lang="en-IN" dirty="0"/>
              <a:t>Data  Visualisation</a:t>
            </a:r>
          </a:p>
          <a:p>
            <a:r>
              <a:rPr lang="en-IN" dirty="0"/>
              <a:t>Dividing data into training and testing dataset</a:t>
            </a:r>
          </a:p>
          <a:p>
            <a:r>
              <a:rPr lang="en-IN" dirty="0"/>
              <a:t>Scaling Features</a:t>
            </a:r>
          </a:p>
          <a:p>
            <a:r>
              <a:rPr lang="en-IN" dirty="0"/>
              <a:t>Feature selection</a:t>
            </a:r>
          </a:p>
          <a:p>
            <a:r>
              <a:rPr lang="en-IN" dirty="0"/>
              <a:t>Building a model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07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9B09-1C55-4BF0-9910-37C6A693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142383-D843-4945-B15E-4CF58407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</a:t>
            </a:r>
            <a:r>
              <a:rPr lang="en-IN" dirty="0" err="1"/>
              <a:t>read_csv</a:t>
            </a:r>
            <a:r>
              <a:rPr lang="en-IN" dirty="0"/>
              <a:t> function to read data files.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35075-842D-4A6B-BAD6-6D14155E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55" y="2442124"/>
            <a:ext cx="563928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A047-8CB7-475D-B34E-E7226403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F47F-B4AF-4663-A055-D32E65FA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variable ,Dependent and Independent variable.</a:t>
            </a:r>
          </a:p>
          <a:p>
            <a:r>
              <a:rPr lang="en-IN" dirty="0" err="1"/>
              <a:t>TARGET_deathRate</a:t>
            </a:r>
            <a:r>
              <a:rPr lang="en-IN" dirty="0"/>
              <a:t> is our Dependent variable as we are building a model to predict the </a:t>
            </a:r>
            <a:r>
              <a:rPr lang="en-IN" dirty="0" err="1"/>
              <a:t>deathrate</a:t>
            </a:r>
            <a:r>
              <a:rPr lang="en-IN" dirty="0"/>
              <a:t> from our dataset.</a:t>
            </a:r>
          </a:p>
          <a:p>
            <a:r>
              <a:rPr lang="en-IN" dirty="0"/>
              <a:t>Columns other than </a:t>
            </a:r>
            <a:r>
              <a:rPr lang="en-IN" dirty="0" err="1"/>
              <a:t>TARGET_deathRate</a:t>
            </a:r>
            <a:r>
              <a:rPr lang="en-IN" dirty="0"/>
              <a:t> can be use to build the prediction model, those are Independent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11921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7819-44D0-4AB3-A7E0-8DECB72F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4D28-59FC-4924-87D0-A7F1B496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df.shape</a:t>
            </a:r>
            <a:r>
              <a:rPr lang="en-IN" dirty="0"/>
              <a:t>() – give idea about rows and columns</a:t>
            </a:r>
          </a:p>
          <a:p>
            <a:r>
              <a:rPr lang="en-IN" dirty="0" err="1"/>
              <a:t>df.describe</a:t>
            </a:r>
            <a:r>
              <a:rPr lang="en-IN" dirty="0"/>
              <a:t>() – shows count, mean,std,25%,75%,50%,min,max values of every columns.</a:t>
            </a:r>
          </a:p>
          <a:p>
            <a:r>
              <a:rPr lang="en-IN" dirty="0"/>
              <a:t>df.info()- shows non-null ,</a:t>
            </a:r>
            <a:r>
              <a:rPr lang="en-IN" dirty="0" err="1"/>
              <a:t>dtypes</a:t>
            </a:r>
            <a:r>
              <a:rPr lang="en-IN" dirty="0"/>
              <a:t> of the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67289-D4A4-4887-A623-4A66CEB3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56" y="4097216"/>
            <a:ext cx="2255715" cy="80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53FA7-E9A0-4675-972E-620BC9E82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71" y="3988365"/>
            <a:ext cx="4647543" cy="2537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280BA-4B9A-42D2-A6B1-768FB5BFB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6" y="4029716"/>
            <a:ext cx="3796714" cy="18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CDC7-57C8-4EBE-96BA-A8EFF915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Missing value </a:t>
            </a:r>
            <a:r>
              <a:rPr lang="en-IN" dirty="0" err="1"/>
              <a:t>treatement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30CF-1E89-4BB9-97B0-4D2EED45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Df.isnull</a:t>
            </a:r>
            <a:r>
              <a:rPr lang="en-IN" dirty="0"/>
              <a:t>().sum() – it gives the total null values in a dataset</a:t>
            </a:r>
          </a:p>
          <a:p>
            <a:r>
              <a:rPr lang="en-IN" dirty="0"/>
              <a:t>Null values create problem while building the model , so null value treatment is important if we use those columns in our model prediction. </a:t>
            </a:r>
          </a:p>
          <a:p>
            <a:r>
              <a:rPr lang="en-IN" dirty="0"/>
              <a:t>By treating missing values we can build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318390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D443-AE94-4342-A224-700E98BE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CB04-CC11-4DE3-AD72-21FFE2AE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visualisation is done by Univariate analysis and Bivariate Analysis</a:t>
            </a:r>
          </a:p>
          <a:p>
            <a:r>
              <a:rPr lang="en-IN" dirty="0"/>
              <a:t>Univariate analysis tells us about the outliers in our data set.</a:t>
            </a:r>
          </a:p>
          <a:p>
            <a:r>
              <a:rPr lang="en-IN" dirty="0"/>
              <a:t>It can be done using box plot</a:t>
            </a:r>
          </a:p>
          <a:p>
            <a:endParaRPr lang="en-IN" dirty="0"/>
          </a:p>
          <a:p>
            <a:r>
              <a:rPr lang="en-IN" dirty="0"/>
              <a:t>Bivariate analysis tells us the relation between the columns.</a:t>
            </a:r>
          </a:p>
          <a:p>
            <a:r>
              <a:rPr lang="en-IN" dirty="0"/>
              <a:t>It can be done using scatterplot.</a:t>
            </a:r>
          </a:p>
        </p:txBody>
      </p:sp>
    </p:spTree>
    <p:extLst>
      <p:ext uri="{BB962C8B-B14F-4D97-AF65-F5344CB8AC3E}">
        <p14:creationId xmlns:p14="http://schemas.microsoft.com/office/powerpoint/2010/main" val="1479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4A27-1A0B-4C40-B27A-C6C6E2AF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1962-28A7-4BD3-B17C-7A0319E2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Box Plot: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Scatter Plot: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CBAF4-0FF1-48D1-B9F3-BAEA7298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4" y="3017199"/>
            <a:ext cx="3117855" cy="2003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F02AE-00BC-48E0-8A0D-85AEA86B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3017199"/>
            <a:ext cx="2855119" cy="26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684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inherit</vt:lpstr>
      <vt:lpstr>Wingdings</vt:lpstr>
      <vt:lpstr>Wingdings 3</vt:lpstr>
      <vt:lpstr>Ion Boardroom</vt:lpstr>
      <vt:lpstr>Multiple Linear                Regression (Case Study -1)</vt:lpstr>
      <vt:lpstr>Question: </vt:lpstr>
      <vt:lpstr>Process followed</vt:lpstr>
      <vt:lpstr>Reading the data</vt:lpstr>
      <vt:lpstr>Variable identification</vt:lpstr>
      <vt:lpstr>Understanding the data</vt:lpstr>
      <vt:lpstr>Missing value treatement</vt:lpstr>
      <vt:lpstr>Data visualisation</vt:lpstr>
      <vt:lpstr>Continues….</vt:lpstr>
      <vt:lpstr>Continues…..</vt:lpstr>
      <vt:lpstr>Dividing data into training and testing dataset </vt:lpstr>
      <vt:lpstr>Scaling feature</vt:lpstr>
      <vt:lpstr>Feature selection</vt:lpstr>
      <vt:lpstr>Continues….</vt:lpstr>
      <vt:lpstr>Continues….</vt:lpstr>
      <vt:lpstr>Result</vt:lpstr>
      <vt:lpstr>Model Evaluation </vt:lpstr>
      <vt:lpstr> THANK 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(Case Study -1)</dc:title>
  <dc:creator>Arnab Dey</dc:creator>
  <cp:lastModifiedBy>Arnab Dey</cp:lastModifiedBy>
  <cp:revision>14</cp:revision>
  <dcterms:created xsi:type="dcterms:W3CDTF">2020-08-12T15:09:18Z</dcterms:created>
  <dcterms:modified xsi:type="dcterms:W3CDTF">2020-08-18T17:10:06Z</dcterms:modified>
</cp:coreProperties>
</file>