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A1F04-2D2B-A2DA-790F-66CEC84BFAAC}" v="456" dt="2025-07-04T19:51:57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sarkar" userId="b990376d5cbbf585" providerId="Windows Live" clId="Web-{9F9A1F04-2D2B-A2DA-790F-66CEC84BFAAC}"/>
    <pc:docChg chg="modSld">
      <pc:chgData name="Arnab sarkar" userId="b990376d5cbbf585" providerId="Windows Live" clId="Web-{9F9A1F04-2D2B-A2DA-790F-66CEC84BFAAC}" dt="2025-07-04T19:51:55.568" v="347" actId="20577"/>
      <pc:docMkLst>
        <pc:docMk/>
      </pc:docMkLst>
      <pc:sldChg chg="addSp delSp modSp">
        <pc:chgData name="Arnab sarkar" userId="b990376d5cbbf585" providerId="Windows Live" clId="Web-{9F9A1F04-2D2B-A2DA-790F-66CEC84BFAAC}" dt="2025-07-04T19:06:49.322" v="165" actId="20577"/>
        <pc:sldMkLst>
          <pc:docMk/>
          <pc:sldMk cId="367127615" sldId="256"/>
        </pc:sldMkLst>
        <pc:spChg chg="add del mod">
          <ac:chgData name="Arnab sarkar" userId="b990376d5cbbf585" providerId="Windows Live" clId="Web-{9F9A1F04-2D2B-A2DA-790F-66CEC84BFAAC}" dt="2025-07-04T19:06:49.322" v="165" actId="20577"/>
          <ac:spMkLst>
            <pc:docMk/>
            <pc:sldMk cId="367127615" sldId="256"/>
            <ac:spMk id="5" creationId="{D5067E9C-C7B9-4476-9708-CBB3F66FD892}"/>
          </ac:spMkLst>
        </pc:spChg>
        <pc:picChg chg="mod">
          <ac:chgData name="Arnab sarkar" userId="b990376d5cbbf585" providerId="Windows Live" clId="Web-{9F9A1F04-2D2B-A2DA-790F-66CEC84BFAAC}" dt="2025-07-04T18:59:35.571" v="90" actId="1076"/>
          <ac:picMkLst>
            <pc:docMk/>
            <pc:sldMk cId="367127615" sldId="256"/>
            <ac:picMk id="2" creationId="{07B8740D-C76F-46FC-AEFB-23FB0614DB0C}"/>
          </ac:picMkLst>
        </pc:picChg>
      </pc:sldChg>
      <pc:sldChg chg="modSp">
        <pc:chgData name="Arnab sarkar" userId="b990376d5cbbf585" providerId="Windows Live" clId="Web-{9F9A1F04-2D2B-A2DA-790F-66CEC84BFAAC}" dt="2025-07-04T19:06:35.837" v="163" actId="20577"/>
        <pc:sldMkLst>
          <pc:docMk/>
          <pc:sldMk cId="2932052481" sldId="257"/>
        </pc:sldMkLst>
        <pc:spChg chg="mod">
          <ac:chgData name="Arnab sarkar" userId="b990376d5cbbf585" providerId="Windows Live" clId="Web-{9F9A1F04-2D2B-A2DA-790F-66CEC84BFAAC}" dt="2025-07-04T19:06:35.837" v="163" actId="20577"/>
          <ac:spMkLst>
            <pc:docMk/>
            <pc:sldMk cId="2932052481" sldId="257"/>
            <ac:spMk id="2" creationId="{B094E319-C77C-49E2-964C-6E125D716194}"/>
          </ac:spMkLst>
        </pc:spChg>
      </pc:sldChg>
      <pc:sldChg chg="addSp modSp">
        <pc:chgData name="Arnab sarkar" userId="b990376d5cbbf585" providerId="Windows Live" clId="Web-{9F9A1F04-2D2B-A2DA-790F-66CEC84BFAAC}" dt="2025-07-04T19:13:47.157" v="289" actId="1076"/>
        <pc:sldMkLst>
          <pc:docMk/>
          <pc:sldMk cId="564571264" sldId="258"/>
        </pc:sldMkLst>
        <pc:spChg chg="mod">
          <ac:chgData name="Arnab sarkar" userId="b990376d5cbbf585" providerId="Windows Live" clId="Web-{9F9A1F04-2D2B-A2DA-790F-66CEC84BFAAC}" dt="2025-07-04T19:13:47.157" v="289" actId="1076"/>
          <ac:spMkLst>
            <pc:docMk/>
            <pc:sldMk cId="564571264" sldId="258"/>
            <ac:spMk id="3" creationId="{2361D872-7EC7-439F-A588-B1D90CB7A92F}"/>
          </ac:spMkLst>
        </pc:spChg>
        <pc:graphicFrameChg chg="add mod modGraphic">
          <ac:chgData name="Arnab sarkar" userId="b990376d5cbbf585" providerId="Windows Live" clId="Web-{9F9A1F04-2D2B-A2DA-790F-66CEC84BFAAC}" dt="2025-07-04T19:10:09.079" v="230"/>
          <ac:graphicFrameMkLst>
            <pc:docMk/>
            <pc:sldMk cId="564571264" sldId="258"/>
            <ac:graphicFrameMk id="4" creationId="{49EA5630-0C40-092B-3221-FDB1DEE8AA57}"/>
          </ac:graphicFrameMkLst>
        </pc:graphicFrameChg>
        <pc:graphicFrameChg chg="add mod modGraphic">
          <ac:chgData name="Arnab sarkar" userId="b990376d5cbbf585" providerId="Windows Live" clId="Web-{9F9A1F04-2D2B-A2DA-790F-66CEC84BFAAC}" dt="2025-07-04T19:11:35.949" v="276"/>
          <ac:graphicFrameMkLst>
            <pc:docMk/>
            <pc:sldMk cId="564571264" sldId="258"/>
            <ac:graphicFrameMk id="6" creationId="{F2183766-9FFB-1B5D-54D3-FD05F3A6A445}"/>
          </ac:graphicFrameMkLst>
        </pc:graphicFrameChg>
      </pc:sldChg>
      <pc:sldChg chg="modSp">
        <pc:chgData name="Arnab sarkar" userId="b990376d5cbbf585" providerId="Windows Live" clId="Web-{9F9A1F04-2D2B-A2DA-790F-66CEC84BFAAC}" dt="2025-07-04T19:14:23.846" v="295" actId="20577"/>
        <pc:sldMkLst>
          <pc:docMk/>
          <pc:sldMk cId="2706790016" sldId="259"/>
        </pc:sldMkLst>
        <pc:spChg chg="mod">
          <ac:chgData name="Arnab sarkar" userId="b990376d5cbbf585" providerId="Windows Live" clId="Web-{9F9A1F04-2D2B-A2DA-790F-66CEC84BFAAC}" dt="2025-07-04T19:14:23.846" v="295" actId="20577"/>
          <ac:spMkLst>
            <pc:docMk/>
            <pc:sldMk cId="2706790016" sldId="259"/>
            <ac:spMk id="3" creationId="{2361D872-7EC7-439F-A588-B1D90CB7A92F}"/>
          </ac:spMkLst>
        </pc:spChg>
      </pc:sldChg>
      <pc:sldChg chg="modSp">
        <pc:chgData name="Arnab sarkar" userId="b990376d5cbbf585" providerId="Windows Live" clId="Web-{9F9A1F04-2D2B-A2DA-790F-66CEC84BFAAC}" dt="2025-07-04T19:16:04.398" v="307" actId="20577"/>
        <pc:sldMkLst>
          <pc:docMk/>
          <pc:sldMk cId="31965923" sldId="260"/>
        </pc:sldMkLst>
        <pc:spChg chg="mod">
          <ac:chgData name="Arnab sarkar" userId="b990376d5cbbf585" providerId="Windows Live" clId="Web-{9F9A1F04-2D2B-A2DA-790F-66CEC84BFAAC}" dt="2025-07-04T19:16:04.398" v="307" actId="20577"/>
          <ac:spMkLst>
            <pc:docMk/>
            <pc:sldMk cId="31965923" sldId="260"/>
            <ac:spMk id="3" creationId="{2361D872-7EC7-439F-A588-B1D90CB7A92F}"/>
          </ac:spMkLst>
        </pc:spChg>
      </pc:sldChg>
      <pc:sldChg chg="modSp">
        <pc:chgData name="Arnab sarkar" userId="b990376d5cbbf585" providerId="Windows Live" clId="Web-{9F9A1F04-2D2B-A2DA-790F-66CEC84BFAAC}" dt="2025-07-04T19:47:10.020" v="331" actId="1076"/>
        <pc:sldMkLst>
          <pc:docMk/>
          <pc:sldMk cId="3002968868" sldId="261"/>
        </pc:sldMkLst>
        <pc:spChg chg="mod">
          <ac:chgData name="Arnab sarkar" userId="b990376d5cbbf585" providerId="Windows Live" clId="Web-{9F9A1F04-2D2B-A2DA-790F-66CEC84BFAAC}" dt="2025-07-04T19:47:10.020" v="331" actId="1076"/>
          <ac:spMkLst>
            <pc:docMk/>
            <pc:sldMk cId="3002968868" sldId="261"/>
            <ac:spMk id="3" creationId="{2361D872-7EC7-439F-A588-B1D90CB7A92F}"/>
          </ac:spMkLst>
        </pc:spChg>
      </pc:sldChg>
      <pc:sldChg chg="modSp">
        <pc:chgData name="Arnab sarkar" userId="b990376d5cbbf585" providerId="Windows Live" clId="Web-{9F9A1F04-2D2B-A2DA-790F-66CEC84BFAAC}" dt="2025-07-04T19:51:55.568" v="347" actId="20577"/>
        <pc:sldMkLst>
          <pc:docMk/>
          <pc:sldMk cId="151988358" sldId="262"/>
        </pc:sldMkLst>
        <pc:spChg chg="mod">
          <ac:chgData name="Arnab sarkar" userId="b990376d5cbbf585" providerId="Windows Live" clId="Web-{9F9A1F04-2D2B-A2DA-790F-66CEC84BFAAC}" dt="2025-07-04T19:51:55.568" v="347" actId="20577"/>
          <ac:spMkLst>
            <pc:docMk/>
            <pc:sldMk cId="151988358" sldId="262"/>
            <ac:spMk id="3" creationId="{2361D872-7EC7-439F-A588-B1D90CB7A92F}"/>
          </ac:spMkLst>
        </pc:spChg>
      </pc:sldChg>
      <pc:sldChg chg="addSp modSp">
        <pc:chgData name="Arnab sarkar" userId="b990376d5cbbf585" providerId="Windows Live" clId="Web-{9F9A1F04-2D2B-A2DA-790F-66CEC84BFAAC}" dt="2025-07-04T19:50:44.333" v="336" actId="1076"/>
        <pc:sldMkLst>
          <pc:docMk/>
          <pc:sldMk cId="1635949419" sldId="263"/>
        </pc:sldMkLst>
        <pc:spChg chg="mod">
          <ac:chgData name="Arnab sarkar" userId="b990376d5cbbf585" providerId="Windows Live" clId="Web-{9F9A1F04-2D2B-A2DA-790F-66CEC84BFAAC}" dt="2025-07-04T19:50:39.442" v="335" actId="20577"/>
          <ac:spMkLst>
            <pc:docMk/>
            <pc:sldMk cId="1635949419" sldId="263"/>
            <ac:spMk id="3" creationId="{2361D872-7EC7-439F-A588-B1D90CB7A92F}"/>
          </ac:spMkLst>
        </pc:spChg>
        <pc:picChg chg="add mod">
          <ac:chgData name="Arnab sarkar" userId="b990376d5cbbf585" providerId="Windows Live" clId="Web-{9F9A1F04-2D2B-A2DA-790F-66CEC84BFAAC}" dt="2025-07-04T19:50:44.333" v="336" actId="1076"/>
          <ac:picMkLst>
            <pc:docMk/>
            <pc:sldMk cId="1635949419" sldId="263"/>
            <ac:picMk id="2" creationId="{E9F511FA-7B8F-C61B-2394-B50C622673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41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66451" y="2275702"/>
            <a:ext cx="7087104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r>
              <a:rPr lang="en-IN" sz="3200" b="1" dirty="0">
                <a:solidFill>
                  <a:schemeClr val="bg1"/>
                </a:solidFill>
              </a:rPr>
              <a:t>Title: Water Quality Prediction</a:t>
            </a:r>
          </a:p>
          <a:p>
            <a:endParaRPr lang="en-IN" sz="3200" b="1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chemeClr val="bg1"/>
                </a:solidFill>
              </a:rPr>
              <a:t>Intern: ARNAB SARKAR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AICTE Student ID</a:t>
            </a:r>
            <a:r>
              <a:rPr lang="en-IN" sz="1800" b="1" dirty="0">
                <a:solidFill>
                  <a:schemeClr val="bg1"/>
                </a:solidFill>
              </a:rPr>
              <a:t>:</a:t>
            </a:r>
            <a:r>
              <a:rPr lang="en-IN" sz="2400" dirty="0">
                <a:solidFill>
                  <a:schemeClr val="bg1"/>
                </a:solidFill>
              </a:rPr>
              <a:t> STU63f851e659f9a1677218278</a:t>
            </a:r>
            <a:endParaRPr lang="en-IN" sz="20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Internship ID:</a:t>
            </a:r>
            <a:r>
              <a:rPr lang="en-IN" sz="2000" dirty="0">
                <a:solidFill>
                  <a:schemeClr val="bg1"/>
                </a:solidFill>
              </a:rPr>
              <a:t>INTERNSHIP_1746416864681834e0e35d8</a:t>
            </a:r>
            <a:endParaRPr lang="en-IN" sz="3200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02208" y="972537"/>
            <a:ext cx="7729456" cy="55092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Char char="•"/>
            </a:pPr>
            <a:r>
              <a:rPr lang="en-IN" sz="3200" b="1" dirty="0">
                <a:solidFill>
                  <a:srgbClr val="213163"/>
                </a:solidFill>
              </a:rPr>
              <a:t>Learning Objectives:</a:t>
            </a:r>
            <a:endParaRPr lang="en-US" sz="3200" dirty="0"/>
          </a:p>
          <a:p>
            <a:pPr marL="285750" indent="-285750">
              <a:buChar char="•"/>
            </a:pPr>
            <a:endParaRPr lang="en-IN" sz="2800" b="1" dirty="0">
              <a:solidFill>
                <a:srgbClr val="213163"/>
              </a:solidFill>
            </a:endParaRPr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Process and clean water quality datasets</a:t>
            </a:r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Use multi-output regression for pollutant prediction</a:t>
            </a:r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Train models and evaluate accuracy</a:t>
            </a:r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Forecast pollution from 2022 to 2100</a:t>
            </a:r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Visualize year-wise trends in pollutants</a:t>
            </a:r>
            <a:endParaRPr lang="en-IN" sz="2800" b="1"/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Save models for future use</a:t>
            </a:r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Apply ML to environmental planning</a:t>
            </a:r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Highlight ML’s role in sustainability efforts</a:t>
            </a:r>
            <a:endParaRPr lang="en-IN" sz="2800" b="1"/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-8328" y="1067664"/>
            <a:ext cx="6102626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used: 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EA5630-0C40-092B-3221-FDB1DEE8A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91602"/>
              </p:ext>
            </p:extLst>
          </p:nvPr>
        </p:nvGraphicFramePr>
        <p:xfrm>
          <a:off x="278027" y="1890296"/>
          <a:ext cx="9333852" cy="42804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66926">
                  <a:extLst>
                    <a:ext uri="{9D8B030D-6E8A-4147-A177-3AD203B41FA5}">
                      <a16:colId xmlns:a16="http://schemas.microsoft.com/office/drawing/2014/main" val="751469261"/>
                    </a:ext>
                  </a:extLst>
                </a:gridCol>
                <a:gridCol w="4666926">
                  <a:extLst>
                    <a:ext uri="{9D8B030D-6E8A-4147-A177-3AD203B41FA5}">
                      <a16:colId xmlns:a16="http://schemas.microsoft.com/office/drawing/2014/main" val="1456313918"/>
                    </a:ext>
                  </a:extLst>
                </a:gridCol>
              </a:tblGrid>
              <a:tr h="45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229739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957315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565494"/>
                  </a:ext>
                </a:extLst>
              </a:tr>
              <a:tr h="153727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861140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234214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83277"/>
                  </a:ext>
                </a:extLst>
              </a:tr>
              <a:tr h="4570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400" b="1" dirty="0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7425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183766-9FFB-1B5D-54D3-FD05F3A6A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44016"/>
              </p:ext>
            </p:extLst>
          </p:nvPr>
        </p:nvGraphicFramePr>
        <p:xfrm>
          <a:off x="0" y="1828512"/>
          <a:ext cx="12192000" cy="490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632942087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183388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Tool/Library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5564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Programming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50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Data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pandas, </a:t>
                      </a:r>
                      <a:r>
                        <a:rPr lang="en-US" sz="2800" b="1" dirty="0" err="1"/>
                        <a:t>numpy</a:t>
                      </a:r>
                      <a:endParaRPr lang="en-US" sz="2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36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scikit-learn (</a:t>
                      </a:r>
                      <a:r>
                        <a:rPr lang="en-US" sz="2800" b="1" err="1"/>
                        <a:t>LinearRegression</a:t>
                      </a:r>
                      <a:r>
                        <a:rPr lang="en-US" sz="2800" b="1" dirty="0"/>
                        <a:t>, </a:t>
                      </a:r>
                      <a:r>
                        <a:rPr lang="en-US" sz="2800" b="1" err="1"/>
                        <a:t>RandomForestRegressor</a:t>
                      </a:r>
                      <a:r>
                        <a:rPr lang="en-US" sz="2800" b="1" dirty="0"/>
                        <a:t>, </a:t>
                      </a:r>
                      <a:r>
                        <a:rPr lang="en-US" sz="2800" b="1" err="1"/>
                        <a:t>MultiOutputRegressor</a:t>
                      </a:r>
                      <a:r>
                        <a:rPr lang="en-US" sz="2800" b="1" dirty="0"/>
                        <a:t>, </a:t>
                      </a:r>
                      <a:r>
                        <a:rPr lang="en-US" sz="2800" b="1" err="1"/>
                        <a:t>train_test_split</a:t>
                      </a:r>
                      <a:r>
                        <a:rPr lang="en-US" sz="2800" b="1" dirty="0"/>
                        <a:t>, r2_score)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540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Model Serialization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err="1"/>
                        <a:t>joblib</a:t>
                      </a:r>
                      <a:endParaRPr lang="en-US" sz="2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277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matplotlib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925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/>
                        <a:t>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err="1"/>
                        <a:t>Streamlit</a:t>
                      </a:r>
                      <a:endParaRPr lang="en-US" sz="28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49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8398923" cy="59708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Methodology:</a:t>
            </a:r>
          </a:p>
          <a:p>
            <a:endParaRPr lang="en-US" sz="2800" b="1" dirty="0">
              <a:solidFill>
                <a:srgbClr val="213163"/>
              </a:solidFill>
            </a:endParaRPr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Implemented a Multi-Output Regression approach to predict multiple pollutants simultaneously</a:t>
            </a:r>
            <a:endParaRPr lang="en-IN" sz="2800" b="1"/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Divided the dataset into 80% training and 20% testing using </a:t>
            </a:r>
            <a:r>
              <a:rPr lang="en-IN" sz="2800" b="1" err="1">
                <a:solidFill>
                  <a:srgbClr val="213163"/>
                </a:solidFill>
                <a:latin typeface="Consolas"/>
              </a:rPr>
              <a:t>train_test_split</a:t>
            </a:r>
            <a:endParaRPr lang="en-IN" sz="2800" b="1"/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Used Linear Regression as the initial baseline model</a:t>
            </a:r>
            <a:endParaRPr lang="en-IN" sz="2800" b="1"/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Enhanced prediction accuracy through a Random Forest Regressor</a:t>
            </a:r>
            <a:endParaRPr lang="en-IN" sz="2800" b="1"/>
          </a:p>
          <a:p>
            <a:pPr marL="285750" indent="-285750">
              <a:buChar char="•"/>
            </a:pPr>
            <a:r>
              <a:rPr lang="en-IN" sz="2800" b="1" dirty="0">
                <a:solidFill>
                  <a:srgbClr val="213163"/>
                </a:solidFill>
              </a:rPr>
              <a:t>Trained models on historical water quality data to enable long-term pollutant forecasting</a:t>
            </a:r>
            <a:endParaRPr lang="en-IN" sz="2800" b="1" dirty="0"/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8450409" cy="48320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  </a:t>
            </a:r>
          </a:p>
          <a:p>
            <a:endParaRPr lang="en-US" sz="2800" b="1" dirty="0">
              <a:solidFill>
                <a:srgbClr val="213163"/>
              </a:solidFill>
            </a:endParaRPr>
          </a:p>
          <a:p>
            <a:r>
              <a:rPr lang="en-US" sz="2800" b="1" dirty="0">
                <a:solidFill>
                  <a:srgbClr val="213163"/>
                </a:solidFill>
              </a:rPr>
              <a:t>The project aims to forecast the concentration levels of six major water pollutants — O₂, NO₃, NO₂, SO₄, PO₄, and Cl — across multiple water monitoring stations. By analyzing historical water quality data, the goal is to develop a machine learning model capable of predicting future pollution trends from 2022 to 2100. These insights can support proactive environmental management and policy planning.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-2329" y="735196"/>
            <a:ext cx="12250111" cy="61247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  </a:t>
            </a:r>
            <a:endParaRPr lang="en-US"/>
          </a:p>
          <a:p>
            <a:r>
              <a:rPr lang="en-US" sz="2800" b="1" dirty="0">
                <a:solidFill>
                  <a:srgbClr val="213163"/>
                </a:solidFill>
              </a:rPr>
              <a:t>Solution:  </a:t>
            </a:r>
            <a:endParaRPr lang="en-US" dirty="0"/>
          </a:p>
          <a:p>
            <a:endParaRPr lang="en-US" sz="2800" b="1" dirty="0">
              <a:solidFill>
                <a:srgbClr val="213163"/>
              </a:solidFill>
            </a:endParaRPr>
          </a:p>
          <a:p>
            <a:pPr marL="285750" indent="-285750">
              <a:buChar char="•"/>
            </a:pPr>
            <a:r>
              <a:rPr lang="en-US" sz="2800" b="1" dirty="0">
                <a:solidFill>
                  <a:srgbClr val="213163"/>
                </a:solidFill>
              </a:rPr>
              <a:t>Data Cleaning &amp; Preprocessing Handled missing values and converted date formats to extract year and month.</a:t>
            </a:r>
            <a:endParaRPr lang="en-US" sz="1850" b="1"/>
          </a:p>
          <a:p>
            <a:pPr marL="285750" indent="-285750">
              <a:buChar char="•"/>
            </a:pPr>
            <a:r>
              <a:rPr lang="en-US" sz="2800" b="1" dirty="0">
                <a:solidFill>
                  <a:srgbClr val="213163"/>
                </a:solidFill>
              </a:rPr>
              <a:t>Feature Selection Selected station ID and year as input features; pollutants as output targets.</a:t>
            </a:r>
            <a:endParaRPr lang="en-US" sz="1850" b="1"/>
          </a:p>
          <a:p>
            <a:pPr marL="285750" indent="-285750">
              <a:buChar char="•"/>
            </a:pPr>
            <a:r>
              <a:rPr lang="en-US" sz="2800" b="1" dirty="0">
                <a:solidFill>
                  <a:srgbClr val="213163"/>
                </a:solidFill>
              </a:rPr>
              <a:t>Model Building Used </a:t>
            </a:r>
            <a:r>
              <a:rPr lang="en-US" sz="2800" b="1" err="1">
                <a:solidFill>
                  <a:srgbClr val="213163"/>
                </a:solidFill>
                <a:latin typeface="Consolas"/>
              </a:rPr>
              <a:t>MultiOutputRegressor</a:t>
            </a:r>
            <a:r>
              <a:rPr lang="en-US" sz="2800" b="1" dirty="0">
                <a:solidFill>
                  <a:srgbClr val="213163"/>
                </a:solidFill>
              </a:rPr>
              <a:t> wrapped around </a:t>
            </a:r>
            <a:r>
              <a:rPr lang="en-US" sz="2800" b="1" err="1">
                <a:solidFill>
                  <a:srgbClr val="213163"/>
                </a:solidFill>
                <a:latin typeface="Consolas"/>
              </a:rPr>
              <a:t>RandomForestRegressor</a:t>
            </a:r>
            <a:r>
              <a:rPr lang="en-US" sz="2800" b="1" dirty="0">
                <a:solidFill>
                  <a:srgbClr val="213163"/>
                </a:solidFill>
              </a:rPr>
              <a:t> to predict O₂, NO₃, NO₂, SO₄, PO₄, and Cl.</a:t>
            </a:r>
            <a:endParaRPr lang="en-US" sz="1850" b="1"/>
          </a:p>
          <a:p>
            <a:pPr marL="285750" indent="-285750">
              <a:buChar char="•"/>
            </a:pPr>
            <a:r>
              <a:rPr lang="en-US" sz="2800" b="1" dirty="0">
                <a:solidFill>
                  <a:srgbClr val="213163"/>
                </a:solidFill>
              </a:rPr>
              <a:t>Model Training &amp; Evaluation Trained on 80% of the data; tested on 20%. Assessed performance using Mean Squared Error and R² Score.</a:t>
            </a:r>
            <a:endParaRPr lang="en-US" sz="1850" b="1"/>
          </a:p>
          <a:p>
            <a:pPr marL="285750" indent="-285750">
              <a:buChar char="•"/>
            </a:pPr>
            <a:r>
              <a:rPr lang="en-US" sz="2800" b="1" dirty="0">
                <a:solidFill>
                  <a:srgbClr val="213163"/>
                </a:solidFill>
              </a:rPr>
              <a:t>Prediction &amp; Serialization Accepted user input for station ID and year, generated future pollutant levels, and saved the model with </a:t>
            </a:r>
            <a:r>
              <a:rPr lang="en-US" sz="2800" b="1" err="1">
                <a:solidFill>
                  <a:srgbClr val="213163"/>
                </a:solidFill>
                <a:latin typeface="Consolas"/>
              </a:rPr>
              <a:t>joblib</a:t>
            </a:r>
            <a:r>
              <a:rPr lang="en-US" sz="2800" b="1" dirty="0">
                <a:solidFill>
                  <a:srgbClr val="213163"/>
                </a:solidFill>
              </a:rPr>
              <a:t>.</a:t>
            </a:r>
            <a:endParaRPr lang="en-US" b="1" dirty="0"/>
          </a:p>
          <a:p>
            <a:endParaRPr lang="en-US" sz="2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Screenshot of Output:</a:t>
            </a:r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F511FA-7B8F-C61B-2394-B50C62267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435" y="1710509"/>
            <a:ext cx="70770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10849680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Conclusion:  </a:t>
            </a:r>
          </a:p>
          <a:p>
            <a:endParaRPr lang="en-US" sz="3200" b="1" dirty="0">
              <a:solidFill>
                <a:srgbClr val="213163"/>
              </a:solidFill>
            </a:endParaRPr>
          </a:p>
          <a:p>
            <a:r>
              <a:rPr lang="en-US" sz="3200" b="1" dirty="0">
                <a:solidFill>
                  <a:srgbClr val="213163"/>
                </a:solidFill>
              </a:rPr>
              <a:t>The project aims to forecast the concentration levels of six major water pollutants — O₂, NO₃, NO₂, SO₄, PO₄, and Cl — across multiple water monitoring stations. By analyzing historical water quality data, the goal is to develop a machine learning model capable of predicting future pollution trends from 2022 to 2100. These insights can support proactive environmental management and policy planning.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121</cp:revision>
  <dcterms:created xsi:type="dcterms:W3CDTF">2024-12-31T09:40:01Z</dcterms:created>
  <dcterms:modified xsi:type="dcterms:W3CDTF">2025-07-04T19:52:04Z</dcterms:modified>
</cp:coreProperties>
</file>