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80" r:id="rId21"/>
    <p:sldId id="381" r:id="rId22"/>
    <p:sldId id="382" r:id="rId23"/>
    <p:sldId id="383" r:id="rId24"/>
    <p:sldId id="384" r:id="rId25"/>
    <p:sldId id="385" r:id="rId26"/>
    <p:sldId id="379" r:id="rId27"/>
    <p:sldId id="275" r:id="rId28"/>
    <p:sldId id="276" r:id="rId29"/>
    <p:sldId id="277" r:id="rId30"/>
    <p:sldId id="278" r:id="rId31"/>
    <p:sldId id="348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386" r:id="rId42"/>
    <p:sldId id="387" r:id="rId43"/>
    <p:sldId id="388" r:id="rId44"/>
    <p:sldId id="389" r:id="rId45"/>
    <p:sldId id="390" r:id="rId46"/>
    <p:sldId id="391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2" r:id="rId57"/>
    <p:sldId id="394" r:id="rId58"/>
    <p:sldId id="395" r:id="rId59"/>
    <p:sldId id="396" r:id="rId60"/>
    <p:sldId id="397" r:id="rId61"/>
    <p:sldId id="398" r:id="rId62"/>
    <p:sldId id="399" r:id="rId63"/>
    <p:sldId id="289" r:id="rId64"/>
    <p:sldId id="290" r:id="rId65"/>
    <p:sldId id="291" r:id="rId66"/>
    <p:sldId id="292" r:id="rId67"/>
    <p:sldId id="293" r:id="rId68"/>
    <p:sldId id="295" r:id="rId69"/>
    <p:sldId id="294" r:id="rId70"/>
    <p:sldId id="296" r:id="rId71"/>
    <p:sldId id="297" r:id="rId72"/>
    <p:sldId id="298" r:id="rId73"/>
    <p:sldId id="299" r:id="rId74"/>
    <p:sldId id="300" r:id="rId75"/>
    <p:sldId id="302" r:id="rId76"/>
    <p:sldId id="303" r:id="rId77"/>
    <p:sldId id="305" r:id="rId78"/>
    <p:sldId id="304" r:id="rId79"/>
    <p:sldId id="301" r:id="rId80"/>
    <p:sldId id="307" r:id="rId81"/>
    <p:sldId id="308" r:id="rId82"/>
    <p:sldId id="309" r:id="rId83"/>
    <p:sldId id="310" r:id="rId84"/>
    <p:sldId id="311" r:id="rId85"/>
    <p:sldId id="312" r:id="rId86"/>
    <p:sldId id="306" r:id="rId87"/>
    <p:sldId id="327" r:id="rId88"/>
    <p:sldId id="377" r:id="rId89"/>
    <p:sldId id="328" r:id="rId90"/>
    <p:sldId id="378" r:id="rId91"/>
    <p:sldId id="329" r:id="rId92"/>
    <p:sldId id="330" r:id="rId93"/>
    <p:sldId id="331" r:id="rId94"/>
    <p:sldId id="339" r:id="rId95"/>
    <p:sldId id="340" r:id="rId96"/>
    <p:sldId id="341" r:id="rId97"/>
    <p:sldId id="342" r:id="rId98"/>
    <p:sldId id="344" r:id="rId99"/>
    <p:sldId id="343" r:id="rId100"/>
    <p:sldId id="324" r:id="rId101"/>
    <p:sldId id="338" r:id="rId102"/>
    <p:sldId id="345" r:id="rId103"/>
    <p:sldId id="346" r:id="rId104"/>
    <p:sldId id="347" r:id="rId105"/>
    <p:sldId id="332" r:id="rId106"/>
    <p:sldId id="333" r:id="rId107"/>
    <p:sldId id="334" r:id="rId108"/>
    <p:sldId id="325" r:id="rId109"/>
    <p:sldId id="349" r:id="rId110"/>
    <p:sldId id="392" r:id="rId111"/>
    <p:sldId id="393" r:id="rId112"/>
    <p:sldId id="335" r:id="rId113"/>
    <p:sldId id="336" r:id="rId114"/>
    <p:sldId id="337" r:id="rId115"/>
    <p:sldId id="326" r:id="rId116"/>
    <p:sldId id="350" r:id="rId117"/>
    <p:sldId id="354" r:id="rId118"/>
    <p:sldId id="351" r:id="rId119"/>
    <p:sldId id="352" r:id="rId120"/>
    <p:sldId id="353" r:id="rId121"/>
    <p:sldId id="355" r:id="rId122"/>
    <p:sldId id="356" r:id="rId123"/>
    <p:sldId id="357" r:id="rId124"/>
    <p:sldId id="358" r:id="rId125"/>
    <p:sldId id="359" r:id="rId126"/>
    <p:sldId id="360" r:id="rId127"/>
    <p:sldId id="361" r:id="rId128"/>
    <p:sldId id="362" r:id="rId129"/>
    <p:sldId id="363" r:id="rId130"/>
    <p:sldId id="364" r:id="rId131"/>
    <p:sldId id="365" r:id="rId132"/>
    <p:sldId id="366" r:id="rId133"/>
    <p:sldId id="367" r:id="rId134"/>
    <p:sldId id="368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400" r:id="rId1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2639" autoAdjust="0"/>
  </p:normalViewPr>
  <p:slideViewPr>
    <p:cSldViewPr snapToGrid="0">
      <p:cViewPr varScale="1">
        <p:scale>
          <a:sx n="69" d="100"/>
          <a:sy n="69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5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6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C4B-A334-4126-9639-92A3D6C8FB15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5DC9-F62B-4208-B235-3B92ABF4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7.171.93/products/details.php?p_id=4(here)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Cross_Site_Scripting_Prevention_Cheat_Sheet.html" TargetMode="External"/><Relationship Id="rId2" Type="http://schemas.openxmlformats.org/officeDocument/2006/relationships/hyperlink" Target="https://www.checkmarx.com/2017/10/09/3-ways-prevent-x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wasp.org/www-community/attacks/xss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13.235.17.79/profile/16/edit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mBowne/cnit-129s-ch-5-bypassing-clientside-controls" TargetMode="External"/><Relationship Id="rId2" Type="http://schemas.openxmlformats.org/officeDocument/2006/relationships/hyperlink" Target="https://portswinger.net/support/using-burp-to-bypass-client-side-javascript-validation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13.127.171.93/static/images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_injection" TargetMode="External"/><Relationship Id="rId2" Type="http://schemas.openxmlformats.org/officeDocument/2006/relationships/hyperlink" Target="https://www.owasp.org/index.php/SQL_Injection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unetix.com/blog/articles/directory-listing-information-disclosur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7.171.93/reset_password/customer.php?username=(here)" TargetMode="External"/><Relationship Id="rId2" Type="http://schemas.openxmlformats.org/officeDocument/2006/relationships/hyperlink" Target="http://13.127.171.93/products/details.php?p_id=(all)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one.com/reports/374007" TargetMode="External"/><Relationship Id="rId2" Type="http://schemas.openxmlformats.org/officeDocument/2006/relationships/hyperlink" Target="https://www.imperva.com/learn/data-security/personally-identifiable-information-pii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7.171.9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3.233.3.245/?includelang=(here)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hdivsecurity.com/owasp-security-misconfiguration" TargetMode="External"/><Relationship Id="rId2" Type="http://schemas.openxmlformats.org/officeDocument/2006/relationships/hyperlink" Target="https://www.indusface.com/blog/owasp-security-misconfiguration/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7.171.93/forum/admin/index.php?page=login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data/definations/209.html" TargetMode="External"/><Relationship Id="rId2" Type="http://schemas.openxmlformats.org/officeDocument/2006/relationships/hyperlink" Target="https://owasp.org/www-community/Improper_Error_Handling#:~:text=Description,to%20the%20user%20(hacker)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local-file-inclusion-vulnerability/" TargetMode="External"/><Relationship Id="rId2" Type="http://schemas.openxmlformats.org/officeDocument/2006/relationships/hyperlink" Target="https://www.pivotpointsecurity.com/blog/file-inclusion-vulenrabilit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_inclusion_vulnerabilit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3.235.17.79/reset_password/admin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controls/Blocking_Brute_Force_Attacks" TargetMode="External"/><Relationship Id="rId2" Type="http://schemas.openxmlformats.org/officeDocument/2006/relationships/hyperlink" Target="https://www.computerweekly.com/answer/Techniques-for-preventing-a-brute-force-login-attac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3.233.3.245/wondercm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community/vulnerabilities/Unrestricted_File_Uploa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3.233.3.245/userlist.tx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divsecurity.com/owasp-security-misconfiguration" TargetMode="External"/><Relationship Id="rId2" Type="http://schemas.openxmlformats.org/officeDocument/2006/relationships/hyperlink" Target="https://www.indusface.com/blog/owasp-security-misconfigur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13.23.247.31/ovidentiaCMS/index.php?tg=login&amp;cmd=authform&amp;msg=Connexion&amp;err=&amp;restricted=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OWASP_Top_Ten_2017_A9-Using_Components_with_Known_Vulnerabititi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13.23.247.31/forum/" TargetMode="External"/><Relationship Id="rId2" Type="http://schemas.openxmlformats.org/officeDocument/2006/relationships/hyperlink" Target="https://13.23.247.31/wondercm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13.235.17.79/reset_password/customer.php?username=Donal234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3.233.3.245/search/search.php?q=(here)" TargetMode="External"/><Relationship Id="rId2" Type="http://schemas.openxmlformats.org/officeDocument/2006/relationships/hyperlink" Target="http://13.233.3.245/products.php?cat=(here)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13.235.17.79/admin31/dashboard.php" TargetMode="External"/><Relationship Id="rId2" Type="http://schemas.openxmlformats.org/officeDocument/2006/relationships/hyperlink" Target="http://13.235.17.79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barracuda.com/product/webapplicationfirewall/doc/42049348/forced-browsing-attack/" TargetMode="External"/><Relationship Id="rId2" Type="http://schemas.openxmlformats.org/officeDocument/2006/relationships/hyperlink" Target="https://owasp.org/www-community/attacks/Forced_browsing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7.171.93/cart/cart.php" TargetMode="External"/><Relationship Id="rId2" Type="http://schemas.openxmlformats.org/officeDocument/2006/relationships/hyperlink" Target="http://13.127.171.93/profile/change_password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csrf-cross-site-request-forgery/" TargetMode="External"/><Relationship Id="rId2" Type="http://schemas.openxmlformats.org/officeDocument/2006/relationships/hyperlink" Target="https://owasp.org/www-community/attacks/csr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7.76.124/cart/apply_coupon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ponxoo.com/brute-force-attack-coupon-code" TargetMode="External"/><Relationship Id="rId2" Type="http://schemas.openxmlformats.org/officeDocument/2006/relationships/hyperlink" Target="https://www.digitalcommerce360.com/2017/03/17/prevent-fraud-brute-force-online-gift-card-attacks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insecure_Direct_Object_Reference_Prevention_Cheat_Sheet.html" TargetMode="External"/><Relationship Id="rId2" Type="http://schemas.openxmlformats.org/officeDocument/2006/relationships/hyperlink" Target="https://www.orellly.com/library/view/securing-node-applications/9781491982426/ch04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7.171.93/redirect.php?url=(www.chandanstore.com)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token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open-redirection-vulnerability-information-prevention/" TargetMode="External"/><Relationship Id="rId2" Type="http://schemas.openxmlformats.org/officeDocument/2006/relationships/hyperlink" Target="https://spanning.com/blog/open-redirection-vulnerability-web-based-application-security-part-1/#:~:text=Understanding%20the%20Unvalidated%20Redirects%20Vulnerability&amp;text=However%2C%20it%20can%20be%20misused,data%20and%20creditbility%20into%20jeopar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Hacking Environment Web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Detailed Developer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Using this vulnerability attacker can execute arbitrary SQL commands on Lifestyle store server and gain complete access to internal databases along with all customer data inside it.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4" y="2133601"/>
            <a:ext cx="9795081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69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14. Cross site scripting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09214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Cross</a:t>
                      </a:r>
                      <a:r>
                        <a:rPr lang="en-IN" baseline="0" dirty="0" smtClean="0"/>
                        <a:t> site</a:t>
                      </a:r>
                    </a:p>
                    <a:p>
                      <a:pPr algn="ctr"/>
                      <a:r>
                        <a:rPr lang="en-IN" baseline="0" dirty="0" smtClean="0"/>
                        <a:t>scripting</a:t>
                      </a:r>
                      <a:endParaRPr lang="en-IN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URLs given below is vulnerable to </a:t>
                      </a:r>
                      <a:r>
                        <a:rPr lang="en-IN" baseline="0" dirty="0" err="1" smtClean="0"/>
                        <a:t>tempory</a:t>
                      </a:r>
                      <a:r>
                        <a:rPr lang="en-IN" baseline="0" dirty="0" smtClean="0"/>
                        <a:t> and stored XSS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Temporary -  http://13.127.171.93/search/search.php?q=(here)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dirty="0" smtClean="0"/>
                        <a:t>   Stored -  </a:t>
                      </a:r>
                      <a:r>
                        <a:rPr lang="en-IN" dirty="0" smtClean="0">
                          <a:hlinkClick r:id="rId2"/>
                        </a:rPr>
                        <a:t>http://13.127.171.93/products/details.php?p_id=(all</a:t>
                      </a:r>
                      <a:r>
                        <a:rPr lang="en-IN" baseline="0" dirty="0" smtClean="0">
                          <a:hlinkClick r:id="rId2"/>
                        </a:rPr>
                        <a:t> id</a:t>
                      </a:r>
                      <a:r>
                        <a:rPr lang="en-IN" dirty="0" smtClean="0">
                          <a:hlinkClick r:id="rId2"/>
                        </a:rPr>
                        <a:t>)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543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search bar when I entered “&lt;&gt; I found this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15" y="2766877"/>
            <a:ext cx="410814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20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When I entered the script popup code it was executed.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3" y="2338949"/>
            <a:ext cx="788780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79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comment section of every product items the comment was stored.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2401355"/>
            <a:ext cx="496321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11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When I entered the script pop up code it got executed and stored.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1" y="2450248"/>
            <a:ext cx="5210668" cy="2893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3040904"/>
            <a:ext cx="5523606" cy="16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25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Hacker can access any user credentials by injecting malicious scripts.</a:t>
            </a:r>
          </a:p>
          <a:p>
            <a:r>
              <a:rPr lang="en-IN" sz="2000" dirty="0" smtClean="0"/>
              <a:t>He can even change the html format of website.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88439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By escaping user input. Escaping data means taking the data an application has received and ensuring it’s secure before rendering it to the end user.</a:t>
            </a:r>
          </a:p>
          <a:p>
            <a:r>
              <a:rPr lang="en-IN" sz="2000" dirty="0" smtClean="0"/>
              <a:t>Validating input is the process of ensuring an application is rendering the correct data and preventing malicious data from doing harm to the site, database, and users</a:t>
            </a:r>
          </a:p>
          <a:p>
            <a:r>
              <a:rPr lang="en-IN" sz="2000" dirty="0" smtClean="0"/>
              <a:t>A third way to prevent cross-site scripting attacks is to sanitize user input. Sanitizing data is a strong </a:t>
            </a:r>
            <a:r>
              <a:rPr lang="en-IN" sz="2000" dirty="0" err="1" smtClean="0"/>
              <a:t>defense</a:t>
            </a:r>
            <a:r>
              <a:rPr lang="en-IN" sz="2000" dirty="0" smtClean="0"/>
              <a:t> but should not be used alone to battle XSS attacks.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36896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https://www.checkmarx.com/2017/10/09/3-ways-prevent-xss/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https://cheatsheetseries.owasp.org/cheatsheets/Cross_Site_Scripting_Prevention_Cheat_Sheet.html</a:t>
            </a:r>
            <a:endParaRPr lang="en-IN" sz="2000" dirty="0" smtClean="0"/>
          </a:p>
          <a:p>
            <a:r>
              <a:rPr lang="en-IN" sz="2000" dirty="0" smtClean="0">
                <a:hlinkClick r:id="rId4"/>
              </a:rPr>
              <a:t>https://owasp.org/www-community/attacks/xss/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69052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15. Client side filter bypass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48261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Client</a:t>
                      </a:r>
                      <a:r>
                        <a:rPr lang="en-IN" baseline="0" dirty="0" smtClean="0"/>
                        <a:t> side filter bypass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 given below is vulnerable to client side filter bypass</a:t>
                      </a:r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  </a:t>
                      </a:r>
                      <a:r>
                        <a:rPr lang="en-IN" baseline="0" dirty="0" smtClean="0">
                          <a:hlinkClick r:id="rId2"/>
                        </a:rPr>
                        <a:t>http://13.235.17.79/profile/16/edit/</a:t>
                      </a: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84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After changing the information I was able to change it again via client side filter bypass.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32" y="2328429"/>
            <a:ext cx="4848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Take the following precautions to avoid exploitation of SQL Injections:</a:t>
            </a:r>
          </a:p>
          <a:p>
            <a:r>
              <a:rPr lang="en-IN" sz="2000" dirty="0" smtClean="0"/>
              <a:t>Whitelist User Input: Whitelist all user input for expected data only. For example if you are expecting a flower name, limit it to alphabets only </a:t>
            </a:r>
            <a:r>
              <a:rPr lang="en-IN" sz="2000" dirty="0" err="1" smtClean="0"/>
              <a:t>upto</a:t>
            </a:r>
            <a:r>
              <a:rPr lang="en-IN" sz="2000" dirty="0" smtClean="0"/>
              <a:t> 20 characters in </a:t>
            </a:r>
            <a:r>
              <a:rPr lang="en-IN" sz="2000" dirty="0" err="1" smtClean="0"/>
              <a:t>length.If</a:t>
            </a:r>
            <a:r>
              <a:rPr lang="en-IN" sz="2000" dirty="0" smtClean="0"/>
              <a:t> you are expecting some ID, restrict it to numbers only.</a:t>
            </a:r>
          </a:p>
          <a:p>
            <a:r>
              <a:rPr lang="en-IN" sz="2000" dirty="0" smtClean="0"/>
              <a:t>Do not store password in plain text. Convert them to hashes using SHA1, SHA256, Blowfish, etc.</a:t>
            </a:r>
          </a:p>
          <a:p>
            <a:r>
              <a:rPr lang="en-IN" sz="2000" dirty="0" smtClean="0"/>
              <a:t>Do not run Database Service as admin/root user.</a:t>
            </a:r>
          </a:p>
          <a:p>
            <a:r>
              <a:rPr lang="en-IN" sz="2000" dirty="0" smtClean="0"/>
              <a:t>Character encoding : If you are taking input that requires you to accept special characters, encode it. Example-  Convert all </a:t>
            </a:r>
            <a:r>
              <a:rPr lang="en-IN" sz="2000" b="1" dirty="0" smtClean="0"/>
              <a:t>‘ </a:t>
            </a:r>
            <a:r>
              <a:rPr lang="en-IN" sz="2000" dirty="0" smtClean="0"/>
              <a:t>to</a:t>
            </a:r>
            <a:r>
              <a:rPr lang="en-IN" sz="2000" b="1" dirty="0" smtClean="0"/>
              <a:t> \’ </a:t>
            </a:r>
            <a:r>
              <a:rPr lang="en-IN" sz="2000" dirty="0" smtClean="0"/>
              <a:t>,</a:t>
            </a:r>
            <a:r>
              <a:rPr lang="en-IN" sz="2000" b="1" dirty="0" smtClean="0"/>
              <a:t> “ </a:t>
            </a:r>
            <a:r>
              <a:rPr lang="en-IN" sz="2000" dirty="0" smtClean="0"/>
              <a:t>to</a:t>
            </a:r>
            <a:r>
              <a:rPr lang="en-IN" sz="2000" b="1" dirty="0" smtClean="0"/>
              <a:t> \” </a:t>
            </a:r>
            <a:r>
              <a:rPr lang="en-IN" sz="2000" dirty="0" smtClean="0"/>
              <a:t>,</a:t>
            </a:r>
            <a:r>
              <a:rPr lang="en-IN" sz="2000" b="1" dirty="0" smtClean="0"/>
              <a:t> \ </a:t>
            </a:r>
            <a:r>
              <a:rPr lang="en-IN" sz="2000" dirty="0" smtClean="0"/>
              <a:t>to</a:t>
            </a:r>
            <a:r>
              <a:rPr lang="en-IN" sz="2000" b="1" dirty="0" smtClean="0"/>
              <a:t> \\ . </a:t>
            </a:r>
            <a:r>
              <a:rPr lang="en-IN" sz="2000" dirty="0" smtClean="0"/>
              <a:t>It is also suggested to follow a standard encoding for all special characters such as HTML encoding, URL encoding, etc.</a:t>
            </a:r>
          </a:p>
          <a:p>
            <a:r>
              <a:rPr lang="en-IN" sz="2000" dirty="0" smtClean="0"/>
              <a:t>Disable or remove </a:t>
            </a:r>
            <a:r>
              <a:rPr lang="en-IN" sz="2000" dirty="0" err="1" smtClean="0"/>
              <a:t>defaukt</a:t>
            </a:r>
            <a:r>
              <a:rPr lang="en-IN" sz="2000" dirty="0" smtClean="0"/>
              <a:t> accounts, passwords and databases.</a:t>
            </a:r>
          </a:p>
          <a:p>
            <a:r>
              <a:rPr lang="en-IN" sz="2000" dirty="0" smtClean="0"/>
              <a:t>Assign each Database user only the required permission and not all permissions.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30006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7" y="1853334"/>
            <a:ext cx="9014160" cy="4351338"/>
          </a:xfrm>
        </p:spPr>
      </p:pic>
    </p:spTree>
    <p:extLst>
      <p:ext uri="{BB962C8B-B14F-4D97-AF65-F5344CB8AC3E}">
        <p14:creationId xmlns:p14="http://schemas.microsoft.com/office/powerpoint/2010/main" val="35545015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We successfully changed the original info.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89" y="2336655"/>
            <a:ext cx="6162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528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would only trouble the users which will be giving bad feedback about your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8658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Cookies should be used.</a:t>
            </a:r>
          </a:p>
          <a:p>
            <a:r>
              <a:rPr lang="en-IN" dirty="0" smtClean="0"/>
              <a:t>Referrer headers should be used.</a:t>
            </a:r>
          </a:p>
          <a:p>
            <a:r>
              <a:rPr lang="en-IN" dirty="0" smtClean="0"/>
              <a:t>Proper security checks should be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53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https://portswinger.net/support/using-burp-to-bypass-client-side-javascript-validation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https://www.slideshare.net/SamBowne/cnit-129s-ch-5-bypassing-clientside-controls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3744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16. Directory Listing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25664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Directory</a:t>
                      </a:r>
                      <a:r>
                        <a:rPr lang="en-IN" baseline="0" dirty="0" smtClean="0"/>
                        <a:t> listing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is listing the directories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  <a:r>
                        <a:rPr lang="en-IN" dirty="0" smtClean="0">
                          <a:hlinkClick r:id="rId2"/>
                        </a:rPr>
                        <a:t>https://13.127.171.93/static/images/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4322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robots.txt file I found static/images/ and /</a:t>
            </a:r>
            <a:r>
              <a:rPr lang="en-IN" sz="2000" dirty="0" err="1" smtClean="0"/>
              <a:t>ovidentiaCMS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2753345"/>
            <a:ext cx="376290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97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Listed  directories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5" y="2339421"/>
            <a:ext cx="643027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75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These directories will be useful for the attacker to collect information about the website and to plan attack.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66901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Disable these listed directories.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89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hlinkClick r:id="rId2"/>
              </a:rPr>
              <a:t>https://www.owasp.org/index.php/SQL_Injection</a:t>
            </a:r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https://en.Wikipedia.org/wiki/SQL_injection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73494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hlinkClick r:id="rId2"/>
              </a:rPr>
              <a:t>https://www.acunetix.com/blog/articles/directory-listing-information-disclosure/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24039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17. Personnel identifiable information leakage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24042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Personnel</a:t>
                      </a:r>
                      <a:r>
                        <a:rPr lang="en-IN" baseline="0" dirty="0" smtClean="0"/>
                        <a:t> identifiable information leakage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has PII-leakage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r>
                        <a:rPr lang="en-IN" dirty="0" smtClean="0">
                          <a:hlinkClick r:id="rId2"/>
                        </a:rPr>
                        <a:t>http://13.127.171.93/products/details.php?p_id=(all)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r>
                        <a:rPr lang="en-IN" dirty="0" smtClean="0">
                          <a:hlinkClick r:id="rId3"/>
                        </a:rPr>
                        <a:t>http://13.127.171.93/reset_password/customer.php?username=(here)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978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every product pages the seller info option is available.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9" y="2173709"/>
            <a:ext cx="7294057" cy="36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988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Pan card details are also shown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55" y="2420341"/>
            <a:ext cx="4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43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When we enter the forget password we get a page to enter our username. Already some users details are shown in the bottom of the login page. We can get the usernames from here.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2817496"/>
            <a:ext cx="3373582" cy="3359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04" y="2950401"/>
            <a:ext cx="449642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56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entering the username and clicking reset password we get the email ids of the users.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1725"/>
            <a:ext cx="8685714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05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Providing the Seller information may </a:t>
            </a:r>
            <a:r>
              <a:rPr lang="en-IN" sz="2000" dirty="0" err="1" smtClean="0"/>
              <a:t>uninterest</a:t>
            </a:r>
            <a:r>
              <a:rPr lang="en-IN" sz="2000" dirty="0" smtClean="0"/>
              <a:t> people to buy the item</a:t>
            </a:r>
          </a:p>
          <a:p>
            <a:r>
              <a:rPr lang="en-IN" sz="2000" dirty="0" smtClean="0"/>
              <a:t>It may also cause social engineering attacks on seller.</a:t>
            </a:r>
          </a:p>
          <a:p>
            <a:r>
              <a:rPr lang="en-IN" sz="2000" dirty="0" smtClean="0"/>
              <a:t>Providing user names openly on the login page and also providing their email ids can reduce the reputation of the website.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8589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Remove the pan card details.</a:t>
            </a:r>
          </a:p>
          <a:p>
            <a:r>
              <a:rPr lang="en-IN" sz="2000" dirty="0" smtClean="0"/>
              <a:t>Only show required information about anyone.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78414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https://www.imperva.com/learn/data-security/personally-identifiable-information-pii/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https://hackerone.com/reports/374007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91502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18. Default and debug files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65815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Personnel</a:t>
                      </a:r>
                      <a:r>
                        <a:rPr lang="en-IN" baseline="0" dirty="0" smtClean="0"/>
                        <a:t> identifiable information leakage</a:t>
                      </a:r>
                      <a:endParaRPr lang="en-IN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has many default and debug files.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r>
                        <a:rPr lang="en-IN" dirty="0" smtClean="0">
                          <a:hlinkClick r:id="rId2"/>
                        </a:rPr>
                        <a:t>http://13.127.171.93/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Default</a:t>
                      </a:r>
                      <a:r>
                        <a:rPr lang="en-IN" baseline="0" dirty="0" smtClean="0"/>
                        <a:t> pages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 robots.txt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server-status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err="1" smtClean="0"/>
                        <a:t>phpinfo.php</a:t>
                      </a:r>
                      <a:endParaRPr lang="en-IN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aseline="0" dirty="0" smtClean="0"/>
                        <a:t>userlist.txt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3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2.  Remote File Inclusion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461371"/>
              </p:ext>
            </p:extLst>
          </p:nvPr>
        </p:nvGraphicFramePr>
        <p:xfrm>
          <a:off x="838200" y="1825625"/>
          <a:ext cx="10515600" cy="454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545"/>
                <a:gridCol w="9234055"/>
              </a:tblGrid>
              <a:tr h="640484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069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RFI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Below mentioned URL is vulnerable to RFI</a:t>
                      </a:r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http://13.233.3.245/?includelang=(here)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Payload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../../../../../../../</a:t>
                      </a:r>
                      <a:r>
                        <a:rPr lang="en-IN" dirty="0" err="1" smtClean="0"/>
                        <a:t>etc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passwd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https</a:t>
                      </a:r>
                      <a:r>
                        <a:rPr lang="en-IN" baseline="0" dirty="0" smtClean="0"/>
                        <a:t> ://google.co.in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381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85" y="2310477"/>
            <a:ext cx="4286848" cy="1857634"/>
          </a:xfrm>
        </p:spPr>
      </p:pic>
    </p:spTree>
    <p:extLst>
      <p:ext uri="{BB962C8B-B14F-4D97-AF65-F5344CB8AC3E}">
        <p14:creationId xmlns:p14="http://schemas.microsoft.com/office/powerpoint/2010/main" val="16787651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11796" cy="4351338"/>
          </a:xfrm>
        </p:spPr>
      </p:pic>
    </p:spTree>
    <p:extLst>
      <p:ext uri="{BB962C8B-B14F-4D97-AF65-F5344CB8AC3E}">
        <p14:creationId xmlns:p14="http://schemas.microsoft.com/office/powerpoint/2010/main" val="2773211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90" y="1690688"/>
            <a:ext cx="7200055" cy="4351338"/>
          </a:xfrm>
        </p:spPr>
      </p:pic>
    </p:spTree>
    <p:extLst>
      <p:ext uri="{BB962C8B-B14F-4D97-AF65-F5344CB8AC3E}">
        <p14:creationId xmlns:p14="http://schemas.microsoft.com/office/powerpoint/2010/main" val="14221197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96" y="2522622"/>
            <a:ext cx="5039428" cy="1876687"/>
          </a:xfrm>
        </p:spPr>
      </p:pic>
    </p:spTree>
    <p:extLst>
      <p:ext uri="{BB962C8B-B14F-4D97-AF65-F5344CB8AC3E}">
        <p14:creationId xmlns:p14="http://schemas.microsoft.com/office/powerpoint/2010/main" val="36287811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Low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does not impact the website directly.</a:t>
            </a:r>
          </a:p>
          <a:p>
            <a:r>
              <a:rPr lang="en-IN" sz="2000" dirty="0" smtClean="0"/>
              <a:t>It only helps hacker collect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142253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Disable all these default pages.</a:t>
            </a:r>
          </a:p>
        </p:txBody>
      </p:sp>
    </p:spTree>
    <p:extLst>
      <p:ext uri="{BB962C8B-B14F-4D97-AF65-F5344CB8AC3E}">
        <p14:creationId xmlns:p14="http://schemas.microsoft.com/office/powerpoint/2010/main" val="383637182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https://www.indusface.com/blog/owasp-security-misconfiguration/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https://hdivsecurity.com/owasp-security-misconfiguration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75410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19. Descriptive error messages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04208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Descriptive</a:t>
                      </a:r>
                      <a:r>
                        <a:rPr lang="en-IN" baseline="0" dirty="0" smtClean="0"/>
                        <a:t> error messages</a:t>
                      </a:r>
                      <a:endParaRPr lang="en-IN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shows Descriptive error messages.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r>
                        <a:rPr lang="en-IN" dirty="0" smtClean="0">
                          <a:hlinkClick r:id="rId2"/>
                        </a:rPr>
                        <a:t>http://13.127.171.93/forum/admin/index.php?page=login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7075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entering  &lt; in place of username and password we got some error messages.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07" y="2310370"/>
            <a:ext cx="933580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23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entering  </a:t>
            </a:r>
            <a:r>
              <a:rPr lang="en-IN" sz="2000" dirty="0" err="1" smtClean="0"/>
              <a:t>ipchicken</a:t>
            </a:r>
            <a:r>
              <a:rPr lang="en-IN" sz="2000" dirty="0" smtClean="0"/>
              <a:t> website on the URL for language change we get this error messages.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867"/>
            <a:ext cx="10058400" cy="27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When you click on change language you get a </a:t>
            </a:r>
            <a:r>
              <a:rPr lang="en-IN" sz="2000" b="1" dirty="0" smtClean="0"/>
              <a:t>get </a:t>
            </a:r>
            <a:r>
              <a:rPr lang="en-IN" sz="2000" dirty="0" smtClean="0"/>
              <a:t>parameter of </a:t>
            </a:r>
            <a:r>
              <a:rPr lang="en-IN" sz="2000" dirty="0" err="1" smtClean="0"/>
              <a:t>includelang</a:t>
            </a:r>
            <a:r>
              <a:rPr lang="en-IN" sz="2000" dirty="0" smtClean="0"/>
              <a:t> which is vulnerable for file inclusion.</a:t>
            </a:r>
          </a:p>
          <a:p>
            <a:pPr marL="0" indent="0">
              <a:buNone/>
            </a:pPr>
            <a:r>
              <a:rPr lang="en-IN" sz="2000" dirty="0" smtClean="0"/>
              <a:t>Here if we type ../../../../../../../</a:t>
            </a:r>
            <a:r>
              <a:rPr lang="en-IN" sz="2000" dirty="0" err="1" smtClean="0"/>
              <a:t>etc</a:t>
            </a:r>
            <a:r>
              <a:rPr lang="en-IN" sz="2000" dirty="0" smtClean="0"/>
              <a:t>/</a:t>
            </a:r>
            <a:r>
              <a:rPr lang="en-IN" sz="2000" dirty="0" err="1" smtClean="0"/>
              <a:t>passwd</a:t>
            </a:r>
            <a:r>
              <a:rPr lang="en-IN" sz="2000" dirty="0" smtClean="0"/>
              <a:t> as the payload after </a:t>
            </a:r>
            <a:r>
              <a:rPr lang="en-IN" sz="2000" dirty="0" err="1" smtClean="0"/>
              <a:t>includelang</a:t>
            </a:r>
            <a:r>
              <a:rPr lang="en-IN" sz="2000" dirty="0"/>
              <a:t> </a:t>
            </a:r>
            <a:r>
              <a:rPr lang="en-IN" sz="2000" dirty="0" smtClean="0"/>
              <a:t>we get the username as shown below.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07" y="3517654"/>
            <a:ext cx="638264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45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Low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does not impact the website directly.</a:t>
            </a:r>
          </a:p>
          <a:p>
            <a:r>
              <a:rPr lang="en-IN" sz="2000" dirty="0" smtClean="0"/>
              <a:t>It only helps hacker collect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913960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Block these kind of pages to show up.</a:t>
            </a:r>
          </a:p>
          <a:p>
            <a:r>
              <a:rPr lang="en-IN" sz="2000" dirty="0" smtClean="0"/>
              <a:t>Only show simple error pages.</a:t>
            </a:r>
          </a:p>
        </p:txBody>
      </p:sp>
    </p:spTree>
    <p:extLst>
      <p:ext uri="{BB962C8B-B14F-4D97-AF65-F5344CB8AC3E}">
        <p14:creationId xmlns:p14="http://schemas.microsoft.com/office/powerpoint/2010/main" val="1639162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https://owasp.org/www-community/Improper_Error_Handling#:~:text=Description,to%20the%20user%20(hacker)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https://cwe.mitre.org/data/definations/209.html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5806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Algerian" panose="04020705040A02060702" pitchFamily="82" charset="0"/>
              </a:rPr>
              <a:t>Thank YOU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70217"/>
            <a:ext cx="10515600" cy="200674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Name –  </a:t>
            </a:r>
            <a:r>
              <a:rPr lang="en-IN" dirty="0" err="1" smtClean="0"/>
              <a:t>Arnab</a:t>
            </a:r>
            <a:r>
              <a:rPr lang="en-IN" dirty="0" smtClean="0"/>
              <a:t> Sarkar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2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Attacker can exploit the referencing function in an application to upload malware (e.g., backdoor shells) from a remote URL located within a different domain.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44" y="2496488"/>
            <a:ext cx="8495257" cy="40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 –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Any attacker can have the root access of your website.</a:t>
            </a:r>
          </a:p>
          <a:p>
            <a:r>
              <a:rPr lang="en-IN" sz="2000" dirty="0" smtClean="0"/>
              <a:t>He can execute commands.</a:t>
            </a:r>
          </a:p>
          <a:p>
            <a:r>
              <a:rPr lang="en-IN" sz="2000" dirty="0" smtClean="0"/>
              <a:t>Through the website he can have access of the server and can infect other websites hosted on that server.</a:t>
            </a:r>
          </a:p>
          <a:p>
            <a:r>
              <a:rPr lang="en-IN" sz="2000" dirty="0" smtClean="0"/>
              <a:t>He can even deface your website.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141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To safely parse user-supplied filenames it’s much better to maintain a whitelist of acceptable filenames and use a corresponding identifier (not the actual name) </a:t>
            </a:r>
            <a:r>
              <a:rPr lang="en-IN" sz="2000" dirty="0" err="1" smtClean="0"/>
              <a:t>tlo</a:t>
            </a:r>
            <a:r>
              <a:rPr lang="en-IN" sz="2000" dirty="0" smtClean="0"/>
              <a:t> access the file.  Any request containing an invalid identifier can then simply be rejected. This is the approach that </a:t>
            </a:r>
            <a:r>
              <a:rPr lang="en-IN" sz="2000" b="1" dirty="0" smtClean="0"/>
              <a:t>OWASP recommends.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5876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https://www.pivotpointsecurity.com/blog/file-inclusion-vulenrabilities/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https://www.netsparker.com/blog/web-security/local-file-inclusion-vulnerability/</a:t>
            </a:r>
            <a:endParaRPr lang="en-IN" sz="2000" dirty="0" smtClean="0"/>
          </a:p>
          <a:p>
            <a:r>
              <a:rPr lang="en-IN" sz="2000" dirty="0" smtClean="0">
                <a:hlinkClick r:id="rId4"/>
              </a:rPr>
              <a:t>https://en.wikipedia.org/wiki/File_inclusion_vulnerability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197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3</a:t>
            </a:r>
            <a:r>
              <a:rPr lang="en-IN" dirty="0" smtClean="0">
                <a:solidFill>
                  <a:srgbClr val="7030A0"/>
                </a:solidFill>
              </a:rPr>
              <a:t>. Admin Panel Access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17270"/>
              </p:ext>
            </p:extLst>
          </p:nvPr>
        </p:nvGraphicFramePr>
        <p:xfrm>
          <a:off x="838200" y="1825622"/>
          <a:ext cx="10515600" cy="4616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73"/>
                <a:gridCol w="8998527"/>
              </a:tblGrid>
              <a:tr h="1084415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323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Insecure</a:t>
                      </a:r>
                    </a:p>
                    <a:p>
                      <a:pPr algn="ctr"/>
                      <a:r>
                        <a:rPr lang="en-IN" dirty="0" smtClean="0"/>
                        <a:t>File</a:t>
                      </a:r>
                    </a:p>
                    <a:p>
                      <a:pPr algn="ctr"/>
                      <a:r>
                        <a:rPr lang="en-IN" dirty="0" smtClean="0"/>
                        <a:t>Uploads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 panel of this website can be easily taken by</a:t>
                      </a:r>
                      <a:r>
                        <a:rPr lang="en-IN" baseline="0" dirty="0" smtClean="0"/>
                        <a:t> brute forcing OTP.</a:t>
                      </a:r>
                    </a:p>
                    <a:p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aseline="0" dirty="0" smtClean="0"/>
                        <a:t> Affected </a:t>
                      </a:r>
                      <a:r>
                        <a:rPr lang="en-IN" baseline="0" dirty="0" err="1" smtClean="0"/>
                        <a:t>url</a:t>
                      </a: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 </a:t>
                      </a:r>
                      <a:r>
                        <a:rPr lang="en-IN" dirty="0" smtClean="0">
                          <a:hlinkClick r:id="rId2"/>
                        </a:rPr>
                        <a:t>http://13.235.17.79/reset_password/admin.php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aseline="0" dirty="0" smtClean="0"/>
                        <a:t>Payloads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100-999 digits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baseline="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1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Security status – Extremely Vulnerable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Hacker can steal all records in </a:t>
            </a:r>
            <a:r>
              <a:rPr lang="en-IN" dirty="0" err="1" smtClean="0"/>
              <a:t>Internshala</a:t>
            </a:r>
            <a:r>
              <a:rPr lang="en-IN" dirty="0" smtClean="0"/>
              <a:t> databases(</a:t>
            </a:r>
            <a:r>
              <a:rPr lang="en-IN" dirty="0" err="1" smtClean="0"/>
              <a:t>SQLi</a:t>
            </a:r>
            <a:r>
              <a:rPr lang="en-IN" dirty="0" smtClean="0"/>
              <a:t>).</a:t>
            </a:r>
          </a:p>
          <a:p>
            <a:r>
              <a:rPr lang="en-IN" dirty="0" smtClean="0"/>
              <a:t>Hacker can take complete control of server including View, Add, Edit, Delete files and folders (Shell upload).</a:t>
            </a:r>
          </a:p>
          <a:p>
            <a:r>
              <a:rPr lang="en-IN" dirty="0" smtClean="0"/>
              <a:t>Hacker can change source code of application to host malware, phishing pages or even explicit content(Shell upload).</a:t>
            </a:r>
          </a:p>
          <a:p>
            <a:r>
              <a:rPr lang="en-IN" dirty="0" smtClean="0"/>
              <a:t>Hacker can include client side code into the application and trick the user and force them to give valuable information.</a:t>
            </a:r>
          </a:p>
          <a:p>
            <a:r>
              <a:rPr lang="en-IN" dirty="0" smtClean="0"/>
              <a:t>Hackers can execute any commands to extract information from the website and deface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admin login section there is a reset password option which needs a 3-digit OTP.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69" y="2547938"/>
            <a:ext cx="54483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By using Burp suit we can easily brute force the OTP.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6714"/>
            <a:ext cx="5513244" cy="23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52005"/>
            <a:ext cx="5835849" cy="27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Here is the admin dashboard.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46" y="2178627"/>
            <a:ext cx="6925108" cy="42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 can change the rates of the items selling in the website.</a:t>
            </a:r>
          </a:p>
          <a:p>
            <a:r>
              <a:rPr lang="en-IN" sz="2000" dirty="0" smtClean="0"/>
              <a:t>He can add and delete the items.</a:t>
            </a:r>
          </a:p>
          <a:p>
            <a:r>
              <a:rPr lang="en-IN" sz="2000" dirty="0" smtClean="0"/>
              <a:t>He can change the seller and categories.</a:t>
            </a:r>
          </a:p>
          <a:p>
            <a:r>
              <a:rPr lang="en-IN" sz="2000" dirty="0" smtClean="0"/>
              <a:t>He can execute commands on the server using console options, which can further harm the website.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656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first is to implement an account lockout policy. For example, after three failed login attempts, the account is locked out until an administrator unlocks it.</a:t>
            </a:r>
          </a:p>
          <a:p>
            <a:r>
              <a:rPr lang="en-IN" sz="2000" dirty="0" smtClean="0"/>
              <a:t>Tools such as the free </a:t>
            </a:r>
            <a:r>
              <a:rPr lang="en-IN" sz="2000" dirty="0" err="1" smtClean="0"/>
              <a:t>reCAPTCHA</a:t>
            </a:r>
            <a:r>
              <a:rPr lang="en-IN" sz="2000" dirty="0" smtClean="0"/>
              <a:t> can be used to require the user to enter a word or solve a simple math problem to ensure the user is, in fact, a person.</a:t>
            </a:r>
          </a:p>
          <a:p>
            <a:r>
              <a:rPr lang="en-IN" sz="2000" dirty="0" smtClean="0"/>
              <a:t>Admin login page should be hidden very securely.</a:t>
            </a:r>
          </a:p>
          <a:p>
            <a:r>
              <a:rPr lang="en-IN" sz="2000" dirty="0" smtClean="0"/>
              <a:t>The OTPs should be alpha numeric and at least of 6-letters and digits.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707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https://www.computerweekly.com/answer/Techniques-for-preventing-a-brute-force-login-attack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https://owasp.org/www-community/controls/Blocking_Brute_Force_Attacks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670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4. Insecure File Uploads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44882"/>
              </p:ext>
            </p:extLst>
          </p:nvPr>
        </p:nvGraphicFramePr>
        <p:xfrm>
          <a:off x="838200" y="1825622"/>
          <a:ext cx="10515600" cy="4616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73"/>
                <a:gridCol w="8998527"/>
              </a:tblGrid>
              <a:tr h="1084415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323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Insecure</a:t>
                      </a:r>
                    </a:p>
                    <a:p>
                      <a:pPr algn="ctr"/>
                      <a:r>
                        <a:rPr lang="en-IN" dirty="0" smtClean="0"/>
                        <a:t>File</a:t>
                      </a:r>
                    </a:p>
                    <a:p>
                      <a:pPr algn="ctr"/>
                      <a:r>
                        <a:rPr lang="en-IN" dirty="0" smtClean="0"/>
                        <a:t>Uploads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url</a:t>
                      </a:r>
                      <a:r>
                        <a:rPr lang="en-IN" baseline="0" dirty="0" smtClean="0"/>
                        <a:t> given below is vulnerable to insecure file uploads.</a:t>
                      </a:r>
                    </a:p>
                    <a:p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aseline="0" dirty="0" smtClean="0"/>
                        <a:t> Affected </a:t>
                      </a:r>
                      <a:r>
                        <a:rPr lang="en-IN" baseline="0" dirty="0" err="1" smtClean="0"/>
                        <a:t>url</a:t>
                      </a: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 </a:t>
                      </a:r>
                      <a:r>
                        <a:rPr lang="en-IN" dirty="0" smtClean="0">
                          <a:hlinkClick r:id="rId2"/>
                        </a:rPr>
                        <a:t>http://13.233.3.245/wondercms/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aseline="0" dirty="0" smtClean="0"/>
                        <a:t>Uploaded file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backdoor shell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baseline="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83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</a:t>
            </a:r>
            <a:r>
              <a:rPr lang="en-IN" sz="2000" b="1" dirty="0" smtClean="0"/>
              <a:t>blog page </a:t>
            </a:r>
            <a:r>
              <a:rPr lang="en-IN" sz="2000" dirty="0" smtClean="0"/>
              <a:t>of website there is a upload option in </a:t>
            </a:r>
            <a:r>
              <a:rPr lang="en-IN" sz="2000" b="1" dirty="0" smtClean="0"/>
              <a:t>settings.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2208982"/>
            <a:ext cx="8866910" cy="41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2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 tried to upload a shell and I was successful.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46" y="2172701"/>
            <a:ext cx="424874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shell was uploaded successfully.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82" y="2544613"/>
            <a:ext cx="4729091" cy="14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Vulnerability statistics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1223" y="2137893"/>
            <a:ext cx="3052292" cy="1519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sz="2400" dirty="0" smtClean="0"/>
              <a:t>11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558344" y="2125014"/>
            <a:ext cx="3078050" cy="798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Critical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2473" y="2125014"/>
            <a:ext cx="3142445" cy="1532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sz="2400" dirty="0"/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5352" y="2137893"/>
            <a:ext cx="3142445" cy="798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Severe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1223" y="4597758"/>
            <a:ext cx="3065171" cy="14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 smtClean="0"/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4</a:t>
            </a:r>
            <a:endParaRPr lang="en-IN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71223" y="4584879"/>
            <a:ext cx="3065171" cy="746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High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5352" y="4597758"/>
            <a:ext cx="3142445" cy="14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200" dirty="0" smtClean="0"/>
          </a:p>
          <a:p>
            <a:pPr algn="ctr"/>
            <a:endParaRPr lang="en-IN" sz="2400" dirty="0" smtClean="0"/>
          </a:p>
          <a:p>
            <a:pPr algn="ctr"/>
            <a:r>
              <a:rPr lang="en-IN" sz="2400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05352" y="4597758"/>
            <a:ext cx="3142445" cy="746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Low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consequences of unrestricted file upload can vary-</a:t>
            </a:r>
          </a:p>
          <a:p>
            <a:r>
              <a:rPr lang="en-IN" sz="2000" dirty="0"/>
              <a:t>i</a:t>
            </a:r>
            <a:r>
              <a:rPr lang="en-IN" sz="2000" dirty="0" smtClean="0"/>
              <a:t>ncluding complete system takeover, an overloaded file system or database.</a:t>
            </a:r>
          </a:p>
          <a:p>
            <a:r>
              <a:rPr lang="en-IN" sz="2000" dirty="0" smtClean="0"/>
              <a:t>Forwarding attacks to back-end systems.</a:t>
            </a:r>
          </a:p>
          <a:p>
            <a:r>
              <a:rPr lang="en-IN" sz="2000" dirty="0" smtClean="0"/>
              <a:t>Client-side attacks, or simple defacement.</a:t>
            </a:r>
          </a:p>
          <a:p>
            <a:pPr marL="0" indent="0">
              <a:buNone/>
            </a:pPr>
            <a:r>
              <a:rPr lang="en-IN" sz="2000" dirty="0" smtClean="0"/>
              <a:t>It depends on what the application does with the uploaded file and especially where it is stored.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517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file types allowed to be uploaded should be restricted to only those that are necessary for business functionality.</a:t>
            </a:r>
          </a:p>
          <a:p>
            <a:r>
              <a:rPr lang="en-IN" sz="2000" dirty="0" smtClean="0"/>
              <a:t>Never accept a filename and its extension directly without having a whitelist filter.</a:t>
            </a:r>
          </a:p>
          <a:p>
            <a:r>
              <a:rPr lang="en-IN" sz="2000" dirty="0" smtClean="0"/>
              <a:t>All the control characters, Unicode and the special characters should be discarded.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88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IIS 6.0 Security Best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Practices[http://technet.Microsoft.com/en-us/library/cc782762(WS.10).aspx]</a:t>
            </a:r>
          </a:p>
          <a:p>
            <a:r>
              <a:rPr lang="en-IN" sz="2000" dirty="0" smtClean="0"/>
              <a:t>Securing Sites with Web Site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Permissions[http://technet.Microsoft.com/en-us/library/cc756133(WS.10).aspx]</a:t>
            </a:r>
          </a:p>
          <a:p>
            <a:r>
              <a:rPr lang="en-IN" sz="2000" dirty="0" smtClean="0"/>
              <a:t>IIS 6.0 Operations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Guide[http://technet.Microsoft.com/en-us/library/cc785089(WS.10).aspx]</a:t>
            </a:r>
          </a:p>
          <a:p>
            <a:r>
              <a:rPr lang="en-IN" sz="2000" dirty="0" smtClean="0">
                <a:hlinkClick r:id="rId2"/>
              </a:rPr>
              <a:t>https://owasp.org/www-community/vulnerabilities/Unrestricted_File_Upload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3665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5. Seller Account Access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210414"/>
              </p:ext>
            </p:extLst>
          </p:nvPr>
        </p:nvGraphicFramePr>
        <p:xfrm>
          <a:off x="838200" y="1825625"/>
          <a:ext cx="10515600" cy="45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3"/>
                <a:gridCol w="9150927"/>
              </a:tblGrid>
              <a:tr h="668290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930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Seller</a:t>
                      </a:r>
                    </a:p>
                    <a:p>
                      <a:pPr algn="ctr"/>
                      <a:r>
                        <a:rPr lang="en-IN" dirty="0" smtClean="0"/>
                        <a:t>Account</a:t>
                      </a:r>
                    </a:p>
                    <a:p>
                      <a:pPr algn="ctr"/>
                      <a:r>
                        <a:rPr lang="en-IN" dirty="0" smtClean="0"/>
                        <a:t>Access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default page given below shows the seller accounts and passwords.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http://13.233.3.245/userlist.txt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2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 the homepage after adding userlist.txt the following page is opened which contains the usernames and passwords of the sellers.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99" y="2824469"/>
            <a:ext cx="7029261" cy="26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05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entering the credentials in the seller account login we have accessed the dashboard.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833"/>
            <a:ext cx="993596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We were able to login and see the dashboard of </a:t>
            </a:r>
            <a:r>
              <a:rPr lang="en-IN" sz="2000" dirty="0" err="1" smtClean="0"/>
              <a:t>chandan</a:t>
            </a:r>
            <a:r>
              <a:rPr lang="en-IN" sz="2000" dirty="0" smtClean="0"/>
              <a:t>(seller).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20876"/>
            <a:ext cx="8305800" cy="40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0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Attacker can access the seller dashboard and then can edit the items he is selling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1865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developer should disable these confidential default pages.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332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https://www.indusface.com/blog/owasp-security-misconfiguration/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https://hdivsecurity.com/owasp-security-misconfiguration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18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Vulnerability Index</a:t>
            </a:r>
            <a:endParaRPr lang="en-IN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58824"/>
              </p:ext>
            </p:extLst>
          </p:nvPr>
        </p:nvGraphicFramePr>
        <p:xfrm>
          <a:off x="838200" y="1427019"/>
          <a:ext cx="10515600" cy="512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63"/>
                <a:gridCol w="1622738"/>
                <a:gridCol w="6143223"/>
                <a:gridCol w="1797676"/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Serial</a:t>
                      </a:r>
                    </a:p>
                    <a:p>
                      <a:pPr algn="ctr"/>
                      <a:r>
                        <a:rPr lang="en-IN" dirty="0" smtClean="0"/>
                        <a:t>number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Severity</a:t>
                      </a:r>
                      <a:endParaRPr lang="en-IN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Vulnerabilities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 anchor="ctr"/>
                </a:tc>
              </a:tr>
              <a:tr h="6305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SQL Injections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Remote file inclusion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Admin panel access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Insecure file uploads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Seller account access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Default admin</a:t>
                      </a:r>
                      <a:r>
                        <a:rPr lang="en-IN" baseline="0" dirty="0" smtClean="0"/>
                        <a:t> password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6421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Components with known vulnerability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49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6. Default admin password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287243"/>
              </p:ext>
            </p:extLst>
          </p:nvPr>
        </p:nvGraphicFramePr>
        <p:xfrm>
          <a:off x="838200" y="1825623"/>
          <a:ext cx="10515600" cy="460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82"/>
                <a:gridCol w="9123218"/>
              </a:tblGrid>
              <a:tr h="585068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17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Default</a:t>
                      </a:r>
                    </a:p>
                    <a:p>
                      <a:pPr algn="ctr"/>
                      <a:r>
                        <a:rPr lang="en-IN" dirty="0" smtClean="0"/>
                        <a:t>Admin</a:t>
                      </a:r>
                    </a:p>
                    <a:p>
                      <a:pPr algn="ctr"/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is using the default admin credentials</a:t>
                      </a:r>
                    </a:p>
                    <a:p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https://13.23.247.31/ovidentiaCMS/index.php?tg=login&amp;cmd=authform&amp;msg=Connexion&amp;err=&amp;restricted=1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Component name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</a:t>
                      </a:r>
                      <a:r>
                        <a:rPr lang="en-IN" dirty="0" err="1" smtClean="0"/>
                        <a:t>ovedentia</a:t>
                      </a:r>
                      <a:r>
                        <a:rPr lang="en-IN" dirty="0" smtClean="0"/>
                        <a:t> content</a:t>
                      </a:r>
                      <a:r>
                        <a:rPr lang="en-IN" baseline="0" dirty="0" smtClean="0"/>
                        <a:t> management system.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25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the </a:t>
            </a:r>
            <a:r>
              <a:rPr lang="en-IN" dirty="0" err="1" smtClean="0"/>
              <a:t>ovidentia</a:t>
            </a:r>
            <a:r>
              <a:rPr lang="en-IN" dirty="0" smtClean="0"/>
              <a:t> </a:t>
            </a:r>
            <a:r>
              <a:rPr lang="en-IN" dirty="0" err="1" smtClean="0"/>
              <a:t>cms</a:t>
            </a:r>
            <a:r>
              <a:rPr lang="en-IN" dirty="0" smtClean="0"/>
              <a:t> page there is a login as admin option, and on clicking it we get this page.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97" y="2745151"/>
            <a:ext cx="637311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searching for default </a:t>
            </a:r>
            <a:r>
              <a:rPr lang="en-IN" dirty="0" err="1" smtClean="0"/>
              <a:t>ovidentia</a:t>
            </a:r>
            <a:r>
              <a:rPr lang="en-IN" dirty="0" smtClean="0"/>
              <a:t> admin credentials we get this.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71" y="2759525"/>
            <a:ext cx="456311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We got the admin access by entering those credentials.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63" y="2843845"/>
            <a:ext cx="42011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5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Attacker will have all admin privileges.</a:t>
            </a:r>
          </a:p>
          <a:p>
            <a:r>
              <a:rPr lang="en-IN" dirty="0" smtClean="0"/>
              <a:t>He can easily deface </a:t>
            </a:r>
            <a:r>
              <a:rPr lang="en-IN" dirty="0" err="1" smtClean="0"/>
              <a:t>ovidentia</a:t>
            </a:r>
            <a:r>
              <a:rPr lang="en-IN" dirty="0" smtClean="0"/>
              <a:t> CMS.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738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Disable the default debug pages.</a:t>
            </a:r>
          </a:p>
          <a:p>
            <a:r>
              <a:rPr lang="en-IN" dirty="0" smtClean="0"/>
              <a:t>Hide the admin login page.</a:t>
            </a:r>
          </a:p>
          <a:p>
            <a:r>
              <a:rPr lang="en-IN" dirty="0" smtClean="0"/>
              <a:t>Disable the default password and use a strong username and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723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https://owasp.org/www-project-top-ten/OWASP_Top_Ten_2017_A9-Using_Components_with_Known_Vulnerabitities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027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7.Components with Known Vulnerability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712937"/>
              </p:ext>
            </p:extLst>
          </p:nvPr>
        </p:nvGraphicFramePr>
        <p:xfrm>
          <a:off x="838200" y="1825623"/>
          <a:ext cx="10515600" cy="428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82"/>
                <a:gridCol w="9123218"/>
              </a:tblGrid>
              <a:tr h="585068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991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Components</a:t>
                      </a:r>
                      <a:r>
                        <a:rPr lang="en-IN" baseline="0" dirty="0" smtClean="0"/>
                        <a:t> with Known Vulnerability</a:t>
                      </a:r>
                      <a:endParaRPr lang="en-IN" dirty="0" smtClean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are of the components with known vulnerability</a:t>
                      </a:r>
                    </a:p>
                    <a:p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https://13.23.247.31/wondercms/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3"/>
                        </a:rPr>
                        <a:t>http://13.23.247.31/forum/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And PHP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7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 checked the versions of these components that were outdated.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88" y="3745002"/>
            <a:ext cx="2553056" cy="78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2" y="3745002"/>
            <a:ext cx="2811518" cy="7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2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2015 version of </a:t>
            </a:r>
            <a:r>
              <a:rPr lang="en-IN" sz="2000" dirty="0" err="1" smtClean="0"/>
              <a:t>codoforum</a:t>
            </a:r>
            <a:r>
              <a:rPr lang="en-IN" sz="2000" dirty="0" smtClean="0"/>
              <a:t> was 3.0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28" y="3239187"/>
            <a:ext cx="642074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40630"/>
              </p:ext>
            </p:extLst>
          </p:nvPr>
        </p:nvGraphicFramePr>
        <p:xfrm>
          <a:off x="838200" y="365127"/>
          <a:ext cx="10515600" cy="625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27"/>
                <a:gridCol w="1607128"/>
                <a:gridCol w="5888181"/>
                <a:gridCol w="1946564"/>
              </a:tblGrid>
              <a:tr h="6635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Serial number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Vulnerabilities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Critical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Customer account access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Forced Browsing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C.S.R.F.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Coupon code brute force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Insecure Direct</a:t>
                      </a:r>
                      <a:r>
                        <a:rPr lang="en-IN" baseline="0" dirty="0" smtClean="0"/>
                        <a:t> Object Refer (IDOR)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Open Redirection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Severe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Cross Site Scripting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Client Side Filter Bypass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Directory Listing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PII Leakage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Default debug pages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</a:tr>
              <a:tr h="46614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Low</a:t>
                      </a:r>
                      <a:endParaRPr lang="en-IN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Descriptive Error Messages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0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 err="1" smtClean="0"/>
              <a:t>php</a:t>
            </a:r>
            <a:r>
              <a:rPr lang="en-IN" sz="2000" dirty="0" smtClean="0"/>
              <a:t> version of this website is 5.6.39-1 which is out dated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93" y="2371075"/>
            <a:ext cx="5430008" cy="1419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98" y="4001294"/>
            <a:ext cx="607779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Both the components have known public exploits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2414446"/>
            <a:ext cx="10058400" cy="1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3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26" y="1690688"/>
            <a:ext cx="6582694" cy="3639058"/>
          </a:xfrm>
        </p:spPr>
      </p:pic>
    </p:spTree>
    <p:extLst>
      <p:ext uri="{BB962C8B-B14F-4D97-AF65-F5344CB8AC3E}">
        <p14:creationId xmlns:p14="http://schemas.microsoft.com/office/powerpoint/2010/main" val="1303961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 running </a:t>
            </a:r>
            <a:r>
              <a:rPr lang="en-IN" sz="2000" dirty="0" err="1" smtClean="0"/>
              <a:t>php</a:t>
            </a:r>
            <a:r>
              <a:rPr lang="en-IN" sz="2000" dirty="0" smtClean="0"/>
              <a:t> version has multiple vulnerabilities as well.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" y="2185431"/>
            <a:ext cx="62206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4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Anyone can perform any attacks(available) as all the exploits are available publicly.</a:t>
            </a:r>
          </a:p>
          <a:p>
            <a:r>
              <a:rPr lang="en-IN" dirty="0" smtClean="0"/>
              <a:t>It can cause severe damage to the website.</a:t>
            </a:r>
          </a:p>
          <a:p>
            <a:r>
              <a:rPr lang="en-IN" dirty="0" smtClean="0"/>
              <a:t>He may be able to upload backdoor shells.</a:t>
            </a:r>
          </a:p>
          <a:p>
            <a:r>
              <a:rPr lang="en-IN" dirty="0" smtClean="0"/>
              <a:t>He will easily deface the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624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Update all the components and the </a:t>
            </a:r>
            <a:r>
              <a:rPr lang="en-IN" sz="2000" dirty="0" err="1" smtClean="0"/>
              <a:t>php</a:t>
            </a:r>
            <a:r>
              <a:rPr lang="en-IN" sz="2000" dirty="0" smtClean="0"/>
              <a:t> version which is running on it.</a:t>
            </a:r>
          </a:p>
          <a:p>
            <a:r>
              <a:rPr lang="en-IN" sz="2000" dirty="0" smtClean="0"/>
              <a:t>Hide the current versions info from these pages.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4252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https://owasp.org/www-project-top-ten/OWASP_Top_Ten_2017/Top_10-2017_A9-Using_Components_with_Known_Vulnerabilities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2409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8.Customer account access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37245"/>
              </p:ext>
            </p:extLst>
          </p:nvPr>
        </p:nvGraphicFramePr>
        <p:xfrm>
          <a:off x="838200" y="1825623"/>
          <a:ext cx="10515600" cy="397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82"/>
                <a:gridCol w="9123218"/>
              </a:tblGrid>
              <a:tr h="585068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943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Customer</a:t>
                      </a:r>
                      <a:r>
                        <a:rPr lang="en-IN" baseline="0" dirty="0" smtClean="0"/>
                        <a:t> account access</a:t>
                      </a:r>
                      <a:endParaRPr lang="en-IN" dirty="0" smtClean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</a:t>
                      </a:r>
                      <a:r>
                        <a:rPr lang="en-IN" baseline="0" dirty="0" smtClean="0"/>
                        <a:t> given below are of the components with known vulnerability</a:t>
                      </a:r>
                    </a:p>
                    <a:p>
                      <a:endParaRPr lang="en-IN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https://13.235.17.79/reset_password/customer.php?username=Donal234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 User names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Donal234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Pluto98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Popeye786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15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forget password option only username is required to change the password.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8" y="2387600"/>
            <a:ext cx="8115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entering the username it gives the change password link on email which can be edited by burp suite.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86312"/>
            <a:ext cx="10058400" cy="19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1.   S.Q.L. Injections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91388"/>
              </p:ext>
            </p:extLst>
          </p:nvPr>
        </p:nvGraphicFramePr>
        <p:xfrm>
          <a:off x="838200" y="1390918"/>
          <a:ext cx="10515600" cy="508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66"/>
                <a:gridCol w="9138634"/>
              </a:tblGrid>
              <a:tr h="603145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309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SQL</a:t>
                      </a:r>
                      <a:endParaRPr lang="en-IN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The below mentioned URL is venerable to SQL injections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 Affected URL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</a:t>
                      </a:r>
                      <a:r>
                        <a:rPr lang="en-IN" dirty="0" smtClean="0">
                          <a:hlinkClick r:id="rId2"/>
                        </a:rPr>
                        <a:t>http://13.233.3.245/products.php?cat=(here)</a:t>
                      </a:r>
                      <a:endParaRPr lang="en-IN" dirty="0" smtClean="0"/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</a:t>
                      </a:r>
                      <a:r>
                        <a:rPr lang="en-IN" dirty="0" smtClean="0">
                          <a:hlinkClick r:id="rId3"/>
                        </a:rPr>
                        <a:t>http://13.233.3.245/search/search.php?q=(here)</a:t>
                      </a:r>
                      <a:endParaRPr lang="en-IN" dirty="0" smtClean="0"/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 Affected parameters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 smtClean="0"/>
                        <a:t> cat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 smtClean="0"/>
                        <a:t>q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IN" dirty="0" smtClean="0"/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 Payload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cat=1’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q=adidas’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IN" dirty="0" smtClean="0"/>
                        <a:t>      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186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After entering another email address password can be changed very easily.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76" y="2315874"/>
            <a:ext cx="5895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09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Extremely High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Attacker can get the customer account access.</a:t>
            </a:r>
          </a:p>
          <a:p>
            <a:r>
              <a:rPr lang="en-IN" dirty="0" smtClean="0"/>
              <a:t>They can also make changes in personal details.</a:t>
            </a:r>
          </a:p>
          <a:p>
            <a:r>
              <a:rPr lang="en-IN" dirty="0" smtClean="0"/>
              <a:t>They can also deface the organisation.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082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OTP option must be present for changing important credentials.</a:t>
            </a:r>
          </a:p>
          <a:p>
            <a:r>
              <a:rPr lang="en-IN" sz="2000" dirty="0" smtClean="0"/>
              <a:t>Security checks on the server sides must be done.</a:t>
            </a:r>
          </a:p>
          <a:p>
            <a:r>
              <a:rPr lang="en-IN" sz="2000" dirty="0" err="1" smtClean="0"/>
              <a:t>Captcha</a:t>
            </a:r>
            <a:r>
              <a:rPr lang="en-IN" sz="2000" dirty="0" smtClean="0"/>
              <a:t> option can also be included.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1808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9. Forced Browsing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048197"/>
              </p:ext>
            </p:extLst>
          </p:nvPr>
        </p:nvGraphicFramePr>
        <p:xfrm>
          <a:off x="838200" y="1825625"/>
          <a:ext cx="10515600" cy="40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218"/>
                <a:gridCol w="9012382"/>
              </a:tblGrid>
              <a:tr h="543502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988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Forced</a:t>
                      </a:r>
                    </a:p>
                    <a:p>
                      <a:pPr algn="ctr"/>
                      <a:r>
                        <a:rPr lang="en-IN" dirty="0" smtClean="0"/>
                        <a:t>Browsing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below mentione</a:t>
                      </a:r>
                      <a:r>
                        <a:rPr lang="en-IN" baseline="0" dirty="0" smtClean="0"/>
                        <a:t>d URL is vulnerable to forced browsing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</a:t>
                      </a:r>
                      <a:r>
                        <a:rPr lang="en-IN" dirty="0" smtClean="0">
                          <a:hlinkClick r:id="rId2"/>
                        </a:rPr>
                        <a:t>http://13.235.17.79/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Forced</a:t>
                      </a:r>
                      <a:r>
                        <a:rPr lang="en-IN" baseline="0" dirty="0" smtClean="0"/>
                        <a:t>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 </a:t>
                      </a:r>
                      <a:r>
                        <a:rPr lang="en-IN" baseline="0" dirty="0" smtClean="0">
                          <a:hlinkClick r:id="rId3"/>
                        </a:rPr>
                        <a:t>https://13.235.17.79/admin31/dashboard.php</a:t>
                      </a:r>
                      <a:endParaRPr lang="en-IN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926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Successfully entered admin dashboard without logging in with the help of forced browsing.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3267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Here is the admin dashboard just by entering the complete URL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66" y="2234047"/>
            <a:ext cx="6936798" cy="42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6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Attacker can have all admin privileges.</a:t>
            </a:r>
          </a:p>
          <a:p>
            <a:r>
              <a:rPr lang="en-IN" sz="2000" dirty="0" smtClean="0"/>
              <a:t>He can edit all the items in the website.</a:t>
            </a:r>
          </a:p>
          <a:p>
            <a:r>
              <a:rPr lang="en-IN" sz="2000" dirty="0" smtClean="0"/>
              <a:t>He can execute any harmful command through console.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0839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Server side security checks should be performed perfectly.</a:t>
            </a:r>
          </a:p>
          <a:p>
            <a:r>
              <a:rPr lang="en-IN" sz="2000" dirty="0" smtClean="0"/>
              <a:t>Make the admin page </a:t>
            </a:r>
            <a:r>
              <a:rPr lang="en-IN" sz="2000" dirty="0" err="1" smtClean="0"/>
              <a:t>url</a:t>
            </a:r>
            <a:r>
              <a:rPr lang="en-IN" sz="2000" dirty="0" smtClean="0"/>
              <a:t> complicated so that it couldn’t be guessed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7429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https://owasp.org/www-community/attacks/Forced_browsing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https://campus.barracuda.com/product/webapplicationfirewall/doc/42049348/forced-browsing-attack/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6369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10. C.S.R.F.</a:t>
            </a:r>
            <a:endParaRPr lang="en-IN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30028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CSRF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URL given below is vulnerable to CSRF</a:t>
                      </a:r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  <a:r>
                        <a:rPr lang="en-IN" dirty="0" smtClean="0">
                          <a:hlinkClick r:id="rId2"/>
                        </a:rPr>
                        <a:t>http://13.127.171.93/profile/change_password.php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</a:t>
                      </a:r>
                      <a:r>
                        <a:rPr lang="en-IN" dirty="0" smtClean="0">
                          <a:hlinkClick r:id="rId3"/>
                        </a:rPr>
                        <a:t>http://13.127.171.93/cart/cart.php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 home page click on any 1 category.</a:t>
            </a:r>
          </a:p>
          <a:p>
            <a:pPr marL="0" indent="0">
              <a:buNone/>
            </a:pPr>
            <a:r>
              <a:rPr lang="en-IN" sz="2000" dirty="0" smtClean="0"/>
              <a:t>Notice that the get category of cat and add ‘ . Observe the error.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2976499"/>
            <a:ext cx="10058400" cy="8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1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There is a change password option in profile page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84" y="2636054"/>
            <a:ext cx="3905795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65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Make a html page to change username and password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304893"/>
            <a:ext cx="10058400" cy="22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72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clicking the update button we get success.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3" y="2873036"/>
            <a:ext cx="8145182" cy="14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There is a  confirm button in my orders which is also vulnerable to CSRF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194957"/>
            <a:ext cx="621116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6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Make a html page to confirm order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5" y="2517495"/>
            <a:ext cx="6878399" cy="21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On executing the page order is confirmed.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0" y="2556513"/>
            <a:ext cx="1714739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90" y="2605003"/>
            <a:ext cx="695422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2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Attacker can change the password by uploading phishing pages.</a:t>
            </a:r>
          </a:p>
          <a:p>
            <a:r>
              <a:rPr lang="en-IN" sz="2000" dirty="0" smtClean="0"/>
              <a:t>Attacker can confirm the order without consent of user.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4923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Use of tokens and session cookies.</a:t>
            </a:r>
          </a:p>
          <a:p>
            <a:r>
              <a:rPr lang="en-IN" sz="2000" dirty="0" smtClean="0"/>
              <a:t>Referrer header should be checked at server side.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54543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https://owasp.org/www-community/attacks/csrf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https://www.netsparker.com/blog/web-security/csrf-cross-site-request-forgery/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40723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11. Coupon Code Brute Forcing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85940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Coupon</a:t>
                      </a:r>
                      <a:r>
                        <a:rPr lang="en-IN" baseline="0" dirty="0" smtClean="0"/>
                        <a:t> Code Brute  Forcing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</a:t>
                      </a:r>
                      <a:r>
                        <a:rPr lang="en-IN" baseline="0" dirty="0" smtClean="0"/>
                        <a:t> t</a:t>
                      </a:r>
                      <a:r>
                        <a:rPr lang="en-IN" dirty="0" smtClean="0"/>
                        <a:t>he below URL brute</a:t>
                      </a:r>
                      <a:r>
                        <a:rPr lang="en-IN" baseline="0" dirty="0" smtClean="0"/>
                        <a:t> forcing can be performed for discounts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</a:t>
                      </a:r>
                      <a:r>
                        <a:rPr lang="en-IN" dirty="0" smtClean="0">
                          <a:hlinkClick r:id="rId2"/>
                        </a:rPr>
                        <a:t>http://13.127.76.124/cart/apply_coupon.php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9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When we write http://13.233.3.245/</a:t>
            </a:r>
            <a:r>
              <a:rPr lang="en-IN" sz="2000" dirty="0" err="1" smtClean="0"/>
              <a:t>products.php?cat</a:t>
            </a:r>
            <a:r>
              <a:rPr lang="en-IN" sz="2000" dirty="0" smtClean="0"/>
              <a:t>=1’--+ the error is removed.</a:t>
            </a:r>
          </a:p>
          <a:p>
            <a:pPr marL="0" indent="0">
              <a:buNone/>
            </a:pPr>
            <a:r>
              <a:rPr lang="en-IN" sz="2000" dirty="0" smtClean="0"/>
              <a:t>This  confirms the SQL INJECTION.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3507"/>
            <a:ext cx="10058400" cy="33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6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When we go to the cart we see the apply coupon and coupon example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07" y="2207635"/>
            <a:ext cx="6467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99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Brute forcing the coupon code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03" y="2537979"/>
            <a:ext cx="6276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12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We were successful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437"/>
            <a:ext cx="10058400" cy="42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14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Attacker can easily order the items on extreme discounts which will be harmful for the company.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264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Coupon codes should have limited no of use and regenerated after sometime.</a:t>
            </a:r>
          </a:p>
          <a:p>
            <a:r>
              <a:rPr lang="en-IN" sz="2000" dirty="0" smtClean="0"/>
              <a:t>Coupon code should be random alpha-numeric characters.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92656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https://www.digitalcommerce360.com/2017/03/17/prevent-fraud-brute-force-online-gift-card-attacks/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https://www.couponxoo.com/brute-force-attack-coupon-code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5961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12. Insecure direct object references(IDOR)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675558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Insecure</a:t>
                      </a:r>
                      <a:r>
                        <a:rPr lang="en-IN" baseline="0" dirty="0" smtClean="0"/>
                        <a:t> direct object references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below mentioned URL is vulnerable to IDOR</a:t>
                      </a:r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http://13.127.171.93/orders/orders.php?customer=(here)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  Payload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          0-50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1935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In the my orders page I saw the customer id given as GET based parameter.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168"/>
            <a:ext cx="953585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70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After brute forcing using burp.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8" y="2353239"/>
            <a:ext cx="813548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98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 got other customers and their order details.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6" y="2168245"/>
            <a:ext cx="8499764" cy="43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Attacker can execute the SQL commands as shown below and access confidential data.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1" y="2404076"/>
            <a:ext cx="9743654" cy="39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02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41" y="1853335"/>
            <a:ext cx="9182717" cy="4351338"/>
          </a:xfrm>
        </p:spPr>
      </p:pic>
    </p:spTree>
    <p:extLst>
      <p:ext uri="{BB962C8B-B14F-4D97-AF65-F5344CB8AC3E}">
        <p14:creationId xmlns:p14="http://schemas.microsoft.com/office/powerpoint/2010/main" val="7231270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 can access the users personal credentials which would be very harmful.</a:t>
            </a:r>
          </a:p>
          <a:p>
            <a:r>
              <a:rPr lang="en-IN" sz="2000" dirty="0" smtClean="0"/>
              <a:t>They can even gather various details.</a:t>
            </a:r>
          </a:p>
        </p:txBody>
      </p:sp>
    </p:spTree>
    <p:extLst>
      <p:ext uri="{BB962C8B-B14F-4D97-AF65-F5344CB8AC3E}">
        <p14:creationId xmlns:p14="http://schemas.microsoft.com/office/powerpoint/2010/main" val="15683552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Instead of requiring the references in the URL , use the information already present in the user’s session on the server to locate the resources to serve.</a:t>
            </a:r>
          </a:p>
          <a:p>
            <a:r>
              <a:rPr lang="en-IN" sz="2000" dirty="0" smtClean="0"/>
              <a:t>If it is not possible to avoid exposing the references to objects in the URL , as explained earlier, the indirect reference map technique is helpful. The idea behind it is to substitute the sensitive direct internal reference in URL parameters or form </a:t>
            </a:r>
            <a:r>
              <a:rPr lang="en-IN" sz="2000" dirty="0" err="1" smtClean="0"/>
              <a:t>fileds</a:t>
            </a:r>
            <a:r>
              <a:rPr lang="en-IN" sz="2000" dirty="0" smtClean="0"/>
              <a:t> with a random value that is difficult to predict ( such as a GUID) or specify only to the logged-in user.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29807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https://www.orellly.com/library/view/securing-node-applications/9781491982426/ch04.html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https://cheatsheetseries.owasp.org/cheatsheets/insecure_Direct_Object_Reference_Prevention_Cheat_Sheet.html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14189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13. Open Redirection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13640"/>
              </p:ext>
            </p:extLst>
          </p:nvPr>
        </p:nvGraphicFramePr>
        <p:xfrm>
          <a:off x="838200" y="1853332"/>
          <a:ext cx="10515600" cy="45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8929255"/>
              </a:tblGrid>
              <a:tr h="64048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485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Open</a:t>
                      </a:r>
                      <a:r>
                        <a:rPr lang="en-IN" baseline="0" dirty="0" smtClean="0"/>
                        <a:t> Redirection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below mentioned URL is vulnerable to Open Redirection</a:t>
                      </a:r>
                    </a:p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 smtClean="0"/>
                        <a:t>Affected URL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baseline="0" dirty="0" smtClean="0"/>
                        <a:t>      </a:t>
                      </a:r>
                      <a:r>
                        <a:rPr lang="en-IN" dirty="0" smtClean="0">
                          <a:hlinkClick r:id="rId2"/>
                        </a:rPr>
                        <a:t>http://13.127.171.93/redirect.php?url=(www.chandanstore.com)</a:t>
                      </a:r>
                      <a:endParaRPr lang="en-IN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 smtClean="0"/>
                        <a:t>In the parentheses.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11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Observations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clicking the brand website redirection occurs.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70"/>
            <a:ext cx="3238952" cy="288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20" y="2276707"/>
            <a:ext cx="5954707" cy="32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32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Proof of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 changing the link to google.co.in we get redirected to it.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62" y="2302572"/>
            <a:ext cx="7148693" cy="36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0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Business Impact- Severe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 can use the personnel credentials which would be very harmful.</a:t>
            </a:r>
          </a:p>
          <a:p>
            <a:r>
              <a:rPr lang="en-IN" dirty="0" smtClean="0"/>
              <a:t>They can redirect your page to a malware site.</a:t>
            </a:r>
          </a:p>
          <a:p>
            <a:r>
              <a:rPr lang="en-IN" dirty="0" smtClean="0"/>
              <a:t>They can redirect you to phishing 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8342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Recommendations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Design your app to avoid URL redirects or forwards as a best practice. If unavoidable, encrypt the target URL such that the </a:t>
            </a:r>
            <a:r>
              <a:rPr lang="en-IN" sz="2000" dirty="0" smtClean="0">
                <a:hlinkClick r:id="rId2"/>
              </a:rPr>
              <a:t>URL:token</a:t>
            </a:r>
            <a:r>
              <a:rPr lang="en-IN" sz="2000" dirty="0" smtClean="0"/>
              <a:t> mapping is validated on the server.</a:t>
            </a:r>
          </a:p>
          <a:p>
            <a:r>
              <a:rPr lang="en-IN" sz="2000" dirty="0" smtClean="0"/>
              <a:t>Verify URL patterns using regular expressions to check if they belong to valid URLs. However, malicious URLs can pass that check.</a:t>
            </a:r>
          </a:p>
          <a:p>
            <a:r>
              <a:rPr lang="en-IN" sz="2000" dirty="0" smtClean="0"/>
              <a:t>Check your Referrers.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10239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https://spanning.com/blog/open-redirection-vulnerability-web-based-application-security-part-1/#:~:text=Understanding%20the%20Unvalidated%20Redirects%20Vulnerability&amp;text=However%2C%20it%20can%20be%20misused,data%20and%20creditbility%20into%20jeopardy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https://www.netsparker.com/blog/web-security/open-redirection-vulnerability-information-prevention/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35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3238</Words>
  <Application>Microsoft Office PowerPoint</Application>
  <PresentationFormat>Widescreen</PresentationFormat>
  <Paragraphs>623</Paragraphs>
  <Slides>143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9" baseType="lpstr">
      <vt:lpstr>Algerian</vt:lpstr>
      <vt:lpstr>Arial</vt:lpstr>
      <vt:lpstr>Calibri</vt:lpstr>
      <vt:lpstr>Calibri Light</vt:lpstr>
      <vt:lpstr>Wingdings</vt:lpstr>
      <vt:lpstr>Office Theme</vt:lpstr>
      <vt:lpstr>Hacking Environment Web Application</vt:lpstr>
      <vt:lpstr>Security status – Extremely Vulnerable</vt:lpstr>
      <vt:lpstr>Vulnerability statistics</vt:lpstr>
      <vt:lpstr>Vulnerability Index</vt:lpstr>
      <vt:lpstr>PowerPoint Presentation</vt:lpstr>
      <vt:lpstr>1.   S.Q.L. Injections</vt:lpstr>
      <vt:lpstr>Observations</vt:lpstr>
      <vt:lpstr>Observations</vt:lpstr>
      <vt:lpstr>Proof of concept</vt:lpstr>
      <vt:lpstr>Business Impact- Extremely High</vt:lpstr>
      <vt:lpstr>Recommendations</vt:lpstr>
      <vt:lpstr>References</vt:lpstr>
      <vt:lpstr>2.  Remote File Inclusion</vt:lpstr>
      <vt:lpstr>Observations</vt:lpstr>
      <vt:lpstr>Proof of Concept</vt:lpstr>
      <vt:lpstr>Business impact – Extremely High</vt:lpstr>
      <vt:lpstr>Recommendations</vt:lpstr>
      <vt:lpstr>References</vt:lpstr>
      <vt:lpstr>3. Admin Panel Access</vt:lpstr>
      <vt:lpstr>Observations</vt:lpstr>
      <vt:lpstr>Proof of Concept</vt:lpstr>
      <vt:lpstr>Proof of Concept</vt:lpstr>
      <vt:lpstr>Business impact-Extremely High</vt:lpstr>
      <vt:lpstr>Recommendations</vt:lpstr>
      <vt:lpstr>References</vt:lpstr>
      <vt:lpstr>4. Insecure File Uploads</vt:lpstr>
      <vt:lpstr>Observations</vt:lpstr>
      <vt:lpstr>Observations</vt:lpstr>
      <vt:lpstr>Proof of Concept</vt:lpstr>
      <vt:lpstr>Business impact-Extremely High</vt:lpstr>
      <vt:lpstr>Recommendations</vt:lpstr>
      <vt:lpstr>References</vt:lpstr>
      <vt:lpstr>5. Seller Account Access</vt:lpstr>
      <vt:lpstr>Observations</vt:lpstr>
      <vt:lpstr>Proof of Concept</vt:lpstr>
      <vt:lpstr>Proof of Concept</vt:lpstr>
      <vt:lpstr>Business Impact- Extremely High</vt:lpstr>
      <vt:lpstr>Recommendations</vt:lpstr>
      <vt:lpstr>References</vt:lpstr>
      <vt:lpstr>6. Default admin password</vt:lpstr>
      <vt:lpstr>Observations</vt:lpstr>
      <vt:lpstr>Proof of Concept</vt:lpstr>
      <vt:lpstr>Proof of Concept</vt:lpstr>
      <vt:lpstr>Business impact- Extremely High</vt:lpstr>
      <vt:lpstr>Recommendations</vt:lpstr>
      <vt:lpstr>References</vt:lpstr>
      <vt:lpstr>7.Components with Known Vulnerability</vt:lpstr>
      <vt:lpstr>Observations</vt:lpstr>
      <vt:lpstr>Observations</vt:lpstr>
      <vt:lpstr>Observations</vt:lpstr>
      <vt:lpstr>Proof of Concept</vt:lpstr>
      <vt:lpstr>Proof of Concept</vt:lpstr>
      <vt:lpstr>Proof of Concept</vt:lpstr>
      <vt:lpstr>Business Impact- Extremely high</vt:lpstr>
      <vt:lpstr>Recommendations</vt:lpstr>
      <vt:lpstr>References</vt:lpstr>
      <vt:lpstr>8.Customer account access</vt:lpstr>
      <vt:lpstr>Observations</vt:lpstr>
      <vt:lpstr>Observations</vt:lpstr>
      <vt:lpstr>Proof of Concept</vt:lpstr>
      <vt:lpstr>Business impact- Extremely High</vt:lpstr>
      <vt:lpstr>Recommendations</vt:lpstr>
      <vt:lpstr>9. Forced Browsing</vt:lpstr>
      <vt:lpstr>Observations</vt:lpstr>
      <vt:lpstr>Proof of Concept</vt:lpstr>
      <vt:lpstr>Business Impact- Severe</vt:lpstr>
      <vt:lpstr>Recommendations</vt:lpstr>
      <vt:lpstr>References</vt:lpstr>
      <vt:lpstr>10. C.S.R.F.</vt:lpstr>
      <vt:lpstr>Observations</vt:lpstr>
      <vt:lpstr>Proof of Concept</vt:lpstr>
      <vt:lpstr>Proof of Concept</vt:lpstr>
      <vt:lpstr>Observations</vt:lpstr>
      <vt:lpstr>Proof of Concept</vt:lpstr>
      <vt:lpstr>Proof of Concept</vt:lpstr>
      <vt:lpstr>Business Impact- Severe</vt:lpstr>
      <vt:lpstr>Recommendations</vt:lpstr>
      <vt:lpstr>References</vt:lpstr>
      <vt:lpstr>11. Coupon Code Brute Forcing</vt:lpstr>
      <vt:lpstr>Observations</vt:lpstr>
      <vt:lpstr>Observations</vt:lpstr>
      <vt:lpstr>Proof of Concept</vt:lpstr>
      <vt:lpstr>Business Impact- Severe</vt:lpstr>
      <vt:lpstr>Recommendations</vt:lpstr>
      <vt:lpstr>References</vt:lpstr>
      <vt:lpstr>12. Insecure direct object references(IDOR)</vt:lpstr>
      <vt:lpstr>Observations</vt:lpstr>
      <vt:lpstr>Observations</vt:lpstr>
      <vt:lpstr>Proof of Concept</vt:lpstr>
      <vt:lpstr>Proof of Concept</vt:lpstr>
      <vt:lpstr>Business Impact- Severe</vt:lpstr>
      <vt:lpstr>Recommendations</vt:lpstr>
      <vt:lpstr>References</vt:lpstr>
      <vt:lpstr>13. Open Redirection</vt:lpstr>
      <vt:lpstr>Observations</vt:lpstr>
      <vt:lpstr>Proof of Concept</vt:lpstr>
      <vt:lpstr>Business Impact- Severe</vt:lpstr>
      <vt:lpstr>Recommendations</vt:lpstr>
      <vt:lpstr>References</vt:lpstr>
      <vt:lpstr>14. Cross site scripting</vt:lpstr>
      <vt:lpstr>Observations</vt:lpstr>
      <vt:lpstr>Proof of Concept</vt:lpstr>
      <vt:lpstr>Observations</vt:lpstr>
      <vt:lpstr>Proof of Concept</vt:lpstr>
      <vt:lpstr>Business Impact- Severe</vt:lpstr>
      <vt:lpstr>Recommendations</vt:lpstr>
      <vt:lpstr>References</vt:lpstr>
      <vt:lpstr>15. Client side filter bypass</vt:lpstr>
      <vt:lpstr>Observations</vt:lpstr>
      <vt:lpstr>Proof of Concept</vt:lpstr>
      <vt:lpstr>Proof of Concept</vt:lpstr>
      <vt:lpstr>Business Impact- High</vt:lpstr>
      <vt:lpstr>Recommendations</vt:lpstr>
      <vt:lpstr>References</vt:lpstr>
      <vt:lpstr>16. Directory Listing</vt:lpstr>
      <vt:lpstr>Observations</vt:lpstr>
      <vt:lpstr>Proof of Concept</vt:lpstr>
      <vt:lpstr>Business Impact- High</vt:lpstr>
      <vt:lpstr>Recommendations</vt:lpstr>
      <vt:lpstr>References</vt:lpstr>
      <vt:lpstr>17. Personnel identifiable information leakage</vt:lpstr>
      <vt:lpstr>Observations</vt:lpstr>
      <vt:lpstr>Proof of Concept</vt:lpstr>
      <vt:lpstr>Observations</vt:lpstr>
      <vt:lpstr>Proof of Concept</vt:lpstr>
      <vt:lpstr>Business Impact- High</vt:lpstr>
      <vt:lpstr>Recommendations</vt:lpstr>
      <vt:lpstr>References</vt:lpstr>
      <vt:lpstr>18. Default and debug files</vt:lpstr>
      <vt:lpstr>Proof of Concept</vt:lpstr>
      <vt:lpstr>Proof of Concept</vt:lpstr>
      <vt:lpstr>Proof of Concept</vt:lpstr>
      <vt:lpstr>Proof of Concept</vt:lpstr>
      <vt:lpstr>Business Impact- Low</vt:lpstr>
      <vt:lpstr>Recommendations</vt:lpstr>
      <vt:lpstr>References</vt:lpstr>
      <vt:lpstr>19. Descriptive error messages</vt:lpstr>
      <vt:lpstr>Proof of Concept</vt:lpstr>
      <vt:lpstr>Proof of Concept</vt:lpstr>
      <vt:lpstr>Business Impact- Low</vt:lpstr>
      <vt:lpstr>Recommendations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81</cp:revision>
  <dcterms:created xsi:type="dcterms:W3CDTF">2020-08-08T23:58:05Z</dcterms:created>
  <dcterms:modified xsi:type="dcterms:W3CDTF">2020-08-10T17:20:18Z</dcterms:modified>
</cp:coreProperties>
</file>