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71" r:id="rId3"/>
    <p:sldId id="272" r:id="rId4"/>
    <p:sldId id="262" r:id="rId5"/>
    <p:sldId id="273" r:id="rId6"/>
    <p:sldId id="263" r:id="rId7"/>
    <p:sldId id="265"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E69E79-93A7-4095-B411-690A43B0AA33}">
          <p14:sldIdLst>
            <p14:sldId id="256"/>
            <p14:sldId id="271"/>
          </p14:sldIdLst>
        </p14:section>
        <p14:section name="Untitled Section" id="{2D7E24DA-3854-4532-8778-84C3190A1B1F}">
          <p14:sldIdLst>
            <p14:sldId id="272"/>
            <p14:sldId id="262"/>
            <p14:sldId id="273"/>
            <p14:sldId id="263"/>
            <p14:sldId id="265"/>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94" autoAdjust="0"/>
  </p:normalViewPr>
  <p:slideViewPr>
    <p:cSldViewPr>
      <p:cViewPr varScale="1">
        <p:scale>
          <a:sx n="120" d="100"/>
          <a:sy n="120" d="100"/>
        </p:scale>
        <p:origin x="174" y="102"/>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F4830-5CD4-4C71-985C-0708E9B0BE14}" type="doc">
      <dgm:prSet loTypeId="urn:microsoft.com/office/officeart/2005/8/layout/StepDownProcess" loCatId="process" qsTypeId="urn:microsoft.com/office/officeart/2005/8/quickstyle/simple4" qsCatId="simple" csTypeId="urn:microsoft.com/office/officeart/2005/8/colors/accent0_1" csCatId="mainScheme" phldr="1"/>
      <dgm:spPr/>
      <dgm:t>
        <a:bodyPr/>
        <a:lstStyle/>
        <a:p>
          <a:endParaRPr lang="en-US"/>
        </a:p>
      </dgm:t>
    </dgm:pt>
    <dgm:pt modelId="{08ECF78B-FAD5-4D9C-8E49-B3383B679E74}" type="pres">
      <dgm:prSet presAssocID="{A33F4830-5CD4-4C71-985C-0708E9B0BE14}" presName="rootnode" presStyleCnt="0">
        <dgm:presLayoutVars>
          <dgm:chMax/>
          <dgm:chPref/>
          <dgm:dir/>
          <dgm:animLvl val="lvl"/>
        </dgm:presLayoutVars>
      </dgm:prSet>
      <dgm:spPr/>
    </dgm:pt>
  </dgm:ptLst>
  <dgm:cxnLst>
    <dgm:cxn modelId="{30F28D69-C421-42F6-81F5-B07C3AE9930C}" type="presOf" srcId="{A33F4830-5CD4-4C71-985C-0708E9B0BE14}" destId="{08ECF78B-FAD5-4D9C-8E49-B3383B679E74}"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10/14/2020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10/14/2020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41367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a:p>
        </p:txBody>
      </p:sp>
    </p:spTree>
    <p:extLst>
      <p:ext uri="{BB962C8B-B14F-4D97-AF65-F5344CB8AC3E}">
        <p14:creationId xmlns:p14="http://schemas.microsoft.com/office/powerpoint/2010/main" val="16999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10/14/2020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10/14/2020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10/14/2020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10/14/2020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10/14/2020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10/14/2020</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10/14/2020</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10/14/2020</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10/14/2020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10/14/2020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10/14/2020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phpmyadmin/url.php?url=https://dev.mysql.com/doc/refman/5.5/en/set.html" TargetMode="External"/><Relationship Id="rId2" Type="http://schemas.openxmlformats.org/officeDocument/2006/relationships/hyperlink" Target="http://localhost/phpmyadmin/url.php?url=https://dev.mysql.com/doc/refman/5.5/en/updat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1813" y="457200"/>
            <a:ext cx="7162800" cy="3048000"/>
          </a:xfrm>
        </p:spPr>
        <p:txBody>
          <a:bodyPr>
            <a:normAutofit fontScale="90000"/>
          </a:bodyPr>
          <a:lstStyle/>
          <a:p>
            <a:r>
              <a:rPr lang="en-US" b="1" dirty="0">
                <a:latin typeface="Bahnschrift Light" panose="020B0502040204020203" pitchFamily="34" charset="0"/>
              </a:rPr>
              <a:t>A Database about </a:t>
            </a:r>
            <a:br>
              <a:rPr lang="en-US" b="1" dirty="0">
                <a:latin typeface="Bahnschrift Light" panose="020B0502040204020203" pitchFamily="34" charset="0"/>
              </a:rPr>
            </a:br>
            <a:r>
              <a:rPr lang="en-US" b="1" dirty="0">
                <a:latin typeface="Bahnschrift Light" panose="020B0502040204020203" pitchFamily="34" charset="0"/>
              </a:rPr>
              <a:t>Corona-virus </a:t>
            </a:r>
            <a:br>
              <a:rPr lang="en-US" b="1" dirty="0">
                <a:latin typeface="Bahnschrift Light" panose="020B0502040204020203" pitchFamily="34" charset="0"/>
              </a:rPr>
            </a:br>
            <a:r>
              <a:rPr lang="en-US" b="1" dirty="0">
                <a:latin typeface="Bahnschrift Light" panose="020B0502040204020203" pitchFamily="34" charset="0"/>
              </a:rPr>
              <a:t>effected </a:t>
            </a:r>
            <a:br>
              <a:rPr lang="en-US" b="1" dirty="0">
                <a:latin typeface="Bahnschrift Light" panose="020B0502040204020203" pitchFamily="34" charset="0"/>
              </a:rPr>
            </a:br>
            <a:r>
              <a:rPr lang="en-US" b="1" dirty="0">
                <a:latin typeface="Bahnschrift Light" panose="020B0502040204020203" pitchFamily="34" charset="0"/>
              </a:rPr>
              <a:t>people in </a:t>
            </a:r>
            <a:br>
              <a:rPr lang="en-US" b="1" dirty="0">
                <a:latin typeface="Bahnschrift Light" panose="020B0502040204020203" pitchFamily="34" charset="0"/>
              </a:rPr>
            </a:br>
            <a:r>
              <a:rPr lang="en-US" b="1" dirty="0">
                <a:latin typeface="Bahnschrift Light" panose="020B0502040204020203" pitchFamily="34" charset="0"/>
              </a:rPr>
              <a:t>Bangladesh.</a:t>
            </a:r>
          </a:p>
        </p:txBody>
      </p:sp>
      <p:sp>
        <p:nvSpPr>
          <p:cNvPr id="3" name="Subtitle 2"/>
          <p:cNvSpPr>
            <a:spLocks noGrp="1"/>
          </p:cNvSpPr>
          <p:nvPr>
            <p:ph type="subTitle" idx="1"/>
          </p:nvPr>
        </p:nvSpPr>
        <p:spPr>
          <a:xfrm>
            <a:off x="684212" y="4572000"/>
            <a:ext cx="8229600" cy="1219200"/>
          </a:xfrm>
        </p:spPr>
        <p:txBody>
          <a:bodyPr/>
          <a:lstStyle/>
          <a:p>
            <a:r>
              <a:rPr lang="en-US" b="1" dirty="0"/>
              <a:t>Presented By:</a:t>
            </a:r>
          </a:p>
          <a:p>
            <a:pPr marL="342900" indent="-342900">
              <a:buFont typeface="Arial" panose="020B0604020202020204" pitchFamily="34" charset="0"/>
              <a:buChar char="•"/>
            </a:pPr>
            <a:r>
              <a:rPr lang="en-US" b="1" dirty="0"/>
              <a:t>Mir Arnab Kabir (ID: 18201018)</a:t>
            </a:r>
          </a:p>
          <a:p>
            <a:pPr marL="342900" indent="-342900">
              <a:buFont typeface="Arial" panose="020B0604020202020204" pitchFamily="34" charset="0"/>
              <a:buChar char="•"/>
            </a:pPr>
            <a:r>
              <a:rPr lang="en-US" b="1" dirty="0" err="1"/>
              <a:t>Nowshin</a:t>
            </a:r>
            <a:r>
              <a:rPr lang="en-US" b="1" dirty="0"/>
              <a:t> Islam Nova (ID: 18201015)</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274638"/>
            <a:ext cx="10210802" cy="1325562"/>
          </a:xfrm>
        </p:spPr>
        <p:txBody>
          <a:bodyPr/>
          <a:lstStyle/>
          <a:p>
            <a:r>
              <a:rPr lang="en-US" dirty="0">
                <a:latin typeface="Bahnschrift Light" panose="020B0502040204020203" pitchFamily="34" charset="0"/>
              </a:rPr>
              <a:t>Introduction:</a:t>
            </a:r>
          </a:p>
        </p:txBody>
      </p:sp>
      <p:sp>
        <p:nvSpPr>
          <p:cNvPr id="3" name="Content Placeholder 2"/>
          <p:cNvSpPr>
            <a:spLocks noGrp="1"/>
          </p:cNvSpPr>
          <p:nvPr>
            <p:ph idx="1"/>
          </p:nvPr>
        </p:nvSpPr>
        <p:spPr>
          <a:xfrm>
            <a:off x="760412" y="1981200"/>
            <a:ext cx="11125200" cy="1524000"/>
          </a:xfrm>
        </p:spPr>
        <p:txBody>
          <a:bodyPr>
            <a:normAutofit/>
          </a:bodyPr>
          <a:lstStyle/>
          <a:p>
            <a:pPr marL="45720" indent="0" algn="just">
              <a:buNone/>
            </a:pPr>
            <a:r>
              <a:rPr lang="en-US" sz="2100" b="0" i="0" dirty="0">
                <a:solidFill>
                  <a:schemeClr val="tx2"/>
                </a:solidFill>
                <a:effectLst/>
                <a:latin typeface="Times New Roman" panose="02020603050405020304" pitchFamily="18" charset="0"/>
                <a:cs typeface="Times New Roman" panose="02020603050405020304" pitchFamily="18" charset="0"/>
              </a:rPr>
              <a:t>The coronavirus COVID-19 pandemic is the defining global health crisis of our time and the greatest challenge for us now. To fight against this virus , we need to observe all the information about it. And a Database System is a great way to know and collect information about it . Here we have made an Database system about this virus how this is effecting in Bangladesh.</a:t>
            </a:r>
            <a:endParaRPr lang="en-US" sz="21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412" y="685800"/>
            <a:ext cx="10058400" cy="762000"/>
          </a:xfrm>
        </p:spPr>
        <p:txBody>
          <a:bodyPr>
            <a:normAutofit/>
          </a:bodyPr>
          <a:lstStyle/>
          <a:p>
            <a:r>
              <a:rPr lang="en-US" sz="4000" dirty="0">
                <a:latin typeface="Bahnschrift Light" panose="020B0502040204020203" pitchFamily="34" charset="0"/>
              </a:rPr>
              <a:t>Motivation:</a:t>
            </a:r>
          </a:p>
        </p:txBody>
      </p:sp>
      <p:sp>
        <p:nvSpPr>
          <p:cNvPr id="3" name="Subtitle 2">
            <a:extLst>
              <a:ext uri="{FF2B5EF4-FFF2-40B4-BE49-F238E27FC236}">
                <a16:creationId xmlns:a16="http://schemas.microsoft.com/office/drawing/2014/main" id="{EBC8CEC8-8F5C-44F0-9F50-9362135764E1}"/>
              </a:ext>
            </a:extLst>
          </p:cNvPr>
          <p:cNvSpPr>
            <a:spLocks noGrp="1"/>
          </p:cNvSpPr>
          <p:nvPr>
            <p:ph type="subTitle" idx="1"/>
          </p:nvPr>
        </p:nvSpPr>
        <p:spPr>
          <a:xfrm>
            <a:off x="836612" y="1752600"/>
            <a:ext cx="11049000" cy="3200400"/>
          </a:xfrm>
        </p:spPr>
        <p:txBody>
          <a:bodyPr>
            <a:noAutofit/>
          </a:bodyPr>
          <a:lstStyle/>
          <a:p>
            <a:pPr algn="just">
              <a:lnSpc>
                <a:spcPct val="110000"/>
              </a:lnSpc>
            </a:pPr>
            <a:r>
              <a:rPr lang="en-US" sz="2100" b="0" i="0" dirty="0">
                <a:solidFill>
                  <a:schemeClr val="tx2"/>
                </a:solidFill>
                <a:effectLst/>
                <a:latin typeface="Times New Roman" panose="02020603050405020304" pitchFamily="18" charset="0"/>
                <a:cs typeface="Times New Roman" panose="02020603050405020304" pitchFamily="18" charset="0"/>
              </a:rPr>
              <a:t>The COVID-19 pandemic is a rapidly evolving situation and information about the virus is still emerging. This is the kind of information which people need to know in their everyday life now. Everyday we need to know how many people are positive on a particular day, if the number of patients is increasing or decreasing , in which place the virus is spreading more or less, which ages people are suffering more or less etc. In order to know all this kind of information a Database </a:t>
            </a:r>
            <a:r>
              <a:rPr lang="en-US" sz="2100" dirty="0">
                <a:solidFill>
                  <a:schemeClr val="tx2"/>
                </a:solidFill>
                <a:latin typeface="Times New Roman" panose="02020603050405020304" pitchFamily="18" charset="0"/>
                <a:cs typeface="Times New Roman" panose="02020603050405020304" pitchFamily="18" charset="0"/>
              </a:rPr>
              <a:t>S</a:t>
            </a:r>
            <a:r>
              <a:rPr lang="en-US" sz="2100" b="0" i="0" dirty="0">
                <a:solidFill>
                  <a:schemeClr val="tx2"/>
                </a:solidFill>
                <a:effectLst/>
                <a:latin typeface="Times New Roman" panose="02020603050405020304" pitchFamily="18" charset="0"/>
                <a:cs typeface="Times New Roman" panose="02020603050405020304" pitchFamily="18" charset="0"/>
              </a:rPr>
              <a:t>ystem is in necessity now. We can know about ever days information here. As this information is now daily needed so a Database </a:t>
            </a:r>
            <a:r>
              <a:rPr lang="en-US" sz="2100" dirty="0">
                <a:solidFill>
                  <a:schemeClr val="tx2"/>
                </a:solidFill>
                <a:latin typeface="Times New Roman" panose="02020603050405020304" pitchFamily="18" charset="0"/>
                <a:cs typeface="Times New Roman" panose="02020603050405020304" pitchFamily="18" charset="0"/>
              </a:rPr>
              <a:t>S</a:t>
            </a:r>
            <a:r>
              <a:rPr lang="en-US" sz="2100" b="0" i="0" dirty="0">
                <a:solidFill>
                  <a:schemeClr val="tx2"/>
                </a:solidFill>
                <a:effectLst/>
                <a:latin typeface="Times New Roman" panose="02020603050405020304" pitchFamily="18" charset="0"/>
                <a:cs typeface="Times New Roman" panose="02020603050405020304" pitchFamily="18" charset="0"/>
              </a:rPr>
              <a:t>ystem about it will make this easy for a user to collect info. That motivates us to create a Database </a:t>
            </a:r>
            <a:r>
              <a:rPr lang="en-US" sz="2100" dirty="0">
                <a:solidFill>
                  <a:schemeClr val="tx2"/>
                </a:solidFill>
                <a:latin typeface="Times New Roman" panose="02020603050405020304" pitchFamily="18" charset="0"/>
                <a:cs typeface="Times New Roman" panose="02020603050405020304" pitchFamily="18" charset="0"/>
              </a:rPr>
              <a:t>S</a:t>
            </a:r>
            <a:r>
              <a:rPr lang="en-US" sz="2100" b="0" i="0" dirty="0">
                <a:solidFill>
                  <a:schemeClr val="tx2"/>
                </a:solidFill>
                <a:effectLst/>
                <a:latin typeface="Times New Roman" panose="02020603050405020304" pitchFamily="18" charset="0"/>
                <a:cs typeface="Times New Roman" panose="02020603050405020304" pitchFamily="18" charset="0"/>
              </a:rPr>
              <a:t>ystem about coronavirus updates in Bangladesh. Here all the users can easily access any information about anything, regarding the current situation in Bangladesh.</a:t>
            </a:r>
            <a:endParaRPr lang="en-US" sz="21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2" y="228600"/>
            <a:ext cx="9753600" cy="1325562"/>
          </a:xfrm>
        </p:spPr>
        <p:txBody>
          <a:bodyPr>
            <a:normAutofit/>
          </a:bodyPr>
          <a:lstStyle/>
          <a:p>
            <a:r>
              <a:rPr lang="en-US" dirty="0">
                <a:latin typeface="Bahnschrift Light" panose="020B0502040204020203" pitchFamily="34" charset="0"/>
              </a:rPr>
              <a:t>What information’s we have here?</a:t>
            </a:r>
          </a:p>
        </p:txBody>
      </p:sp>
      <p:sp>
        <p:nvSpPr>
          <p:cNvPr id="5" name="Content Placeholder 4"/>
          <p:cNvSpPr>
            <a:spLocks noGrp="1"/>
          </p:cNvSpPr>
          <p:nvPr>
            <p:ph sz="half" idx="2"/>
          </p:nvPr>
        </p:nvSpPr>
        <p:spPr>
          <a:xfrm>
            <a:off x="6246812" y="1981200"/>
            <a:ext cx="4708734" cy="4343400"/>
          </a:xfrm>
        </p:spPr>
        <p:txBody>
          <a:bodyPr/>
          <a:lstStyle/>
          <a:p>
            <a:r>
              <a:rPr lang="en-US" dirty="0">
                <a:solidFill>
                  <a:schemeClr val="tx2"/>
                </a:solidFill>
                <a:latin typeface="Times New Roman" panose="02020603050405020304" pitchFamily="18" charset="0"/>
                <a:cs typeface="Times New Roman" panose="02020603050405020304" pitchFamily="18" charset="0"/>
              </a:rPr>
              <a:t>Treatment Information. Like how many </a:t>
            </a:r>
            <a:r>
              <a:rPr lang="en-US" dirty="0" err="1">
                <a:solidFill>
                  <a:schemeClr val="tx2"/>
                </a:solidFill>
                <a:latin typeface="Times New Roman" panose="02020603050405020304" pitchFamily="18" charset="0"/>
                <a:cs typeface="Times New Roman" panose="02020603050405020304" pitchFamily="18" charset="0"/>
              </a:rPr>
              <a:t>Covid</a:t>
            </a:r>
            <a:r>
              <a:rPr lang="en-US" dirty="0">
                <a:solidFill>
                  <a:schemeClr val="tx2"/>
                </a:solidFill>
                <a:latin typeface="Times New Roman" panose="02020603050405020304" pitchFamily="18" charset="0"/>
                <a:cs typeface="Times New Roman" panose="02020603050405020304" pitchFamily="18" charset="0"/>
              </a:rPr>
              <a:t> hospital , Total bed for </a:t>
            </a:r>
            <a:r>
              <a:rPr lang="en-US" dirty="0" err="1">
                <a:solidFill>
                  <a:schemeClr val="tx2"/>
                </a:solidFill>
                <a:latin typeface="Times New Roman" panose="02020603050405020304" pitchFamily="18" charset="0"/>
                <a:cs typeface="Times New Roman" panose="02020603050405020304" pitchFamily="18" charset="0"/>
              </a:rPr>
              <a:t>Covid</a:t>
            </a:r>
            <a:r>
              <a:rPr lang="en-US" dirty="0">
                <a:solidFill>
                  <a:schemeClr val="tx2"/>
                </a:solidFill>
                <a:latin typeface="Times New Roman" panose="02020603050405020304" pitchFamily="18" charset="0"/>
                <a:cs typeface="Times New Roman" panose="02020603050405020304" pitchFamily="18" charset="0"/>
              </a:rPr>
              <a:t> patients and Logistics Situation.</a:t>
            </a:r>
          </a:p>
          <a:p>
            <a:r>
              <a:rPr lang="en-US" dirty="0">
                <a:solidFill>
                  <a:schemeClr val="tx2"/>
                </a:solidFill>
                <a:latin typeface="Times New Roman" panose="02020603050405020304" pitchFamily="18" charset="0"/>
                <a:cs typeface="Times New Roman" panose="02020603050405020304" pitchFamily="18" charset="0"/>
              </a:rPr>
              <a:t>Effected percentage by every age.</a:t>
            </a:r>
          </a:p>
          <a:p>
            <a:pPr marL="45720" indent="0">
              <a:buNone/>
            </a:pPr>
            <a:endParaRPr lang="en-US" dirty="0"/>
          </a:p>
        </p:txBody>
      </p:sp>
      <p:sp>
        <p:nvSpPr>
          <p:cNvPr id="3" name="Content Placeholder 2">
            <a:extLst>
              <a:ext uri="{FF2B5EF4-FFF2-40B4-BE49-F238E27FC236}">
                <a16:creationId xmlns:a16="http://schemas.microsoft.com/office/drawing/2014/main" id="{218F0AC8-B17C-4B58-B25C-4E4D6CE21BB0}"/>
              </a:ext>
            </a:extLst>
          </p:cNvPr>
          <p:cNvSpPr>
            <a:spLocks noGrp="1"/>
          </p:cNvSpPr>
          <p:nvPr>
            <p:ph sz="half" idx="1"/>
          </p:nvPr>
        </p:nvSpPr>
        <p:spPr>
          <a:xfrm>
            <a:off x="819547" y="1981200"/>
            <a:ext cx="4708734" cy="4343400"/>
          </a:xfrm>
        </p:spPr>
        <p:txBody>
          <a:bodyPr/>
          <a:lstStyle/>
          <a:p>
            <a:r>
              <a:rPr lang="en-US" dirty="0">
                <a:solidFill>
                  <a:schemeClr val="tx2"/>
                </a:solidFill>
                <a:latin typeface="Times New Roman" panose="02020603050405020304" pitchFamily="18" charset="0"/>
                <a:cs typeface="Times New Roman" panose="02020603050405020304" pitchFamily="18" charset="0"/>
              </a:rPr>
              <a:t>Total Tests , Total Cases , number of male and freemale in every District in Bangladesh.</a:t>
            </a:r>
          </a:p>
          <a:p>
            <a:r>
              <a:rPr lang="en-US" dirty="0">
                <a:solidFill>
                  <a:schemeClr val="tx2"/>
                </a:solidFill>
                <a:latin typeface="Times New Roman" panose="02020603050405020304" pitchFamily="18" charset="0"/>
                <a:cs typeface="Times New Roman" panose="02020603050405020304" pitchFamily="18" charset="0"/>
              </a:rPr>
              <a:t>Per Day , Per Week and Per Month Information.</a:t>
            </a:r>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19D36C-C7E1-432E-8C33-55594369CE1E}"/>
              </a:ext>
            </a:extLst>
          </p:cNvPr>
          <p:cNvSpPr>
            <a:spLocks noGrp="1"/>
          </p:cNvSpPr>
          <p:nvPr>
            <p:ph type="title"/>
          </p:nvPr>
        </p:nvSpPr>
        <p:spPr>
          <a:xfrm>
            <a:off x="531812" y="264558"/>
            <a:ext cx="10287002" cy="838200"/>
          </a:xfrm>
        </p:spPr>
        <p:txBody>
          <a:bodyPr/>
          <a:lstStyle/>
          <a:p>
            <a:r>
              <a:rPr lang="en-US" dirty="0">
                <a:latin typeface="Bahnschrift Light" panose="020B0502040204020203" pitchFamily="34" charset="0"/>
              </a:rPr>
              <a:t>E-R Diagram:</a:t>
            </a:r>
          </a:p>
        </p:txBody>
      </p:sp>
      <p:graphicFrame>
        <p:nvGraphicFramePr>
          <p:cNvPr id="5" name="Content Placeholder 4" descr="Step down process diagram showing sequence of 3 steps in descending order with tasks"/>
          <p:cNvGraphicFramePr>
            <a:graphicFrameLocks noGrp="1"/>
          </p:cNvGraphicFramePr>
          <p:nvPr>
            <p:ph idx="1"/>
            <p:extLst>
              <p:ext uri="{D42A27DB-BD31-4B8C-83A1-F6EECF244321}">
                <p14:modId xmlns:p14="http://schemas.microsoft.com/office/powerpoint/2010/main" val="253099409"/>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E2577D23-D58B-400F-8E28-520457DA55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801" y="1071615"/>
            <a:ext cx="10961221" cy="5664890"/>
          </a:xfrm>
          <a:prstGeom prst="rect">
            <a:avLst/>
          </a:prstGeom>
        </p:spPr>
      </p:pic>
    </p:spTree>
    <p:extLst>
      <p:ext uri="{BB962C8B-B14F-4D97-AF65-F5344CB8AC3E}">
        <p14:creationId xmlns:p14="http://schemas.microsoft.com/office/powerpoint/2010/main" val="141783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p>
        </p:txBody>
      </p:sp>
      <p:sp>
        <p:nvSpPr>
          <p:cNvPr id="5" name="Text Placeholder 4"/>
          <p:cNvSpPr>
            <a:spLocks noGrp="1"/>
          </p:cNvSpPr>
          <p:nvPr>
            <p:ph idx="1"/>
          </p:nvPr>
        </p:nvSpPr>
        <p:spPr>
          <a:xfrm>
            <a:off x="227012" y="76200"/>
            <a:ext cx="11811000" cy="6705600"/>
          </a:xfrm>
        </p:spPr>
        <p:txBody>
          <a:bodyPr>
            <a:normAutofit/>
          </a:bodyPr>
          <a:lstStyle/>
          <a:p>
            <a:pPr marL="45720" indent="0">
              <a:buNone/>
            </a:pPr>
            <a:r>
              <a:rPr lang="en-US" sz="2000" dirty="0">
                <a:solidFill>
                  <a:schemeClr val="tx2"/>
                </a:solidFill>
                <a:latin typeface="Bahnschrift Light" panose="020B0502040204020203" pitchFamily="34" charset="0"/>
              </a:rPr>
              <a:t>DML &amp; DDL Statements:</a:t>
            </a:r>
          </a:p>
          <a:p>
            <a:pPr>
              <a:lnSpc>
                <a:spcPct val="100000"/>
              </a:lnSpc>
            </a:pPr>
            <a:r>
              <a:rPr lang="en-US" sz="1200" b="1" dirty="0">
                <a:solidFill>
                  <a:schemeClr val="tx2"/>
                </a:solidFill>
                <a:latin typeface="Times New Roman" panose="02020603050405020304" pitchFamily="18" charset="0"/>
                <a:cs typeface="Times New Roman" panose="02020603050405020304" pitchFamily="18" charset="0"/>
              </a:rPr>
              <a:t>Creating Database:</a:t>
            </a:r>
          </a:p>
          <a:p>
            <a:pPr marL="45720" indent="0">
              <a:lnSpc>
                <a:spcPct val="100000"/>
              </a:lnSpc>
              <a:buNone/>
            </a:pPr>
            <a:r>
              <a:rPr lang="en-US" sz="1100" dirty="0">
                <a:solidFill>
                  <a:schemeClr val="tx2"/>
                </a:solidFill>
                <a:latin typeface="Times New Roman" panose="02020603050405020304" pitchFamily="18" charset="0"/>
                <a:cs typeface="Times New Roman" panose="02020603050405020304" pitchFamily="18" charset="0"/>
              </a:rPr>
              <a:t>CEATE TABLE district {</a:t>
            </a:r>
          </a:p>
          <a:p>
            <a:pPr marL="45720" indent="0">
              <a:lnSpc>
                <a:spcPct val="100000"/>
              </a:lnSpc>
              <a:buNone/>
            </a:pP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division_code</a:t>
            </a:r>
            <a:r>
              <a:rPr lang="en-US" sz="1100" dirty="0">
                <a:solidFill>
                  <a:schemeClr val="tx2"/>
                </a:solidFill>
                <a:latin typeface="Times New Roman" panose="02020603050405020304" pitchFamily="18" charset="0"/>
                <a:cs typeface="Times New Roman" panose="02020603050405020304" pitchFamily="18" charset="0"/>
              </a:rPr>
              <a:t>      int(2),</a:t>
            </a:r>
          </a:p>
          <a:p>
            <a:pPr marL="45720" indent="0">
              <a:lnSpc>
                <a:spcPct val="100000"/>
              </a:lnSpc>
              <a:buNone/>
            </a:pP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District_Code</a:t>
            </a:r>
            <a:r>
              <a:rPr lang="en-US" sz="1100" dirty="0">
                <a:solidFill>
                  <a:schemeClr val="tx2"/>
                </a:solidFill>
                <a:latin typeface="Times New Roman" panose="02020603050405020304" pitchFamily="18" charset="0"/>
                <a:cs typeface="Times New Roman" panose="02020603050405020304" pitchFamily="18" charset="0"/>
              </a:rPr>
              <a:t>      varchar(5),</a:t>
            </a:r>
          </a:p>
          <a:p>
            <a:pPr marL="45720" indent="0">
              <a:lnSpc>
                <a:spcPct val="100000"/>
              </a:lnSpc>
              <a:buNone/>
            </a:pP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District_name</a:t>
            </a:r>
            <a:r>
              <a:rPr lang="en-US" sz="1100" dirty="0">
                <a:solidFill>
                  <a:schemeClr val="tx2"/>
                </a:solidFill>
                <a:latin typeface="Times New Roman" panose="02020603050405020304" pitchFamily="18" charset="0"/>
                <a:cs typeface="Times New Roman" panose="02020603050405020304" pitchFamily="18" charset="0"/>
              </a:rPr>
              <a:t>      varchar(15),</a:t>
            </a:r>
          </a:p>
          <a:p>
            <a:pPr marL="45720" indent="0">
              <a:lnSpc>
                <a:spcPct val="100000"/>
              </a:lnSpc>
              <a:buNone/>
            </a:pPr>
            <a:r>
              <a:rPr lang="en-US" sz="1100" dirty="0">
                <a:solidFill>
                  <a:schemeClr val="tx2"/>
                </a:solidFill>
                <a:latin typeface="Times New Roman" panose="02020603050405020304" pitchFamily="18" charset="0"/>
                <a:cs typeface="Times New Roman" panose="02020603050405020304" pitchFamily="18" charset="0"/>
              </a:rPr>
              <a:t>   primary key (</a:t>
            </a:r>
            <a:r>
              <a:rPr lang="en-US" sz="1100" dirty="0" err="1">
                <a:solidFill>
                  <a:schemeClr val="tx2"/>
                </a:solidFill>
                <a:latin typeface="Times New Roman" panose="02020603050405020304" pitchFamily="18" charset="0"/>
                <a:cs typeface="Times New Roman" panose="02020603050405020304" pitchFamily="18" charset="0"/>
              </a:rPr>
              <a:t>District_Code</a:t>
            </a:r>
            <a:r>
              <a:rPr lang="en-US" sz="1100" dirty="0">
                <a:solidFill>
                  <a:schemeClr val="tx2"/>
                </a:solidFill>
                <a:latin typeface="Times New Roman" panose="02020603050405020304" pitchFamily="18" charset="0"/>
                <a:cs typeface="Times New Roman" panose="02020603050405020304" pitchFamily="18" charset="0"/>
              </a:rPr>
              <a:t>)</a:t>
            </a:r>
          </a:p>
          <a:p>
            <a:pPr marL="45720" indent="0">
              <a:lnSpc>
                <a:spcPct val="100000"/>
              </a:lnSpc>
              <a:buNone/>
            </a:pPr>
            <a:r>
              <a:rPr lang="en-US" sz="1100" dirty="0">
                <a:solidFill>
                  <a:schemeClr val="tx2"/>
                </a:solidFill>
                <a:latin typeface="Times New Roman" panose="02020603050405020304" pitchFamily="18" charset="0"/>
                <a:cs typeface="Times New Roman" panose="02020603050405020304" pitchFamily="18" charset="0"/>
              </a:rPr>
              <a:t>}</a:t>
            </a:r>
          </a:p>
          <a:p>
            <a:pPr>
              <a:lnSpc>
                <a:spcPct val="100000"/>
              </a:lnSpc>
            </a:pPr>
            <a:r>
              <a:rPr lang="en-US" sz="1200" b="1" dirty="0">
                <a:solidFill>
                  <a:schemeClr val="tx2"/>
                </a:solidFill>
                <a:latin typeface="Times New Roman" panose="02020603050405020304" pitchFamily="18" charset="0"/>
                <a:cs typeface="Times New Roman" panose="02020603050405020304" pitchFamily="18" charset="0"/>
              </a:rPr>
              <a:t>Inserting Data:</a:t>
            </a:r>
          </a:p>
          <a:p>
            <a:pPr marL="45720" indent="0">
              <a:lnSpc>
                <a:spcPct val="100000"/>
              </a:lnSpc>
              <a:buNone/>
            </a:pPr>
            <a:r>
              <a:rPr lang="en-US" sz="1100" dirty="0">
                <a:solidFill>
                  <a:schemeClr val="tx2"/>
                </a:solidFill>
                <a:latin typeface="Times New Roman" panose="02020603050405020304" pitchFamily="18" charset="0"/>
                <a:cs typeface="Times New Roman" panose="02020603050405020304" pitchFamily="18" charset="0"/>
              </a:rPr>
              <a:t>INSERT INTO `district information` (`</a:t>
            </a:r>
            <a:r>
              <a:rPr lang="en-US" sz="1100" dirty="0" err="1">
                <a:solidFill>
                  <a:schemeClr val="tx2"/>
                </a:solidFill>
                <a:latin typeface="Times New Roman" panose="02020603050405020304" pitchFamily="18" charset="0"/>
                <a:cs typeface="Times New Roman" panose="02020603050405020304" pitchFamily="18" charset="0"/>
              </a:rPr>
              <a:t>division_code</a:t>
            </a: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District_Code</a:t>
            </a: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District_Name</a:t>
            </a: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Total_Tests</a:t>
            </a: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Total_Cases</a:t>
            </a: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Number_of_Male</a:t>
            </a: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Number_of_Female</a:t>
            </a:r>
            <a:r>
              <a:rPr lang="en-US" sz="1100" dirty="0">
                <a:solidFill>
                  <a:schemeClr val="tx2"/>
                </a:solidFill>
                <a:latin typeface="Times New Roman" panose="02020603050405020304" pitchFamily="18" charset="0"/>
                <a:cs typeface="Times New Roman" panose="02020603050405020304" pitchFamily="18" charset="0"/>
              </a:rPr>
              <a:t>`) VALUES ('60', '3100', 'Sylhet', '26,884', '6,884', '3,609', '3,275');</a:t>
            </a:r>
          </a:p>
          <a:p>
            <a:pPr marL="45720" indent="0">
              <a:lnSpc>
                <a:spcPct val="100000"/>
              </a:lnSpc>
              <a:buNone/>
            </a:pPr>
            <a:r>
              <a:rPr lang="en-US" sz="1100" dirty="0">
                <a:solidFill>
                  <a:schemeClr val="tx2"/>
                </a:solidFill>
                <a:latin typeface="Times New Roman" panose="02020603050405020304" pitchFamily="18" charset="0"/>
                <a:cs typeface="Times New Roman" panose="02020603050405020304" pitchFamily="18" charset="0"/>
              </a:rPr>
              <a:t>INSERT INTO `district treatment situation` (`</a:t>
            </a:r>
            <a:r>
              <a:rPr lang="en-US" sz="1100" dirty="0" err="1">
                <a:solidFill>
                  <a:schemeClr val="tx2"/>
                </a:solidFill>
                <a:latin typeface="Times New Roman" panose="02020603050405020304" pitchFamily="18" charset="0"/>
                <a:cs typeface="Times New Roman" panose="02020603050405020304" pitchFamily="18" charset="0"/>
              </a:rPr>
              <a:t>District_Code</a:t>
            </a: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total_hospital</a:t>
            </a: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total_bed</a:t>
            </a:r>
            <a:r>
              <a:rPr lang="en-US" sz="1100" dirty="0">
                <a:solidFill>
                  <a:schemeClr val="tx2"/>
                </a:solidFill>
                <a:latin typeface="Times New Roman" panose="02020603050405020304" pitchFamily="18" charset="0"/>
                <a:cs typeface="Times New Roman" panose="02020603050405020304" pitchFamily="18" charset="0"/>
              </a:rPr>
              <a:t>`, `logistics`) VALUES ('3100', '5', '206', 'Good’);</a:t>
            </a:r>
          </a:p>
          <a:p>
            <a:pPr>
              <a:lnSpc>
                <a:spcPct val="100000"/>
              </a:lnSpc>
            </a:pPr>
            <a:r>
              <a:rPr lang="en-US" sz="1200" b="1" dirty="0">
                <a:solidFill>
                  <a:schemeClr val="tx2"/>
                </a:solidFill>
                <a:latin typeface="Times New Roman" panose="02020603050405020304" pitchFamily="18" charset="0"/>
                <a:cs typeface="Times New Roman" panose="02020603050405020304" pitchFamily="18" charset="0"/>
              </a:rPr>
              <a:t>Deleting:</a:t>
            </a:r>
          </a:p>
          <a:p>
            <a:pPr marL="45720" indent="0">
              <a:lnSpc>
                <a:spcPct val="100000"/>
              </a:lnSpc>
              <a:buNone/>
            </a:pPr>
            <a:r>
              <a:rPr lang="en-US" sz="1100" dirty="0">
                <a:solidFill>
                  <a:schemeClr val="tx2"/>
                </a:solidFill>
                <a:latin typeface="Times New Roman" panose="02020603050405020304" pitchFamily="18" charset="0"/>
                <a:cs typeface="Times New Roman" panose="02020603050405020304" pitchFamily="18" charset="0"/>
              </a:rPr>
              <a:t>DELTE FROM division</a:t>
            </a:r>
          </a:p>
          <a:p>
            <a:pPr marL="45720" indent="0">
              <a:lnSpc>
                <a:spcPct val="100000"/>
              </a:lnSpc>
              <a:buNone/>
            </a:pPr>
            <a:r>
              <a:rPr lang="en-US" sz="1100" dirty="0">
                <a:solidFill>
                  <a:schemeClr val="tx2"/>
                </a:solidFill>
                <a:latin typeface="Times New Roman" panose="02020603050405020304" pitchFamily="18" charset="0"/>
                <a:cs typeface="Times New Roman" panose="02020603050405020304" pitchFamily="18" charset="0"/>
              </a:rPr>
              <a:t>WHERE </a:t>
            </a:r>
            <a:r>
              <a:rPr lang="en-US" sz="1100" dirty="0" err="1">
                <a:solidFill>
                  <a:schemeClr val="tx2"/>
                </a:solidFill>
                <a:latin typeface="Times New Roman" panose="02020603050405020304" pitchFamily="18" charset="0"/>
                <a:cs typeface="Times New Roman" panose="02020603050405020304" pitchFamily="18" charset="0"/>
              </a:rPr>
              <a:t>division_code</a:t>
            </a:r>
            <a:r>
              <a:rPr lang="en-US" sz="1100" dirty="0">
                <a:solidFill>
                  <a:schemeClr val="tx2"/>
                </a:solidFill>
                <a:latin typeface="Times New Roman" panose="02020603050405020304" pitchFamily="18" charset="0"/>
                <a:cs typeface="Times New Roman" panose="02020603050405020304" pitchFamily="18" charset="0"/>
              </a:rPr>
              <a:t> = 40 ; </a:t>
            </a:r>
          </a:p>
          <a:p>
            <a:pPr>
              <a:lnSpc>
                <a:spcPct val="100000"/>
              </a:lnSpc>
            </a:pPr>
            <a:r>
              <a:rPr lang="en-US" sz="1200" b="1" dirty="0">
                <a:solidFill>
                  <a:schemeClr val="tx2"/>
                </a:solidFill>
                <a:latin typeface="Times New Roman" panose="02020603050405020304" pitchFamily="18" charset="0"/>
                <a:cs typeface="Times New Roman" panose="02020603050405020304" pitchFamily="18" charset="0"/>
              </a:rPr>
              <a:t>Updating:</a:t>
            </a:r>
          </a:p>
          <a:p>
            <a:pPr marL="45720" indent="0">
              <a:lnSpc>
                <a:spcPct val="100000"/>
              </a:lnSpc>
              <a:buNone/>
            </a:pPr>
            <a:r>
              <a:rPr lang="en-US" sz="1000" b="0" i="0" u="sng" dirty="0">
                <a:solidFill>
                  <a:schemeClr val="tx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UPDATE</a:t>
            </a:r>
            <a:r>
              <a:rPr lang="en-US" sz="1000" b="0" i="0" dirty="0">
                <a:solidFill>
                  <a:schemeClr val="tx2"/>
                </a:solidFill>
                <a:effectLst/>
                <a:latin typeface="Times New Roman" panose="02020603050405020304" pitchFamily="18" charset="0"/>
                <a:cs typeface="Times New Roman" panose="02020603050405020304" pitchFamily="18" charset="0"/>
              </a:rPr>
              <a:t> `</a:t>
            </a:r>
            <a:r>
              <a:rPr lang="en-US" sz="1000" b="0" i="0" dirty="0" err="1">
                <a:solidFill>
                  <a:schemeClr val="tx2"/>
                </a:solidFill>
                <a:effectLst/>
                <a:latin typeface="Times New Roman" panose="02020603050405020304" pitchFamily="18" charset="0"/>
                <a:cs typeface="Times New Roman" panose="02020603050405020304" pitchFamily="18" charset="0"/>
              </a:rPr>
              <a:t>per_day_information</a:t>
            </a:r>
            <a:r>
              <a:rPr lang="en-US" sz="1000" b="0" i="0" dirty="0">
                <a:solidFill>
                  <a:schemeClr val="tx2"/>
                </a:solidFill>
                <a:effectLst/>
                <a:latin typeface="Times New Roman" panose="02020603050405020304" pitchFamily="18" charset="0"/>
                <a:cs typeface="Times New Roman" panose="02020603050405020304" pitchFamily="18" charset="0"/>
              </a:rPr>
              <a:t>` </a:t>
            </a:r>
            <a:r>
              <a:rPr lang="en-US" sz="1000" b="0" i="0" u="none" strike="noStrike" dirty="0">
                <a:solidFill>
                  <a:schemeClr val="tx2"/>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SET</a:t>
            </a:r>
            <a:r>
              <a:rPr lang="en-US" sz="1000" b="0" i="0" dirty="0">
                <a:solidFill>
                  <a:schemeClr val="tx2"/>
                </a:solidFill>
                <a:effectLst/>
                <a:latin typeface="Times New Roman" panose="02020603050405020304" pitchFamily="18" charset="0"/>
                <a:cs typeface="Times New Roman" panose="02020603050405020304" pitchFamily="18" charset="0"/>
              </a:rPr>
              <a:t> `</a:t>
            </a:r>
            <a:r>
              <a:rPr lang="en-US" sz="1000" b="0" i="0" dirty="0" err="1">
                <a:solidFill>
                  <a:schemeClr val="tx2"/>
                </a:solidFill>
                <a:effectLst/>
                <a:latin typeface="Times New Roman" panose="02020603050405020304" pitchFamily="18" charset="0"/>
                <a:cs typeface="Times New Roman" panose="02020603050405020304" pitchFamily="18" charset="0"/>
              </a:rPr>
              <a:t>new_cases</a:t>
            </a:r>
            <a:r>
              <a:rPr lang="en-US" sz="1000" b="0" i="0" dirty="0">
                <a:solidFill>
                  <a:schemeClr val="tx2"/>
                </a:solidFill>
                <a:effectLst/>
                <a:latin typeface="Times New Roman" panose="02020603050405020304" pitchFamily="18" charset="0"/>
                <a:cs typeface="Times New Roman" panose="02020603050405020304" pitchFamily="18" charset="0"/>
              </a:rPr>
              <a:t>` = '568', `deaths` = '168 (New 5)', `</a:t>
            </a:r>
            <a:r>
              <a:rPr lang="en-US" sz="1000" b="0" i="0" dirty="0" err="1">
                <a:solidFill>
                  <a:schemeClr val="tx2"/>
                </a:solidFill>
                <a:effectLst/>
                <a:latin typeface="Times New Roman" panose="02020603050405020304" pitchFamily="18" charset="0"/>
                <a:cs typeface="Times New Roman" panose="02020603050405020304" pitchFamily="18" charset="0"/>
              </a:rPr>
              <a:t>total_recoverd</a:t>
            </a:r>
            <a:r>
              <a:rPr lang="en-US" sz="1000" b="0" i="0" dirty="0">
                <a:solidFill>
                  <a:schemeClr val="tx2"/>
                </a:solidFill>
                <a:effectLst/>
                <a:latin typeface="Times New Roman" panose="02020603050405020304" pitchFamily="18" charset="0"/>
                <a:cs typeface="Times New Roman" panose="02020603050405020304" pitchFamily="18" charset="0"/>
              </a:rPr>
              <a:t>` = '10' WHERE `per_day_information`.`</a:t>
            </a:r>
            <a:r>
              <a:rPr lang="en-US" sz="1000" b="0" i="0" dirty="0" err="1">
                <a:solidFill>
                  <a:schemeClr val="tx2"/>
                </a:solidFill>
                <a:effectLst/>
                <a:latin typeface="Times New Roman" panose="02020603050405020304" pitchFamily="18" charset="0"/>
                <a:cs typeface="Times New Roman" panose="02020603050405020304" pitchFamily="18" charset="0"/>
              </a:rPr>
              <a:t>day_number</a:t>
            </a:r>
            <a:r>
              <a:rPr lang="en-US" sz="1000" b="0" i="0" dirty="0">
                <a:solidFill>
                  <a:schemeClr val="tx2"/>
                </a:solidFill>
                <a:effectLst/>
                <a:latin typeface="Times New Roman" panose="02020603050405020304" pitchFamily="18" charset="0"/>
                <a:cs typeface="Times New Roman" panose="02020603050405020304" pitchFamily="18" charset="0"/>
              </a:rPr>
              <a:t>` = 'Apr 30';</a:t>
            </a:r>
            <a:endParaRPr lang="en-US" sz="800" b="1" dirty="0">
              <a:solidFill>
                <a:schemeClr val="tx2"/>
              </a:solidFill>
              <a:latin typeface="Times New Roman" panose="02020603050405020304" pitchFamily="18" charset="0"/>
              <a:cs typeface="Times New Roman" panose="02020603050405020304" pitchFamily="18" charset="0"/>
            </a:endParaRPr>
          </a:p>
          <a:p>
            <a:pPr marL="45720" indent="0">
              <a:buNone/>
            </a:pPr>
            <a:endParaRPr lang="en-US" sz="1200" dirty="0">
              <a:solidFill>
                <a:schemeClr val="tx2"/>
              </a:solidFill>
              <a:latin typeface="Times New Roman" panose="02020603050405020304" pitchFamily="18" charset="0"/>
              <a:cs typeface="Times New Roman" panose="02020603050405020304" pitchFamily="18" charset="0"/>
            </a:endParaRPr>
          </a:p>
          <a:p>
            <a:pPr marL="45720" indent="0">
              <a:buNone/>
            </a:pPr>
            <a:endParaRPr lang="en-US" sz="1100" dirty="0">
              <a:latin typeface="Bahnschrift Light" panose="020B0502040204020203" pitchFamily="34" charset="0"/>
            </a:endParaRPr>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8912" y="152400"/>
            <a:ext cx="11811000" cy="6019800"/>
          </a:xfrm>
        </p:spPr>
        <p:txBody>
          <a:bodyPr>
            <a:normAutofit/>
          </a:bodyPr>
          <a:lstStyle/>
          <a:p>
            <a:pPr algn="ctr"/>
            <a:r>
              <a:rPr lang="en-US" sz="3600" cap="none" dirty="0">
                <a:latin typeface="Times New Roman" panose="02020603050405020304" pitchFamily="18" charset="0"/>
                <a:cs typeface="Times New Roman" panose="02020603050405020304" pitchFamily="18" charset="0"/>
              </a:rPr>
              <a:t>Now, we will see some selected query from the database. Which is already saved in an another document. </a:t>
            </a:r>
            <a:br>
              <a:rPr lang="en-US" sz="3600" cap="none" dirty="0">
                <a:latin typeface="Times New Roman" panose="02020603050405020304" pitchFamily="18" charset="0"/>
                <a:cs typeface="Times New Roman" panose="02020603050405020304" pitchFamily="18" charset="0"/>
              </a:rPr>
            </a:br>
            <a:br>
              <a:rPr lang="en-US" sz="3600" cap="none" dirty="0">
                <a:latin typeface="Times New Roman" panose="02020603050405020304" pitchFamily="18" charset="0"/>
                <a:cs typeface="Times New Roman" panose="02020603050405020304" pitchFamily="18" charset="0"/>
              </a:rPr>
            </a:br>
            <a:r>
              <a:rPr lang="en-US" sz="3600" cap="none" dirty="0">
                <a:latin typeface="Times New Roman" panose="02020603050405020304" pitchFamily="18" charset="0"/>
                <a:cs typeface="Times New Roman" panose="02020603050405020304" pitchFamily="18" charset="0"/>
              </a:rPr>
              <a:t>Link: https://rb.gy/rlgjgg</a:t>
            </a:r>
            <a:br>
              <a:rPr lang="en-US" sz="3600" cap="none" dirty="0">
                <a:latin typeface="Times New Roman" panose="02020603050405020304" pitchFamily="18" charset="0"/>
                <a:cs typeface="Times New Roman" panose="02020603050405020304" pitchFamily="18" charset="0"/>
              </a:rPr>
            </a:br>
            <a:br>
              <a:rPr lang="en-US" sz="3600" cap="none" dirty="0">
                <a:latin typeface="Times New Roman" panose="02020603050405020304" pitchFamily="18" charset="0"/>
                <a:cs typeface="Times New Roman" panose="02020603050405020304" pitchFamily="18" charset="0"/>
              </a:rPr>
            </a:br>
            <a:r>
              <a:rPr lang="en-US" sz="3600" cap="none" dirty="0">
                <a:latin typeface="Times New Roman" panose="02020603050405020304" pitchFamily="18" charset="0"/>
                <a:cs typeface="Times New Roman" panose="02020603050405020304" pitchFamily="18" charset="0"/>
              </a:rPr>
              <a:t>And that's all .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dirty="0">
                <a:solidFill>
                  <a:schemeClr val="accent5">
                    <a:lumMod val="75000"/>
                  </a:schemeClr>
                </a:solidFill>
                <a:latin typeface="Times New Roman" panose="02020603050405020304" pitchFamily="18" charset="0"/>
                <a:cs typeface="Times New Roman" panose="02020603050405020304" pitchFamily="18" charset="0"/>
              </a:rPr>
              <a:t>Thank you everyone. </a:t>
            </a:r>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61</TotalTime>
  <Words>588</Words>
  <Application>Microsoft Office PowerPoint</Application>
  <PresentationFormat>Custom</PresentationFormat>
  <Paragraphs>34</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 Light</vt:lpstr>
      <vt:lpstr>Century Gothic</vt:lpstr>
      <vt:lpstr>Times New Roman</vt:lpstr>
      <vt:lpstr>World Presentation 16x9</vt:lpstr>
      <vt:lpstr>A Database about  Corona-virus  effected  people in  Bangladesh.</vt:lpstr>
      <vt:lpstr>Introduction:</vt:lpstr>
      <vt:lpstr>Motivation:</vt:lpstr>
      <vt:lpstr>What information’s we have here?</vt:lpstr>
      <vt:lpstr>E-R Diagram:</vt:lpstr>
      <vt:lpstr> </vt:lpstr>
      <vt:lpstr>Now, we will see some selected query from the database. Which is already saved in an another document.   Link: https://rb.gy/rlgjgg  And that's all .       Thank you everyone.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Database about  Corona virus  effected  people in  Bangladesh.</dc:title>
  <dc:creator>Arnab Kabir</dc:creator>
  <cp:lastModifiedBy>Arnab Kabir</cp:lastModifiedBy>
  <cp:revision>9</cp:revision>
  <dcterms:created xsi:type="dcterms:W3CDTF">2020-10-13T12:55:52Z</dcterms:created>
  <dcterms:modified xsi:type="dcterms:W3CDTF">2020-10-13T19:59:49Z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