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86" r:id="rId6"/>
    <p:sldId id="257" r:id="rId7"/>
    <p:sldId id="289" r:id="rId8"/>
    <p:sldId id="260" r:id="rId9"/>
    <p:sldId id="258" r:id="rId10"/>
    <p:sldId id="287" r:id="rId11"/>
    <p:sldId id="288" r:id="rId12"/>
    <p:sldId id="269" r:id="rId13"/>
    <p:sldId id="291" r:id="rId14"/>
    <p:sldId id="29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028C5F0-07A0-4336-AEAC-029F669542E1}">
          <p14:sldIdLst>
            <p14:sldId id="256"/>
            <p14:sldId id="286"/>
          </p14:sldIdLst>
        </p14:section>
        <p14:section name="Untitled Section" id="{E10B4713-115C-4254-8949-6E776A462324}">
          <p14:sldIdLst>
            <p14:sldId id="257"/>
            <p14:sldId id="289"/>
            <p14:sldId id="260"/>
            <p14:sldId id="258"/>
            <p14:sldId id="287"/>
            <p14:sldId id="288"/>
            <p14:sldId id="269"/>
            <p14:sldId id="291"/>
            <p14:sldId id="29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120" d="100"/>
          <a:sy n="120" d="100"/>
        </p:scale>
        <p:origin x="174" y="9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2/2/2021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2/2/2021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title"/>
          </p:nvPr>
        </p:nvSpPr>
        <p:spPr>
          <a:xfrm>
            <a:off x="444500" y="542924"/>
            <a:ext cx="11336564" cy="5853910"/>
          </a:xfrm>
        </p:spPr>
        <p:txBody>
          <a:bodyPr/>
          <a:lstStyle/>
          <a:p>
            <a:br>
              <a:rPr lang="en-US" sz="4400" b="0" i="1" dirty="0"/>
            </a:br>
            <a:r>
              <a:rPr lang="en-US" sz="4400" b="0" i="1" dirty="0"/>
              <a:t>                                 </a:t>
            </a:r>
            <a:br>
              <a:rPr lang="en-US" sz="4400" b="0" i="1" dirty="0"/>
            </a:br>
            <a:r>
              <a:rPr lang="en-US" sz="4400" b="0" i="1" dirty="0"/>
              <a:t>                                      </a:t>
            </a:r>
            <a:r>
              <a:rPr lang="en-US" sz="6000" dirty="0">
                <a:solidFill>
                  <a:schemeClr val="accent6">
                    <a:lumMod val="75000"/>
                  </a:schemeClr>
                </a:solidFill>
              </a:rPr>
              <a:t>V</a:t>
            </a:r>
            <a:r>
              <a:rPr lang="en-US" sz="4400" dirty="0"/>
              <a:t>irtual Doctor:</a:t>
            </a:r>
            <a:br>
              <a:rPr lang="en-US" sz="4400" dirty="0"/>
            </a:br>
            <a:r>
              <a:rPr lang="en-US" sz="4400" dirty="0"/>
              <a:t>                                       A System for</a:t>
            </a:r>
            <a:br>
              <a:rPr lang="en-US" sz="4400" dirty="0"/>
            </a:br>
            <a:r>
              <a:rPr lang="en-US" sz="4400" dirty="0"/>
              <a:t>                                       Human Health.</a:t>
            </a:r>
            <a:br>
              <a:rPr lang="en-US" sz="4400" dirty="0"/>
            </a:br>
            <a:r>
              <a:rPr lang="en-US" sz="4400" dirty="0"/>
              <a:t>                                                     </a:t>
            </a:r>
            <a:r>
              <a:rPr lang="en-US" sz="2000" dirty="0">
                <a:solidFill>
                  <a:schemeClr val="tx1">
                    <a:lumMod val="95000"/>
                    <a:lumOff val="5000"/>
                  </a:schemeClr>
                </a:solidFill>
              </a:rPr>
              <a:t>(Requirement Analysis)</a:t>
            </a:r>
            <a:br>
              <a:rPr lang="en-US" sz="4400" b="0" i="1" dirty="0"/>
            </a:br>
            <a:r>
              <a:rPr lang="en-US" sz="2800" dirty="0">
                <a:solidFill>
                  <a:srgbClr val="63B7C6"/>
                </a:solidFill>
                <a:latin typeface="Book Antiqua" panose="02040602050305030304" pitchFamily="18" charset="0"/>
              </a:rPr>
              <a:t>Presented By:</a:t>
            </a:r>
            <a:br>
              <a:rPr lang="en-US" sz="2000" dirty="0">
                <a:solidFill>
                  <a:srgbClr val="63B7C6"/>
                </a:solidFill>
                <a:latin typeface="Book Antiqua" panose="02040602050305030304" pitchFamily="18" charset="0"/>
              </a:rPr>
            </a:br>
            <a:br>
              <a:rPr lang="en-US" sz="2000" dirty="0">
                <a:solidFill>
                  <a:srgbClr val="63B7C6"/>
                </a:solidFill>
                <a:latin typeface="Book Antiqua" panose="02040602050305030304" pitchFamily="18" charset="0"/>
              </a:rPr>
            </a:br>
            <a:r>
              <a:rPr lang="en-US" sz="2400" dirty="0" err="1">
                <a:solidFill>
                  <a:srgbClr val="63B7C6"/>
                </a:solidFill>
                <a:latin typeface="Book Antiqua" panose="02040602050305030304" pitchFamily="18" charset="0"/>
              </a:rPr>
              <a:t>Protiva</a:t>
            </a:r>
            <a:r>
              <a:rPr lang="en-US" sz="2400" dirty="0">
                <a:solidFill>
                  <a:srgbClr val="63B7C6"/>
                </a:solidFill>
                <a:latin typeface="Book Antiqua" panose="02040602050305030304" pitchFamily="18" charset="0"/>
              </a:rPr>
              <a:t> </a:t>
            </a:r>
            <a:r>
              <a:rPr lang="en-US" sz="2400" dirty="0" err="1">
                <a:solidFill>
                  <a:srgbClr val="63B7C6"/>
                </a:solidFill>
                <a:latin typeface="Book Antiqua" panose="02040602050305030304" pitchFamily="18" charset="0"/>
              </a:rPr>
              <a:t>Arafin</a:t>
            </a:r>
            <a:r>
              <a:rPr lang="en-US" sz="2400" dirty="0">
                <a:solidFill>
                  <a:srgbClr val="63B7C6"/>
                </a:solidFill>
                <a:latin typeface="Book Antiqua" panose="02040602050305030304" pitchFamily="18" charset="0"/>
              </a:rPr>
              <a:t> (18201011)</a:t>
            </a:r>
            <a:br>
              <a:rPr lang="en-US" sz="2400" dirty="0">
                <a:solidFill>
                  <a:srgbClr val="63B7C6"/>
                </a:solidFill>
                <a:latin typeface="Book Antiqua" panose="02040602050305030304" pitchFamily="18" charset="0"/>
              </a:rPr>
            </a:br>
            <a:r>
              <a:rPr lang="en-US" sz="2400" dirty="0">
                <a:solidFill>
                  <a:srgbClr val="63B7C6"/>
                </a:solidFill>
                <a:latin typeface="Book Antiqua" panose="02040602050305030304" pitchFamily="18" charset="0"/>
              </a:rPr>
              <a:t>Mir Arnab Kabir (18201018)</a:t>
            </a:r>
            <a:br>
              <a:rPr lang="en-US" sz="2400" dirty="0">
                <a:solidFill>
                  <a:srgbClr val="63B7C6"/>
                </a:solidFill>
                <a:latin typeface="Book Antiqua" panose="02040602050305030304" pitchFamily="18" charset="0"/>
              </a:rPr>
            </a:br>
            <a:r>
              <a:rPr lang="en-US" sz="2400" dirty="0" err="1">
                <a:solidFill>
                  <a:srgbClr val="63B7C6"/>
                </a:solidFill>
                <a:latin typeface="Book Antiqua" panose="02040602050305030304" pitchFamily="18" charset="0"/>
              </a:rPr>
              <a:t>Aiatul</a:t>
            </a:r>
            <a:r>
              <a:rPr lang="en-US" sz="2400" dirty="0">
                <a:solidFill>
                  <a:srgbClr val="63B7C6"/>
                </a:solidFill>
                <a:latin typeface="Book Antiqua" panose="02040602050305030304" pitchFamily="18" charset="0"/>
              </a:rPr>
              <a:t> Al-Amin </a:t>
            </a:r>
            <a:r>
              <a:rPr lang="en-US" sz="2400" dirty="0" err="1">
                <a:solidFill>
                  <a:srgbClr val="63B7C6"/>
                </a:solidFill>
                <a:latin typeface="Book Antiqua" panose="02040602050305030304" pitchFamily="18" charset="0"/>
              </a:rPr>
              <a:t>Ador</a:t>
            </a:r>
            <a:r>
              <a:rPr lang="en-US" sz="2400" dirty="0">
                <a:solidFill>
                  <a:srgbClr val="63B7C6"/>
                </a:solidFill>
                <a:latin typeface="Book Antiqua" panose="02040602050305030304" pitchFamily="18" charset="0"/>
              </a:rPr>
              <a:t> (18201019)</a:t>
            </a:r>
            <a:br>
              <a:rPr lang="en-US" sz="1600" i="1" dirty="0"/>
            </a:br>
            <a:endParaRPr lang="en-US" sz="1600" i="1"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body" idx="4294967295"/>
          </p:nvPr>
        </p:nvSpPr>
        <p:spPr>
          <a:xfrm>
            <a:off x="0" y="4754563"/>
            <a:ext cx="6802438" cy="366712"/>
          </a:xfrm>
        </p:spPr>
        <p:txBody>
          <a:bodyPr>
            <a:normAutofit fontScale="85000" lnSpcReduction="20000"/>
          </a:bodyPr>
          <a:lstStyle/>
          <a:p>
            <a:pPr marL="0" indent="0">
              <a:buNone/>
            </a:pPr>
            <a:r>
              <a:rPr lang="en-US" dirty="0"/>
              <a:t> </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C19E0E2-F002-43F5-A664-F14C6C457A07}"/>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6994A81B-1EA5-4613-8502-F3B36D82085C}"/>
              </a:ext>
            </a:extLst>
          </p:cNvPr>
          <p:cNvSpPr>
            <a:spLocks noGrp="1"/>
          </p:cNvSpPr>
          <p:nvPr>
            <p:ph type="body" sz="quarter" idx="13"/>
          </p:nvPr>
        </p:nvSpPr>
        <p:spPr/>
        <p:txBody>
          <a:bodyPr>
            <a:normAutofit/>
          </a:bodyPr>
          <a:lstStyle/>
          <a:p>
            <a:r>
              <a:rPr lang="en-US" sz="7200" b="1" i="1" dirty="0">
                <a:solidFill>
                  <a:schemeClr val="accent6"/>
                </a:solidFill>
                <a:latin typeface="+mj-lt"/>
              </a:rPr>
              <a:t>Co</a:t>
            </a:r>
            <a:r>
              <a:rPr lang="en-US" b="1" i="1" dirty="0">
                <a:latin typeface="+mj-lt"/>
              </a:rPr>
              <a:t>nclusion</a:t>
            </a:r>
          </a:p>
        </p:txBody>
      </p:sp>
      <p:cxnSp>
        <p:nvCxnSpPr>
          <p:cNvPr id="6" name="Connector: Elbow 5">
            <a:extLst>
              <a:ext uri="{FF2B5EF4-FFF2-40B4-BE49-F238E27FC236}">
                <a16:creationId xmlns:a16="http://schemas.microsoft.com/office/drawing/2014/main" id="{65C83AE3-9355-46CD-B4B9-A25CB16FFC23}"/>
              </a:ext>
            </a:extLst>
          </p:cNvPr>
          <p:cNvCxnSpPr/>
          <p:nvPr/>
        </p:nvCxnSpPr>
        <p:spPr>
          <a:xfrm flipV="1">
            <a:off x="2520176" y="2163337"/>
            <a:ext cx="3077736" cy="5798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9C1351E2-B0FA-4BA9-8ED4-AA62F5C9DD81}"/>
              </a:ext>
            </a:extLst>
          </p:cNvPr>
          <p:cNvCxnSpPr/>
          <p:nvPr/>
        </p:nvCxnSpPr>
        <p:spPr>
          <a:xfrm flipV="1">
            <a:off x="6657278" y="4047893"/>
            <a:ext cx="3479181" cy="613317"/>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554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E9ACE-BC62-4158-8592-6D1395DB740B}"/>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3CCB9502-9FB2-47F9-A05E-44C7648A430A}"/>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a:extLst>
              <a:ext uri="{FF2B5EF4-FFF2-40B4-BE49-F238E27FC236}">
                <a16:creationId xmlns:a16="http://schemas.microsoft.com/office/drawing/2014/main" id="{09961F5D-54B2-4123-9B35-CB5CEED3EF8F}"/>
              </a:ext>
            </a:extLst>
          </p:cNvPr>
          <p:cNvSpPr>
            <a:spLocks noGrp="1"/>
          </p:cNvSpPr>
          <p:nvPr>
            <p:ph type="body" sz="quarter" idx="13"/>
          </p:nvPr>
        </p:nvSpPr>
        <p:spPr/>
        <p:txBody>
          <a:bodyPr/>
          <a:lstStyle/>
          <a:p>
            <a:r>
              <a:rPr lang="en-US" dirty="0">
                <a:solidFill>
                  <a:schemeClr val="accent6"/>
                </a:solidFill>
              </a:rPr>
              <a:t>Thank You.</a:t>
            </a:r>
          </a:p>
        </p:txBody>
      </p:sp>
      <p:cxnSp>
        <p:nvCxnSpPr>
          <p:cNvPr id="9" name="Connector: Elbow 8">
            <a:extLst>
              <a:ext uri="{FF2B5EF4-FFF2-40B4-BE49-F238E27FC236}">
                <a16:creationId xmlns:a16="http://schemas.microsoft.com/office/drawing/2014/main" id="{BF572C07-FE4B-49AE-B594-4A78DE2612B9}"/>
              </a:ext>
            </a:extLst>
          </p:cNvPr>
          <p:cNvCxnSpPr/>
          <p:nvPr/>
        </p:nvCxnSpPr>
        <p:spPr>
          <a:xfrm>
            <a:off x="2921620" y="2464420"/>
            <a:ext cx="2364058" cy="36799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EBB78C18-87BA-415E-B10D-69783DA6754A}"/>
              </a:ext>
            </a:extLst>
          </p:cNvPr>
          <p:cNvCxnSpPr/>
          <p:nvPr/>
        </p:nvCxnSpPr>
        <p:spPr>
          <a:xfrm>
            <a:off x="7170234" y="3936380"/>
            <a:ext cx="2141034" cy="334537"/>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268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1BFD49D-F105-4D38-A179-5B76B57228F9}"/>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92F3B118-9A93-482A-942F-9924A0A52C1A}"/>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13" name="Title 12">
            <a:extLst>
              <a:ext uri="{FF2B5EF4-FFF2-40B4-BE49-F238E27FC236}">
                <a16:creationId xmlns:a16="http://schemas.microsoft.com/office/drawing/2014/main" id="{73E3F1BC-DDA1-4FA4-A78D-1D652D5E7F2D}"/>
              </a:ext>
            </a:extLst>
          </p:cNvPr>
          <p:cNvSpPr>
            <a:spLocks noGrp="1"/>
          </p:cNvSpPr>
          <p:nvPr>
            <p:ph type="title"/>
          </p:nvPr>
        </p:nvSpPr>
        <p:spPr>
          <a:xfrm>
            <a:off x="456546" y="269422"/>
            <a:ext cx="7781544" cy="424543"/>
          </a:xfrm>
        </p:spPr>
        <p:txBody>
          <a:bodyPr>
            <a:normAutofit/>
          </a:bodyPr>
          <a:lstStyle/>
          <a:p>
            <a:r>
              <a:rPr lang="en-US" sz="2400" u="sng" dirty="0"/>
              <a:t>SDLC Life Cycle &amp; Phases:</a:t>
            </a:r>
          </a:p>
        </p:txBody>
      </p:sp>
      <p:pic>
        <p:nvPicPr>
          <p:cNvPr id="17" name="Picture 16">
            <a:extLst>
              <a:ext uri="{FF2B5EF4-FFF2-40B4-BE49-F238E27FC236}">
                <a16:creationId xmlns:a16="http://schemas.microsoft.com/office/drawing/2014/main" id="{59B69A18-6541-4155-A64E-BE6CD7322BDD}"/>
              </a:ext>
            </a:extLst>
          </p:cNvPr>
          <p:cNvPicPr>
            <a:picLocks noChangeAspect="1"/>
          </p:cNvPicPr>
          <p:nvPr/>
        </p:nvPicPr>
        <p:blipFill>
          <a:blip r:embed="rId2"/>
          <a:stretch>
            <a:fillRect/>
          </a:stretch>
        </p:blipFill>
        <p:spPr>
          <a:xfrm>
            <a:off x="456546" y="840922"/>
            <a:ext cx="10903604" cy="5176156"/>
          </a:xfrm>
          <a:prstGeom prst="rect">
            <a:avLst/>
          </a:prstGeom>
        </p:spPr>
      </p:pic>
    </p:spTree>
    <p:extLst>
      <p:ext uri="{BB962C8B-B14F-4D97-AF65-F5344CB8AC3E}">
        <p14:creationId xmlns:p14="http://schemas.microsoft.com/office/powerpoint/2010/main" val="736070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45741" y="397564"/>
            <a:ext cx="11149248" cy="1892411"/>
          </a:xfrm>
        </p:spPr>
        <p:txBody>
          <a:bodyPr>
            <a:noAutofit/>
          </a:bodyPr>
          <a:lstStyle/>
          <a:p>
            <a:br>
              <a:rPr lang="en-US" sz="2000" dirty="0"/>
            </a:br>
            <a:br>
              <a:rPr lang="en-US" sz="2000" dirty="0"/>
            </a:br>
            <a:r>
              <a:rPr lang="en-US" sz="2400" u="sng" dirty="0"/>
              <a:t>Analyzing Requirements:</a:t>
            </a:r>
            <a:br>
              <a:rPr lang="en-US" sz="2800" u="sng" dirty="0"/>
            </a:br>
            <a:br>
              <a:rPr lang="en-US" sz="2000" dirty="0"/>
            </a:br>
            <a:r>
              <a:rPr lang="en-US" sz="1800" b="0" dirty="0">
                <a:effectLst/>
                <a:ea typeface="Calibri" panose="020F0502020204030204" pitchFamily="34" charset="0"/>
                <a:cs typeface="Calibri" panose="020F0502020204030204" pitchFamily="34" charset="0"/>
              </a:rPr>
              <a:t>The main aim of this phase is to collect the details of each requirement of the customers so that the developers will clearly understand what they are developing. And </a:t>
            </a:r>
            <a:r>
              <a:rPr lang="en-US" sz="1800" b="0" spc="10" dirty="0">
                <a:effectLst/>
                <a:ea typeface="SimSun" panose="02010600030101010101" pitchFamily="2" charset="-122"/>
                <a:cs typeface="Calibri" panose="020F0502020204030204" pitchFamily="34" charset="0"/>
              </a:rPr>
              <a:t>determining whether the stated requirements are unclear, incomplete, ambiguous, or contradictory, and then resolving these issues.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br>
            <a:endParaRPr lang="en-US" sz="18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445741" y="2022487"/>
            <a:ext cx="10755853" cy="3861478"/>
          </a:xfrm>
        </p:spPr>
        <p:txBody>
          <a:bodyPr>
            <a:noAutofit/>
          </a:bodyPr>
          <a:lstStyle/>
          <a:p>
            <a:r>
              <a:rPr lang="en-US" sz="2400" u="sng" dirty="0">
                <a:solidFill>
                  <a:schemeClr val="bg1"/>
                </a:solidFill>
                <a:latin typeface="+mj-lt"/>
              </a:rPr>
              <a:t>User Requirements</a:t>
            </a:r>
            <a:r>
              <a:rPr lang="en-US" sz="2400" i="1" u="sng" dirty="0">
                <a:solidFill>
                  <a:schemeClr val="bg1"/>
                </a:solidFill>
                <a:latin typeface="+mj-lt"/>
              </a:rPr>
              <a:t>:</a:t>
            </a:r>
          </a:p>
          <a:p>
            <a:pPr marR="0"/>
            <a:r>
              <a:rPr lang="en-US" sz="1800" b="1" dirty="0">
                <a:solidFill>
                  <a:schemeClr val="bg1"/>
                </a:solidFill>
                <a:effectLst/>
                <a:latin typeface="+mj-lt"/>
                <a:ea typeface="Times New Roman" panose="02020603050405020304" pitchFamily="18" charset="0"/>
              </a:rPr>
              <a:t>1.</a:t>
            </a:r>
            <a:r>
              <a:rPr lang="en-US" sz="1800" dirty="0">
                <a:solidFill>
                  <a:schemeClr val="bg1"/>
                </a:solidFill>
                <a:effectLst/>
                <a:latin typeface="+mj-lt"/>
                <a:ea typeface="Times New Roman" panose="02020603050405020304" pitchFamily="18" charset="0"/>
              </a:rPr>
              <a:t>People never know when any injury may happen to </a:t>
            </a:r>
            <a:r>
              <a:rPr lang="en-US" sz="1800" dirty="0">
                <a:solidFill>
                  <a:schemeClr val="bg1"/>
                </a:solidFill>
                <a:latin typeface="+mj-lt"/>
                <a:ea typeface="Times New Roman" panose="02020603050405020304" pitchFamily="18" charset="0"/>
              </a:rPr>
              <a:t>them</a:t>
            </a:r>
            <a:r>
              <a:rPr lang="en-US" sz="1800" dirty="0">
                <a:solidFill>
                  <a:schemeClr val="bg1"/>
                </a:solidFill>
                <a:effectLst/>
                <a:latin typeface="+mj-lt"/>
                <a:ea typeface="Times New Roman" panose="02020603050405020304" pitchFamily="18" charset="0"/>
              </a:rPr>
              <a:t>. Thus it is always good to have emergency backup. They need immediate first aid treatment.</a:t>
            </a:r>
          </a:p>
          <a:p>
            <a:r>
              <a:rPr lang="en-US" sz="1800" b="1" strike="noStrike" dirty="0">
                <a:solidFill>
                  <a:schemeClr val="bg1"/>
                </a:solidFill>
                <a:effectLst/>
                <a:latin typeface="+mj-lt"/>
                <a:ea typeface="Calibri" panose="020F0502020204030204" pitchFamily="34" charset="0"/>
                <a:cs typeface="Times New Roman" panose="02020603050405020304" pitchFamily="18" charset="0"/>
              </a:rPr>
              <a:t>2.</a:t>
            </a:r>
            <a:r>
              <a:rPr lang="en-US" sz="1800" strike="noStrike" dirty="0">
                <a:solidFill>
                  <a:schemeClr val="bg1"/>
                </a:solidFill>
                <a:effectLst/>
                <a:latin typeface="+mj-lt"/>
                <a:ea typeface="Calibri" panose="020F0502020204030204" pitchFamily="34" charset="0"/>
                <a:cs typeface="Times New Roman" panose="02020603050405020304" pitchFamily="18" charset="0"/>
              </a:rPr>
              <a:t>If first aid treatment doesn’t work then people need instant information about nearby hospitals.</a:t>
            </a:r>
          </a:p>
          <a:p>
            <a:r>
              <a:rPr lang="en-US" sz="1800" b="1" strike="noStrike" dirty="0">
                <a:solidFill>
                  <a:schemeClr val="bg1"/>
                </a:solidFill>
                <a:effectLst/>
                <a:latin typeface="+mj-lt"/>
                <a:ea typeface="Calibri" panose="020F0502020204030204" pitchFamily="34" charset="0"/>
                <a:cs typeface="Times New Roman" panose="02020603050405020304" pitchFamily="18" charset="0"/>
              </a:rPr>
              <a:t>3.</a:t>
            </a:r>
            <a:r>
              <a:rPr lang="en-US" sz="1800" strike="noStrike" dirty="0">
                <a:solidFill>
                  <a:schemeClr val="bg1"/>
                </a:solidFill>
                <a:effectLst/>
                <a:latin typeface="+mj-lt"/>
                <a:ea typeface="Calibri" panose="020F0502020204030204" pitchFamily="34" charset="0"/>
                <a:cs typeface="Times New Roman" panose="02020603050405020304" pitchFamily="18" charset="0"/>
              </a:rPr>
              <a:t>Sometimes transportation is a huge problem in our country. So they need ambulance without any delay </a:t>
            </a:r>
          </a:p>
          <a:p>
            <a:r>
              <a:rPr lang="en-US" sz="1800" b="1" dirty="0">
                <a:solidFill>
                  <a:schemeClr val="bg1"/>
                </a:solidFill>
                <a:effectLst/>
                <a:latin typeface="+mj-lt"/>
                <a:ea typeface="Calibri" panose="020F0502020204030204" pitchFamily="34" charset="0"/>
                <a:cs typeface="Times New Roman" panose="02020603050405020304" pitchFamily="18" charset="0"/>
              </a:rPr>
              <a:t>4.</a:t>
            </a:r>
            <a:r>
              <a:rPr lang="en-US" sz="1800" b="1" dirty="0">
                <a:solidFill>
                  <a:schemeClr val="bg1"/>
                </a:solidFill>
                <a:latin typeface="+mj-lt"/>
                <a:ea typeface="Calibri" panose="020F0502020204030204" pitchFamily="34" charset="0"/>
                <a:cs typeface="Times New Roman" panose="02020603050405020304" pitchFamily="18" charset="0"/>
              </a:rPr>
              <a:t>O</a:t>
            </a:r>
            <a:r>
              <a:rPr lang="en-US" sz="1800" dirty="0">
                <a:solidFill>
                  <a:schemeClr val="bg1"/>
                </a:solidFill>
                <a:effectLst/>
                <a:latin typeface="+mj-lt"/>
                <a:ea typeface="Calibri" panose="020F0502020204030204" pitchFamily="34" charset="0"/>
                <a:cs typeface="Times New Roman" panose="02020603050405020304" pitchFamily="18" charset="0"/>
              </a:rPr>
              <a:t>rganized information is the best thing to find out something instantly. People need the best doctor available in their area for their specific problems.</a:t>
            </a:r>
            <a:endParaRPr lang="en-US" sz="1800" i="1" dirty="0">
              <a:solidFill>
                <a:schemeClr val="bg1"/>
              </a:solidFill>
              <a:latin typeface="+mj-lt"/>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788157-363E-4722-A813-5F3153A6A031}"/>
              </a:ext>
            </a:extLst>
          </p:cNvPr>
          <p:cNvSpPr>
            <a:spLocks noGrp="1"/>
          </p:cNvSpPr>
          <p:nvPr>
            <p:ph type="body" idx="1"/>
          </p:nvPr>
        </p:nvSpPr>
        <p:spPr>
          <a:xfrm>
            <a:off x="450441" y="1383524"/>
            <a:ext cx="5645559" cy="3835667"/>
          </a:xfrm>
        </p:spPr>
        <p:txBody>
          <a:bodyPr>
            <a:normAutofit/>
          </a:bodyPr>
          <a:lstStyle/>
          <a:p>
            <a:r>
              <a:rPr lang="en-US" sz="1800" dirty="0">
                <a:effectLst/>
                <a:latin typeface="+mj-lt"/>
                <a:ea typeface="Calibri" panose="020F0502020204030204" pitchFamily="34" charset="0"/>
                <a:cs typeface="Times New Roman" panose="02020603050405020304" pitchFamily="18" charset="0"/>
              </a:rPr>
              <a:t>So as per the requirements we are going to build an app-based system and the main target is First aid treatment. When someone use it, this system will help people by asking different types of question and will try to prescribe a first aide type solution. Also, the GPS will locate the patients location and if needed then show him the nearest hospital or call an Ambulance. Also, this system will help people to find who is the best doctor available in his area for his specific problem.</a:t>
            </a:r>
          </a:p>
          <a:p>
            <a:endParaRPr lang="en-US" dirty="0"/>
          </a:p>
        </p:txBody>
      </p:sp>
      <p:sp>
        <p:nvSpPr>
          <p:cNvPr id="2" name="Title 1">
            <a:extLst>
              <a:ext uri="{FF2B5EF4-FFF2-40B4-BE49-F238E27FC236}">
                <a16:creationId xmlns:a16="http://schemas.microsoft.com/office/drawing/2014/main" id="{74FD0003-7D64-41AC-8480-EAA6B3903388}"/>
              </a:ext>
            </a:extLst>
          </p:cNvPr>
          <p:cNvSpPr>
            <a:spLocks noGrp="1"/>
          </p:cNvSpPr>
          <p:nvPr>
            <p:ph type="title"/>
          </p:nvPr>
        </p:nvSpPr>
        <p:spPr>
          <a:xfrm>
            <a:off x="450441" y="618735"/>
            <a:ext cx="7781544" cy="515162"/>
          </a:xfrm>
        </p:spPr>
        <p:txBody>
          <a:bodyPr>
            <a:normAutofit/>
          </a:bodyPr>
          <a:lstStyle/>
          <a:p>
            <a:r>
              <a:rPr lang="en-US" sz="2400" u="sng" dirty="0"/>
              <a:t>Purpose of this System:</a:t>
            </a:r>
          </a:p>
        </p:txBody>
      </p:sp>
      <p:pic>
        <p:nvPicPr>
          <p:cNvPr id="6" name="Picture 5">
            <a:extLst>
              <a:ext uri="{FF2B5EF4-FFF2-40B4-BE49-F238E27FC236}">
                <a16:creationId xmlns:a16="http://schemas.microsoft.com/office/drawing/2014/main" id="{99FE9648-EE0B-4938-8780-D163653E6C23}"/>
              </a:ext>
            </a:extLst>
          </p:cNvPr>
          <p:cNvPicPr>
            <a:picLocks noChangeAspect="1"/>
          </p:cNvPicPr>
          <p:nvPr/>
        </p:nvPicPr>
        <p:blipFill>
          <a:blip r:embed="rId2"/>
          <a:stretch>
            <a:fillRect/>
          </a:stretch>
        </p:blipFill>
        <p:spPr>
          <a:xfrm>
            <a:off x="6578381" y="1343769"/>
            <a:ext cx="4565576" cy="3835667"/>
          </a:xfrm>
          <a:prstGeom prst="rect">
            <a:avLst/>
          </a:prstGeom>
        </p:spPr>
      </p:pic>
    </p:spTree>
    <p:extLst>
      <p:ext uri="{BB962C8B-B14F-4D97-AF65-F5344CB8AC3E}">
        <p14:creationId xmlns:p14="http://schemas.microsoft.com/office/powerpoint/2010/main" val="2021159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631039" y="4915858"/>
            <a:ext cx="7442444" cy="1430632"/>
          </a:xfrm>
        </p:spPr>
        <p:txBody>
          <a:bodyPr>
            <a:normAutofit/>
          </a:bodyPr>
          <a:lstStyle/>
          <a:p>
            <a:r>
              <a:rPr lang="en-US" b="1" i="1" dirty="0">
                <a:latin typeface="+mj-lt"/>
              </a:rPr>
              <a:t>After the feasibility Studies-</a:t>
            </a:r>
          </a:p>
          <a:p>
            <a:r>
              <a:rPr lang="en-US" b="1" i="1" dirty="0">
                <a:latin typeface="+mj-lt"/>
              </a:rPr>
              <a:t>I. The project may be accepted with some modification.</a:t>
            </a:r>
          </a:p>
          <a:p>
            <a:r>
              <a:rPr lang="en-US" b="1" i="1" dirty="0">
                <a:latin typeface="+mj-lt"/>
              </a:rPr>
              <a:t>II. Rejected </a:t>
            </a:r>
          </a:p>
          <a:p>
            <a:endParaRPr lang="en-US" b="1" i="1" dirty="0">
              <a:latin typeface="+mj-lt"/>
            </a:endParaRPr>
          </a:p>
          <a:p>
            <a:endParaRPr lang="en-US" b="1" i="1" dirty="0">
              <a:latin typeface="+mj-lt"/>
            </a:endParaRPr>
          </a:p>
          <a:p>
            <a:endParaRPr lang="en-US" b="1" i="1" dirty="0">
              <a:latin typeface="+mj-lt"/>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631039" y="693149"/>
            <a:ext cx="10262507" cy="1430632"/>
          </a:xfrm>
        </p:spPr>
        <p:txBody>
          <a:bodyPr>
            <a:normAutofit fontScale="90000"/>
          </a:bodyPr>
          <a:lstStyle/>
          <a:p>
            <a:r>
              <a:rPr lang="en-US" sz="2700" u="sng" dirty="0"/>
              <a:t>Feasibility Analysis:</a:t>
            </a:r>
            <a:br>
              <a:rPr lang="en-US" sz="2000" dirty="0"/>
            </a:br>
            <a:br>
              <a:rPr lang="en-US" sz="2000" dirty="0"/>
            </a:br>
            <a:r>
              <a:rPr lang="en-US" sz="2000" b="0" dirty="0"/>
              <a:t>It is one of the major Phase of SDLC in which an organization discusses about the cost and benefits of the software or System. Its also call decision making phase. Because profit from the system plays on important role if cost is very high then the company may face less.</a:t>
            </a:r>
          </a:p>
        </p:txBody>
      </p:sp>
      <p:pic>
        <p:nvPicPr>
          <p:cNvPr id="6" name="Picture 5">
            <a:extLst>
              <a:ext uri="{FF2B5EF4-FFF2-40B4-BE49-F238E27FC236}">
                <a16:creationId xmlns:a16="http://schemas.microsoft.com/office/drawing/2014/main" id="{B75737FE-F6A8-4CCA-8E3A-FFDE3594AD69}"/>
              </a:ext>
            </a:extLst>
          </p:cNvPr>
          <p:cNvPicPr>
            <a:picLocks noChangeAspect="1"/>
          </p:cNvPicPr>
          <p:nvPr/>
        </p:nvPicPr>
        <p:blipFill>
          <a:blip r:embed="rId2"/>
          <a:stretch>
            <a:fillRect/>
          </a:stretch>
        </p:blipFill>
        <p:spPr>
          <a:xfrm>
            <a:off x="3617202" y="2159150"/>
            <a:ext cx="4167126" cy="2671235"/>
          </a:xfrm>
          <a:prstGeom prst="rect">
            <a:avLst/>
          </a:prstGeom>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4C6DC26-A393-420B-93A4-4EBA4BFBBAE7}"/>
              </a:ext>
            </a:extLst>
          </p:cNvPr>
          <p:cNvSpPr>
            <a:spLocks noGrp="1"/>
          </p:cNvSpPr>
          <p:nvPr>
            <p:ph type="body" idx="1"/>
          </p:nvPr>
        </p:nvSpPr>
        <p:spPr>
          <a:xfrm>
            <a:off x="660952" y="2936019"/>
            <a:ext cx="11403496" cy="2031557"/>
          </a:xfrm>
        </p:spPr>
        <p:txBody>
          <a:bodyPr>
            <a:normAutofit/>
          </a:bodyPr>
          <a:lstStyle/>
          <a:p>
            <a:r>
              <a:rPr lang="en-US" sz="1800" b="0" dirty="0"/>
              <a:t>For our system, We will use </a:t>
            </a:r>
            <a:r>
              <a:rPr lang="en-US" sz="1800" dirty="0">
                <a:solidFill>
                  <a:schemeClr val="accent6">
                    <a:lumMod val="75000"/>
                  </a:schemeClr>
                </a:solidFill>
              </a:rPr>
              <a:t>Simple Cash Flow Method.</a:t>
            </a:r>
            <a:endParaRPr lang="en-US" sz="1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5" name="Title 4">
            <a:extLst>
              <a:ext uri="{FF2B5EF4-FFF2-40B4-BE49-F238E27FC236}">
                <a16:creationId xmlns:a16="http://schemas.microsoft.com/office/drawing/2014/main" id="{08E9B192-E3AC-4D4F-88F5-9C18CFEBF60C}"/>
              </a:ext>
            </a:extLst>
          </p:cNvPr>
          <p:cNvSpPr>
            <a:spLocks noGrp="1"/>
          </p:cNvSpPr>
          <p:nvPr>
            <p:ph type="title"/>
          </p:nvPr>
        </p:nvSpPr>
        <p:spPr>
          <a:xfrm>
            <a:off x="660952" y="747424"/>
            <a:ext cx="10870096" cy="2256182"/>
          </a:xfrm>
        </p:spPr>
        <p:txBody>
          <a:bodyPr>
            <a:normAutofit fontScale="90000"/>
          </a:bodyPr>
          <a:lstStyle/>
          <a:p>
            <a:r>
              <a:rPr lang="en-US" sz="2700" u="sng" dirty="0"/>
              <a:t>Economic Feasibility:</a:t>
            </a:r>
            <a:br>
              <a:rPr lang="en-US" sz="3100" u="sng" dirty="0"/>
            </a:br>
            <a:r>
              <a:rPr lang="en-US" sz="2000" b="0" dirty="0"/>
              <a:t>Economic feasibility is determined by identifying costs and benefits associated with the system, assigning values to them, calculating future cash flows, ROI, BEP and measuring the financial worthiness of the project. There is two method to do that.</a:t>
            </a:r>
            <a:br>
              <a:rPr lang="en-US" sz="2000" b="0" dirty="0"/>
            </a:br>
            <a:br>
              <a:rPr lang="en-US" sz="3100" u="sng" dirty="0"/>
            </a:br>
            <a:br>
              <a:rPr lang="en-US" sz="3100" u="sng" dirty="0"/>
            </a:br>
            <a:endParaRPr lang="en-US" sz="2400"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E481-28D8-4AEA-BD2B-88D203A6CDCF}"/>
              </a:ext>
            </a:extLst>
          </p:cNvPr>
          <p:cNvSpPr>
            <a:spLocks noGrp="1"/>
          </p:cNvSpPr>
          <p:nvPr>
            <p:ph type="ctrTitle"/>
          </p:nvPr>
        </p:nvSpPr>
        <p:spPr>
          <a:xfrm>
            <a:off x="3039783" y="1956021"/>
            <a:ext cx="2788523" cy="413468"/>
          </a:xfrm>
        </p:spPr>
        <p:txBody>
          <a:bodyPr/>
          <a:lstStyle/>
          <a:p>
            <a:endParaRPr lang="en-US" sz="4500" dirty="0"/>
          </a:p>
        </p:txBody>
      </p:sp>
      <p:sp>
        <p:nvSpPr>
          <p:cNvPr id="3" name="Subtitle 2">
            <a:extLst>
              <a:ext uri="{FF2B5EF4-FFF2-40B4-BE49-F238E27FC236}">
                <a16:creationId xmlns:a16="http://schemas.microsoft.com/office/drawing/2014/main" id="{3D7770BC-CEFC-404D-8146-8DF1F48FB8E9}"/>
              </a:ext>
            </a:extLst>
          </p:cNvPr>
          <p:cNvSpPr>
            <a:spLocks noGrp="1"/>
          </p:cNvSpPr>
          <p:nvPr>
            <p:ph type="subTitle" idx="1"/>
          </p:nvPr>
        </p:nvSpPr>
        <p:spPr>
          <a:xfrm rot="10800000" flipV="1">
            <a:off x="7579975" y="1455089"/>
            <a:ext cx="4275419" cy="2886324"/>
          </a:xfrm>
        </p:spPr>
        <p:txBody>
          <a:bodyPr>
            <a:noAutofit/>
          </a:bodyPr>
          <a:lstStyle/>
          <a:p>
            <a:pPr algn="just"/>
            <a:r>
              <a:rPr lang="en-US" dirty="0">
                <a:latin typeface="+mj-lt"/>
              </a:rPr>
              <a:t>From, This analysis,</a:t>
            </a:r>
          </a:p>
          <a:p>
            <a:pPr marL="342900" indent="-342900" algn="just">
              <a:buFont typeface="Arial" panose="020B0604020202020204" pitchFamily="34" charset="0"/>
              <a:buChar char="•"/>
            </a:pPr>
            <a:r>
              <a:rPr lang="en-US" dirty="0">
                <a:latin typeface="+mj-lt"/>
              </a:rPr>
              <a:t>Acceptable ROI</a:t>
            </a:r>
          </a:p>
          <a:p>
            <a:pPr marL="285750" indent="-285750" algn="just">
              <a:buFont typeface="Arial" panose="020B0604020202020204" pitchFamily="34" charset="0"/>
              <a:buChar char="•"/>
            </a:pPr>
            <a:r>
              <a:rPr lang="en-US" dirty="0">
                <a:latin typeface="+mj-lt"/>
              </a:rPr>
              <a:t>Benefit starts from the First year.</a:t>
            </a:r>
          </a:p>
          <a:p>
            <a:pPr marL="285750" indent="-285750" algn="just">
              <a:buFont typeface="Arial" panose="020B0604020202020204" pitchFamily="34" charset="0"/>
              <a:buChar char="•"/>
            </a:pPr>
            <a:endParaRPr lang="en-US" dirty="0">
              <a:latin typeface="+mj-lt"/>
            </a:endParaRPr>
          </a:p>
          <a:p>
            <a:pPr marL="285750" indent="-285750" algn="just">
              <a:buFont typeface="Arial" panose="020B0604020202020204" pitchFamily="34" charset="0"/>
              <a:buChar char="•"/>
            </a:pPr>
            <a:endParaRPr lang="en-US" dirty="0">
              <a:latin typeface="+mj-lt"/>
            </a:endParaRPr>
          </a:p>
          <a:p>
            <a:pPr algn="just"/>
            <a:r>
              <a:rPr lang="en-US" dirty="0">
                <a:latin typeface="+mj-lt"/>
              </a:rPr>
              <a:t>So, Economically Acceptable Project.</a:t>
            </a:r>
          </a:p>
        </p:txBody>
      </p:sp>
      <p:pic>
        <p:nvPicPr>
          <p:cNvPr id="7" name="Picture 6">
            <a:extLst>
              <a:ext uri="{FF2B5EF4-FFF2-40B4-BE49-F238E27FC236}">
                <a16:creationId xmlns:a16="http://schemas.microsoft.com/office/drawing/2014/main" id="{4E57CF72-AF0F-438C-B3A0-75F28301718A}"/>
              </a:ext>
            </a:extLst>
          </p:cNvPr>
          <p:cNvPicPr>
            <a:picLocks noChangeAspect="1"/>
          </p:cNvPicPr>
          <p:nvPr/>
        </p:nvPicPr>
        <p:blipFill>
          <a:blip r:embed="rId2"/>
          <a:stretch>
            <a:fillRect/>
          </a:stretch>
        </p:blipFill>
        <p:spPr>
          <a:xfrm>
            <a:off x="245705" y="299773"/>
            <a:ext cx="7141057" cy="6258454"/>
          </a:xfrm>
          <a:prstGeom prst="rect">
            <a:avLst/>
          </a:prstGeom>
        </p:spPr>
      </p:pic>
    </p:spTree>
    <p:extLst>
      <p:ext uri="{BB962C8B-B14F-4D97-AF65-F5344CB8AC3E}">
        <p14:creationId xmlns:p14="http://schemas.microsoft.com/office/powerpoint/2010/main" val="482903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1381EB-201F-4181-85F2-BF7D7F17BF8E}"/>
              </a:ext>
            </a:extLst>
          </p:cNvPr>
          <p:cNvSpPr>
            <a:spLocks noGrp="1"/>
          </p:cNvSpPr>
          <p:nvPr>
            <p:ph type="body" idx="1"/>
          </p:nvPr>
        </p:nvSpPr>
        <p:spPr>
          <a:xfrm>
            <a:off x="612056" y="2793163"/>
            <a:ext cx="10980946" cy="2933546"/>
          </a:xfrm>
        </p:spPr>
        <p:txBody>
          <a:bodyPr>
            <a:normAutofit/>
          </a:bodyPr>
          <a:lstStyle/>
          <a:p>
            <a:r>
              <a:rPr lang="en-US" sz="2400" b="1" u="sng" dirty="0">
                <a:latin typeface="+mj-lt"/>
              </a:rPr>
              <a:t>&lt;&gt;Source Of Risk:</a:t>
            </a:r>
          </a:p>
          <a:p>
            <a:endParaRPr lang="en-US" sz="2400" b="1" dirty="0">
              <a:latin typeface="+mj-lt"/>
            </a:endParaRPr>
          </a:p>
          <a:p>
            <a:pPr rtl="0" fontAlgn="base">
              <a:spcBef>
                <a:spcPts val="0"/>
              </a:spcBef>
              <a:spcAft>
                <a:spcPts val="1200"/>
              </a:spcAft>
              <a:buFont typeface="+mj-lt"/>
              <a:buAutoNum type="arabicPeriod"/>
            </a:pPr>
            <a:r>
              <a:rPr lang="en-US" sz="2000" b="0" i="0" u="none" strike="noStrike" dirty="0">
                <a:solidFill>
                  <a:srgbClr val="FFFFFF"/>
                </a:solidFill>
                <a:effectLst/>
                <a:latin typeface="+mj-lt"/>
              </a:rPr>
              <a:t>Users have a lack of familiarity with our system?</a:t>
            </a:r>
          </a:p>
          <a:p>
            <a:pPr rtl="0" fontAlgn="base">
              <a:spcBef>
                <a:spcPts val="0"/>
              </a:spcBef>
              <a:spcAft>
                <a:spcPts val="1200"/>
              </a:spcAft>
              <a:buFont typeface="+mj-lt"/>
              <a:buAutoNum type="arabicPeriod" startAt="2"/>
            </a:pPr>
            <a:r>
              <a:rPr lang="en-US" sz="2000" b="0" i="0" u="none" strike="noStrike" dirty="0">
                <a:solidFill>
                  <a:srgbClr val="FFFFFF"/>
                </a:solidFill>
                <a:effectLst/>
                <a:latin typeface="+mj-lt"/>
              </a:rPr>
              <a:t>Whether the treatment that doctors will give to patients will be right?</a:t>
            </a:r>
          </a:p>
          <a:p>
            <a:pPr rtl="0" fontAlgn="base">
              <a:spcBef>
                <a:spcPts val="0"/>
              </a:spcBef>
              <a:spcAft>
                <a:spcPts val="1200"/>
              </a:spcAft>
              <a:buFont typeface="+mj-lt"/>
              <a:buAutoNum type="arabicPeriod" startAt="3"/>
            </a:pPr>
            <a:r>
              <a:rPr lang="en-US" sz="2000" b="0" i="0" u="none" strike="noStrike" dirty="0">
                <a:solidFill>
                  <a:srgbClr val="FFFFFF"/>
                </a:solidFill>
                <a:effectLst/>
                <a:latin typeface="+mj-lt"/>
              </a:rPr>
              <a:t>Will user data safe with us</a:t>
            </a:r>
            <a:r>
              <a:rPr lang="en-US" sz="2000" dirty="0">
                <a:solidFill>
                  <a:srgbClr val="FFFFFF"/>
                </a:solidFill>
                <a:latin typeface="+mj-lt"/>
              </a:rPr>
              <a:t>?</a:t>
            </a:r>
            <a:endParaRPr lang="en-US" sz="2000" b="0" i="0" u="none" strike="noStrike" dirty="0">
              <a:solidFill>
                <a:srgbClr val="FFFFFF"/>
              </a:solidFill>
              <a:effectLst/>
              <a:latin typeface="+mj-lt"/>
            </a:endParaRPr>
          </a:p>
        </p:txBody>
      </p:sp>
      <p:sp>
        <p:nvSpPr>
          <p:cNvPr id="3" name="Slide Number Placeholder 2">
            <a:extLst>
              <a:ext uri="{FF2B5EF4-FFF2-40B4-BE49-F238E27FC236}">
                <a16:creationId xmlns:a16="http://schemas.microsoft.com/office/drawing/2014/main" id="{B5DB2DE0-8AE4-4BEC-B259-544B4D718BC3}"/>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itle 3">
            <a:extLst>
              <a:ext uri="{FF2B5EF4-FFF2-40B4-BE49-F238E27FC236}">
                <a16:creationId xmlns:a16="http://schemas.microsoft.com/office/drawing/2014/main" id="{2FB24CBB-13BE-4EBE-9B48-81F9169D4BD6}"/>
              </a:ext>
            </a:extLst>
          </p:cNvPr>
          <p:cNvSpPr>
            <a:spLocks noGrp="1"/>
          </p:cNvSpPr>
          <p:nvPr>
            <p:ph type="title"/>
          </p:nvPr>
        </p:nvSpPr>
        <p:spPr>
          <a:xfrm>
            <a:off x="612056" y="880946"/>
            <a:ext cx="10129961" cy="1338545"/>
          </a:xfrm>
        </p:spPr>
        <p:txBody>
          <a:bodyPr>
            <a:normAutofit/>
          </a:bodyPr>
          <a:lstStyle/>
          <a:p>
            <a:r>
              <a:rPr lang="en-US" sz="2400" u="sng" dirty="0"/>
              <a:t>Technical Feasibility Analysis:</a:t>
            </a:r>
            <a:br>
              <a:rPr lang="en-US" sz="3600" u="sng" dirty="0"/>
            </a:br>
            <a:r>
              <a:rPr lang="en-US" sz="2000" b="0" i="0" u="none" strike="noStrike" dirty="0">
                <a:effectLst/>
              </a:rPr>
              <a:t>A technical feasibility study assesses the details of how we intend to deliver a product or service to customers.</a:t>
            </a:r>
            <a:br>
              <a:rPr lang="en-US" sz="3600" u="sng" dirty="0"/>
            </a:br>
            <a:endParaRPr lang="en-US" sz="2200" b="0" dirty="0"/>
          </a:p>
        </p:txBody>
      </p:sp>
    </p:spTree>
    <p:extLst>
      <p:ext uri="{BB962C8B-B14F-4D97-AF65-F5344CB8AC3E}">
        <p14:creationId xmlns:p14="http://schemas.microsoft.com/office/powerpoint/2010/main" val="1257743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485E064-AEE0-479C-AD5F-98723E0260B8}"/>
              </a:ext>
            </a:extLst>
          </p:cNvPr>
          <p:cNvSpPr>
            <a:spLocks noGrp="1"/>
          </p:cNvSpPr>
          <p:nvPr>
            <p:ph type="body" idx="1"/>
          </p:nvPr>
        </p:nvSpPr>
        <p:spPr>
          <a:xfrm>
            <a:off x="631128" y="2922336"/>
            <a:ext cx="10798872" cy="3082900"/>
          </a:xfrm>
        </p:spPr>
        <p:txBody>
          <a:bodyPr>
            <a:normAutofit/>
          </a:bodyPr>
          <a:lstStyle/>
          <a:p>
            <a:r>
              <a:rPr lang="en-US" sz="2400" b="1" dirty="0">
                <a:solidFill>
                  <a:srgbClr val="FFFFFF"/>
                </a:solidFill>
                <a:latin typeface="+mj-lt"/>
              </a:rPr>
              <a:t>&lt;&gt;</a:t>
            </a:r>
            <a:r>
              <a:rPr lang="en-US" sz="2400" b="1" i="0" u="none" strike="noStrike" dirty="0">
                <a:solidFill>
                  <a:srgbClr val="FFFFFF"/>
                </a:solidFill>
                <a:effectLst/>
                <a:latin typeface="+mj-lt"/>
              </a:rPr>
              <a:t>If we will build it will they come?</a:t>
            </a:r>
          </a:p>
          <a:p>
            <a:endParaRPr lang="en-US" sz="1800" b="0" i="0" u="none" strike="noStrike" dirty="0">
              <a:solidFill>
                <a:srgbClr val="FFFFFF"/>
              </a:solidFill>
              <a:effectLst/>
              <a:latin typeface="+mj-lt"/>
            </a:endParaRPr>
          </a:p>
          <a:p>
            <a:pPr rtl="0" fontAlgn="base">
              <a:spcBef>
                <a:spcPts val="0"/>
              </a:spcBef>
              <a:spcAft>
                <a:spcPts val="0"/>
              </a:spcAft>
              <a:buFont typeface="+mj-lt"/>
              <a:buAutoNum type="arabicPeriod"/>
            </a:pPr>
            <a:r>
              <a:rPr lang="en-US" sz="2000" b="0" i="0" u="none" strike="noStrike" dirty="0">
                <a:solidFill>
                  <a:srgbClr val="FFFFFF"/>
                </a:solidFill>
                <a:effectLst/>
                <a:latin typeface="+mj-lt"/>
              </a:rPr>
              <a:t>Our system will be one of the most efficient system available on the market.</a:t>
            </a:r>
          </a:p>
          <a:p>
            <a:pPr fontAlgn="base">
              <a:spcBef>
                <a:spcPts val="0"/>
              </a:spcBef>
              <a:buFont typeface="+mj-lt"/>
              <a:buAutoNum type="arabicPeriod"/>
            </a:pPr>
            <a:r>
              <a:rPr lang="en-US" sz="2000" b="0" i="0" u="none" strike="noStrike" dirty="0">
                <a:solidFill>
                  <a:srgbClr val="FFFFFF"/>
                </a:solidFill>
                <a:effectLst/>
                <a:latin typeface="+mj-lt"/>
              </a:rPr>
              <a:t>People from remote areas will be able to get the essential service at home without coming to the city at low costs.</a:t>
            </a:r>
          </a:p>
          <a:p>
            <a:pPr rtl="0" fontAlgn="base">
              <a:spcBef>
                <a:spcPts val="0"/>
              </a:spcBef>
              <a:spcAft>
                <a:spcPts val="0"/>
              </a:spcAft>
            </a:pPr>
            <a:endParaRPr lang="en-US" sz="2000" b="0" i="0" u="none" strike="noStrike" dirty="0">
              <a:solidFill>
                <a:srgbClr val="FFFFFF"/>
              </a:solidFill>
              <a:effectLst/>
              <a:latin typeface="+mj-lt"/>
            </a:endParaRPr>
          </a:p>
        </p:txBody>
      </p:sp>
      <p:sp>
        <p:nvSpPr>
          <p:cNvPr id="2" name="Title 1">
            <a:extLst>
              <a:ext uri="{FF2B5EF4-FFF2-40B4-BE49-F238E27FC236}">
                <a16:creationId xmlns:a16="http://schemas.microsoft.com/office/drawing/2014/main" id="{632BE5BF-9922-45FB-8F3F-4446D40A051B}"/>
              </a:ext>
            </a:extLst>
          </p:cNvPr>
          <p:cNvSpPr>
            <a:spLocks noGrp="1"/>
          </p:cNvSpPr>
          <p:nvPr>
            <p:ph type="title"/>
          </p:nvPr>
        </p:nvSpPr>
        <p:spPr>
          <a:xfrm>
            <a:off x="631128" y="754986"/>
            <a:ext cx="10475487" cy="1639229"/>
          </a:xfrm>
        </p:spPr>
        <p:txBody>
          <a:bodyPr>
            <a:normAutofit/>
          </a:bodyPr>
          <a:lstStyle/>
          <a:p>
            <a:pPr rtl="0">
              <a:spcBef>
                <a:spcPts val="0"/>
              </a:spcBef>
              <a:spcAft>
                <a:spcPts val="0"/>
              </a:spcAft>
            </a:pPr>
            <a:r>
              <a:rPr lang="en-GB" sz="2400" u="sng" dirty="0">
                <a:solidFill>
                  <a:schemeClr val="bg1"/>
                </a:solidFill>
              </a:rPr>
              <a:t>Organizational Feasibility:</a:t>
            </a:r>
            <a:br>
              <a:rPr lang="en-GB" sz="3100" u="sng" dirty="0">
                <a:solidFill>
                  <a:schemeClr val="bg1"/>
                </a:solidFill>
              </a:rPr>
            </a:br>
            <a:r>
              <a:rPr lang="en-US" sz="2000" b="0" i="0" u="none" strike="noStrike" dirty="0">
                <a:solidFill>
                  <a:schemeClr val="bg1"/>
                </a:solidFill>
                <a:effectLst/>
              </a:rPr>
              <a:t>Organizational feasibility shows that how well the system ultimately will be accepted by its users and incorporated into the ongoing operations of the organization.</a:t>
            </a:r>
            <a:br>
              <a:rPr lang="en-US" sz="900" b="0" dirty="0">
                <a:effectLst/>
              </a:rPr>
            </a:br>
            <a:br>
              <a:rPr lang="en-US" sz="900" dirty="0"/>
            </a:br>
            <a:endParaRPr lang="en-GB" sz="3100" u="sng" dirty="0">
              <a:solidFill>
                <a:schemeClr val="bg1"/>
              </a:solidFill>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263</TotalTime>
  <Words>622</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 Antiqua</vt:lpstr>
      <vt:lpstr>Calibri</vt:lpstr>
      <vt:lpstr>Trade Gothic LT Pro</vt:lpstr>
      <vt:lpstr>Trebuchet MS</vt:lpstr>
      <vt:lpstr>Office Theme</vt:lpstr>
      <vt:lpstr>                                                                         Virtual Doctor:                                        A System for                                        Human Health.                                                      (Requirement Analysis) Presented By:  Protiva Arafin (18201011) Mir Arnab Kabir (18201018) Aiatul Al-Amin Ador (18201019) </vt:lpstr>
      <vt:lpstr>SDLC Life Cycle &amp; Phases:</vt:lpstr>
      <vt:lpstr>  Analyzing Requirements:  The main aim of this phase is to collect the details of each requirement of the customers so that the developers will clearly understand what they are developing. And determining whether the stated requirements are unclear, incomplete, ambiguous, or contradictory, and then resolving these issues.  </vt:lpstr>
      <vt:lpstr>Purpose of this System:</vt:lpstr>
      <vt:lpstr>Feasibility Analysis:  It is one of the major Phase of SDLC in which an organization discusses about the cost and benefits of the software or System. Its also call decision making phase. Because profit from the system plays on important role if cost is very high then the company may face less.</vt:lpstr>
      <vt:lpstr>Economic Feasibility: Economic feasibility is determined by identifying costs and benefits associated with the system, assigning values to them, calculating future cash flows, ROI, BEP and measuring the financial worthiness of the project. There is two method to do that.   </vt:lpstr>
      <vt:lpstr>PowerPoint Presentation</vt:lpstr>
      <vt:lpstr>Technical Feasibility Analysis: A technical feasibility study assesses the details of how we intend to deliver a product or service to customers. </vt:lpstr>
      <vt:lpstr>Organizational Feasibility: Organizational feasibility shows that how well the system ultimately will be accepted by its users and incorporated into the ongoing operations of the organization.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Doctor – A System for Human Health.</dc:title>
  <dc:creator>Arnab Kabir</dc:creator>
  <cp:lastModifiedBy>Arnab Kabir</cp:lastModifiedBy>
  <cp:revision>31</cp:revision>
  <dcterms:created xsi:type="dcterms:W3CDTF">2021-01-18T16:22:05Z</dcterms:created>
  <dcterms:modified xsi:type="dcterms:W3CDTF">2021-02-02T08:43:50Z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